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FF00"/>
    <a:srgbClr val="0000CC"/>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745C5D-D8E3-4CAE-B860-0274C5DD7242}" type="datetimeFigureOut">
              <a:rPr lang="en-IN" smtClean="0"/>
              <a:t>25-11-2022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E1159B5-A652-475D-BCBF-089097D81E8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0721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45C5D-D8E3-4CAE-B860-0274C5DD7242}"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1159B5-A652-475D-BCBF-089097D81E8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018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45C5D-D8E3-4CAE-B860-0274C5DD7242}"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1159B5-A652-475D-BCBF-089097D81E8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2200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45C5D-D8E3-4CAE-B860-0274C5DD7242}"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1159B5-A652-475D-BCBF-089097D81E8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164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45C5D-D8E3-4CAE-B860-0274C5DD7242}"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1159B5-A652-475D-BCBF-089097D81E8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460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745C5D-D8E3-4CAE-B860-0274C5DD7242}"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1159B5-A652-475D-BCBF-089097D81E8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1115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745C5D-D8E3-4CAE-B860-0274C5DD7242}" type="datetimeFigureOut">
              <a:rPr lang="en-IN" smtClean="0"/>
              <a:t>25-11-2022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1159B5-A652-475D-BCBF-089097D81E8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587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745C5D-D8E3-4CAE-B860-0274C5DD7242}" type="datetimeFigureOut">
              <a:rPr lang="en-IN" smtClean="0"/>
              <a:t>25-11-2022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1159B5-A652-475D-BCBF-089097D81E8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176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745C5D-D8E3-4CAE-B860-0274C5DD7242}" type="datetimeFigureOut">
              <a:rPr lang="en-IN" smtClean="0"/>
              <a:t>25-11-2022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1159B5-A652-475D-BCBF-089097D81E8B}" type="slidenum">
              <a:rPr lang="en-IN" smtClean="0"/>
              <a:t>‹#›</a:t>
            </a:fld>
            <a:endParaRPr lang="en-IN"/>
          </a:p>
        </p:txBody>
      </p:sp>
    </p:spTree>
    <p:extLst>
      <p:ext uri="{BB962C8B-B14F-4D97-AF65-F5344CB8AC3E}">
        <p14:creationId xmlns:p14="http://schemas.microsoft.com/office/powerpoint/2010/main" val="3975301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745C5D-D8E3-4CAE-B860-0274C5DD7242}"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1159B5-A652-475D-BCBF-089097D81E8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5233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4745C5D-D8E3-4CAE-B860-0274C5DD7242}" type="datetimeFigureOut">
              <a:rPr lang="en-IN" smtClean="0"/>
              <a:t>25-11-2022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0E1159B5-A652-475D-BCBF-089097D81E8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3118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4745C5D-D8E3-4CAE-B860-0274C5DD7242}" type="datetimeFigureOut">
              <a:rPr lang="en-IN" smtClean="0"/>
              <a:t>25-11-2022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E1159B5-A652-475D-BCBF-089097D81E8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969972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robotframework.org/rpa/" TargetMode="External"/><Relationship Id="rId2" Type="http://schemas.openxmlformats.org/officeDocument/2006/relationships/hyperlink" Target="https://robotframework.org/test-automation/" TargetMode="External"/><Relationship Id="rId1" Type="http://schemas.openxmlformats.org/officeDocument/2006/relationships/slideLayout" Target="../slideLayouts/slideLayout7.xml"/><Relationship Id="rId4" Type="http://schemas.openxmlformats.org/officeDocument/2006/relationships/hyperlink" Target="https://robotframework.org/foundation/"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robotframework/robotframework/blob/master/INSTALL.rst"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robotframework/robotframework/blob/master/INSTALL.rst" TargetMode="External"/><Relationship Id="rId2" Type="http://schemas.openxmlformats.org/officeDocument/2006/relationships/hyperlink" Target="https://www.eclipse.org/"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E27BA3-3237-FD18-A451-5F8E6B2916AF}"/>
              </a:ext>
            </a:extLst>
          </p:cNvPr>
          <p:cNvSpPr txBox="1"/>
          <p:nvPr/>
        </p:nvSpPr>
        <p:spPr>
          <a:xfrm>
            <a:off x="914400" y="1695634"/>
            <a:ext cx="8744505" cy="3170099"/>
          </a:xfrm>
          <a:prstGeom prst="rect">
            <a:avLst/>
          </a:prstGeom>
          <a:noFill/>
        </p:spPr>
        <p:txBody>
          <a:bodyPr wrap="square" rtlCol="0">
            <a:spAutoFit/>
          </a:bodyPr>
          <a:lstStyle/>
          <a:p>
            <a:pPr algn="ctr"/>
            <a:r>
              <a:rPr lang="en-IN" sz="10000" b="1" dirty="0">
                <a:solidFill>
                  <a:srgbClr val="FF0000"/>
                </a:solidFill>
                <a:highlight>
                  <a:srgbClr val="00FFFF"/>
                </a:highlight>
              </a:rPr>
              <a:t>ROBOT</a:t>
            </a:r>
          </a:p>
          <a:p>
            <a:pPr algn="ctr"/>
            <a:r>
              <a:rPr lang="en-IN" sz="10000" b="1" dirty="0">
                <a:solidFill>
                  <a:srgbClr val="FF0000"/>
                </a:solidFill>
                <a:highlight>
                  <a:srgbClr val="00FFFF"/>
                </a:highlight>
              </a:rPr>
              <a:t>Framework</a:t>
            </a:r>
          </a:p>
        </p:txBody>
      </p:sp>
    </p:spTree>
    <p:extLst>
      <p:ext uri="{BB962C8B-B14F-4D97-AF65-F5344CB8AC3E}">
        <p14:creationId xmlns:p14="http://schemas.microsoft.com/office/powerpoint/2010/main" val="1849535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32722D-2C99-8820-504B-11B1D141D52F}"/>
              </a:ext>
            </a:extLst>
          </p:cNvPr>
          <p:cNvSpPr txBox="1"/>
          <p:nvPr/>
        </p:nvSpPr>
        <p:spPr>
          <a:xfrm>
            <a:off x="0" y="0"/>
            <a:ext cx="12192000" cy="7232749"/>
          </a:xfrm>
          <a:prstGeom prst="rect">
            <a:avLst/>
          </a:prstGeom>
          <a:noFill/>
        </p:spPr>
        <p:txBody>
          <a:bodyPr wrap="square" rtlCol="0">
            <a:spAutoFit/>
          </a:bodyPr>
          <a:lstStyle/>
          <a:p>
            <a:pPr algn="ctr"/>
            <a:r>
              <a:rPr lang="en-IN" sz="2500" b="1" dirty="0">
                <a:solidFill>
                  <a:srgbClr val="FF0000"/>
                </a:solidFill>
              </a:rPr>
              <a:t>Robot Framework</a:t>
            </a:r>
          </a:p>
          <a:p>
            <a:pPr algn="ctr"/>
            <a:endParaRPr lang="en-IN" sz="2500" b="1" dirty="0">
              <a:solidFill>
                <a:srgbClr val="FF0000"/>
              </a:solidFill>
            </a:endParaRPr>
          </a:p>
          <a:p>
            <a:r>
              <a:rPr lang="en-IN" dirty="0"/>
              <a:t>What is Robot framework</a:t>
            </a:r>
          </a:p>
          <a:p>
            <a:r>
              <a:rPr lang="en-IN" dirty="0"/>
              <a:t>	 https://robotframework.org/</a:t>
            </a:r>
            <a:r>
              <a:rPr lang="en-US" dirty="0"/>
              <a:t> </a:t>
            </a:r>
          </a:p>
          <a:p>
            <a:br>
              <a:rPr lang="en-US" dirty="0"/>
            </a:br>
            <a:r>
              <a:rPr lang="en-US" b="0" i="0" dirty="0">
                <a:solidFill>
                  <a:srgbClr val="000000"/>
                </a:solidFill>
                <a:effectLst/>
                <a:latin typeface="Trebuchet MS (Body)"/>
              </a:rPr>
              <a:t>Robot Framework is a generic open source automation framework. It can be used for </a:t>
            </a:r>
            <a:r>
              <a:rPr lang="en-US" b="0" i="0" dirty="0">
                <a:effectLst/>
                <a:latin typeface="Trebuchet MS (Body)"/>
                <a:hlinkClick r:id="rId2"/>
              </a:rPr>
              <a:t>test automation</a:t>
            </a:r>
            <a:r>
              <a:rPr lang="en-US" b="0" i="0" dirty="0">
                <a:solidFill>
                  <a:srgbClr val="000000"/>
                </a:solidFill>
                <a:effectLst/>
                <a:latin typeface="Trebuchet MS (Body)"/>
              </a:rPr>
              <a:t> and </a:t>
            </a:r>
            <a:r>
              <a:rPr lang="en-US" b="0" i="0" dirty="0">
                <a:effectLst/>
                <a:latin typeface="Trebuchet MS (Body)"/>
                <a:hlinkClick r:id="rId3"/>
              </a:rPr>
              <a:t>robotic process automation (RPA)</a:t>
            </a:r>
            <a:r>
              <a:rPr lang="en-US" b="0" i="0" dirty="0">
                <a:solidFill>
                  <a:srgbClr val="000000"/>
                </a:solidFill>
                <a:effectLst/>
                <a:latin typeface="Trebuchet MS (Body)"/>
              </a:rPr>
              <a:t>.</a:t>
            </a:r>
            <a:br>
              <a:rPr lang="en-US" dirty="0">
                <a:latin typeface="Trebuchet MS (Body)"/>
              </a:rPr>
            </a:br>
            <a:br>
              <a:rPr lang="en-US" dirty="0">
                <a:latin typeface="Trebuchet MS (Body)"/>
              </a:rPr>
            </a:br>
            <a:r>
              <a:rPr lang="en-US" b="0" i="0" dirty="0">
                <a:solidFill>
                  <a:srgbClr val="000000"/>
                </a:solidFill>
                <a:effectLst/>
                <a:latin typeface="Trebuchet MS (Body)"/>
              </a:rPr>
              <a:t>Robot Framework is supported by </a:t>
            </a:r>
            <a:r>
              <a:rPr lang="en-US" b="0" i="0" dirty="0">
                <a:effectLst/>
                <a:latin typeface="Trebuchet MS (Body)"/>
                <a:hlinkClick r:id="rId4"/>
              </a:rPr>
              <a:t>Robot Framework Foundation</a:t>
            </a:r>
            <a:r>
              <a:rPr lang="en-US" b="0" i="0" dirty="0">
                <a:solidFill>
                  <a:srgbClr val="000000"/>
                </a:solidFill>
                <a:effectLst/>
                <a:latin typeface="Trebuchet MS (Body)"/>
              </a:rPr>
              <a:t>. Many industry-leading companies use the tool in their software development.</a:t>
            </a:r>
            <a:br>
              <a:rPr lang="en-US" dirty="0">
                <a:latin typeface="Trebuchet MS (Body)"/>
              </a:rPr>
            </a:br>
            <a:br>
              <a:rPr lang="en-US" dirty="0">
                <a:latin typeface="Trebuchet MS (Body)"/>
              </a:rPr>
            </a:br>
            <a:r>
              <a:rPr lang="en-US" b="0" i="0" dirty="0">
                <a:solidFill>
                  <a:srgbClr val="000000"/>
                </a:solidFill>
                <a:effectLst/>
                <a:latin typeface="Trebuchet MS (Body)"/>
              </a:rPr>
              <a:t>Robot Framework is open and extensible. Robot Framework can be integrated with virtually any other tool to create powerful and flexible automation solutions. Robot Framework is free to use without licensing costs.</a:t>
            </a:r>
            <a:br>
              <a:rPr lang="en-US" dirty="0">
                <a:latin typeface="Trebuchet MS (Body)"/>
              </a:rPr>
            </a:br>
            <a:br>
              <a:rPr lang="en-US" dirty="0">
                <a:latin typeface="Trebuchet MS (Body)"/>
              </a:rPr>
            </a:br>
            <a:r>
              <a:rPr lang="en-US" b="0" i="0" dirty="0">
                <a:solidFill>
                  <a:srgbClr val="000000"/>
                </a:solidFill>
                <a:effectLst/>
                <a:latin typeface="Trebuchet MS (Body)"/>
              </a:rPr>
              <a:t>Robot Framework has an easy syntax, utilizing human-readable keywords. Its capabilities can be extended by libraries implemented with Python, Java or many other programming languages. Robot Framework has a rich ecosystem around it, consisting of libraries and tools that are developed as separate projects.</a:t>
            </a:r>
            <a:endParaRPr lang="en-US" b="0" i="0" dirty="0">
              <a:effectLst/>
              <a:latin typeface="Trebuchet MS (Body)"/>
            </a:endParaRPr>
          </a:p>
          <a:p>
            <a:endParaRPr lang="en-IN" dirty="0"/>
          </a:p>
          <a:p>
            <a:r>
              <a:rPr lang="en-IN" dirty="0"/>
              <a:t>How to install Robot Framework</a:t>
            </a:r>
          </a:p>
          <a:p>
            <a:r>
              <a:rPr lang="en-IN" dirty="0"/>
              <a:t>	1. python based test automation framework</a:t>
            </a:r>
          </a:p>
          <a:p>
            <a:r>
              <a:rPr lang="en-IN" dirty="0"/>
              <a:t>	2. used keyword driven testing approach</a:t>
            </a:r>
          </a:p>
          <a:p>
            <a:endParaRPr lang="en-IN" dirty="0"/>
          </a:p>
          <a:p>
            <a:r>
              <a:rPr lang="en-IN" dirty="0"/>
              <a:t>Open Browser 						URL											Chrome</a:t>
            </a:r>
          </a:p>
          <a:p>
            <a:r>
              <a:rPr lang="en-IN" dirty="0"/>
              <a:t>Input text 							id											</a:t>
            </a:r>
            <a:r>
              <a:rPr lang="en-IN" dirty="0" err="1"/>
              <a:t>abcd</a:t>
            </a:r>
            <a:endParaRPr lang="en-IN" dirty="0"/>
          </a:p>
          <a:p>
            <a:r>
              <a:rPr lang="en-IN" dirty="0"/>
              <a:t>Close browser</a:t>
            </a:r>
          </a:p>
        </p:txBody>
      </p:sp>
    </p:spTree>
    <p:extLst>
      <p:ext uri="{BB962C8B-B14F-4D97-AF65-F5344CB8AC3E}">
        <p14:creationId xmlns:p14="http://schemas.microsoft.com/office/powerpoint/2010/main" val="1774161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2ACC9F-A477-84CA-7C2D-B66FA9D88817}"/>
              </a:ext>
            </a:extLst>
          </p:cNvPr>
          <p:cNvSpPr txBox="1"/>
          <p:nvPr/>
        </p:nvSpPr>
        <p:spPr>
          <a:xfrm>
            <a:off x="0" y="0"/>
            <a:ext cx="12192000" cy="4426853"/>
          </a:xfrm>
          <a:prstGeom prst="rect">
            <a:avLst/>
          </a:prstGeom>
          <a:noFill/>
        </p:spPr>
        <p:txBody>
          <a:bodyPr wrap="square" rtlCol="0">
            <a:spAutoFit/>
          </a:bodyPr>
          <a:lstStyle/>
          <a:p>
            <a:pPr>
              <a:spcAft>
                <a:spcPts val="125"/>
              </a:spcAft>
            </a:pPr>
            <a:r>
              <a:rPr lang="en-IN" dirty="0"/>
              <a:t>Step 1 – Check if python is installed on your system  	</a:t>
            </a:r>
            <a:r>
              <a:rPr lang="en-IN" dirty="0">
                <a:solidFill>
                  <a:srgbClr val="FF0000"/>
                </a:solidFill>
              </a:rPr>
              <a:t>on command line use for python version - </a:t>
            </a:r>
            <a:r>
              <a:rPr lang="en-IN" dirty="0">
                <a:solidFill>
                  <a:srgbClr val="0070C0"/>
                </a:solidFill>
              </a:rPr>
              <a:t>python --version</a:t>
            </a:r>
          </a:p>
          <a:p>
            <a:pPr>
              <a:spcAft>
                <a:spcPts val="125"/>
              </a:spcAft>
            </a:pPr>
            <a:r>
              <a:rPr lang="en-IN" dirty="0">
                <a:solidFill>
                  <a:srgbClr val="0070C0"/>
                </a:solidFill>
              </a:rPr>
              <a:t>		</a:t>
            </a:r>
            <a:r>
              <a:rPr lang="en-IN" dirty="0">
                <a:solidFill>
                  <a:srgbClr val="FF0000"/>
                </a:solidFill>
              </a:rPr>
              <a:t>also check pip (python package manager) using we install python libraries 	- </a:t>
            </a:r>
            <a:r>
              <a:rPr lang="en-IN" dirty="0">
                <a:solidFill>
                  <a:srgbClr val="0070C0"/>
                </a:solidFill>
              </a:rPr>
              <a:t>pip --version </a:t>
            </a:r>
          </a:p>
          <a:p>
            <a:pPr>
              <a:spcAft>
                <a:spcPts val="125"/>
              </a:spcAft>
            </a:pPr>
            <a:r>
              <a:rPr lang="en-IN" dirty="0"/>
              <a:t>Step 2 – Install Robot Framework</a:t>
            </a:r>
          </a:p>
          <a:p>
            <a:pPr>
              <a:spcAft>
                <a:spcPts val="125"/>
              </a:spcAft>
            </a:pPr>
            <a:r>
              <a:rPr lang="en-IN" dirty="0"/>
              <a:t>		 </a:t>
            </a:r>
            <a:r>
              <a:rPr lang="en-IN" dirty="0">
                <a:hlinkClick r:id="rId2"/>
              </a:rPr>
              <a:t>https://github.com/robotframework/robotframework/blob/master/INSTALL.rst</a:t>
            </a:r>
            <a:endParaRPr lang="en-IN" dirty="0"/>
          </a:p>
          <a:p>
            <a:pPr>
              <a:spcAft>
                <a:spcPts val="125"/>
              </a:spcAft>
            </a:pPr>
            <a:r>
              <a:rPr lang="en-IN" dirty="0"/>
              <a:t>		for installation – </a:t>
            </a:r>
            <a:r>
              <a:rPr lang="en-IN" dirty="0">
                <a:solidFill>
                  <a:srgbClr val="0070C0"/>
                </a:solidFill>
              </a:rPr>
              <a:t>pip install robotframework</a:t>
            </a:r>
          </a:p>
          <a:p>
            <a:pPr>
              <a:spcAft>
                <a:spcPts val="125"/>
              </a:spcAft>
            </a:pPr>
            <a:r>
              <a:rPr lang="en-IN" dirty="0"/>
              <a:t>		for uninstallation – </a:t>
            </a:r>
            <a:r>
              <a:rPr lang="en-IN" dirty="0">
                <a:solidFill>
                  <a:srgbClr val="0070C0"/>
                </a:solidFill>
              </a:rPr>
              <a:t>pip uninstall robotframework</a:t>
            </a:r>
            <a:r>
              <a:rPr lang="en-IN" dirty="0"/>
              <a:t> 	</a:t>
            </a:r>
          </a:p>
          <a:p>
            <a:pPr>
              <a:spcAft>
                <a:spcPts val="125"/>
              </a:spcAft>
            </a:pPr>
            <a:r>
              <a:rPr lang="en-IN" dirty="0"/>
              <a:t>		for installation fresh copy – </a:t>
            </a:r>
            <a:r>
              <a:rPr lang="en-IN" dirty="0">
                <a:solidFill>
                  <a:srgbClr val="0070C0"/>
                </a:solidFill>
              </a:rPr>
              <a:t>pip install --no-cache-</a:t>
            </a:r>
            <a:r>
              <a:rPr lang="en-IN" dirty="0" err="1">
                <a:solidFill>
                  <a:srgbClr val="0070C0"/>
                </a:solidFill>
              </a:rPr>
              <a:t>dir</a:t>
            </a:r>
            <a:r>
              <a:rPr lang="en-IN" dirty="0">
                <a:solidFill>
                  <a:srgbClr val="0070C0"/>
                </a:solidFill>
              </a:rPr>
              <a:t> robotframework</a:t>
            </a:r>
          </a:p>
          <a:p>
            <a:pPr>
              <a:spcAft>
                <a:spcPts val="125"/>
              </a:spcAft>
            </a:pPr>
            <a:r>
              <a:rPr lang="en-IN" dirty="0">
                <a:solidFill>
                  <a:srgbClr val="0070C0"/>
                </a:solidFill>
              </a:rPr>
              <a:t>	</a:t>
            </a:r>
            <a:r>
              <a:rPr lang="en-IN" dirty="0"/>
              <a:t>	for upgrade the installation – </a:t>
            </a:r>
            <a:r>
              <a:rPr lang="en-IN" dirty="0">
                <a:solidFill>
                  <a:srgbClr val="0070C0"/>
                </a:solidFill>
              </a:rPr>
              <a:t>pip install --upgrade robotframework</a:t>
            </a:r>
          </a:p>
          <a:p>
            <a:pPr>
              <a:spcAft>
                <a:spcPts val="125"/>
              </a:spcAft>
            </a:pPr>
            <a:r>
              <a:rPr lang="en-IN" dirty="0">
                <a:solidFill>
                  <a:srgbClr val="0070C0"/>
                </a:solidFill>
              </a:rPr>
              <a:t>		</a:t>
            </a:r>
            <a:r>
              <a:rPr lang="en-IN" dirty="0"/>
              <a:t>if want to install specific version</a:t>
            </a:r>
            <a:r>
              <a:rPr lang="en-IN" dirty="0">
                <a:solidFill>
                  <a:srgbClr val="0070C0"/>
                </a:solidFill>
              </a:rPr>
              <a:t> </a:t>
            </a:r>
            <a:r>
              <a:rPr lang="en-IN" dirty="0"/>
              <a:t>–</a:t>
            </a:r>
            <a:r>
              <a:rPr lang="en-IN" dirty="0">
                <a:solidFill>
                  <a:srgbClr val="0070C0"/>
                </a:solidFill>
              </a:rPr>
              <a:t> pip install robotframework==	</a:t>
            </a:r>
            <a:r>
              <a:rPr lang="en-IN" dirty="0" err="1">
                <a:solidFill>
                  <a:srgbClr val="0070C0"/>
                </a:solidFill>
              </a:rPr>
              <a:t>version_no</a:t>
            </a:r>
            <a:r>
              <a:rPr lang="en-IN" dirty="0">
                <a:solidFill>
                  <a:srgbClr val="0070C0"/>
                </a:solidFill>
              </a:rPr>
              <a:t> (2.9.2)</a:t>
            </a:r>
          </a:p>
          <a:p>
            <a:pPr>
              <a:spcAft>
                <a:spcPts val="125"/>
              </a:spcAft>
            </a:pPr>
            <a:r>
              <a:rPr lang="en-IN" dirty="0">
                <a:solidFill>
                  <a:srgbClr val="0070C0"/>
                </a:solidFill>
              </a:rPr>
              <a:t>		</a:t>
            </a:r>
            <a:r>
              <a:rPr lang="en-IN" dirty="0"/>
              <a:t>for upgrade pip version - </a:t>
            </a:r>
            <a:r>
              <a:rPr lang="en-IN" dirty="0">
                <a:solidFill>
                  <a:srgbClr val="0070C0"/>
                </a:solidFill>
              </a:rPr>
              <a:t>python.exe -m pip install --upgrade pip</a:t>
            </a:r>
          </a:p>
          <a:p>
            <a:pPr>
              <a:spcAft>
                <a:spcPts val="125"/>
              </a:spcAft>
            </a:pPr>
            <a:r>
              <a:rPr lang="en-IN" dirty="0"/>
              <a:t>Step 3 – Check robot framework is installed properly </a:t>
            </a:r>
          </a:p>
          <a:p>
            <a:pPr>
              <a:spcAft>
                <a:spcPts val="125"/>
              </a:spcAft>
            </a:pPr>
            <a:r>
              <a:rPr lang="en-IN" dirty="0">
                <a:solidFill>
                  <a:srgbClr val="0070C0"/>
                </a:solidFill>
              </a:rPr>
              <a:t>		pip freeze</a:t>
            </a:r>
          </a:p>
          <a:p>
            <a:pPr>
              <a:spcAft>
                <a:spcPts val="125"/>
              </a:spcAft>
            </a:pPr>
            <a:r>
              <a:rPr lang="en-IN" dirty="0">
                <a:solidFill>
                  <a:srgbClr val="0070C0"/>
                </a:solidFill>
              </a:rPr>
              <a:t>		pip list</a:t>
            </a:r>
          </a:p>
          <a:p>
            <a:pPr>
              <a:spcAft>
                <a:spcPts val="125"/>
              </a:spcAft>
            </a:pPr>
            <a:r>
              <a:rPr lang="en-IN" dirty="0">
                <a:solidFill>
                  <a:srgbClr val="0070C0"/>
                </a:solidFill>
              </a:rPr>
              <a:t>		pip show robotframework</a:t>
            </a:r>
          </a:p>
          <a:p>
            <a:pPr>
              <a:spcAft>
                <a:spcPts val="125"/>
              </a:spcAft>
            </a:pPr>
            <a:r>
              <a:rPr lang="en-IN" dirty="0">
                <a:solidFill>
                  <a:srgbClr val="0070C0"/>
                </a:solidFill>
              </a:rPr>
              <a:t>		pip check robotframework</a:t>
            </a:r>
          </a:p>
        </p:txBody>
      </p:sp>
    </p:spTree>
    <p:extLst>
      <p:ext uri="{BB962C8B-B14F-4D97-AF65-F5344CB8AC3E}">
        <p14:creationId xmlns:p14="http://schemas.microsoft.com/office/powerpoint/2010/main" val="670074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11D45E-0C6A-59EB-19E1-97CF49100457}"/>
              </a:ext>
            </a:extLst>
          </p:cNvPr>
          <p:cNvSpPr txBox="1"/>
          <p:nvPr/>
        </p:nvSpPr>
        <p:spPr>
          <a:xfrm>
            <a:off x="0" y="0"/>
            <a:ext cx="12192000" cy="6247864"/>
          </a:xfrm>
          <a:prstGeom prst="rect">
            <a:avLst/>
          </a:prstGeom>
          <a:noFill/>
        </p:spPr>
        <p:txBody>
          <a:bodyPr wrap="square" rtlCol="0">
            <a:spAutoFit/>
          </a:bodyPr>
          <a:lstStyle/>
          <a:p>
            <a:r>
              <a:rPr lang="en-IN" sz="2200" b="1" dirty="0">
                <a:solidFill>
                  <a:srgbClr val="FF0000"/>
                </a:solidFill>
              </a:rPr>
              <a:t>IDE for Robot Framework</a:t>
            </a:r>
          </a:p>
          <a:p>
            <a:endParaRPr lang="en-IN" dirty="0"/>
          </a:p>
          <a:p>
            <a:r>
              <a:rPr lang="en-IN" dirty="0">
                <a:solidFill>
                  <a:srgbClr val="0070C0"/>
                </a:solidFill>
              </a:rPr>
              <a:t>IDE : integrated development environment</a:t>
            </a:r>
          </a:p>
          <a:p>
            <a:endParaRPr lang="en-IN" dirty="0">
              <a:solidFill>
                <a:srgbClr val="0070C0"/>
              </a:solidFill>
            </a:endParaRPr>
          </a:p>
          <a:p>
            <a:r>
              <a:rPr lang="en-IN" dirty="0"/>
              <a:t>Options</a:t>
            </a:r>
          </a:p>
          <a:p>
            <a:r>
              <a:rPr lang="en-IN" dirty="0">
                <a:solidFill>
                  <a:srgbClr val="00B0F0"/>
                </a:solidFill>
              </a:rPr>
              <a:t>RIDE</a:t>
            </a:r>
          </a:p>
          <a:p>
            <a:r>
              <a:rPr lang="en-IN" dirty="0">
                <a:solidFill>
                  <a:srgbClr val="00B0F0"/>
                </a:solidFill>
              </a:rPr>
              <a:t>PyCharm</a:t>
            </a:r>
          </a:p>
          <a:p>
            <a:r>
              <a:rPr lang="en-IN" dirty="0" err="1">
                <a:solidFill>
                  <a:srgbClr val="00B0F0"/>
                </a:solidFill>
              </a:rPr>
              <a:t>TextMate</a:t>
            </a:r>
            <a:endParaRPr lang="en-IN" dirty="0">
              <a:solidFill>
                <a:srgbClr val="00B0F0"/>
              </a:solidFill>
            </a:endParaRPr>
          </a:p>
          <a:p>
            <a:r>
              <a:rPr lang="en-IN" dirty="0">
                <a:solidFill>
                  <a:srgbClr val="00B0F0"/>
                </a:solidFill>
              </a:rPr>
              <a:t>Eclipse</a:t>
            </a:r>
          </a:p>
          <a:p>
            <a:endParaRPr lang="en-IN" dirty="0">
              <a:solidFill>
                <a:srgbClr val="00B0F0"/>
              </a:solidFill>
            </a:endParaRPr>
          </a:p>
          <a:p>
            <a:r>
              <a:rPr lang="en-IN" dirty="0"/>
              <a:t>How to install &amp; Setup Eclipse</a:t>
            </a:r>
          </a:p>
          <a:p>
            <a:r>
              <a:rPr lang="en-IN" dirty="0"/>
              <a:t>Step 1 – Download </a:t>
            </a:r>
          </a:p>
          <a:p>
            <a:r>
              <a:rPr lang="en-IN" dirty="0"/>
              <a:t>	 </a:t>
            </a:r>
            <a:r>
              <a:rPr lang="en-IN" dirty="0">
                <a:hlinkClick r:id="rId2"/>
              </a:rPr>
              <a:t>https://www.eclipse.org/</a:t>
            </a:r>
            <a:endParaRPr lang="en-IN" dirty="0"/>
          </a:p>
          <a:p>
            <a:r>
              <a:rPr lang="en-IN" dirty="0"/>
              <a:t>Step 2 – Run setup</a:t>
            </a:r>
          </a:p>
          <a:p>
            <a:r>
              <a:rPr lang="en-IN" dirty="0"/>
              <a:t>	</a:t>
            </a:r>
            <a:r>
              <a:rPr lang="en-IN" dirty="0">
                <a:solidFill>
                  <a:schemeClr val="accent1">
                    <a:lumMod val="75000"/>
                  </a:schemeClr>
                </a:solidFill>
              </a:rPr>
              <a:t> choose Eclipse IDE for Java Developers</a:t>
            </a:r>
          </a:p>
          <a:p>
            <a:r>
              <a:rPr lang="en-IN" dirty="0"/>
              <a:t>Step 3 -</a:t>
            </a:r>
          </a:p>
          <a:p>
            <a:r>
              <a:rPr lang="en-IN" dirty="0"/>
              <a:t>	</a:t>
            </a:r>
            <a:r>
              <a:rPr lang="en-IN" dirty="0">
                <a:solidFill>
                  <a:schemeClr val="accent1">
                    <a:lumMod val="75000"/>
                  </a:schemeClr>
                </a:solidFill>
              </a:rPr>
              <a:t>choose installation folder &amp; choose workspace folder</a:t>
            </a:r>
          </a:p>
          <a:p>
            <a:r>
              <a:rPr lang="en-IN" dirty="0"/>
              <a:t>Step 3 –  Add plugin </a:t>
            </a:r>
          </a:p>
          <a:p>
            <a:r>
              <a:rPr lang="en-IN" dirty="0">
                <a:solidFill>
                  <a:schemeClr val="accent1">
                    <a:lumMod val="75000"/>
                  </a:schemeClr>
                </a:solidFill>
              </a:rPr>
              <a:t> 		RED – Robot Editor   -  Eclipse plugin</a:t>
            </a:r>
          </a:p>
          <a:p>
            <a:r>
              <a:rPr lang="en-IN" dirty="0">
                <a:solidFill>
                  <a:schemeClr val="accent1">
                    <a:lumMod val="75000"/>
                  </a:schemeClr>
                </a:solidFill>
              </a:rPr>
              <a:t>		 </a:t>
            </a:r>
            <a:r>
              <a:rPr lang="en-IN" dirty="0">
                <a:solidFill>
                  <a:schemeClr val="accent1">
                    <a:lumMod val="75000"/>
                  </a:schemeClr>
                </a:solidFill>
                <a:hlinkClick r:id="rId3"/>
              </a:rPr>
              <a:t>https://github.com/robotframework/robotframework/blob/master/INSTALL.rst</a:t>
            </a:r>
            <a:r>
              <a:rPr lang="en-IN" dirty="0">
                <a:solidFill>
                  <a:schemeClr val="accent1">
                    <a:lumMod val="75000"/>
                  </a:schemeClr>
                </a:solidFill>
              </a:rPr>
              <a:t> (for </a:t>
            </a:r>
            <a:r>
              <a:rPr lang="en-IN" dirty="0" err="1">
                <a:solidFill>
                  <a:schemeClr val="accent1">
                    <a:lumMod val="75000"/>
                  </a:schemeClr>
                </a:solidFill>
              </a:rPr>
              <a:t>instuctions</a:t>
            </a:r>
            <a:r>
              <a:rPr lang="en-IN" dirty="0">
                <a:solidFill>
                  <a:schemeClr val="accent1">
                    <a:lumMod val="75000"/>
                  </a:schemeClr>
                </a:solidFill>
              </a:rPr>
              <a:t>)</a:t>
            </a:r>
          </a:p>
          <a:p>
            <a:r>
              <a:rPr lang="en-IN" dirty="0">
                <a:solidFill>
                  <a:schemeClr val="accent1">
                    <a:lumMod val="75000"/>
                  </a:schemeClr>
                </a:solidFill>
              </a:rPr>
              <a:t>		 </a:t>
            </a:r>
            <a:r>
              <a:rPr lang="en-IN" dirty="0">
                <a:solidFill>
                  <a:srgbClr val="FF3399"/>
                </a:solidFill>
              </a:rPr>
              <a:t>https://github.com/nokia/RED</a:t>
            </a:r>
            <a:r>
              <a:rPr lang="en-IN" dirty="0">
                <a:solidFill>
                  <a:srgbClr val="FA2B5C"/>
                </a:solidFill>
                <a:hlinkClick r:id="rId3">
                  <a:extLst>
                    <a:ext uri="{A12FA001-AC4F-418D-AE19-62706E023703}">
                      <ahyp:hlinkClr xmlns:ahyp="http://schemas.microsoft.com/office/drawing/2018/hyperlinkcolor" val="tx"/>
                    </a:ext>
                  </a:extLst>
                </a:hlinkClick>
              </a:rPr>
              <a:t> </a:t>
            </a:r>
          </a:p>
          <a:p>
            <a:r>
              <a:rPr lang="en-IN" dirty="0">
                <a:solidFill>
                  <a:srgbClr val="FA2B5C"/>
                </a:solidFill>
                <a:hlinkClick r:id="rId3">
                  <a:extLst>
                    <a:ext uri="{A12FA001-AC4F-418D-AE19-62706E023703}">
                      <ahyp:hlinkClr xmlns:ahyp="http://schemas.microsoft.com/office/drawing/2018/hyperlinkcolor" val="tx"/>
                    </a:ext>
                  </a:extLst>
                </a:hlinkClick>
              </a:rPr>
              <a:t>		</a:t>
            </a:r>
            <a:r>
              <a:rPr lang="en-IN" dirty="0">
                <a:solidFill>
                  <a:srgbClr val="FF3399"/>
                </a:solidFill>
                <a:hlinkClick r:id="rId3">
                  <a:extLst>
                    <a:ext uri="{A12FA001-AC4F-418D-AE19-62706E023703}">
                      <ahyp:hlinkClr xmlns:ahyp="http://schemas.microsoft.com/office/drawing/2018/hyperlinkcolor" val="tx"/>
                    </a:ext>
                  </a:extLst>
                </a:hlinkClick>
              </a:rPr>
              <a:t>https://nokia.github.io/</a:t>
            </a:r>
            <a:r>
              <a:rPr lang="en-IN" dirty="0">
                <a:solidFill>
                  <a:srgbClr val="FF3399"/>
                </a:solidFill>
              </a:rPr>
              <a:t>RED/help/</a:t>
            </a:r>
          </a:p>
        </p:txBody>
      </p:sp>
    </p:spTree>
    <p:extLst>
      <p:ext uri="{BB962C8B-B14F-4D97-AF65-F5344CB8AC3E}">
        <p14:creationId xmlns:p14="http://schemas.microsoft.com/office/powerpoint/2010/main" val="516464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007469-904F-E3E9-EC01-C30E62C5F770}"/>
              </a:ext>
            </a:extLst>
          </p:cNvPr>
          <p:cNvSpPr txBox="1"/>
          <p:nvPr/>
        </p:nvSpPr>
        <p:spPr>
          <a:xfrm>
            <a:off x="0" y="0"/>
            <a:ext cx="12192000" cy="2862322"/>
          </a:xfrm>
          <a:prstGeom prst="rect">
            <a:avLst/>
          </a:prstGeom>
          <a:noFill/>
        </p:spPr>
        <p:txBody>
          <a:bodyPr wrap="square" rtlCol="0">
            <a:spAutoFit/>
          </a:bodyPr>
          <a:lstStyle/>
          <a:p>
            <a:r>
              <a:rPr lang="en-IN" dirty="0"/>
              <a:t>Java version check – </a:t>
            </a:r>
            <a:r>
              <a:rPr lang="en-IN" dirty="0">
                <a:solidFill>
                  <a:srgbClr val="FF0000"/>
                </a:solidFill>
              </a:rPr>
              <a:t>java -version </a:t>
            </a:r>
          </a:p>
          <a:p>
            <a:endParaRPr lang="en-IN" dirty="0"/>
          </a:p>
          <a:p>
            <a:r>
              <a:rPr lang="en-IN" dirty="0"/>
              <a:t>Java compiler version check – </a:t>
            </a:r>
            <a:r>
              <a:rPr lang="en-IN" dirty="0" err="1">
                <a:solidFill>
                  <a:srgbClr val="FF0000"/>
                </a:solidFill>
              </a:rPr>
              <a:t>javac</a:t>
            </a:r>
            <a:r>
              <a:rPr lang="en-IN" dirty="0">
                <a:solidFill>
                  <a:srgbClr val="FF0000"/>
                </a:solidFill>
              </a:rPr>
              <a:t> -version </a:t>
            </a:r>
          </a:p>
          <a:p>
            <a:endParaRPr lang="en-IN" dirty="0">
              <a:solidFill>
                <a:srgbClr val="FF0000"/>
              </a:solidFill>
            </a:endParaRPr>
          </a:p>
          <a:p>
            <a:r>
              <a:rPr lang="en-IN" dirty="0"/>
              <a:t>Python version check – </a:t>
            </a:r>
            <a:r>
              <a:rPr lang="en-IN" dirty="0">
                <a:solidFill>
                  <a:srgbClr val="FF0000"/>
                </a:solidFill>
              </a:rPr>
              <a:t>python --version </a:t>
            </a:r>
          </a:p>
          <a:p>
            <a:endParaRPr lang="en-IN" dirty="0">
              <a:solidFill>
                <a:srgbClr val="FF0000"/>
              </a:solidFill>
            </a:endParaRPr>
          </a:p>
          <a:p>
            <a:r>
              <a:rPr lang="en-IN" dirty="0"/>
              <a:t>Pip version -  </a:t>
            </a:r>
            <a:r>
              <a:rPr lang="en-IN" dirty="0">
                <a:solidFill>
                  <a:srgbClr val="FF0000"/>
                </a:solidFill>
              </a:rPr>
              <a:t>pip --version </a:t>
            </a:r>
          </a:p>
          <a:p>
            <a:endParaRPr lang="en-IN" dirty="0">
              <a:solidFill>
                <a:srgbClr val="FF0000"/>
              </a:solidFill>
            </a:endParaRPr>
          </a:p>
          <a:p>
            <a:r>
              <a:rPr lang="en-IN" dirty="0"/>
              <a:t>Robot  version -  </a:t>
            </a:r>
            <a:r>
              <a:rPr lang="en-IN" dirty="0">
                <a:solidFill>
                  <a:srgbClr val="FF0000"/>
                </a:solidFill>
              </a:rPr>
              <a:t>robot --version </a:t>
            </a:r>
          </a:p>
          <a:p>
            <a:endParaRPr lang="en-IN" dirty="0">
              <a:solidFill>
                <a:srgbClr val="FF0000"/>
              </a:solidFill>
            </a:endParaRPr>
          </a:p>
        </p:txBody>
      </p:sp>
    </p:spTree>
    <p:extLst>
      <p:ext uri="{BB962C8B-B14F-4D97-AF65-F5344CB8AC3E}">
        <p14:creationId xmlns:p14="http://schemas.microsoft.com/office/powerpoint/2010/main" val="3161705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CE17DE-BBB6-DC19-B59F-BF4CABC53A9E}"/>
              </a:ext>
            </a:extLst>
          </p:cNvPr>
          <p:cNvSpPr txBox="1"/>
          <p:nvPr/>
        </p:nvSpPr>
        <p:spPr>
          <a:xfrm>
            <a:off x="0" y="0"/>
            <a:ext cx="12192000" cy="4355038"/>
          </a:xfrm>
          <a:prstGeom prst="rect">
            <a:avLst/>
          </a:prstGeom>
          <a:noFill/>
        </p:spPr>
        <p:txBody>
          <a:bodyPr wrap="square" rtlCol="0">
            <a:spAutoFit/>
          </a:bodyPr>
          <a:lstStyle/>
          <a:p>
            <a:r>
              <a:rPr lang="en-IN" sz="2500" b="1" dirty="0">
                <a:solidFill>
                  <a:schemeClr val="accent3">
                    <a:lumMod val="50000"/>
                  </a:schemeClr>
                </a:solidFill>
                <a:latin typeface="Calibri" panose="020F0502020204030204" pitchFamily="34" charset="0"/>
                <a:cs typeface="Calibri" panose="020F0502020204030204" pitchFamily="34" charset="0"/>
              </a:rPr>
              <a:t>How to install RED robot editor on Eclipse </a:t>
            </a:r>
          </a:p>
          <a:p>
            <a:endParaRPr lang="en-IN" dirty="0">
              <a:solidFill>
                <a:schemeClr val="accent3">
                  <a:lumMod val="50000"/>
                </a:schemeClr>
              </a:solidFill>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Step 1 – open Eclipse </a:t>
            </a:r>
          </a:p>
          <a:p>
            <a:r>
              <a:rPr lang="en-IN" dirty="0">
                <a:latin typeface="Calibri" panose="020F0502020204030204" pitchFamily="34" charset="0"/>
                <a:cs typeface="Calibri" panose="020F0502020204030204" pitchFamily="34" charset="0"/>
              </a:rPr>
              <a:t>Step 2 – Help &gt;&gt; Eclipse Marketplace</a:t>
            </a:r>
          </a:p>
          <a:p>
            <a:r>
              <a:rPr lang="en-IN" dirty="0">
                <a:latin typeface="Calibri" panose="020F0502020204030204" pitchFamily="34" charset="0"/>
                <a:cs typeface="Calibri" panose="020F0502020204030204" pitchFamily="34" charset="0"/>
              </a:rPr>
              <a:t>Step 3 – Search for RED robot editor</a:t>
            </a:r>
          </a:p>
          <a:p>
            <a:r>
              <a:rPr lang="en-IN" dirty="0">
                <a:latin typeface="Calibri" panose="020F0502020204030204" pitchFamily="34" charset="0"/>
                <a:cs typeface="Calibri" panose="020F0502020204030204" pitchFamily="34" charset="0"/>
              </a:rPr>
              <a:t>Step 4 – Install &amp; restart eclipse</a:t>
            </a:r>
          </a:p>
          <a:p>
            <a:endParaRPr lang="en-IN" dirty="0">
              <a:latin typeface="Calibri" panose="020F0502020204030204" pitchFamily="34" charset="0"/>
              <a:cs typeface="Calibri" panose="020F0502020204030204" pitchFamily="34" charset="0"/>
            </a:endParaRPr>
          </a:p>
          <a:p>
            <a:r>
              <a:rPr lang="en-IN" b="1" dirty="0">
                <a:highlight>
                  <a:srgbClr val="FFFF00"/>
                </a:highlight>
                <a:latin typeface="Calibri" panose="020F0502020204030204" pitchFamily="34" charset="0"/>
                <a:cs typeface="Calibri" panose="020F0502020204030204" pitchFamily="34" charset="0"/>
              </a:rPr>
              <a:t>Environment Setup</a:t>
            </a:r>
          </a:p>
          <a:p>
            <a:endParaRPr lang="en-IN" b="1" dirty="0">
              <a:highlight>
                <a:srgbClr val="FFFF00"/>
              </a:highlight>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RED requires python interpreter with robot framework installed on your system</a:t>
            </a:r>
          </a:p>
          <a:p>
            <a:r>
              <a:rPr lang="en-IN" b="1" dirty="0">
                <a:solidFill>
                  <a:schemeClr val="accent1"/>
                </a:solidFill>
                <a:latin typeface="Calibri" panose="020F0502020204030204" pitchFamily="34" charset="0"/>
                <a:cs typeface="Calibri" panose="020F0502020204030204" pitchFamily="34" charset="0"/>
              </a:rPr>
              <a:t>python --version </a:t>
            </a:r>
          </a:p>
          <a:p>
            <a:r>
              <a:rPr lang="en-IN" b="1" dirty="0">
                <a:solidFill>
                  <a:schemeClr val="accent1"/>
                </a:solidFill>
                <a:latin typeface="Calibri" panose="020F0502020204030204" pitchFamily="34" charset="0"/>
                <a:cs typeface="Calibri" panose="020F0502020204030204" pitchFamily="34" charset="0"/>
              </a:rPr>
              <a:t>robot --version</a:t>
            </a:r>
          </a:p>
          <a:p>
            <a:r>
              <a:rPr lang="en-IN" b="1" dirty="0">
                <a:solidFill>
                  <a:schemeClr val="accent1"/>
                </a:solidFill>
                <a:latin typeface="Calibri" panose="020F0502020204030204" pitchFamily="34" charset="0"/>
                <a:cs typeface="Calibri" panose="020F0502020204030204" pitchFamily="34" charset="0"/>
              </a:rPr>
              <a:t> pip list</a:t>
            </a:r>
          </a:p>
          <a:p>
            <a:endParaRPr lang="en-IN" b="1" dirty="0">
              <a:solidFill>
                <a:schemeClr val="accent1"/>
              </a:solidFill>
              <a:latin typeface="Calibri" panose="020F0502020204030204" pitchFamily="34" charset="0"/>
              <a:cs typeface="Calibri" panose="020F0502020204030204" pitchFamily="34" charset="0"/>
            </a:endParaRPr>
          </a:p>
          <a:p>
            <a:r>
              <a:rPr lang="en-IN" b="1" dirty="0">
                <a:solidFill>
                  <a:srgbClr val="FF0000"/>
                </a:solidFill>
                <a:latin typeface="Calibri" panose="020F0502020204030204" pitchFamily="34" charset="0"/>
                <a:cs typeface="Calibri" panose="020F0502020204030204" pitchFamily="34" charset="0"/>
              </a:rPr>
              <a:t>Eclipse &gt; Windows &gt; Preferences &gt; Robot Framework &gt; Installed Frameworks</a:t>
            </a:r>
          </a:p>
        </p:txBody>
      </p:sp>
    </p:spTree>
    <p:extLst>
      <p:ext uri="{BB962C8B-B14F-4D97-AF65-F5344CB8AC3E}">
        <p14:creationId xmlns:p14="http://schemas.microsoft.com/office/powerpoint/2010/main" val="943884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4B4C93-73BC-E722-9266-BA66525181B8}"/>
              </a:ext>
            </a:extLst>
          </p:cNvPr>
          <p:cNvSpPr txBox="1"/>
          <p:nvPr/>
        </p:nvSpPr>
        <p:spPr>
          <a:xfrm>
            <a:off x="0" y="0"/>
            <a:ext cx="12192000" cy="1538883"/>
          </a:xfrm>
          <a:prstGeom prst="rect">
            <a:avLst/>
          </a:prstGeom>
          <a:noFill/>
        </p:spPr>
        <p:txBody>
          <a:bodyPr wrap="square" rtlCol="0">
            <a:spAutoFit/>
          </a:bodyPr>
          <a:lstStyle/>
          <a:p>
            <a:r>
              <a:rPr lang="en-IN" sz="2200" b="1" dirty="0">
                <a:solidFill>
                  <a:srgbClr val="FF0066"/>
                </a:solidFill>
                <a:latin typeface="Calibri" panose="020F0502020204030204" pitchFamily="34" charset="0"/>
                <a:cs typeface="Calibri" panose="020F0502020204030204" pitchFamily="34" charset="0"/>
              </a:rPr>
              <a:t>How to create a new Robot Project</a:t>
            </a:r>
          </a:p>
          <a:p>
            <a:r>
              <a:rPr lang="en-IN" dirty="0">
                <a:solidFill>
                  <a:srgbClr val="0000CC"/>
                </a:solidFill>
              </a:rPr>
              <a:t>Eclipse (RED robot editor)</a:t>
            </a:r>
          </a:p>
          <a:p>
            <a:endParaRPr lang="en-IN" dirty="0">
              <a:solidFill>
                <a:srgbClr val="0000CC"/>
              </a:solidFill>
            </a:endParaRPr>
          </a:p>
          <a:p>
            <a:r>
              <a:rPr lang="en-IN" dirty="0">
                <a:latin typeface="Calibri" panose="020F0502020204030204" pitchFamily="34" charset="0"/>
                <a:cs typeface="Calibri" panose="020F0502020204030204" pitchFamily="34" charset="0"/>
              </a:rPr>
              <a:t>Step 1 : Eclipse &gt; Windows &gt; Perspective &gt; Open Perspective &gt; Robot</a:t>
            </a:r>
          </a:p>
          <a:p>
            <a:r>
              <a:rPr lang="en-IN" dirty="0">
                <a:latin typeface="Calibri" panose="020F0502020204030204" pitchFamily="34" charset="0"/>
                <a:cs typeface="Calibri" panose="020F0502020204030204" pitchFamily="34" charset="0"/>
              </a:rPr>
              <a:t>Step 2 : New &gt; Robot Project</a:t>
            </a:r>
          </a:p>
        </p:txBody>
      </p:sp>
    </p:spTree>
    <p:extLst>
      <p:ext uri="{BB962C8B-B14F-4D97-AF65-F5344CB8AC3E}">
        <p14:creationId xmlns:p14="http://schemas.microsoft.com/office/powerpoint/2010/main" val="341527677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199</TotalTime>
  <Words>650</Words>
  <Application>Microsoft Office PowerPoint</Application>
  <PresentationFormat>Widescreen</PresentationFormat>
  <Paragraphs>81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Gill Sans MT</vt:lpstr>
      <vt:lpstr>Trebuchet MS (Body)</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Pratap Dhawale</dc:creator>
  <cp:lastModifiedBy>Pratap Dhawale</cp:lastModifiedBy>
  <cp:revision>42</cp:revision>
  <dcterms:created xsi:type="dcterms:W3CDTF">2022-11-10T12:18:22Z</dcterms:created>
  <dcterms:modified xsi:type="dcterms:W3CDTF">2022-11-25T09:07:57Z</dcterms:modified>
</cp:coreProperties>
</file>