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40491-C61A-48D6-9431-1A2BC5AE5B2A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8E570-E44B-4D55-BD88-9A1B74E33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2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8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1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5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8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8684175/how-to-click-allow-on-show-notifications-popup-using-selenium-webdriv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owserstack.com/docs/automate/selenium/handle-permission-pop-ups#show-notifications-popup" TargetMode="External"/><Relationship Id="rId3" Type="http://schemas.openxmlformats.org/officeDocument/2006/relationships/hyperlink" Target="https://www.browserstack.com/docs/automate/selenium/handle-permission-pop-ups#web-popups" TargetMode="External"/><Relationship Id="rId7" Type="http://schemas.openxmlformats.org/officeDocument/2006/relationships/hyperlink" Target="https://www.browserstack.com/docs/automate/selenium/handle-permission-pop-ups#know-your-location-popup" TargetMode="External"/><Relationship Id="rId2" Type="http://schemas.openxmlformats.org/officeDocument/2006/relationships/hyperlink" Target="https://www.browserstack.com/docs/automate/selenium/handle-permission-pop-ups#Chrom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rowserstack.com/docs/automate/selenium/handle-permission-pop-ups#camera-and-microphone-pop-ups" TargetMode="External"/><Relationship Id="rId5" Type="http://schemas.openxmlformats.org/officeDocument/2006/relationships/hyperlink" Target="https://www.browserstack.com/docs/automate/selenium/handle-permission-pop-ups#js-alerts" TargetMode="External"/><Relationship Id="rId4" Type="http://schemas.openxmlformats.org/officeDocument/2006/relationships/hyperlink" Target="https://www.selenium.dev/documentation/webdriver/js_alerts_prompts_and_confirmation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4758A-80AE-2612-6BF9-90056EDA767E}"/>
              </a:ext>
            </a:extLst>
          </p:cNvPr>
          <p:cNvSpPr txBox="1"/>
          <p:nvPr/>
        </p:nvSpPr>
        <p:spPr>
          <a:xfrm>
            <a:off x="0" y="0"/>
            <a:ext cx="1219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https://stackoverflow.com/questions/38684175/how-to-click-allow-on-show-notifications-popup-using-selenium-webdriver</a:t>
            </a:r>
            <a:endParaRPr lang="en-IN" sz="1050" b="1" dirty="0"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22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2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Handling notification Alert come at the Time of Automation Testing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Old Chrome Version (&lt;50) 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//Create a instance of ChromeOptions class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ChromeOptions options = new ChromeOptions();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//Add chrome switch to disable notification - "**--disable-notifications**"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options.addArguments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("--disable-notifications");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en-IN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//Set path for driver exe 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System.setProperty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webdriver.chrome.driver","path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/to/driver/exe");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//Pass ChromeOptions instance to </a:t>
            </a:r>
            <a:r>
              <a:rPr lang="en-IN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en-IN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Constructor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WebDriver driver =new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(options);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5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DD7B6-8B0C-CFFF-E6B4-CC1C6706AE2F}"/>
              </a:ext>
            </a:extLst>
          </p:cNvPr>
          <p:cNvSpPr txBox="1"/>
          <p:nvPr/>
        </p:nvSpPr>
        <p:spPr>
          <a:xfrm>
            <a:off x="0" y="0"/>
            <a:ext cx="12192000" cy="526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Disable all pop-ups in Chrome, Firefox, and Edge for desktop devices</a:t>
            </a:r>
            <a:endParaRPr lang="en-US" b="1" dirty="0"/>
          </a:p>
          <a:p>
            <a:r>
              <a:rPr lang="en-US" dirty="0"/>
              <a:t>Use the sample code snippets to disable pop-ups in the following browsers.</a:t>
            </a:r>
          </a:p>
          <a:p>
            <a:endParaRPr lang="en-US" dirty="0"/>
          </a:p>
          <a:p>
            <a:r>
              <a:rPr lang="en-US" u="sng" dirty="0">
                <a:solidFill>
                  <a:srgbClr val="00B0F0"/>
                </a:solidFill>
              </a:rPr>
              <a:t>Chrome</a:t>
            </a:r>
            <a:r>
              <a:rPr lang="en-US" dirty="0"/>
              <a:t>		Edge			Firefox</a:t>
            </a:r>
          </a:p>
          <a:p>
            <a:r>
              <a:rPr lang="en-IN" b="1" u="sng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</a:rPr>
              <a:t>Java	</a:t>
            </a:r>
            <a:r>
              <a:rPr lang="en-IN" dirty="0">
                <a:highlight>
                  <a:srgbClr val="C0C0C0"/>
                </a:highlight>
              </a:rPr>
              <a:t>	Ruby	C#	Python	Node.js		PHP		Perl 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IN" dirty="0"/>
              <a:t>ChromeOptions options = new ChromeOptions();</a:t>
            </a:r>
          </a:p>
          <a:p>
            <a:pPr>
              <a:lnSpc>
                <a:spcPct val="150000"/>
              </a:lnSpc>
            </a:pPr>
            <a:r>
              <a:rPr lang="en-IN" dirty="0"/>
              <a:t>options.setExperimentalOption("excludeSwitches",Arrays.asList("disable-popup-blocking"));</a:t>
            </a:r>
          </a:p>
          <a:p>
            <a:pPr>
              <a:lnSpc>
                <a:spcPct val="150000"/>
              </a:lnSpc>
            </a:pPr>
            <a:r>
              <a:rPr lang="en-IN" dirty="0"/>
              <a:t>caps.setCapability(ChromeOptions.CAPABILITY, options);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Know your location pop-up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Use the sample code snippets to disable the know your location pop-up in the following devices.</a:t>
            </a:r>
          </a:p>
          <a:p>
            <a:pPr>
              <a:lnSpc>
                <a:spcPct val="150000"/>
              </a:lnSpc>
            </a:pPr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Desktop</a:t>
            </a:r>
            <a:r>
              <a:rPr lang="en-IN" dirty="0"/>
              <a:t>		Mobile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If your web application requests access to your location, the following pop-up appears on the desktop where the test is running: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3959F-8C15-775B-F521-1A4934AB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95" y="5340985"/>
            <a:ext cx="6115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E683EA-ABA2-9639-DAF1-BFE407B079E3}"/>
              </a:ext>
            </a:extLst>
          </p:cNvPr>
          <p:cNvSpPr txBox="1"/>
          <p:nvPr/>
        </p:nvSpPr>
        <p:spPr>
          <a:xfrm>
            <a:off x="0" y="0"/>
            <a:ext cx="12192000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The snippet below lets you automate an </a:t>
            </a:r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Allow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or </a:t>
            </a:r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Block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interaction when the remote browser requests the location.</a:t>
            </a:r>
          </a:p>
          <a:p>
            <a:endParaRPr lang="en-US" dirty="0">
              <a:solidFill>
                <a:srgbClr val="333333"/>
              </a:solidFill>
              <a:latin typeface="source-sans-pro"/>
            </a:endParaRPr>
          </a:p>
          <a:p>
            <a:r>
              <a:rPr lang="en-IN" u="sng" dirty="0">
                <a:solidFill>
                  <a:srgbClr val="0070C0"/>
                </a:solidFill>
              </a:rPr>
              <a:t>Java</a:t>
            </a:r>
            <a:r>
              <a:rPr lang="en-IN" dirty="0"/>
              <a:t>		Node.js		C#		Python		Ruby</a:t>
            </a:r>
          </a:p>
          <a:p>
            <a:endParaRPr lang="en-IN" dirty="0"/>
          </a:p>
          <a:p>
            <a:r>
              <a:rPr lang="en-IN" dirty="0">
                <a:highlight>
                  <a:srgbClr val="C0C0C0"/>
                </a:highlight>
              </a:rPr>
              <a:t>import org.openqa.selenium.By;</a:t>
            </a:r>
          </a:p>
          <a:p>
            <a:r>
              <a:rPr lang="en-IN" dirty="0">
                <a:highlight>
                  <a:srgbClr val="C0C0C0"/>
                </a:highlight>
              </a:rPr>
              <a:t>import org.openqa.selenium.WebDriver;</a:t>
            </a:r>
          </a:p>
          <a:p>
            <a:r>
              <a:rPr lang="en-IN" dirty="0">
                <a:highlight>
                  <a:srgbClr val="C0C0C0"/>
                </a:highlight>
              </a:rPr>
              <a:t>import org.openqa.selenium.chrome.ChromeOptions;</a:t>
            </a:r>
          </a:p>
          <a:p>
            <a:r>
              <a:rPr lang="en-IN" dirty="0">
                <a:highlight>
                  <a:srgbClr val="C0C0C0"/>
                </a:highlight>
              </a:rPr>
              <a:t>import org.openqa.selenium.remote.DesiredCapabilities;</a:t>
            </a:r>
          </a:p>
          <a:p>
            <a:r>
              <a:rPr lang="en-IN" dirty="0">
                <a:highlight>
                  <a:srgbClr val="C0C0C0"/>
                </a:highlight>
              </a:rPr>
              <a:t>import org.openqa.selenium.remote.RemoteWebDriver;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r>
              <a:rPr lang="en-IN" dirty="0">
                <a:highlight>
                  <a:srgbClr val="C0C0C0"/>
                </a:highlight>
              </a:rPr>
              <a:t>import java.net.URL;</a:t>
            </a:r>
          </a:p>
          <a:p>
            <a:r>
              <a:rPr lang="en-IN" dirty="0">
                <a:highlight>
                  <a:srgbClr val="C0C0C0"/>
                </a:highlight>
              </a:rPr>
              <a:t>import java.util.HashMap;</a:t>
            </a:r>
          </a:p>
          <a:p>
            <a:r>
              <a:rPr lang="en-IN" dirty="0">
                <a:highlight>
                  <a:srgbClr val="C0C0C0"/>
                </a:highlight>
              </a:rPr>
              <a:t>import java.util.Map;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r>
              <a:rPr lang="en-IN" dirty="0">
                <a:highlight>
                  <a:srgbClr val="C0C0C0"/>
                </a:highlight>
              </a:rPr>
              <a:t>public class AllowGeoLocationPopup {</a:t>
            </a:r>
          </a:p>
          <a:p>
            <a:r>
              <a:rPr lang="en-IN" dirty="0">
                <a:highlight>
                  <a:srgbClr val="C0C0C0"/>
                </a:highlight>
              </a:rPr>
              <a:t>  public static final String AUTOMATE_USERNAME = "YOUR_USERNAME";</a:t>
            </a:r>
          </a:p>
          <a:p>
            <a:r>
              <a:rPr lang="en-IN" dirty="0">
                <a:highlight>
                  <a:srgbClr val="C0C0C0"/>
                </a:highlight>
              </a:rPr>
              <a:t>  public static final String AUTOMATE_KEY = "YOUR_ACCESS_KEY";</a:t>
            </a:r>
          </a:p>
          <a:p>
            <a:r>
              <a:rPr lang="en-IN" dirty="0">
                <a:highlight>
                  <a:srgbClr val="C0C0C0"/>
                </a:highlight>
              </a:rPr>
              <a:t>  public static final String URL = "https://" + AUTOMATE_USERNAME + ":" + AUTOMATE_KEY + "@hub-cloud.browserstack.com/wd/hub";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r>
              <a:rPr lang="en-IN" dirty="0">
                <a:highlight>
                  <a:srgbClr val="C0C0C0"/>
                </a:highlight>
              </a:rPr>
              <a:t>  public static void main(String[] args) throws Exception {</a:t>
            </a:r>
          </a:p>
          <a:p>
            <a:r>
              <a:rPr lang="en-IN" dirty="0">
                <a:highlight>
                  <a:srgbClr val="C0C0C0"/>
                </a:highlight>
              </a:rPr>
              <a:t>    DesiredCapabilities caps = new DesiredCapabilities();</a:t>
            </a:r>
          </a:p>
          <a:p>
            <a:r>
              <a:rPr lang="en-IN" dirty="0">
                <a:highlight>
                  <a:srgbClr val="C0C0C0"/>
                </a:highlight>
              </a:rPr>
              <a:t>    caps.setCapability("browser", "Chrome");</a:t>
            </a:r>
          </a:p>
          <a:p>
            <a:r>
              <a:rPr lang="en-IN" dirty="0">
                <a:highlight>
                  <a:srgbClr val="C0C0C0"/>
                </a:highlight>
              </a:rPr>
              <a:t>    caps.setCapability("browser_version", "75.0");</a:t>
            </a:r>
          </a:p>
          <a:p>
            <a:r>
              <a:rPr lang="en-IN" dirty="0">
                <a:highlight>
                  <a:srgbClr val="C0C0C0"/>
                </a:highlight>
              </a:rPr>
              <a:t>    caps.setCapability("os", "Windows");</a:t>
            </a:r>
          </a:p>
          <a:p>
            <a:r>
              <a:rPr lang="en-IN" dirty="0">
                <a:highlight>
                  <a:srgbClr val="C0C0C0"/>
                </a:highlight>
              </a:rPr>
              <a:t>    caps.setCapability("os_version", "10");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r>
              <a:rPr lang="en-IN" dirty="0">
                <a:highlight>
                  <a:srgbClr val="C0C0C0"/>
                </a:highlight>
              </a:rPr>
              <a:t>    // INIT CHROME OPTIONS</a:t>
            </a:r>
          </a:p>
          <a:p>
            <a:r>
              <a:rPr lang="en-IN" dirty="0">
                <a:highlight>
                  <a:srgbClr val="C0C0C0"/>
                </a:highlight>
              </a:rPr>
              <a:t>    ChromeOptions options = new ChromeOptions();</a:t>
            </a:r>
          </a:p>
          <a:p>
            <a:r>
              <a:rPr lang="en-IN" dirty="0">
                <a:highlight>
                  <a:srgbClr val="C0C0C0"/>
                </a:highlight>
              </a:rPr>
              <a:t>    Map &lt; String, Object &gt; prefs = new HashMap &lt; String, Object &gt; ();</a:t>
            </a:r>
          </a:p>
          <a:p>
            <a:r>
              <a:rPr lang="en-IN" dirty="0">
                <a:highlight>
                  <a:srgbClr val="C0C0C0"/>
                </a:highlight>
              </a:rPr>
              <a:t>    Map &lt; String, Object &gt; profile = new HashMap &lt; String, Object &gt; ();</a:t>
            </a:r>
          </a:p>
          <a:p>
            <a:r>
              <a:rPr lang="en-IN" dirty="0">
                <a:highlight>
                  <a:srgbClr val="C0C0C0"/>
                </a:highlight>
              </a:rPr>
              <a:t>    Map &lt; String, Object &gt; contentSettings = new HashMap &lt; String, Object &gt; ();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r>
              <a:rPr lang="en-IN" dirty="0">
                <a:highlight>
                  <a:srgbClr val="C0C0C0"/>
                </a:highlight>
              </a:rPr>
              <a:t>    // SET CHROME OPTIONS</a:t>
            </a:r>
          </a:p>
          <a:p>
            <a:r>
              <a:rPr lang="en-IN" dirty="0">
                <a:highlight>
                  <a:srgbClr val="C0C0C0"/>
                </a:highlight>
              </a:rPr>
              <a:t>    // 0 - Default, 1 - Allow, 2 - Block</a:t>
            </a:r>
          </a:p>
          <a:p>
            <a:r>
              <a:rPr lang="en-IN" dirty="0">
                <a:highlight>
                  <a:srgbClr val="C0C0C0"/>
                </a:highlight>
              </a:rPr>
              <a:t>    contentSettings.put("geolocation", 1);</a:t>
            </a:r>
          </a:p>
          <a:p>
            <a:r>
              <a:rPr lang="en-IN" dirty="0">
                <a:highlight>
                  <a:srgbClr val="C0C0C0"/>
                </a:highlight>
              </a:rPr>
              <a:t>    profile.put("managed_default_content_settings", contentSettings);</a:t>
            </a:r>
          </a:p>
          <a:p>
            <a:r>
              <a:rPr lang="en-IN" dirty="0">
                <a:highlight>
                  <a:srgbClr val="C0C0C0"/>
                </a:highlight>
              </a:rPr>
              <a:t>    prefs.put("profile", profile);</a:t>
            </a:r>
          </a:p>
          <a:p>
            <a:r>
              <a:rPr lang="en-IN" dirty="0">
                <a:highlight>
                  <a:srgbClr val="C0C0C0"/>
                </a:highlight>
              </a:rPr>
              <a:t>    options.setExperimentalOption("prefs", prefs);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r>
              <a:rPr lang="en-IN" dirty="0">
                <a:highlight>
                  <a:srgbClr val="C0C0C0"/>
                </a:highlight>
              </a:rPr>
              <a:t>    // SET CAPABILITY</a:t>
            </a:r>
          </a:p>
          <a:p>
            <a:r>
              <a:rPr lang="en-IN" dirty="0">
                <a:highlight>
                  <a:srgbClr val="C0C0C0"/>
                </a:highlight>
              </a:rPr>
              <a:t>    caps.setCapability(ChromeOptions.CAPABILITY, options);</a:t>
            </a:r>
          </a:p>
          <a:p>
            <a:r>
              <a:rPr lang="en-IN" dirty="0">
                <a:highlight>
                  <a:srgbClr val="C0C0C0"/>
                </a:highlight>
              </a:rPr>
              <a:t>    WebDriver driver = new RemoteWebDriver(new URL(URL), caps);</a:t>
            </a:r>
          </a:p>
          <a:p>
            <a:r>
              <a:rPr lang="en-IN" dirty="0">
                <a:highlight>
                  <a:srgbClr val="C0C0C0"/>
                </a:highlight>
              </a:rPr>
              <a:t>    driver.get("https://the-internet.herokuapp.com/geolocation");</a:t>
            </a:r>
          </a:p>
          <a:p>
            <a:r>
              <a:rPr lang="en-IN" dirty="0">
                <a:highlight>
                  <a:srgbClr val="C0C0C0"/>
                </a:highlight>
              </a:rPr>
              <a:t>    driver.findElement(By.xpath("//*[@id='content']/div/button")).click();</a:t>
            </a:r>
          </a:p>
          <a:p>
            <a:r>
              <a:rPr lang="en-IN" dirty="0">
                <a:highlight>
                  <a:srgbClr val="C0C0C0"/>
                </a:highlight>
              </a:rPr>
              <a:t>    Thread.sleep(5000);</a:t>
            </a:r>
          </a:p>
          <a:p>
            <a:r>
              <a:rPr lang="en-IN" dirty="0">
                <a:highlight>
                  <a:srgbClr val="C0C0C0"/>
                </a:highlight>
              </a:rPr>
              <a:t>    driver.quit();</a:t>
            </a:r>
          </a:p>
          <a:p>
            <a:r>
              <a:rPr lang="en-IN" dirty="0">
                <a:highlight>
                  <a:srgbClr val="C0C0C0"/>
                </a:highlight>
              </a:rPr>
              <a:t>  }</a:t>
            </a:r>
          </a:p>
          <a:p>
            <a:r>
              <a:rPr lang="en-IN" dirty="0">
                <a:highlight>
                  <a:srgbClr val="C0C0C0"/>
                </a:highlight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7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C21F3-832D-FE98-10CC-D047C277DF7C}"/>
              </a:ext>
            </a:extLst>
          </p:cNvPr>
          <p:cNvSpPr txBox="1"/>
          <p:nvPr/>
        </p:nvSpPr>
        <p:spPr>
          <a:xfrm>
            <a:off x="0" y="0"/>
            <a:ext cx="12192000" cy="1671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your location pop-up </a:t>
            </a:r>
          </a:p>
          <a:p>
            <a:r>
              <a:rPr lang="en-US" dirty="0"/>
              <a:t>Use the sample code snippets to disable the know your location pop-up in the following devices.</a:t>
            </a:r>
          </a:p>
          <a:p>
            <a:endParaRPr lang="en-US" dirty="0"/>
          </a:p>
          <a:p>
            <a:r>
              <a:rPr lang="en-US" u="sng" dirty="0">
                <a:solidFill>
                  <a:srgbClr val="0070C0"/>
                </a:solidFill>
              </a:rPr>
              <a:t>Desktop</a:t>
            </a:r>
            <a:r>
              <a:rPr lang="en-US" dirty="0"/>
              <a:t>			Mobile</a:t>
            </a:r>
          </a:p>
          <a:p>
            <a:endParaRPr lang="en-US" dirty="0"/>
          </a:p>
          <a:p>
            <a:r>
              <a:rPr lang="en-US" dirty="0"/>
              <a:t>If your web application requests access to your location, the following pop-up appears on the desktop where the test is running: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snippet below lets you automate an Allow or Block interaction when the remote browser requests the location.</a:t>
            </a:r>
          </a:p>
          <a:p>
            <a:r>
              <a:rPr lang="en-US" u="sng" dirty="0">
                <a:solidFill>
                  <a:srgbClr val="0070C0"/>
                </a:solidFill>
                <a:highlight>
                  <a:srgbClr val="C0C0C0"/>
                </a:highlight>
              </a:rPr>
              <a:t>Java	</a:t>
            </a:r>
            <a:r>
              <a:rPr lang="en-US" dirty="0">
                <a:highlight>
                  <a:srgbClr val="C0C0C0"/>
                </a:highlight>
              </a:rPr>
              <a:t>	Node.js		C#		Python		Ruby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org.openqa.selenium.By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org.openqa.selenium.WebDriver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org.openqa.selenium.chrome.ChromeOptions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org.openqa.selenium.remote.DesiredCapabilities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org.openqa.selenium.remote.RemoteWebDriver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import java.net.URL;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java.util.HashMap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java.util.Map</a:t>
            </a:r>
            <a:r>
              <a:rPr lang="en-US" dirty="0">
                <a:highlight>
                  <a:srgbClr val="FFFF00"/>
                </a:highlight>
              </a:rPr>
              <a:t>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public class </a:t>
            </a:r>
            <a:r>
              <a:rPr lang="en-US" dirty="0" err="1">
                <a:highlight>
                  <a:srgbClr val="FFFF00"/>
                </a:highlight>
              </a:rPr>
              <a:t>AllowGeoLocationPopup</a:t>
            </a:r>
            <a:r>
              <a:rPr lang="en-US" dirty="0">
                <a:highlight>
                  <a:srgbClr val="FFFF00"/>
                </a:highlight>
              </a:rPr>
              <a:t> {</a:t>
            </a:r>
          </a:p>
          <a:p>
            <a:r>
              <a:rPr lang="en-US" dirty="0">
                <a:highlight>
                  <a:srgbClr val="FFFF00"/>
                </a:highlight>
              </a:rPr>
              <a:t>  public static final String AUTOMATE_USERNAME = "YOUR_USERNAME";</a:t>
            </a:r>
          </a:p>
          <a:p>
            <a:r>
              <a:rPr lang="en-US" dirty="0">
                <a:highlight>
                  <a:srgbClr val="FFFF00"/>
                </a:highlight>
              </a:rPr>
              <a:t>  public static final String AUTOMATE_KEY = "YOUR_ACCESS_KEY";</a:t>
            </a:r>
          </a:p>
          <a:p>
            <a:r>
              <a:rPr lang="en-US" dirty="0">
                <a:highlight>
                  <a:srgbClr val="FFFF00"/>
                </a:highlight>
              </a:rPr>
              <a:t>  public static final String URL = "https://" + AUTOMATE_USERNAME + ":" + AUTOMATE_KEY + "@hub-cloud.browserstack.com/wd/hub";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 public static void main(String[] </a:t>
            </a:r>
            <a:r>
              <a:rPr lang="en-US" dirty="0" err="1">
                <a:highlight>
                  <a:srgbClr val="FFFF00"/>
                </a:highlight>
              </a:rPr>
              <a:t>args</a:t>
            </a:r>
            <a:r>
              <a:rPr lang="en-US" dirty="0">
                <a:highlight>
                  <a:srgbClr val="FFFF00"/>
                </a:highlight>
              </a:rPr>
              <a:t>) throws Exception {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DesiredCapabilities</a:t>
            </a:r>
            <a:r>
              <a:rPr lang="en-US" dirty="0">
                <a:highlight>
                  <a:srgbClr val="FFFF00"/>
                </a:highlight>
              </a:rPr>
              <a:t> caps = new </a:t>
            </a:r>
            <a:r>
              <a:rPr lang="en-US" dirty="0" err="1">
                <a:highlight>
                  <a:srgbClr val="FFFF00"/>
                </a:highlight>
              </a:rPr>
              <a:t>DesiredCapabilities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caps.setCapability</a:t>
            </a:r>
            <a:r>
              <a:rPr lang="en-US" dirty="0">
                <a:highlight>
                  <a:srgbClr val="FFFF00"/>
                </a:highlight>
              </a:rPr>
              <a:t>("browser", "Chrome");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caps.setCapability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browser_version</a:t>
            </a:r>
            <a:r>
              <a:rPr lang="en-US" dirty="0">
                <a:highlight>
                  <a:srgbClr val="FFFF00"/>
                </a:highlight>
              </a:rPr>
              <a:t>", "75.0");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caps.setCapability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os</a:t>
            </a:r>
            <a:r>
              <a:rPr lang="en-US" dirty="0">
                <a:highlight>
                  <a:srgbClr val="FFFF00"/>
                </a:highlight>
              </a:rPr>
              <a:t>", "Windows");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caps.setCapability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os_version</a:t>
            </a:r>
            <a:r>
              <a:rPr lang="en-US" dirty="0">
                <a:highlight>
                  <a:srgbClr val="FFFF00"/>
                </a:highlight>
              </a:rPr>
              <a:t>", "10");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   // INIT CHROME OPTIONS</a:t>
            </a:r>
          </a:p>
          <a:p>
            <a:r>
              <a:rPr lang="en-US" dirty="0">
                <a:highlight>
                  <a:srgbClr val="FFFF00"/>
                </a:highlight>
              </a:rPr>
              <a:t>    ChromeOptions options = new ChromeOptions();</a:t>
            </a:r>
          </a:p>
          <a:p>
            <a:r>
              <a:rPr lang="en-US" dirty="0">
                <a:highlight>
                  <a:srgbClr val="FFFF00"/>
                </a:highlight>
              </a:rPr>
              <a:t>    Map &lt; String, Object &gt; prefs = new HashMap &lt; String, Object &gt; ();</a:t>
            </a:r>
          </a:p>
          <a:p>
            <a:r>
              <a:rPr lang="en-US" dirty="0">
                <a:highlight>
                  <a:srgbClr val="FFFF00"/>
                </a:highlight>
              </a:rPr>
              <a:t>    Map &lt; String, Object &gt; profile = new HashMap &lt; String, Object &gt; ();</a:t>
            </a:r>
          </a:p>
          <a:p>
            <a:r>
              <a:rPr lang="en-US" dirty="0">
                <a:highlight>
                  <a:srgbClr val="FFFF00"/>
                </a:highlight>
              </a:rPr>
              <a:t>    Map &lt; String, Object &gt; </a:t>
            </a:r>
            <a:r>
              <a:rPr lang="en-US" dirty="0" err="1">
                <a:highlight>
                  <a:srgbClr val="FFFF00"/>
                </a:highlight>
              </a:rPr>
              <a:t>contentSettings</a:t>
            </a:r>
            <a:r>
              <a:rPr lang="en-US" dirty="0">
                <a:highlight>
                  <a:srgbClr val="FFFF00"/>
                </a:highlight>
              </a:rPr>
              <a:t> = new HashMap &lt; String, Object &gt; ();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   // SET CHROME OPTIONS</a:t>
            </a:r>
          </a:p>
          <a:p>
            <a:r>
              <a:rPr lang="en-US" dirty="0">
                <a:highlight>
                  <a:srgbClr val="FFFF00"/>
                </a:highlight>
              </a:rPr>
              <a:t>    // 0 - Default, 1 - Allow, 2 - Block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contentSettings.put</a:t>
            </a:r>
            <a:r>
              <a:rPr lang="en-US" dirty="0">
                <a:highlight>
                  <a:srgbClr val="FFFF00"/>
                </a:highlight>
              </a:rPr>
              <a:t>("geolocation", 1);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profile.put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managed_default_content_settings</a:t>
            </a:r>
            <a:r>
              <a:rPr lang="en-US" dirty="0">
                <a:highlight>
                  <a:srgbClr val="FFFF00"/>
                </a:highlight>
              </a:rPr>
              <a:t>", </a:t>
            </a:r>
            <a:r>
              <a:rPr lang="en-US" dirty="0" err="1">
                <a:highlight>
                  <a:srgbClr val="FFFF00"/>
                </a:highlight>
              </a:rPr>
              <a:t>contentSettings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highlight>
                  <a:srgbClr val="FFFF00"/>
                </a:highlight>
              </a:rPr>
              <a:t>    prefs.put("profile", profile);</a:t>
            </a:r>
          </a:p>
          <a:p>
            <a:r>
              <a:rPr lang="en-US" dirty="0">
                <a:highlight>
                  <a:srgbClr val="FFFF00"/>
                </a:highlight>
              </a:rPr>
              <a:t>    options.setExperimentalOption("prefs", prefs);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    // SET CAPABILITY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caps.setCapability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ChromeOptions.CAPABILITY</a:t>
            </a:r>
            <a:r>
              <a:rPr lang="en-US" dirty="0">
                <a:highlight>
                  <a:srgbClr val="FFFF00"/>
                </a:highlight>
              </a:rPr>
              <a:t>, options);</a:t>
            </a:r>
          </a:p>
          <a:p>
            <a:r>
              <a:rPr lang="en-US" dirty="0">
                <a:highlight>
                  <a:srgbClr val="FFFF00"/>
                </a:highlight>
              </a:rPr>
              <a:t>    WebDriver driver = new </a:t>
            </a:r>
            <a:r>
              <a:rPr lang="en-US" dirty="0" err="1">
                <a:highlight>
                  <a:srgbClr val="FFFF00"/>
                </a:highlight>
              </a:rPr>
              <a:t>RemoteWebDriver</a:t>
            </a:r>
            <a:r>
              <a:rPr lang="en-US" dirty="0">
                <a:highlight>
                  <a:srgbClr val="FFFF00"/>
                </a:highlight>
              </a:rPr>
              <a:t>(new URL(URL), caps);</a:t>
            </a:r>
          </a:p>
          <a:p>
            <a:r>
              <a:rPr lang="en-US" dirty="0">
                <a:highlight>
                  <a:srgbClr val="FFFF00"/>
                </a:highlight>
              </a:rPr>
              <a:t>    driver.get("https://the-internet.herokuapp.com/geolocation");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driver.findElement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By.xpath</a:t>
            </a:r>
            <a:r>
              <a:rPr lang="en-US" dirty="0">
                <a:highlight>
                  <a:srgbClr val="FFFF00"/>
                </a:highlight>
              </a:rPr>
              <a:t>("//*[@id='content']/div/button")).click();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Thread.sleep</a:t>
            </a:r>
            <a:r>
              <a:rPr lang="en-US" dirty="0">
                <a:highlight>
                  <a:srgbClr val="FFFF00"/>
                </a:highlight>
              </a:rPr>
              <a:t>(5000);</a:t>
            </a:r>
          </a:p>
          <a:p>
            <a:r>
              <a:rPr lang="en-US" dirty="0">
                <a:highlight>
                  <a:srgbClr val="FFFF00"/>
                </a:highlight>
              </a:rPr>
              <a:t>    </a:t>
            </a:r>
            <a:r>
              <a:rPr lang="en-US" dirty="0" err="1">
                <a:highlight>
                  <a:srgbClr val="FFFF00"/>
                </a:highlight>
              </a:rPr>
              <a:t>driver.quit</a:t>
            </a:r>
            <a:r>
              <a:rPr lang="en-US" dirty="0">
                <a:highlight>
                  <a:srgbClr val="FFFF00"/>
                </a:highlight>
              </a:rPr>
              <a:t>();</a:t>
            </a:r>
          </a:p>
          <a:p>
            <a:r>
              <a:rPr lang="en-US" dirty="0">
                <a:highlight>
                  <a:srgbClr val="FFFF00"/>
                </a:highlight>
              </a:rPr>
              <a:t>  }</a:t>
            </a:r>
          </a:p>
          <a:p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endParaRPr lang="en-US" dirty="0"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83A13-5050-FFCD-4837-066478FC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1754326"/>
            <a:ext cx="3057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1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D5A17-E630-E1FE-2665-28FCDFA96E0D}"/>
              </a:ext>
            </a:extLst>
          </p:cNvPr>
          <p:cNvSpPr txBox="1"/>
          <p:nvPr/>
        </p:nvSpPr>
        <p:spPr>
          <a:xfrm>
            <a:off x="0" y="0"/>
            <a:ext cx="12192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Camera and microphone pop-ups </a:t>
            </a:r>
          </a:p>
          <a:p>
            <a:r>
              <a:rPr lang="en-US" dirty="0"/>
              <a:t>Use the sample code snippets to disable the camera and microphone pop-ups on the following devices.</a:t>
            </a:r>
          </a:p>
          <a:p>
            <a:endParaRPr lang="en-US" dirty="0"/>
          </a:p>
          <a:p>
            <a:r>
              <a:rPr lang="en-US" sz="2000" b="1" u="sng" dirty="0">
                <a:solidFill>
                  <a:schemeClr val="bg2">
                    <a:lumMod val="50000"/>
                  </a:schemeClr>
                </a:solidFill>
              </a:rPr>
              <a:t>Desktop</a:t>
            </a:r>
            <a:r>
              <a:rPr lang="en-US" dirty="0"/>
              <a:t>					</a:t>
            </a:r>
            <a:r>
              <a:rPr lang="en-US" b="1" dirty="0"/>
              <a:t>Mobile</a:t>
            </a:r>
          </a:p>
          <a:p>
            <a:r>
              <a:rPr lang="en-US" dirty="0"/>
              <a:t>When a web application requires access to the camera and microphone, the following pop-ups appear on the desktop: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The snippet below lets you automate an </a:t>
            </a:r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Allow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or </a:t>
            </a:r>
            <a:r>
              <a:rPr lang="en-US" b="1" i="0" dirty="0">
                <a:solidFill>
                  <a:srgbClr val="333333"/>
                </a:solidFill>
                <a:effectLst/>
                <a:latin typeface="source-sans-pro"/>
              </a:rPr>
              <a:t>Block</a:t>
            </a:r>
            <a:r>
              <a:rPr lang="en-US" b="0" i="0" dirty="0">
                <a:solidFill>
                  <a:srgbClr val="333333"/>
                </a:solidFill>
                <a:effectLst/>
                <a:latin typeface="source-sans-pro"/>
              </a:rPr>
              <a:t> interaction when your web app requests access to a camera or microphone.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4F28D-1BED-AD5D-25D9-5E0E328CB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" y="1673859"/>
            <a:ext cx="4682490" cy="1478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155129-B1E9-24B2-648A-30AD5A3AF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754880" cy="19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5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60832-8CA5-16B9-C6C4-ECC7B98E33FC}"/>
              </a:ext>
            </a:extLst>
          </p:cNvPr>
          <p:cNvSpPr txBox="1"/>
          <p:nvPr/>
        </p:nvSpPr>
        <p:spPr>
          <a:xfrm>
            <a:off x="0" y="0"/>
            <a:ext cx="12192000" cy="1080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IN" b="1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Node.js		C#		Python		Ruby</a:t>
            </a:r>
          </a:p>
          <a:p>
            <a:endParaRPr lang="en-IN" b="1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org.openqa.selenium.By;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org.openqa.selenium.WebDriver;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org.openqa.selenium.chrome.ChromeOptions;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org.openqa.selenium.remote.DesiredCapabilities;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org.openqa.selenium.remote.RemoteWebDriver;</a:t>
            </a:r>
          </a:p>
          <a:p>
            <a:endParaRPr lang="en-IN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java.net.URL;</a:t>
            </a:r>
          </a:p>
          <a:p>
            <a:endParaRPr lang="en-IN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IN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AllowCameraPopupChrome</a:t>
            </a:r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public static final String AUTOMATE_USERNAME = "YOUR_USERNAME";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public static final String AUTOMATE_KEY = "YOUR_ACCESS_KEY";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public static final String URL = "https://" + AUTOMATE_USERNAME + ":" + AUTOMATE_KEY + "@hub-cloud.browserstack.com/wd/hub";</a:t>
            </a:r>
          </a:p>
          <a:p>
            <a:endParaRPr lang="en-IN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public static void main(String[] args) throws Exception {</a:t>
            </a:r>
          </a:p>
          <a:p>
            <a:endParaRPr lang="en-IN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//Configure ChromeOptions to pass fake media stream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ChromeOptions options = new ChromeOptions();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options.addArguments</a:t>
            </a:r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("use-fake-device-for-media-stream");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options.addArguments</a:t>
            </a:r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("use-fake-</a:t>
            </a:r>
            <a:r>
              <a:rPr lang="en-IN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-for-media-stream");</a:t>
            </a:r>
          </a:p>
          <a:p>
            <a:endParaRPr lang="en-IN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DesiredCapabilities caps = new DesiredCapabilities();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caps.setCapability("browser", "Chrome");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caps.setCapability("browser_version", "75.0");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caps.setCapability("os", "Windows");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caps.setCapability("os_version", "10");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caps.setCapability(ChromeOptions.CAPABILITY, options);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WebDriver driver = new RemoteWebDriver(new URL(URL), caps);</a:t>
            </a:r>
          </a:p>
          <a:p>
            <a:endParaRPr lang="en-IN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en-IN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WebCam</a:t>
            </a:r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driver.get("https://webcamtests.com/check");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Thread.sleep(5000);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driver.findElement(By.id("webcam-launcher")).click();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Thread.sleep(2000);</a:t>
            </a:r>
          </a:p>
          <a:p>
            <a:endParaRPr lang="en-IN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//Mic Test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driver.get("https://www.vidyard.com/mic-test/");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Thread.sleep(2000);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driver.findElement(By.xpath("//a[@id='start-test']")).click();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Thread.sleep(2000);</a:t>
            </a:r>
          </a:p>
          <a:p>
            <a:endParaRPr lang="en-IN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driver.quit();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IN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4DE16-9E1D-B0E8-033B-2BA4140A221B}"/>
              </a:ext>
            </a:extLst>
          </p:cNvPr>
          <p:cNvSpPr txBox="1"/>
          <p:nvPr/>
        </p:nvSpPr>
        <p:spPr>
          <a:xfrm>
            <a:off x="0" y="0"/>
            <a:ext cx="12192000" cy="1501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Show notifications pop-ups </a:t>
            </a:r>
          </a:p>
          <a:p>
            <a:r>
              <a:rPr lang="en-US" dirty="0"/>
              <a:t>Use the sample code snippets to disable the notification pop-up in the following devices.</a:t>
            </a:r>
          </a:p>
          <a:p>
            <a:endParaRPr lang="en-US" dirty="0"/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  <a:r>
              <a:rPr lang="en-US" b="1" dirty="0"/>
              <a:t>			Mobile</a:t>
            </a:r>
          </a:p>
          <a:p>
            <a:endParaRPr lang="en-US" dirty="0"/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When your web application requests permission to show notifications, the following pop-up appears on desktop devices: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snippet below lets you automate an Allow or Block interaction when your web app requests permission to show notifications.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		Node.js		C#		Python		Ruby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org.openqa.selenium.By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org.openqa.selenium.WebDriver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org.openqa.selenium.chrome.ChromeOptions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org.openqa.selenium.remote.DesiredCapabilities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org.openqa.selenium.remote.RemoteWebDriver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java.net.URL;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java.util.HashMap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java.util.Map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AllowNotificationPopupDesktop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public static final String AUTOMATE_USERNAME = "YOUR_USERNAME";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public static final String AUTOMATE_KEY = "YOUR_ACCESS_KEY";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public static final String URL = "https://" + AUTOMATE_USERNAME + ":" + AUTOMATE_KEY + "@hub-cloud.browserstack.com/wd/hub";</a:t>
            </a:r>
          </a:p>
          <a:p>
            <a:endParaRPr lang="en-US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public static void main(String[]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throws Exception {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DesiredCapabilities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caps = new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DesiredCapabilities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caps.setCapability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("browser", "Chrome");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caps.setCapability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browser_version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"75.0");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caps.setCapability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"Windows");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caps.setCapability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os_version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"10");</a:t>
            </a:r>
          </a:p>
          <a:p>
            <a:endParaRPr lang="en-US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// INIT CHROME OPTIONS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ChromeOptions options = new ChromeOptions();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Map&lt;String, Object&gt; prefs = new HashMap&lt;String, Object&gt;();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Map&lt;String, Object&gt; profile = new HashMap&lt;String, Object&gt;();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Map&lt;String, Object&gt;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contentSettings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new HashMap&lt;String, Object&gt;();</a:t>
            </a:r>
          </a:p>
          <a:p>
            <a:endParaRPr lang="en-US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// SET CHROME OPTIONS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// 0 - Default, 1 - Allow, 2 - Block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contentSettings.put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("notifications", 1);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profile.put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managed_default_content_settings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contentSettings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prefs.put("profile", profile);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options.setExperimentalOption("prefs", prefs);</a:t>
            </a:r>
          </a:p>
          <a:p>
            <a:endParaRPr lang="en-US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// SET CAPABILITY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caps.setCapability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ChromeOptions.CAPABILITY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options);</a:t>
            </a:r>
          </a:p>
          <a:p>
            <a:endParaRPr lang="en-US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WebDriver driver = new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RemoteWebDriver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(new URL(URL), caps);</a:t>
            </a:r>
          </a:p>
          <a:p>
            <a:endParaRPr lang="en-US" sz="1500" dirty="0"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driver.get("https://web-push-book.gauntface.com/demos/notification-examples/");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By.xpath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("//body/main[1]/p[3]/input[1]")).click();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Thread.sleep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(2000);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driver.quit</a:t>
            </a:r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5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C8BC1-A251-1DD0-768C-E4DC642B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048"/>
            <a:ext cx="3076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6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02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9C185-2499-1C64-EFF8-0AD867BD53CF}"/>
              </a:ext>
            </a:extLst>
          </p:cNvPr>
          <p:cNvSpPr txBox="1"/>
          <p:nvPr/>
        </p:nvSpPr>
        <p:spPr>
          <a:xfrm>
            <a:off x="0" y="0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New Chrome Version (&gt;50) :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//Create a map to store  preferences</a:t>
            </a:r>
            <a:r>
              <a:rPr lang="en-US" dirty="0"/>
              <a:t> </a:t>
            </a:r>
          </a:p>
          <a:p>
            <a:r>
              <a:rPr lang="en-US" dirty="0"/>
              <a:t>Map&lt;String, Object&gt; prefs = new HashMap&lt;String, Object&gt;();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92D050"/>
                </a:solidFill>
              </a:rPr>
              <a:t>//add key and value to map as follow to switch off browser notification</a:t>
            </a:r>
          </a:p>
          <a:p>
            <a:r>
              <a:rPr lang="en-US" dirty="0">
                <a:solidFill>
                  <a:srgbClr val="92D050"/>
                </a:solidFill>
              </a:rPr>
              <a:t>//Pass the argument 1 to allow and 2 to block</a:t>
            </a:r>
          </a:p>
          <a:p>
            <a:r>
              <a:rPr lang="en-US" dirty="0"/>
              <a:t>prefs.put("profile.default_content_setting_values.notifications", 2);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92D050"/>
                </a:solidFill>
              </a:rPr>
              <a:t>//Create an instance of ChromeOptions </a:t>
            </a:r>
          </a:p>
          <a:p>
            <a:r>
              <a:rPr lang="en-US" dirty="0"/>
              <a:t>ChromeOptions options = new ChromeOptions();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92D050"/>
                </a:solidFill>
              </a:rPr>
              <a:t>// set ExperimentalOption - prefs </a:t>
            </a:r>
          </a:p>
          <a:p>
            <a:r>
              <a:rPr lang="en-US" dirty="0"/>
              <a:t>options.setExperimentalOption("prefs", prefs);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92D050"/>
                </a:solidFill>
              </a:rPr>
              <a:t>//Now Pass ChromeOptions instance to ChromeDriver Constructor to initialize chrome driver which will switch off this browser notification on the chrome browser</a:t>
            </a:r>
          </a:p>
          <a:p>
            <a:r>
              <a:rPr lang="en-US" dirty="0"/>
              <a:t>WebDriver driver = new ChromeDriver(options);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04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87A37-DDD8-9EAC-7674-885AE881C5BF}"/>
              </a:ext>
            </a:extLst>
          </p:cNvPr>
          <p:cNvSpPr txBox="1"/>
          <p:nvPr/>
        </p:nvSpPr>
        <p:spPr>
          <a:xfrm>
            <a:off x="0" y="0"/>
            <a:ext cx="121920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 Firefox :</a:t>
            </a:r>
          </a:p>
          <a:p>
            <a:endParaRPr lang="en-IN" dirty="0"/>
          </a:p>
          <a:p>
            <a:pPr>
              <a:lnSpc>
                <a:spcPct val="250000"/>
              </a:lnSpc>
            </a:pPr>
            <a:r>
              <a:rPr lang="en-IN" dirty="0"/>
              <a:t>WebDriver driver ;</a:t>
            </a:r>
          </a:p>
          <a:p>
            <a:pPr>
              <a:lnSpc>
                <a:spcPct val="250000"/>
              </a:lnSpc>
            </a:pPr>
            <a:r>
              <a:rPr lang="en-IN" dirty="0"/>
              <a:t>FirefoxProfile profile = new FirefoxProfile();</a:t>
            </a:r>
          </a:p>
          <a:p>
            <a:pPr>
              <a:lnSpc>
                <a:spcPct val="250000"/>
              </a:lnSpc>
            </a:pPr>
            <a:r>
              <a:rPr lang="en-IN" dirty="0"/>
              <a:t>profile.setPreference("permissions.default.desktop-notification", 1);</a:t>
            </a:r>
          </a:p>
          <a:p>
            <a:pPr>
              <a:lnSpc>
                <a:spcPct val="250000"/>
              </a:lnSpc>
            </a:pPr>
            <a:r>
              <a:rPr lang="en-IN" dirty="0"/>
              <a:t>DesiredCapabilities capabilities=DesiredCapabilities.firefox();</a:t>
            </a:r>
          </a:p>
          <a:p>
            <a:pPr>
              <a:lnSpc>
                <a:spcPct val="250000"/>
              </a:lnSpc>
            </a:pPr>
            <a:r>
              <a:rPr lang="en-IN" dirty="0"/>
              <a:t>capabilities.setCapability(FirefoxDriver.PROFILE, profile);</a:t>
            </a:r>
          </a:p>
          <a:p>
            <a:pPr>
              <a:lnSpc>
                <a:spcPct val="250000"/>
              </a:lnSpc>
            </a:pPr>
            <a:r>
              <a:rPr lang="en-IN" dirty="0"/>
              <a:t>driver = new FirefoxDriver(capabilities);</a:t>
            </a:r>
          </a:p>
          <a:p>
            <a:pPr>
              <a:lnSpc>
                <a:spcPct val="250000"/>
              </a:lnSpc>
            </a:pPr>
            <a:r>
              <a:rPr lang="en-IN" dirty="0"/>
              <a:t>driver.get("http://google.com");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83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1D2E5-846A-E1BC-24EE-ECA97EBA4F43}"/>
              </a:ext>
            </a:extLst>
          </p:cNvPr>
          <p:cNvSpPr txBox="1"/>
          <p:nvPr/>
        </p:nvSpPr>
        <p:spPr>
          <a:xfrm>
            <a:off x="0" y="0"/>
            <a:ext cx="12192000" cy="697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Chrome browser :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//Create prefs map to store all preferences </a:t>
            </a:r>
          </a:p>
          <a:p>
            <a:r>
              <a:rPr lang="en-US" dirty="0"/>
              <a:t>Map&lt;String, Object&gt; prefs = new HashMap&lt;String, Object&gt;();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92D050"/>
                </a:solidFill>
              </a:rPr>
              <a:t>//Put this into prefs map to switch off browser notification</a:t>
            </a:r>
          </a:p>
          <a:p>
            <a:r>
              <a:rPr lang="en-US" dirty="0"/>
              <a:t>prefs.put("profile.default_content_setting_values.notifications", 2);</a:t>
            </a:r>
          </a:p>
          <a:p>
            <a:endParaRPr lang="en-US" dirty="0"/>
          </a:p>
          <a:p>
            <a:r>
              <a:rPr lang="en-US" dirty="0"/>
              <a:t>//Create chrome options to set this prefs</a:t>
            </a:r>
          </a:p>
          <a:p>
            <a:r>
              <a:rPr lang="en-US" dirty="0"/>
              <a:t>ChromeOptions options = new ChromeOptions();</a:t>
            </a:r>
          </a:p>
          <a:p>
            <a:r>
              <a:rPr lang="en-US" dirty="0"/>
              <a:t>options.setExperimentalOption("prefs", prefs);</a:t>
            </a:r>
          </a:p>
          <a:p>
            <a:r>
              <a:rPr lang="en-US" dirty="0"/>
              <a:t>    </a:t>
            </a:r>
          </a:p>
          <a:p>
            <a:r>
              <a:rPr lang="en-US" dirty="0">
                <a:solidFill>
                  <a:srgbClr val="92D050"/>
                </a:solidFill>
              </a:rPr>
              <a:t>//Now initialize chrome driver with chrome options which will switch off this browser notification on the chrome browser</a:t>
            </a:r>
          </a:p>
          <a:p>
            <a:r>
              <a:rPr lang="en-US" dirty="0"/>
              <a:t>WebDriver driver = new ChromeDriver(options);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//Now do your further steps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highlight>
                  <a:srgbClr val="FFFF00"/>
                </a:highlight>
              </a:rPr>
              <a:t>Also Do it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highlight>
                  <a:srgbClr val="FFFF00"/>
                </a:highlight>
              </a:rPr>
              <a:t>chrome_options = webdriver.ChromeOptions()</a:t>
            </a:r>
          </a:p>
          <a:p>
            <a:pPr>
              <a:lnSpc>
                <a:spcPct val="150000"/>
              </a:lnSpc>
            </a:pPr>
            <a:r>
              <a:rPr lang="en-IN" dirty="0">
                <a:highlight>
                  <a:srgbClr val="FFFF00"/>
                </a:highlight>
              </a:rPr>
              <a:t>prefs = {"profile.default_content_setting_values.notifications": 2}</a:t>
            </a:r>
          </a:p>
          <a:p>
            <a:pPr>
              <a:lnSpc>
                <a:spcPct val="150000"/>
              </a:lnSpc>
            </a:pPr>
            <a:r>
              <a:rPr lang="en-IN" dirty="0">
                <a:highlight>
                  <a:srgbClr val="FFFF00"/>
                </a:highlight>
              </a:rPr>
              <a:t>chrome_options.add_experimental_option("prefs", prefs)</a:t>
            </a:r>
          </a:p>
          <a:p>
            <a:pPr>
              <a:lnSpc>
                <a:spcPct val="150000"/>
              </a:lnSpc>
            </a:pPr>
            <a:r>
              <a:rPr lang="en-IN" dirty="0">
                <a:highlight>
                  <a:srgbClr val="FFFF00"/>
                </a:highlight>
              </a:rPr>
              <a:t>driver = webdriver.Chrome(chrome_options=chrome_options)</a:t>
            </a:r>
          </a:p>
        </p:txBody>
      </p:sp>
    </p:spTree>
    <p:extLst>
      <p:ext uri="{BB962C8B-B14F-4D97-AF65-F5344CB8AC3E}">
        <p14:creationId xmlns:p14="http://schemas.microsoft.com/office/powerpoint/2010/main" val="380464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66B7BA-4D92-872B-6C56-06E012801919}"/>
              </a:ext>
            </a:extLst>
          </p:cNvPr>
          <p:cNvSpPr txBox="1"/>
          <p:nvPr/>
        </p:nvSpPr>
        <p:spPr>
          <a:xfrm>
            <a:off x="0" y="0"/>
            <a:ext cx="121920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Facebook authentication window displays an overlay that covers the continue as [username] button.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1500" dirty="0"/>
              <a:t>This makes the continue button un-clickable. To circumvent that problem, you can hide those layers programmatically using JavaScript (not recommended) using this code (don't do this).</a:t>
            </a:r>
          </a:p>
          <a:p>
            <a:endParaRPr lang="en-US" sz="1500" dirty="0"/>
          </a:p>
          <a:p>
            <a:r>
              <a:rPr lang="en-IN" sz="1500" dirty="0">
                <a:solidFill>
                  <a:srgbClr val="33CC33"/>
                </a:solidFill>
              </a:rPr>
              <a:t> // DO NOT USE THIS CODE.</a:t>
            </a:r>
          </a:p>
          <a:p>
            <a:endParaRPr lang="en-IN" sz="1500" dirty="0">
              <a:solidFill>
                <a:srgbClr val="33CC33"/>
              </a:solidFill>
            </a:endParaRPr>
          </a:p>
          <a:p>
            <a:r>
              <a:rPr lang="en-IN" sz="1500" dirty="0"/>
              <a:t>  function forceClickSetup(targetSelector) {</a:t>
            </a:r>
          </a:p>
          <a:p>
            <a:r>
              <a:rPr lang="en-IN" sz="1500" dirty="0"/>
              <a:t>      return browser.selectorExecute("div", </a:t>
            </a:r>
          </a:p>
          <a:p>
            <a:r>
              <a:rPr lang="en-IN" sz="1500" dirty="0"/>
              <a:t>      function(divs, targetSelector) {</a:t>
            </a:r>
          </a:p>
          <a:p>
            <a:r>
              <a:rPr lang="en-IN" sz="1500" dirty="0"/>
              <a:t>        var button = document.querySelector(targetSelector);</a:t>
            </a:r>
          </a:p>
          <a:p>
            <a:r>
              <a:rPr lang="en-IN" sz="1500" dirty="0"/>
              <a:t>        for(var i = 0; i &lt; divs.length; i++) {</a:t>
            </a:r>
          </a:p>
          <a:p>
            <a:r>
              <a:rPr lang="en-IN" sz="1500" dirty="0"/>
              <a:t>          if(!divs[i].contains(button)) {</a:t>
            </a:r>
          </a:p>
          <a:p>
            <a:r>
              <a:rPr lang="en-IN" sz="1500" dirty="0"/>
              <a:t>            divs[i].remove();</a:t>
            </a:r>
          </a:p>
          <a:p>
            <a:r>
              <a:rPr lang="en-IN" sz="1500" dirty="0"/>
              <a:t>          }</a:t>
            </a:r>
          </a:p>
          <a:p>
            <a:r>
              <a:rPr lang="en-IN" sz="1500" dirty="0"/>
              <a:t>        }</a:t>
            </a:r>
          </a:p>
          <a:p>
            <a:r>
              <a:rPr lang="en-IN" sz="1500" dirty="0"/>
              <a:t>        return i;</a:t>
            </a:r>
          </a:p>
          <a:p>
            <a:r>
              <a:rPr lang="en-IN" sz="1500" dirty="0"/>
              <a:t>    }, targetSelector);</a:t>
            </a:r>
          </a:p>
          <a:p>
            <a:r>
              <a:rPr lang="en-IN" sz="1500" dirty="0"/>
              <a:t> 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2CFC26-C06A-A3B2-8646-EFEC6D0F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1" y="369332"/>
            <a:ext cx="4897007" cy="16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0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2FC32-1910-F9EE-6CC7-BD40534980B1}"/>
              </a:ext>
            </a:extLst>
          </p:cNvPr>
          <p:cNvSpPr txBox="1"/>
          <p:nvPr/>
        </p:nvSpPr>
        <p:spPr>
          <a:xfrm>
            <a:off x="0" y="0"/>
            <a:ext cx="12192000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instead, you can dismiss the notifications dialog, after which </a:t>
            </a:r>
            <a:r>
              <a:rPr lang="en-US" dirty="0" err="1"/>
              <a:t>facebook</a:t>
            </a:r>
            <a:r>
              <a:rPr lang="en-US" dirty="0"/>
              <a:t> will uncover the continue button. But before wildly hitting Escape at the browser, first make sure that the continue button has been shown.</a:t>
            </a:r>
          </a:p>
          <a:p>
            <a:endParaRPr lang="en-US" dirty="0"/>
          </a:p>
          <a:p>
            <a:r>
              <a:rPr lang="en-IN" dirty="0">
                <a:solidFill>
                  <a:srgbClr val="33CC33"/>
                </a:solidFill>
              </a:rPr>
              <a:t>// USE THIS CODE.</a:t>
            </a:r>
          </a:p>
          <a:p>
            <a:pPr>
              <a:lnSpc>
                <a:spcPct val="150000"/>
              </a:lnSpc>
            </a:pPr>
            <a:r>
              <a:rPr lang="en-IN" dirty="0"/>
              <a:t>browser.waitForVisible("[name=__CONFIRM__]");</a:t>
            </a:r>
          </a:p>
          <a:p>
            <a:pPr>
              <a:lnSpc>
                <a:spcPct val="150000"/>
              </a:lnSpc>
            </a:pPr>
            <a:r>
              <a:rPr lang="en-IN" dirty="0"/>
              <a:t>browser.keys("Escape"); // Dismiss "notifications" dialog box.</a:t>
            </a:r>
          </a:p>
          <a:p>
            <a:pPr>
              <a:lnSpc>
                <a:spcPct val="150000"/>
              </a:lnSpc>
            </a:pPr>
            <a:r>
              <a:rPr lang="en-IN" dirty="0"/>
              <a:t>var confirmButtonSelector = "[name=__CONFIRM__]";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-apple-system"/>
              </a:rPr>
              <a:t>This solution is really Matthijs' (see comments above)</a:t>
            </a:r>
            <a:endParaRPr lang="en-IN" dirty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686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8F9406-40C6-D711-ABD5-B3D5791142A9}"/>
              </a:ext>
            </a:extLst>
          </p:cNvPr>
          <p:cNvSpPr txBox="1"/>
          <p:nvPr/>
        </p:nvSpPr>
        <p:spPr>
          <a:xfrm>
            <a:off x="0" y="0"/>
            <a:ext cx="121920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https://www.browserstack.com/docs/automate/selenium/handle-permission-pop-ups#Chrome</a:t>
            </a:r>
            <a:endParaRPr lang="en-IN" sz="10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pop-ups, permissions, and notifications</a:t>
            </a:r>
          </a:p>
          <a:p>
            <a:endParaRPr lang="en-IN" sz="15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source-sans-pro"/>
              </a:rPr>
              <a:t>Learn how to manage pop-ups, permissions, and notifications in different browsers when running your Selenium tests on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source-sans-pro"/>
              </a:rPr>
              <a:t>BrowserStack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source-sans-pro"/>
              </a:rPr>
              <a:t> Automate.</a:t>
            </a:r>
          </a:p>
          <a:p>
            <a:endParaRPr lang="en-US" sz="1600" dirty="0">
              <a:solidFill>
                <a:srgbClr val="333333"/>
              </a:solidFill>
              <a:latin typeface="source-sans-pro"/>
              <a:cs typeface="Arial" panose="020B0604020202020204" pitchFamily="34" charset="0"/>
            </a:endParaRPr>
          </a:p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endParaRPr 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When testing any web application, you might encounter certain advertisement pop-ups, notifications, or permission pop-ups for camera or microphones. This guide provides code samples and solutions to handle such pop-ups when testing your application.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Some of the most common pop-ups seen in both desktop and mobile devices are as follows –</a:t>
            </a:r>
          </a:p>
          <a:p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BF546D-DF36-76AD-1CB6-32CF84B12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31632"/>
              </p:ext>
            </p:extLst>
          </p:nvPr>
        </p:nvGraphicFramePr>
        <p:xfrm>
          <a:off x="860277" y="3429000"/>
          <a:ext cx="9491680" cy="8448513"/>
        </p:xfrm>
        <a:graphic>
          <a:graphicData uri="http://schemas.openxmlformats.org/drawingml/2006/table">
            <a:tbl>
              <a:tblPr firstRow="1" firstCol="1" bandRow="1">
                <a:tableStyleId>{37CE84F3-28C3-443E-9E96-99CF82512B78}</a:tableStyleId>
              </a:tblPr>
              <a:tblGrid>
                <a:gridCol w="1898336">
                  <a:extLst>
                    <a:ext uri="{9D8B030D-6E8A-4147-A177-3AD203B41FA5}">
                      <a16:colId xmlns:a16="http://schemas.microsoft.com/office/drawing/2014/main" val="2581012756"/>
                    </a:ext>
                  </a:extLst>
                </a:gridCol>
                <a:gridCol w="1898336">
                  <a:extLst>
                    <a:ext uri="{9D8B030D-6E8A-4147-A177-3AD203B41FA5}">
                      <a16:colId xmlns:a16="http://schemas.microsoft.com/office/drawing/2014/main" val="1216924494"/>
                    </a:ext>
                  </a:extLst>
                </a:gridCol>
                <a:gridCol w="1898336">
                  <a:extLst>
                    <a:ext uri="{9D8B030D-6E8A-4147-A177-3AD203B41FA5}">
                      <a16:colId xmlns:a16="http://schemas.microsoft.com/office/drawing/2014/main" val="3093311791"/>
                    </a:ext>
                  </a:extLst>
                </a:gridCol>
                <a:gridCol w="1898336">
                  <a:extLst>
                    <a:ext uri="{9D8B030D-6E8A-4147-A177-3AD203B41FA5}">
                      <a16:colId xmlns:a16="http://schemas.microsoft.com/office/drawing/2014/main" val="3342429091"/>
                    </a:ext>
                  </a:extLst>
                </a:gridCol>
                <a:gridCol w="1898336">
                  <a:extLst>
                    <a:ext uri="{9D8B030D-6E8A-4147-A177-3AD203B41FA5}">
                      <a16:colId xmlns:a16="http://schemas.microsoft.com/office/drawing/2014/main" val="2666500636"/>
                    </a:ext>
                  </a:extLst>
                </a:gridCol>
              </a:tblGrid>
              <a:tr h="278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Type of pop-up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41072" marB="41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41072" marB="41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Reference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41072" marB="41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41072" marB="4107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41072" marB="41072" anchor="ctr"/>
                </a:tc>
                <a:extLst>
                  <a:ext uri="{0D108BD9-81ED-4DB2-BD59-A6C34878D82A}">
                    <a16:rowId xmlns:a16="http://schemas.microsoft.com/office/drawing/2014/main" val="3557892191"/>
                  </a:ext>
                </a:extLst>
              </a:tr>
              <a:tr h="7946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600" dirty="0">
                          <a:effectLst/>
                        </a:rPr>
                        <a:t>Web pop-ups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 dirty="0">
                          <a:effectLst/>
                        </a:rPr>
                        <a:t>These are pop-ups that appear as a separate browser window.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800" u="sng" dirty="0">
                          <a:effectLst/>
                          <a:hlinkClick r:id="rId3"/>
                        </a:rPr>
                        <a:t>Web pop-ups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extLst>
                  <a:ext uri="{0D108BD9-81ED-4DB2-BD59-A6C34878D82A}">
                    <a16:rowId xmlns:a16="http://schemas.microsoft.com/office/drawing/2014/main" val="2187687774"/>
                  </a:ext>
                </a:extLst>
              </a:tr>
              <a:tr h="169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600" dirty="0">
                          <a:effectLst/>
                        </a:rPr>
                        <a:t>JS Alerts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 dirty="0">
                          <a:effectLst/>
                        </a:rPr>
                        <a:t>These alerts are native browser pop-ups and are classified as an alert, a confirm alert, or a prompt alert. Check out </a:t>
                      </a:r>
                      <a:r>
                        <a:rPr lang="en-IN" sz="1400" u="sng" dirty="0">
                          <a:effectLst/>
                          <a:hlinkClick r:id="rId4"/>
                        </a:rPr>
                        <a:t>Selenium documentation</a:t>
                      </a:r>
                      <a:r>
                        <a:rPr lang="en-IN" sz="1400" dirty="0">
                          <a:effectLst/>
                        </a:rPr>
                        <a:t> to learn more about these alerts.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600" u="sng" dirty="0">
                          <a:effectLst/>
                          <a:hlinkClick r:id="rId5"/>
                        </a:rPr>
                        <a:t>JS alerts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extLst>
                  <a:ext uri="{0D108BD9-81ED-4DB2-BD59-A6C34878D82A}">
                    <a16:rowId xmlns:a16="http://schemas.microsoft.com/office/drawing/2014/main" val="2599851840"/>
                  </a:ext>
                </a:extLst>
              </a:tr>
              <a:tr h="1244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600">
                          <a:effectLst/>
                        </a:rPr>
                        <a:t>Permission pop-ups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 dirty="0">
                          <a:effectLst/>
                        </a:rPr>
                        <a:t>These alerts are raised by some applications that might need permission to access native device features, such as camera or microphone.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600" u="sng">
                          <a:effectLst/>
                          <a:hlinkClick r:id="rId6"/>
                        </a:rPr>
                        <a:t>Permission pop-ups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extLst>
                  <a:ext uri="{0D108BD9-81ED-4DB2-BD59-A6C34878D82A}">
                    <a16:rowId xmlns:a16="http://schemas.microsoft.com/office/drawing/2014/main" val="3468700066"/>
                  </a:ext>
                </a:extLst>
              </a:tr>
              <a:tr h="1244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600">
                          <a:effectLst/>
                        </a:rPr>
                        <a:t>Location pop-ups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 dirty="0">
                          <a:effectLst/>
                        </a:rPr>
                        <a:t>These alerts are raised by applications that want to show their customers region-specific offers, currency, or other information.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600" u="sng" dirty="0">
                          <a:effectLst/>
                          <a:hlinkClick r:id="rId7"/>
                        </a:rPr>
                        <a:t>Location pop-ups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extLst>
                  <a:ext uri="{0D108BD9-81ED-4DB2-BD59-A6C34878D82A}">
                    <a16:rowId xmlns:a16="http://schemas.microsoft.com/office/drawing/2014/main" val="345745097"/>
                  </a:ext>
                </a:extLst>
              </a:tr>
              <a:tr h="1244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600" dirty="0">
                          <a:effectLst/>
                        </a:rPr>
                        <a:t>Notification pop-ups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 dirty="0">
                          <a:effectLst/>
                        </a:rPr>
                        <a:t>These alerts are raised by applications for permission to push notifications to the foreground of the user’s screen.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600" u="sng" dirty="0">
                          <a:effectLst/>
                          <a:hlinkClick r:id="rId8"/>
                        </a:rPr>
                        <a:t>Notification pop-ups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2143" marR="82143" marT="86251" marB="86251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70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107" marR="4107" marT="4107" marB="410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700" dirty="0"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107" marR="4107" marT="4107" marB="4107" anchor="ctr"/>
                </a:tc>
                <a:extLst>
                  <a:ext uri="{0D108BD9-81ED-4DB2-BD59-A6C34878D82A}">
                    <a16:rowId xmlns:a16="http://schemas.microsoft.com/office/drawing/2014/main" val="393011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26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5F23F6-23E4-B98C-9E91-F5D6248D88BE}"/>
              </a:ext>
            </a:extLst>
          </p:cNvPr>
          <p:cNvSpPr txBox="1"/>
          <p:nvPr/>
        </p:nvSpPr>
        <p:spPr>
          <a:xfrm>
            <a:off x="0" y="0"/>
            <a:ext cx="1219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guide, you will also learn how to:</a:t>
            </a:r>
          </a:p>
          <a:p>
            <a:endParaRPr lang="en-US" dirty="0"/>
          </a:p>
          <a:p>
            <a:r>
              <a:rPr lang="en-US" dirty="0"/>
              <a:t>Handle switching tabs in iOS devices</a:t>
            </a:r>
          </a:p>
          <a:p>
            <a:r>
              <a:rPr lang="en-US" dirty="0"/>
              <a:t>Handle any app permission pop-up using Native context</a:t>
            </a:r>
          </a:p>
          <a:p>
            <a:r>
              <a:rPr lang="en-US" dirty="0"/>
              <a:t>Web pop-ups </a:t>
            </a:r>
          </a:p>
          <a:p>
            <a:r>
              <a:rPr lang="en-US" dirty="0"/>
              <a:t>The web pop-ups appear as a separate window when accessing a website as shown in the following image. Apart from closing the pop-up, sometimes, these pop-ups require you to click a button as acceptance optionally. These workflows are mostly related to advertising, subscription, opt-in, etc. You can handle such pop-ups, as explained in this section.</a:t>
            </a:r>
            <a:endParaRPr lang="en-IN" dirty="0"/>
          </a:p>
        </p:txBody>
      </p:sp>
      <p:pic>
        <p:nvPicPr>
          <p:cNvPr id="3" name="Picture 2" descr="Browser Location Access Popup">
            <a:extLst>
              <a:ext uri="{FF2B5EF4-FFF2-40B4-BE49-F238E27FC236}">
                <a16:creationId xmlns:a16="http://schemas.microsoft.com/office/drawing/2014/main" id="{64C5E2AD-4D84-F906-CA92-1AE8CCC5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9" y="2556729"/>
            <a:ext cx="9489441" cy="4301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2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391DA4-DBE9-38FE-3A28-A37D4332FED7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default pop-up behavior in different browsers on desktop devices is as follows: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Note: </a:t>
            </a:r>
            <a:r>
              <a:rPr lang="en-US" dirty="0"/>
              <a:t>You can handle most pop-ups that appear in mobile devices using NATIVE_APP context. Check out how to handle pop-ups in native context to learn about managing web pop-ups in mobile devices.</a:t>
            </a:r>
          </a:p>
          <a:p>
            <a:endParaRPr lang="en-US" dirty="0"/>
          </a:p>
          <a:p>
            <a:r>
              <a:rPr lang="en-US" dirty="0"/>
              <a:t>Enable all pop-ups in Safari or IE for desktop devices</a:t>
            </a:r>
          </a:p>
          <a:p>
            <a:r>
              <a:rPr lang="en-US" dirty="0"/>
              <a:t>To test if the pop-ups appear in Safari or IE, you can enable pop-ups as follows:</a:t>
            </a:r>
          </a:p>
          <a:p>
            <a:endParaRPr lang="en-US" dirty="0"/>
          </a:p>
          <a:p>
            <a:r>
              <a:rPr lang="en-US" u="sng" dirty="0">
                <a:solidFill>
                  <a:srgbClr val="00B0F0"/>
                </a:solidFill>
                <a:highlight>
                  <a:srgbClr val="FFFF00"/>
                </a:highlight>
              </a:rPr>
              <a:t>•	Internet Explorer	</a:t>
            </a:r>
            <a:r>
              <a:rPr lang="en-US" dirty="0">
                <a:highlight>
                  <a:srgbClr val="FFFF00"/>
                </a:highlight>
              </a:rPr>
              <a:t>	Safari</a:t>
            </a:r>
          </a:p>
          <a:p>
            <a:r>
              <a:rPr lang="en-US" dirty="0"/>
              <a:t>To enable the pop-ups in IE, use the browserstack.ie.enablePopups capability.</a:t>
            </a:r>
          </a:p>
          <a:p>
            <a:endParaRPr lang="en-US" dirty="0"/>
          </a:p>
          <a:p>
            <a:r>
              <a:rPr lang="en-IN" dirty="0">
                <a:solidFill>
                  <a:srgbClr val="00B0F0"/>
                </a:solidFill>
              </a:rPr>
              <a:t>Java</a:t>
            </a:r>
            <a:r>
              <a:rPr lang="en-IN" dirty="0"/>
              <a:t>  Ruby  C#  Python  Node.js  PHP  Perl</a:t>
            </a:r>
          </a:p>
          <a:p>
            <a:r>
              <a:rPr lang="en-IN" sz="2400" b="1" dirty="0" err="1">
                <a:solidFill>
                  <a:schemeClr val="bg1"/>
                </a:solidFill>
                <a:highlight>
                  <a:srgbClr val="000080"/>
                </a:highlight>
              </a:rPr>
              <a:t>caps.setCapability</a:t>
            </a:r>
            <a:r>
              <a:rPr lang="en-IN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("</a:t>
            </a:r>
            <a:r>
              <a:rPr lang="en-IN" sz="2400" b="1" dirty="0" err="1">
                <a:solidFill>
                  <a:schemeClr val="bg1"/>
                </a:solidFill>
                <a:highlight>
                  <a:srgbClr val="000080"/>
                </a:highlight>
              </a:rPr>
              <a:t>browserstack.ie.enablePopups</a:t>
            </a:r>
            <a:r>
              <a:rPr lang="en-IN" sz="2400" b="1" dirty="0">
                <a:solidFill>
                  <a:schemeClr val="bg1"/>
                </a:solidFill>
                <a:highlight>
                  <a:srgbClr val="000080"/>
                </a:highlight>
              </a:rPr>
              <a:t>", "true");</a:t>
            </a:r>
            <a:endParaRPr lang="en-IN" b="1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A3EEDD-76EC-127C-55F7-EBF962995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8436"/>
              </p:ext>
            </p:extLst>
          </p:nvPr>
        </p:nvGraphicFramePr>
        <p:xfrm>
          <a:off x="84772" y="369332"/>
          <a:ext cx="12036105" cy="2881630"/>
        </p:xfrm>
        <a:graphic>
          <a:graphicData uri="http://schemas.openxmlformats.org/drawingml/2006/table">
            <a:tbl>
              <a:tblPr firstRow="1" firstCol="1" bandRow="1">
                <a:tableStyleId>{8FD4443E-F989-4FC4-A0C8-D5A2AF1F390B}</a:tableStyleId>
              </a:tblPr>
              <a:tblGrid>
                <a:gridCol w="2407221">
                  <a:extLst>
                    <a:ext uri="{9D8B030D-6E8A-4147-A177-3AD203B41FA5}">
                      <a16:colId xmlns:a16="http://schemas.microsoft.com/office/drawing/2014/main" val="2674554455"/>
                    </a:ext>
                  </a:extLst>
                </a:gridCol>
                <a:gridCol w="2407221">
                  <a:extLst>
                    <a:ext uri="{9D8B030D-6E8A-4147-A177-3AD203B41FA5}">
                      <a16:colId xmlns:a16="http://schemas.microsoft.com/office/drawing/2014/main" val="4051596098"/>
                    </a:ext>
                  </a:extLst>
                </a:gridCol>
                <a:gridCol w="2407221">
                  <a:extLst>
                    <a:ext uri="{9D8B030D-6E8A-4147-A177-3AD203B41FA5}">
                      <a16:colId xmlns:a16="http://schemas.microsoft.com/office/drawing/2014/main" val="3208450523"/>
                    </a:ext>
                  </a:extLst>
                </a:gridCol>
                <a:gridCol w="2407221">
                  <a:extLst>
                    <a:ext uri="{9D8B030D-6E8A-4147-A177-3AD203B41FA5}">
                      <a16:colId xmlns:a16="http://schemas.microsoft.com/office/drawing/2014/main" val="736764715"/>
                    </a:ext>
                  </a:extLst>
                </a:gridCol>
                <a:gridCol w="2407221">
                  <a:extLst>
                    <a:ext uri="{9D8B030D-6E8A-4147-A177-3AD203B41FA5}">
                      <a16:colId xmlns:a16="http://schemas.microsoft.com/office/drawing/2014/main" val="778555336"/>
                    </a:ext>
                  </a:extLst>
                </a:gridCol>
              </a:tblGrid>
              <a:tr h="345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Browser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Pop-ups enabled by default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95250" marB="95250" anchor="ctr"/>
                </a:tc>
                <a:extLst>
                  <a:ext uri="{0D108BD9-81ED-4DB2-BD59-A6C34878D82A}">
                    <a16:rowId xmlns:a16="http://schemas.microsoft.com/office/drawing/2014/main" val="4067590568"/>
                  </a:ext>
                </a:extLst>
              </a:tr>
              <a:tr h="522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Chrome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extLst>
                  <a:ext uri="{0D108BD9-81ED-4DB2-BD59-A6C34878D82A}">
                    <a16:rowId xmlns:a16="http://schemas.microsoft.com/office/drawing/2014/main" val="1265614701"/>
                  </a:ext>
                </a:extLst>
              </a:tr>
              <a:tr h="522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Safari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extLst>
                  <a:ext uri="{0D108BD9-81ED-4DB2-BD59-A6C34878D82A}">
                    <a16:rowId xmlns:a16="http://schemas.microsoft.com/office/drawing/2014/main" val="4113988614"/>
                  </a:ext>
                </a:extLst>
              </a:tr>
              <a:tr h="522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Edge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extLst>
                  <a:ext uri="{0D108BD9-81ED-4DB2-BD59-A6C34878D82A}">
                    <a16:rowId xmlns:a16="http://schemas.microsoft.com/office/drawing/2014/main" val="3610234744"/>
                  </a:ext>
                </a:extLst>
              </a:tr>
              <a:tr h="522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Firefox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Yes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75"/>
                        </a:spcAft>
                      </a:pP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90500" marR="190500" marT="200025" marB="200025" anchor="b"/>
                </a:tc>
                <a:extLst>
                  <a:ext uri="{0D108BD9-81ED-4DB2-BD59-A6C34878D82A}">
                    <a16:rowId xmlns:a16="http://schemas.microsoft.com/office/drawing/2014/main" val="117429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67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3145</Words>
  <Application>Microsoft Office PowerPoint</Application>
  <PresentationFormat>Widescreen</PresentationFormat>
  <Paragraphs>437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source-sans-pro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Pratap Dhawale</dc:creator>
  <cp:lastModifiedBy>Pratap Dhawale</cp:lastModifiedBy>
  <cp:revision>33</cp:revision>
  <dcterms:created xsi:type="dcterms:W3CDTF">2022-12-20T12:38:42Z</dcterms:created>
  <dcterms:modified xsi:type="dcterms:W3CDTF">2022-12-20T16:10:12Z</dcterms:modified>
</cp:coreProperties>
</file>