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3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F788A-EB0A-4FBC-95B9-4DD54E2184D1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273D-BE80-4742-B563-20503AB09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4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7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2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4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4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A192C-C38F-05F7-7194-1F46E985F45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Commands for MySQL and CMD prompt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6115-8773-19CF-D2A5-395C879A5313}"/>
              </a:ext>
            </a:extLst>
          </p:cNvPr>
          <p:cNvSpPr txBox="1"/>
          <p:nvPr/>
        </p:nvSpPr>
        <p:spPr>
          <a:xfrm>
            <a:off x="0" y="461639"/>
            <a:ext cx="12192000" cy="362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">
              <a:tabLst>
                <a:tab pos="180000" algn="l"/>
              </a:tabLst>
            </a:pPr>
            <a:r>
              <a:rPr lang="en-IN" sz="1500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CMD Prompt Commands</a:t>
            </a:r>
          </a:p>
          <a:p>
            <a:pPr defTabSz="36000">
              <a:tabLst>
                <a:tab pos="180000" algn="l"/>
              </a:tabLst>
            </a:pPr>
            <a:endParaRPr lang="en-IN" sz="1500" b="1" dirty="0">
              <a:solidFill>
                <a:schemeClr val="accent6">
                  <a:lumMod val="50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Show databases;  -&gt; for showing all databases in database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 &lt;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database_name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&gt;;  -&gt; changing database or choose particular database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show tables; -&gt; list of selected database tables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* from &lt;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&gt;; -&gt; see data from selected database</a:t>
            </a:r>
          </a:p>
          <a:p>
            <a:pPr indent="-342900" defTabSz="36000">
              <a:lnSpc>
                <a:spcPct val="150000"/>
              </a:lnSpc>
              <a:buSzPct val="86000"/>
              <a:buFont typeface="+mj-lt"/>
              <a:buAutoNum type="arabicPeriod"/>
              <a:tabLst>
                <a:tab pos="180000" algn="l"/>
              </a:tabLst>
            </a:pPr>
            <a:endParaRPr lang="en-IN" sz="15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3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AD9BE5-5C31-EF14-6CCA-460DC37EE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39260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4006">
                  <a:extLst>
                    <a:ext uri="{9D8B030D-6E8A-4147-A177-3AD203B41FA5}">
                      <a16:colId xmlns:a16="http://schemas.microsoft.com/office/drawing/2014/main" val="4081319272"/>
                    </a:ext>
                  </a:extLst>
                </a:gridCol>
                <a:gridCol w="2845998">
                  <a:extLst>
                    <a:ext uri="{9D8B030D-6E8A-4147-A177-3AD203B41FA5}">
                      <a16:colId xmlns:a16="http://schemas.microsoft.com/office/drawing/2014/main" val="3287247886"/>
                    </a:ext>
                  </a:extLst>
                </a:gridCol>
                <a:gridCol w="2845998">
                  <a:extLst>
                    <a:ext uri="{9D8B030D-6E8A-4147-A177-3AD203B41FA5}">
                      <a16:colId xmlns:a16="http://schemas.microsoft.com/office/drawing/2014/main" val="1491754693"/>
                    </a:ext>
                  </a:extLst>
                </a:gridCol>
                <a:gridCol w="2845998">
                  <a:extLst>
                    <a:ext uri="{9D8B030D-6E8A-4147-A177-3AD203B41FA5}">
                      <a16:colId xmlns:a16="http://schemas.microsoft.com/office/drawing/2014/main" val="2763552682"/>
                    </a:ext>
                  </a:extLst>
                </a:gridCol>
              </a:tblGrid>
              <a:tr h="416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size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3578743006"/>
                  </a:ext>
                </a:extLst>
              </a:tr>
              <a:tr h="41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char(n)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width character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8,000 characters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 width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2448783535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varchar(n)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character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8,000 characters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 + number of chars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2500964411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varchar(max)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character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1,073,741,824 characters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 + number of chars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1293129146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character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2GB of text data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 + number of chars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1158760844"/>
                  </a:ext>
                </a:extLst>
              </a:tr>
              <a:tr h="41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nchar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width Unicode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4,000 characters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 width x 2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920741038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Unicode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4,000 characters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2412621361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nvarchar(max)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Unicode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536,870,912 characters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2600936306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ntext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Unicode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2GB of text data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2551535848"/>
                  </a:ext>
                </a:extLst>
              </a:tr>
              <a:tr h="41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binary(n)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width binary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8,000 bytes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79189567"/>
                  </a:ext>
                </a:extLst>
              </a:tr>
              <a:tr h="41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varbinary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binary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8,000 bytes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49618132"/>
                  </a:ext>
                </a:extLst>
              </a:tr>
              <a:tr h="41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varbinary(max)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binary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2GB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extLst>
                  <a:ext uri="{0D108BD9-81ED-4DB2-BD59-A6C34878D82A}">
                    <a16:rowId xmlns:a16="http://schemas.microsoft.com/office/drawing/2014/main" val="127279798"/>
                  </a:ext>
                </a:extLst>
              </a:tr>
              <a:tr h="417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3458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width binary string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2GB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729" marR="51729" marT="51729" marB="5172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66" marR="6466" marT="6466" marB="6466" anchor="ctr"/>
                </a:tc>
                <a:extLst>
                  <a:ext uri="{0D108BD9-81ED-4DB2-BD59-A6C34878D82A}">
                    <a16:rowId xmlns:a16="http://schemas.microsoft.com/office/drawing/2014/main" val="346493290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B8D21AD-ECD3-880B-282B-C146EABED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92" y="459"/>
            <a:ext cx="22589066" cy="83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5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72697-2708-A652-1DB2-C1E96D6567AE}"/>
              </a:ext>
            </a:extLst>
          </p:cNvPr>
          <p:cNvSpPr txBox="1"/>
          <p:nvPr/>
        </p:nvSpPr>
        <p:spPr>
          <a:xfrm>
            <a:off x="0" y="177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Date / Time Datatype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6D2ACB-A0DF-D547-1350-6BAD35AA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65120"/>
              </p:ext>
            </p:extLst>
          </p:nvPr>
        </p:nvGraphicFramePr>
        <p:xfrm>
          <a:off x="0" y="613217"/>
          <a:ext cx="12192000" cy="627356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654006">
                  <a:extLst>
                    <a:ext uri="{9D8B030D-6E8A-4147-A177-3AD203B41FA5}">
                      <a16:colId xmlns:a16="http://schemas.microsoft.com/office/drawing/2014/main" val="2827126575"/>
                    </a:ext>
                  </a:extLst>
                </a:gridCol>
                <a:gridCol w="8537994">
                  <a:extLst>
                    <a:ext uri="{9D8B030D-6E8A-4147-A177-3AD203B41FA5}">
                      <a16:colId xmlns:a16="http://schemas.microsoft.com/office/drawing/2014/main" val="1110056476"/>
                    </a:ext>
                  </a:extLst>
                </a:gridCol>
              </a:tblGrid>
              <a:tr h="62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Data type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45182877"/>
                  </a:ext>
                </a:extLst>
              </a:tr>
              <a:tr h="626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DATE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date. Format: YYYY-MM-DD. The supported range is from '1000-01-01' to '9999-12-31'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16799903"/>
                  </a:ext>
                </a:extLst>
              </a:tr>
              <a:tr h="133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DATETIME(</a:t>
                      </a:r>
                      <a:r>
                        <a:rPr lang="en-IN" sz="1600" b="1" dirty="0" err="1">
                          <a:effectLst/>
                        </a:rPr>
                        <a:t>fsp</a:t>
                      </a:r>
                      <a:r>
                        <a:rPr lang="en-IN" sz="1600" b="1" dirty="0">
                          <a:effectLst/>
                        </a:rPr>
                        <a:t>)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A date and time combination. Format: YYYY-MM-DD </a:t>
                      </a:r>
                      <a:r>
                        <a:rPr lang="en-IN" sz="1600" b="1" dirty="0" err="1">
                          <a:effectLst/>
                        </a:rPr>
                        <a:t>hh:mm:ss</a:t>
                      </a:r>
                      <a:r>
                        <a:rPr lang="en-IN" sz="1600" b="1" dirty="0">
                          <a:effectLst/>
                        </a:rPr>
                        <a:t>. The supported range is from '1000-01-01 00:00:00' to '9999-12-31 23:59:59'. Adding DEFAULT and ON UPDATE in the column definition to get automatic initialization and updating to the current date and time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20289325"/>
                  </a:ext>
                </a:extLst>
              </a:tr>
              <a:tr h="2048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TIMESTAMP(fsp)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24036011"/>
                  </a:ext>
                </a:extLst>
              </a:tr>
              <a:tr h="626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TIME(fsp)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time. Format: hh:mm:ss. The supported range is from '-838:59:59' to '838:59:59'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45620212"/>
                  </a:ext>
                </a:extLst>
              </a:tr>
              <a:tr h="9815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YEAR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IN" sz="1600" b="1" dirty="0">
                          <a:effectLst/>
                        </a:rPr>
                      </a:br>
                      <a:r>
                        <a:rPr lang="en-IN" sz="1600" b="1" dirty="0">
                          <a:effectLst/>
                        </a:rPr>
                        <a:t>MySQL 8.0 does not support year in two-digit format.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7823204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104BE6D-3423-F43A-B6BF-3AB5BFD70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823"/>
            <a:ext cx="15334844" cy="86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3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C21C39-0D3E-12F6-E9BC-C714049BF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052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4006">
                  <a:extLst>
                    <a:ext uri="{9D8B030D-6E8A-4147-A177-3AD203B41FA5}">
                      <a16:colId xmlns:a16="http://schemas.microsoft.com/office/drawing/2014/main" val="2128272144"/>
                    </a:ext>
                  </a:extLst>
                </a:gridCol>
                <a:gridCol w="8537994">
                  <a:extLst>
                    <a:ext uri="{9D8B030D-6E8A-4147-A177-3AD203B41FA5}">
                      <a16:colId xmlns:a16="http://schemas.microsoft.com/office/drawing/2014/main" val="3522542239"/>
                    </a:ext>
                  </a:extLst>
                </a:gridCol>
              </a:tblGrid>
              <a:tr h="6874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1498116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date. Format: YYYY-MM-DD. The supported range is from '1000-01-01' to '9999-12-31'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72547328"/>
                  </a:ext>
                </a:extLst>
              </a:tr>
              <a:tr h="1468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date and time combination. Format: YYYY-MM-DD </a:t>
                      </a:r>
                      <a:r>
                        <a:rPr lang="en-IN" sz="16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hh:mm:ss</a:t>
                      </a: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supported range is from '1000-01-01 00:00:00' to '9999-12-31 23:59:59'. Adding DEFAULT and ON UPDATE in the column definition to get automatic initialization and updating to the current date and time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9449216"/>
                  </a:ext>
                </a:extLst>
              </a:tr>
              <a:tr h="2249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1776449"/>
                  </a:ext>
                </a:extLst>
              </a:tr>
              <a:tr h="687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time. Format: hh:mm:ss. The supported range is from '-838:59:59' to '838:59:59'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89596209"/>
                  </a:ext>
                </a:extLst>
              </a:tr>
              <a:tr h="1077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year in four-digit format. Values allowed in four-digit format: 1901 to 2155, and 0000.</a:t>
                      </a:r>
                      <a:b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 8.0 does not support year in two-digit format.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3504111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3DF8354-9F2F-6432-5F8A-7B1B9858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"/>
            <a:ext cx="15334844" cy="95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6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45962-0AEA-5CAE-007E-4C250750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20715"/>
              </p:ext>
            </p:extLst>
          </p:nvPr>
        </p:nvGraphicFramePr>
        <p:xfrm>
          <a:off x="0" y="701996"/>
          <a:ext cx="12192000" cy="6193690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3654006">
                  <a:extLst>
                    <a:ext uri="{9D8B030D-6E8A-4147-A177-3AD203B41FA5}">
                      <a16:colId xmlns:a16="http://schemas.microsoft.com/office/drawing/2014/main" val="2736114501"/>
                    </a:ext>
                  </a:extLst>
                </a:gridCol>
                <a:gridCol w="8537994">
                  <a:extLst>
                    <a:ext uri="{9D8B030D-6E8A-4147-A177-3AD203B41FA5}">
                      <a16:colId xmlns:a16="http://schemas.microsoft.com/office/drawing/2014/main" val="2465337937"/>
                    </a:ext>
                  </a:extLst>
                </a:gridCol>
              </a:tblGrid>
              <a:tr h="617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Data type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49556120"/>
                  </a:ext>
                </a:extLst>
              </a:tr>
              <a:tr h="617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DATE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date. Format: YYYY-MM-DD. The supported range is from '1000-01-01' to '9999-12-31'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23327808"/>
                  </a:ext>
                </a:extLst>
              </a:tr>
              <a:tr h="13180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DATETIME(</a:t>
                      </a:r>
                      <a:r>
                        <a:rPr lang="en-IN" sz="1600" b="1" dirty="0" err="1">
                          <a:effectLst/>
                        </a:rPr>
                        <a:t>fsp</a:t>
                      </a:r>
                      <a:r>
                        <a:rPr lang="en-IN" sz="1600" b="1" dirty="0">
                          <a:effectLst/>
                        </a:rPr>
                        <a:t>)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date and time combination. Format: YYYY-MM-DD hh:mm:ss. The supported range is from '1000-01-01 00:00:00' to '9999-12-31 23:59:59'. Adding DEFAULT and ON UPDATE in the column definition to get automatic initialization and updating to the current date and time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1598006"/>
                  </a:ext>
                </a:extLst>
              </a:tr>
              <a:tr h="2018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TIMESTAMP(fsp)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51599771"/>
                  </a:ext>
                </a:extLst>
              </a:tr>
              <a:tr h="617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TIME(fsp)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time. Format: hh:mm:ss. The supported range is from '-838:59:59' to '838:59:59'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43032365"/>
                  </a:ext>
                </a:extLst>
              </a:tr>
              <a:tr h="9676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YEAR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IN" sz="1600" b="1" dirty="0">
                          <a:effectLst/>
                        </a:rPr>
                      </a:br>
                      <a:r>
                        <a:rPr lang="en-IN" sz="1600" b="1" dirty="0">
                          <a:effectLst/>
                        </a:rPr>
                        <a:t>MySQL 8.0 does not support year in two-digit format.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047706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DB88EA1-FDBC-8E2B-1202-843CF1D4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2599"/>
            <a:ext cx="15334844" cy="85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C9C0A-0D02-7891-E762-4694253318B1}"/>
              </a:ext>
            </a:extLst>
          </p:cNvPr>
          <p:cNvSpPr txBox="1"/>
          <p:nvPr/>
        </p:nvSpPr>
        <p:spPr>
          <a:xfrm>
            <a:off x="91440" y="10267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Other Datatype</a:t>
            </a:r>
          </a:p>
        </p:txBody>
      </p:sp>
    </p:spTree>
    <p:extLst>
      <p:ext uri="{BB962C8B-B14F-4D97-AF65-F5344CB8AC3E}">
        <p14:creationId xmlns:p14="http://schemas.microsoft.com/office/powerpoint/2010/main" val="11159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F661A-9FAE-095F-66B1-72499D41375E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MS Access Data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D5648F-75D0-000B-F739-450415CF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78054"/>
              </p:ext>
            </p:extLst>
          </p:nvPr>
        </p:nvGraphicFramePr>
        <p:xfrm>
          <a:off x="-1" y="400110"/>
          <a:ext cx="12191999" cy="655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6005">
                  <a:extLst>
                    <a:ext uri="{9D8B030D-6E8A-4147-A177-3AD203B41FA5}">
                      <a16:colId xmlns:a16="http://schemas.microsoft.com/office/drawing/2014/main" val="3815691138"/>
                    </a:ext>
                  </a:extLst>
                </a:gridCol>
                <a:gridCol w="8537993">
                  <a:extLst>
                    <a:ext uri="{9D8B030D-6E8A-4147-A177-3AD203B41FA5}">
                      <a16:colId xmlns:a16="http://schemas.microsoft.com/office/drawing/2014/main" val="3064489088"/>
                    </a:ext>
                  </a:extLst>
                </a:gridCol>
                <a:gridCol w="1218001">
                  <a:extLst>
                    <a:ext uri="{9D8B030D-6E8A-4147-A177-3AD203B41FA5}">
                      <a16:colId xmlns:a16="http://schemas.microsoft.com/office/drawing/2014/main" val="524213166"/>
                    </a:ext>
                  </a:extLst>
                </a:gridCol>
              </a:tblGrid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4162793884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for text or combinations of text and numbers. 255 characters maximum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4153262175"/>
                  </a:ext>
                </a:extLst>
              </a:tr>
              <a:tr h="586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 is used for larger amounts of text. Stores up to 65,536 characters. Note: You cannot sort a memo field. However, they are searchable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425253961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whole numbers from 0 to 255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byte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111367628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whole numbers between -32,768 and 32,767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3949611923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whole numbers between -2,147,483,648 and 2,147,483,647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668455956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precision floating-point. Will handle most decimals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395916875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precision floating-point. Will handle most decimals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2257078041"/>
                  </a:ext>
                </a:extLst>
              </a:tr>
              <a:tr h="586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Currency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for currency. Holds up to 15 digits of whole dollars, plus 4 decimal places. Tip: You can choose which country's currency to use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1626657204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AutoNumber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AutoNumber fields automatically give each record its own number, usually starting at 1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3086452428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Date/Time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for dates and times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588202301"/>
                  </a:ext>
                </a:extLst>
              </a:tr>
              <a:tr h="798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Yes/No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logical field can be displayed as Yes/No, True/False, or On/Off. In code, use the constants True and False (equivalent to -1 and 0). Note: Null values are not allowed in Yes/No fields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bit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2717779222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Ole Object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store pictures, audio, video, or other BLOBs (Binary Large Objects)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 to 1GB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358771188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Hyperlink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 links to other files, including web pages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1443269973"/>
                  </a:ext>
                </a:extLst>
              </a:tr>
              <a:tr h="373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Lookup Wizard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8289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 you type a list of options, which can then be chosen from a drop-down list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144" marR="49144" marT="49144" marB="49144"/>
                </a:tc>
                <a:extLst>
                  <a:ext uri="{0D108BD9-81ED-4DB2-BD59-A6C34878D82A}">
                    <a16:rowId xmlns:a16="http://schemas.microsoft.com/office/drawing/2014/main" val="316430094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E121911-5398-A5FB-423D-1D845D61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112"/>
            <a:ext cx="23777181" cy="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3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C3D7E-7409-2FAC-91A7-D6C65A8D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8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6BC9E-A41A-5BF3-B417-B2E376C6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4776" cy="66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9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4CC67-454F-508C-0911-EC93DF0E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15127" cy="63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9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559453-A6F5-702F-525C-ED00FEAE03FA}"/>
              </a:ext>
            </a:extLst>
          </p:cNvPr>
          <p:cNvSpPr txBox="1"/>
          <p:nvPr/>
        </p:nvSpPr>
        <p:spPr>
          <a:xfrm>
            <a:off x="88777" y="0"/>
            <a:ext cx="10857390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Table </a:t>
            </a:r>
            <a:r>
              <a:rPr lang="en-IN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 data in to </a:t>
            </a:r>
            <a:r>
              <a:rPr lang="en-IN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</a:t>
            </a: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/ Retrieve the data from a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(Filtering record base on conditions)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</a:t>
            </a: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(Displays unique records)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5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2B556-F5C6-818D-B091-219747928CBC}"/>
              </a:ext>
            </a:extLst>
          </p:cNvPr>
          <p:cNvSpPr txBox="1"/>
          <p:nvPr/>
        </p:nvSpPr>
        <p:spPr>
          <a:xfrm>
            <a:off x="0" y="0"/>
            <a:ext cx="12192000" cy="687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clause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for selecting the rows based on condition.(Filtering the rows using where condition)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world;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 where Population&gt;2000000;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 where Population&lt;=2000000;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 where Code='AFG';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IndepYear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&lt;=1940;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IndepYear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&gt;=1940;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SNO=null;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This is not showing any records because null is not accepting any arithmetic operations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SNO is null;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SNAME = 'Geeta';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2551F-D5B3-D31A-D9D0-BEA616A55A58}"/>
              </a:ext>
            </a:extLst>
          </p:cNvPr>
          <p:cNvSpPr txBox="1"/>
          <p:nvPr/>
        </p:nvSpPr>
        <p:spPr>
          <a:xfrm>
            <a:off x="0" y="0"/>
            <a:ext cx="12192000" cy="6769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SQL Commands</a:t>
            </a:r>
          </a:p>
          <a:p>
            <a:endParaRPr lang="en-IN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DDL (Data Definition Language) :-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CREATE, ALTER, Drop, TRUNCATE, RENAME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DML (Data Manipulation Language) 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INSERT, UPDATE, DELETE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DRL/DQL (Data Retrieval / Data Query Language) :-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SELECT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TCL (Transaction Control Language) ;-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COMMIT, ROLLBACK, SAVE POINT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DCL (Data Control Language) ;-</a:t>
            </a:r>
          </a:p>
          <a:p>
            <a:pPr>
              <a:lnSpc>
                <a:spcPct val="150000"/>
              </a:lnSpc>
            </a:pPr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GRANT, REVOKE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4A117-A4CF-7C47-ADFC-211A4CF872ED}"/>
              </a:ext>
            </a:extLst>
          </p:cNvPr>
          <p:cNvSpPr txBox="1"/>
          <p:nvPr/>
        </p:nvSpPr>
        <p:spPr>
          <a:xfrm>
            <a:off x="0" y="0"/>
            <a:ext cx="12192000" cy="365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world;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country;</a:t>
            </a:r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 Continent from country;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 (Displays unique records)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 * from country;</a:t>
            </a:r>
          </a:p>
        </p:txBody>
      </p:sp>
    </p:spTree>
    <p:extLst>
      <p:ext uri="{BB962C8B-B14F-4D97-AF65-F5344CB8AC3E}">
        <p14:creationId xmlns:p14="http://schemas.microsoft.com/office/powerpoint/2010/main" val="1212403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0086F-D04C-61F7-A75C-3CCDFD0A9A34}"/>
              </a:ext>
            </a:extLst>
          </p:cNvPr>
          <p:cNvSpPr txBox="1"/>
          <p:nvPr/>
        </p:nvSpPr>
        <p:spPr>
          <a:xfrm>
            <a:off x="0" y="0"/>
            <a:ext cx="12192000" cy="671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Operators (AND,OR,NOT)</a:t>
            </a:r>
          </a:p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----------------------------------------------------------------------------------------------------------------------------------------------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world;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world.city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Population&lt;1700000 AND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='AFG';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Population&gt;1700000 OR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='AFG';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NOT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='AFG’;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&amp; IN Operators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----------------------------------------------------------------------------------------------------------------------------------------------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Used to display the row which is following in the range of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Between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world;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1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world.city</a:t>
            </a: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Population&lt;1700000 AND </a:t>
            </a:r>
            <a:r>
              <a:rPr lang="en-US" sz="1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='AFG’;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Population&gt;=100000 AND Population&lt;=150000; 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we can write down this query like this using arithmetic 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Population&gt;1700000 OR </a:t>
            </a:r>
            <a:r>
              <a:rPr lang="en-US" sz="1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='AFG';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NOT </a:t>
            </a:r>
            <a:r>
              <a:rPr lang="en-US" sz="1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='AFG';</a:t>
            </a:r>
            <a:endParaRPr lang="en-IN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6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A6CE7-6CFB-C4B4-38F3-FE675EA671E2}"/>
              </a:ext>
            </a:extLst>
          </p:cNvPr>
          <p:cNvSpPr txBox="1"/>
          <p:nvPr/>
        </p:nvSpPr>
        <p:spPr>
          <a:xfrm>
            <a:off x="0" y="0"/>
            <a:ext cx="12192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-&gt; </a:t>
            </a:r>
            <a:r>
              <a:rPr lang="en-IN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operator returns the row when the values are matching in the 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Name='Kabul' OR Name='Herat' OR Name='Haag’;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write down the query as follows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Name IN('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Kabul','Herat','Haag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Name NOT IN('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Kabul','Herat','Haag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4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B0944-A824-4780-72D0-BA29886D5A79}"/>
              </a:ext>
            </a:extLst>
          </p:cNvPr>
          <p:cNvSpPr txBox="1"/>
          <p:nvPr/>
        </p:nvSpPr>
        <p:spPr>
          <a:xfrm>
            <a:off x="0" y="0"/>
            <a:ext cx="121920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Matching Operators (whiled card characters)</a:t>
            </a:r>
          </a:p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----------------------------------------------------------------------------------------------------------------------------------------------</a:t>
            </a:r>
          </a:p>
          <a:p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 many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IN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1600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 single characters</a:t>
            </a:r>
          </a:p>
          <a:p>
            <a:endParaRPr lang="en-IN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'N%’;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First Character Should be 'N’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'%G’;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Last character should be ‘G’.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'N%R’;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character is ‘N’ and Ending character is ‘R’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District LIKE '%r%’;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Finds any values that have "r" in any position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LIKE 'N%’;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Finds no one character starts from ‘N’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LIKE ‘%O’;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Finds no one character ends from ‘O’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‘%n_’;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Represents only those data which contains ‘n’ character and after ‘n’ only one character presents.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 WHERE District LIKE '___’;</a:t>
            </a:r>
            <a:endParaRPr lang="en-US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It find only those data which contains only 3 characters.</a:t>
            </a:r>
          </a:p>
        </p:txBody>
      </p:sp>
    </p:spTree>
    <p:extLst>
      <p:ext uri="{BB962C8B-B14F-4D97-AF65-F5344CB8AC3E}">
        <p14:creationId xmlns:p14="http://schemas.microsoft.com/office/powerpoint/2010/main" val="228886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0EC5-4BEA-3AF3-6E56-5E7F9A1BF023}"/>
              </a:ext>
            </a:extLst>
          </p:cNvPr>
          <p:cNvSpPr txBox="1"/>
          <p:nvPr/>
        </p:nvSpPr>
        <p:spPr>
          <a:xfrm>
            <a:off x="0" y="0"/>
            <a:ext cx="12192000" cy="694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DDL (Data Definition Language) Commands</a:t>
            </a:r>
          </a:p>
          <a:p>
            <a:r>
              <a:rPr lang="en-IN" sz="20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----------------------------------------------------------------------------------------------------------------------------------------------</a:t>
            </a:r>
          </a:p>
          <a:p>
            <a:endParaRPr lang="en-IN" sz="1600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:--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create database objects(</a:t>
            </a:r>
            <a:r>
              <a:rPr lang="en-IN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Database,Views,Tables,synonymes,etc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Adding a new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Dropping the existing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Modifying the existing column (Increase/Decrease size of the column &amp; change the data type of the column)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Renaming the column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pd;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 student;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(SID INT (4),SNAME VARCHAR (15));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STUDENT;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STUDENT VALUES (101,'David');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STUDENT VALUES (102,'Rozer');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STUDENT VALUES (103,'Adam');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STUDENT;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ADD(GRADE VARCHAR (2));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DROP COLUMN GRADE;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MODIFY COLUMN SNAME VARCHAR(25);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RENAME COLUMN STUNAME TO STU_NAME;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RENAME COLUMN STUID TO STU_ID;</a:t>
            </a:r>
          </a:p>
        </p:txBody>
      </p:sp>
    </p:spTree>
    <p:extLst>
      <p:ext uri="{BB962C8B-B14F-4D97-AF65-F5344CB8AC3E}">
        <p14:creationId xmlns:p14="http://schemas.microsoft.com/office/powerpoint/2010/main" val="352489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9EA50-3739-5D0E-8266-1D09EB09EA84}"/>
              </a:ext>
            </a:extLst>
          </p:cNvPr>
          <p:cNvSpPr txBox="1"/>
          <p:nvPr/>
        </p:nvSpPr>
        <p:spPr>
          <a:xfrm>
            <a:off x="0" y="0"/>
            <a:ext cx="12192000" cy="603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:-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delete the table from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 STUDENT;</a:t>
            </a:r>
            <a:r>
              <a:rPr lang="en-IN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  :-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deletes all data </a:t>
            </a:r>
            <a:r>
              <a:rPr lang="en-IN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permanentally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table but still data structure are present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 TABLE STUDENT;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:- 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also deletes all data from table but still data structure are present but we can retrieve the data after using delete command</a:t>
            </a:r>
          </a:p>
          <a:p>
            <a:pPr marL="742950" lvl="1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autocommit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</a:t>
            </a:r>
          </a:p>
          <a:p>
            <a:pPr marL="742950" lvl="1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SQL_SAFE_UPDATES=0;</a:t>
            </a:r>
          </a:p>
          <a:p>
            <a:pPr marL="742950" lvl="1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STUDENT;</a:t>
            </a:r>
          </a:p>
          <a:p>
            <a:pPr marL="742950" lvl="1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STUDENT;</a:t>
            </a:r>
          </a:p>
          <a:p>
            <a:pPr marL="742950" lvl="1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COMMIT;</a:t>
            </a:r>
          </a:p>
          <a:p>
            <a:pPr marL="742950" lvl="1" indent="-285750">
              <a:lnSpc>
                <a:spcPct val="150000"/>
              </a:lnSpc>
              <a:spcBef>
                <a:spcPts val="120"/>
              </a:spcBef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ROLLBACK;  </a:t>
            </a:r>
            <a:r>
              <a:rPr lang="en-US" sz="1600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It use for retrieve deleted data</a:t>
            </a:r>
            <a:endParaRPr lang="en-IN" sz="1600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9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53194-FAC9-4496-3E16-5509CD52F92A}"/>
              </a:ext>
            </a:extLst>
          </p:cNvPr>
          <p:cNvSpPr txBox="1"/>
          <p:nvPr/>
        </p:nvSpPr>
        <p:spPr>
          <a:xfrm>
            <a:off x="0" y="0"/>
            <a:ext cx="12192000" cy="307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</a:t>
            </a:r>
          </a:p>
          <a:p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----------------------------------------------------------------------------------------------------------------------------------------------</a:t>
            </a:r>
          </a:p>
          <a:p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THE COLUMN :- 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RENAME COLUMN STUNAME TO STU_NAME;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RENAME COLUMN STUID TO STU_ID;</a:t>
            </a:r>
          </a:p>
          <a:p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THE TABLE :-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TABLE student TO students;</a:t>
            </a:r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6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FB954-7228-796A-F238-253007E08014}"/>
              </a:ext>
            </a:extLst>
          </p:cNvPr>
          <p:cNvSpPr txBox="1"/>
          <p:nvPr/>
        </p:nvSpPr>
        <p:spPr>
          <a:xfrm>
            <a:off x="0" y="0"/>
            <a:ext cx="12192000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Built-in Functions in MySQL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-------------------------------------------------------------------------------------------------------------------------------------------------------------</a:t>
            </a:r>
          </a:p>
          <a:p>
            <a:endParaRPr lang="en-I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Functions 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Functions – </a:t>
            </a:r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on string data type</a:t>
            </a:r>
            <a:endParaRPr lang="en-IN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Functions – </a:t>
            </a:r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on numeric data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Function – </a:t>
            </a:r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on date data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 – </a:t>
            </a:r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on all types of the data types and produce summarized result sets.</a:t>
            </a:r>
          </a:p>
        </p:txBody>
      </p:sp>
    </p:spTree>
    <p:extLst>
      <p:ext uri="{BB962C8B-B14F-4D97-AF65-F5344CB8AC3E}">
        <p14:creationId xmlns:p14="http://schemas.microsoft.com/office/powerpoint/2010/main" val="3850834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12845-9CDE-F4D8-2DC2-C4C9CADF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3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4336D-24B1-B17F-3F44-A679EC65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B5C82-4116-E819-88CF-5D83B89E64B5}"/>
              </a:ext>
            </a:extLst>
          </p:cNvPr>
          <p:cNvSpPr txBox="1"/>
          <p:nvPr/>
        </p:nvSpPr>
        <p:spPr>
          <a:xfrm>
            <a:off x="0" y="375155"/>
            <a:ext cx="12192000" cy="412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Data base / Schema</a:t>
            </a:r>
          </a:p>
          <a:p>
            <a:endParaRPr lang="en-IN" dirty="0"/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 &lt;name&gt;; -&gt; for creating new database use in CMD and GUI also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database &lt;name&gt; -&gt; for deleting particular database from database use in CMD &amp; GUI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 schema &lt;name&gt;; -&gt; for creating new schema in list use in CMD &amp; GUI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schema &lt;name&gt;; for deleting selected schema from list use in CMD &amp; GUI</a:t>
            </a:r>
          </a:p>
          <a:p>
            <a:pPr indent="-342900" defTabSz="36000">
              <a:lnSpc>
                <a:spcPct val="250000"/>
              </a:lnSpc>
              <a:buSzPct val="86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IN" sz="175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 if not exists &lt;name&gt;; -&gt; it doesn’t showing any error just given a warning use in CMD &amp; GUI</a:t>
            </a:r>
          </a:p>
        </p:txBody>
      </p:sp>
    </p:spTree>
    <p:extLst>
      <p:ext uri="{BB962C8B-B14F-4D97-AF65-F5344CB8AC3E}">
        <p14:creationId xmlns:p14="http://schemas.microsoft.com/office/powerpoint/2010/main" val="1691160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AC21A-E454-8EBD-D4B2-62E83648B2A6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IN" sz="1600" b="1" dirty="0" err="1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pd.student</a:t>
            </a: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student;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UPPER('David');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UPPER(STU_NAME) from student;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LOWER(STU_NAME) from student;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LENGTH('WELCOME BRO');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LENGTH(STU_NAME) FROM student;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Print name of students who’s name has 4 characters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student WHERE LENGTH(STU_NAME)=4;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TRIM('    WELCOME    ');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TRIM('z' from '</a:t>
            </a:r>
            <a:r>
              <a:rPr lang="en-IN" sz="1600" b="1" dirty="0" err="1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zzoraclezz</a:t>
            </a: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INSTR('SYNONYMES','M');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SUBSTR('ORACLE',2,4); 	-- RACL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SUBSTRING('ORACLE',2,3);	-- RAC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SUBSTRING(STU_NAME,1,3) FROM student;</a:t>
            </a:r>
          </a:p>
          <a:p>
            <a:pPr>
              <a:spcBef>
                <a:spcPts val="200"/>
              </a:spcBef>
            </a:pP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CONCAT('</a:t>
            </a:r>
            <a:r>
              <a:rPr lang="en-IN" sz="1600" b="1" dirty="0" err="1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oracle','trainings</a:t>
            </a: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');  -- </a:t>
            </a:r>
            <a:r>
              <a:rPr lang="en-IN" sz="1600" b="1" dirty="0" err="1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oracletrainings</a:t>
            </a:r>
            <a:endParaRPr lang="en-IN" sz="1600" b="1" dirty="0">
              <a:solidFill>
                <a:srgbClr val="99F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CONCAT(STU_ID,STU_NAME) FROM student;</a:t>
            </a:r>
          </a:p>
          <a:p>
            <a:pPr>
              <a:spcBef>
                <a:spcPts val="200"/>
              </a:spcBef>
            </a:pPr>
            <a:r>
              <a:rPr lang="en-IN" sz="1600" b="1" dirty="0">
                <a:solidFill>
                  <a:srgbClr val="99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CONCAT(STU_ID,STU_NAME)ENAME FROM student;</a:t>
            </a:r>
          </a:p>
        </p:txBody>
      </p:sp>
    </p:spTree>
    <p:extLst>
      <p:ext uri="{BB962C8B-B14F-4D97-AF65-F5344CB8AC3E}">
        <p14:creationId xmlns:p14="http://schemas.microsoft.com/office/powerpoint/2010/main" val="235498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5AB02-D5C8-4E63-7937-92057EC3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851CBD-2EE8-4769-37E1-0544D96F684F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YouTube Sans"/>
              </a:rPr>
              <a:t>SQL Tutorial 6        20:00</a:t>
            </a:r>
          </a:p>
        </p:txBody>
      </p:sp>
    </p:spTree>
    <p:extLst>
      <p:ext uri="{BB962C8B-B14F-4D97-AF65-F5344CB8AC3E}">
        <p14:creationId xmlns:p14="http://schemas.microsoft.com/office/powerpoint/2010/main" val="318743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13BFD-4DC1-7466-F3D0-26CE6FEEE3A1}"/>
              </a:ext>
            </a:extLst>
          </p:cNvPr>
          <p:cNvSpPr txBox="1"/>
          <p:nvPr/>
        </p:nvSpPr>
        <p:spPr>
          <a:xfrm>
            <a:off x="0" y="0"/>
            <a:ext cx="12192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Table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&lt;TABLE_NAME&gt;(col1 datatype, col2 datatype, col3 datatype…….);</a:t>
            </a:r>
          </a:p>
          <a:p>
            <a:endParaRPr lang="en-IN" sz="2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</a:p>
          <a:p>
            <a:endParaRPr lang="en-IN" sz="2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pd (SNO int (5), SNAME varchar (20), SMARKS int (3));</a:t>
            </a:r>
          </a:p>
          <a:p>
            <a:endParaRPr lang="en-IN" sz="2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&lt;</a:t>
            </a:r>
            <a:r>
              <a:rPr lang="en-IN" sz="22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&gt;;  -&gt; it shows all the fields, field entry type, and all details</a:t>
            </a:r>
          </a:p>
          <a:p>
            <a:endParaRPr lang="en-IN" sz="2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</a:p>
          <a:p>
            <a:endParaRPr lang="en-IN" sz="2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IN" sz="22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IN" sz="2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70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D6803-C111-165F-C97B-9B75E5969901}"/>
              </a:ext>
            </a:extLst>
          </p:cNvPr>
          <p:cNvSpPr txBox="1"/>
          <p:nvPr/>
        </p:nvSpPr>
        <p:spPr>
          <a:xfrm>
            <a:off x="0" y="0"/>
            <a:ext cx="12192000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 data into table</a:t>
            </a:r>
          </a:p>
          <a:p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&lt;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values(VAL1, VAL2, VAL3,………);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values(101,’KARAN’,85);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values(102,’PARAM’,95);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values(103,’RAM’,null); -&gt; its use for when any value doesn’t know 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want to pass data into table by changing order then use command like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(SNAME,SNO,SMARKS) values(‘RAJ’,104,55);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database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Table &gt; 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endParaRPr lang="en-IN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Inserted data in to the </a:t>
            </a:r>
            <a:r>
              <a:rPr lang="en-IN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</a:t>
            </a:r>
            <a:endParaRPr lang="en-IN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0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E2635-A9DF-BA05-55BE-9C7F9082E141}"/>
              </a:ext>
            </a:extLst>
          </p:cNvPr>
          <p:cNvSpPr txBox="1"/>
          <p:nvPr/>
        </p:nvSpPr>
        <p:spPr>
          <a:xfrm>
            <a:off x="0" y="0"/>
            <a:ext cx="12192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Selecting/Retrieve Rows from a table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world;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country;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Code,Name,Continent,Region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country;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Code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,Name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,Continent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,Region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country;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in the red colour means we can change the Row name as we want its called as alias.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world;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city;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id,Name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N,CountryCode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CC,Population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+5000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from city;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-If want to increase value with 5000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2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BF678-C97D-C1BD-2166-3F9C9F174AD5}"/>
              </a:ext>
            </a:extLst>
          </p:cNvPr>
          <p:cNvSpPr txBox="1"/>
          <p:nvPr/>
        </p:nvSpPr>
        <p:spPr>
          <a:xfrm>
            <a:off x="0" y="0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Databases</a:t>
            </a:r>
          </a:p>
          <a:p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/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2D4816-214A-C054-8DCC-4221D2DFE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49517"/>
              </p:ext>
            </p:extLst>
          </p:nvPr>
        </p:nvGraphicFramePr>
        <p:xfrm>
          <a:off x="0" y="2215988"/>
          <a:ext cx="12192000" cy="912210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654006">
                  <a:extLst>
                    <a:ext uri="{9D8B030D-6E8A-4147-A177-3AD203B41FA5}">
                      <a16:colId xmlns:a16="http://schemas.microsoft.com/office/drawing/2014/main" val="1137624079"/>
                    </a:ext>
                  </a:extLst>
                </a:gridCol>
                <a:gridCol w="8537994">
                  <a:extLst>
                    <a:ext uri="{9D8B030D-6E8A-4147-A177-3AD203B41FA5}">
                      <a16:colId xmlns:a16="http://schemas.microsoft.com/office/drawing/2014/main" val="81903832"/>
                    </a:ext>
                  </a:extLst>
                </a:gridCol>
              </a:tblGrid>
              <a:tr h="184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Data type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2337811252"/>
                  </a:ext>
                </a:extLst>
              </a:tr>
              <a:tr h="29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BIT(size)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bit-value type. The number of bits per value is specified in size. The size parameter can hold a value from 1 to 64. The default value for size is 1.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088131054"/>
                  </a:ext>
                </a:extLst>
              </a:tr>
              <a:tr h="29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TINYINT(size)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very small integer. Signed range is from -128 to 127. Unsigned range is from 0 to 255. The size parameter specifies the maximum display width (which is 255)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425219228"/>
                  </a:ext>
                </a:extLst>
              </a:tr>
              <a:tr h="184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BOOL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Zero is considered as false, nonzero values are considered as true.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285753226"/>
                  </a:ext>
                </a:extLst>
              </a:tr>
              <a:tr h="184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BOOLEAN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Equal to BOOL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41366312"/>
                  </a:ext>
                </a:extLst>
              </a:tr>
              <a:tr h="29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SMALLINT(size)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small integer. Signed range is from -32768 to 32767. Unsigned range is from 0 to 65535. The size parameter specifies the maximum display width (which is 255)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2285546329"/>
                  </a:ext>
                </a:extLst>
              </a:tr>
              <a:tr h="29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MEDIUMINT(size)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A medium integer. Signed range is from -8388608 to 8388607. Unsigned range is from 0 to 16777215. The size parameter specifies the maximum display width (which is 255)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700563644"/>
                  </a:ext>
                </a:extLst>
              </a:tr>
              <a:tr h="395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INT(size)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A medium integer. Signed range is from -2147483648 to 2147483647. Unsigned range is from 0 to 4294967295. The size parameter specifies the maximum display width (which is 255)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638352513"/>
                  </a:ext>
                </a:extLst>
              </a:tr>
              <a:tr h="184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INTEGER(size)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Equal to INT(size)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044470215"/>
                  </a:ext>
                </a:extLst>
              </a:tr>
              <a:tr h="395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BIGINT(size)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large integer. Signed range is from -9223372036854775808 to 9223372036854775807. Unsigned range is from 0 to 18446744073709551615. The size parameter specifies the maximum display width (which is 255)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870368933"/>
                  </a:ext>
                </a:extLst>
              </a:tr>
              <a:tr h="395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FLOAT(size, d)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A floating point number. The total number of digits is specified in size. The number of digits after the decimal point is specified in the d parameter. This syntax is deprecated in MySQL 8.0.17, and it will be removed in future MySQL versions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041060329"/>
                  </a:ext>
                </a:extLst>
              </a:tr>
              <a:tr h="395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FLOAT(p)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floating point number. MySQL uses the p value to determine whether to use FLOAT or DOUBLE for the resulting data type. If p is from 0 to 24, the data type becomes FLOAT(). If p is from 25 to 53, the data type becomes DOUBLE()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583517084"/>
                  </a:ext>
                </a:extLst>
              </a:tr>
              <a:tr h="290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DOUBLE(size, d)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 normal-size floating point number. The total number of digits is specified in size. The number of digits after the decimal point is specified in the d parameter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924896774"/>
                  </a:ext>
                </a:extLst>
              </a:tr>
              <a:tr h="184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DOUBLE PRECISION(size, d)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120583"/>
                  </a:ext>
                </a:extLst>
              </a:tr>
              <a:tr h="500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DECIMAL(size, d)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An exact fixed-point number. The total number of digits is specified in size. The number of digits after the decimal point is specified in the d parameter. The maximum number for size is 65. The maximum number for d is 30. The default value for size is 10. The default value for d is 0.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692117029"/>
                  </a:ext>
                </a:extLst>
              </a:tr>
              <a:tr h="184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>
                          <a:effectLst/>
                        </a:rPr>
                        <a:t>DEC(size, d)</a:t>
                      </a:r>
                      <a:endParaRPr lang="en-IN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600" b="1" dirty="0">
                          <a:effectLst/>
                        </a:rPr>
                        <a:t>Equal to DECIMAL(</a:t>
                      </a:r>
                      <a:r>
                        <a:rPr lang="en-IN" sz="1600" b="1" dirty="0" err="1">
                          <a:effectLst/>
                        </a:rPr>
                        <a:t>size,d</a:t>
                      </a:r>
                      <a:r>
                        <a:rPr lang="en-IN" sz="1600" b="1" dirty="0">
                          <a:effectLst/>
                        </a:rPr>
                        <a:t>)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70283115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6EC9EE4-647B-CAF4-524B-D4A4DCA3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" y="2215991"/>
            <a:ext cx="345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E797AA-7219-F085-6FA1-931B162A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26407"/>
              </p:ext>
            </p:extLst>
          </p:nvPr>
        </p:nvGraphicFramePr>
        <p:xfrm>
          <a:off x="-235" y="0"/>
          <a:ext cx="12192235" cy="1075228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50222">
                  <a:extLst>
                    <a:ext uri="{9D8B030D-6E8A-4147-A177-3AD203B41FA5}">
                      <a16:colId xmlns:a16="http://schemas.microsoft.com/office/drawing/2014/main" val="1067379363"/>
                    </a:ext>
                  </a:extLst>
                </a:gridCol>
                <a:gridCol w="9225880">
                  <a:extLst>
                    <a:ext uri="{9D8B030D-6E8A-4147-A177-3AD203B41FA5}">
                      <a16:colId xmlns:a16="http://schemas.microsoft.com/office/drawing/2014/main" val="3355436434"/>
                    </a:ext>
                  </a:extLst>
                </a:gridCol>
                <a:gridCol w="1316133">
                  <a:extLst>
                    <a:ext uri="{9D8B030D-6E8A-4147-A177-3AD203B41FA5}">
                      <a16:colId xmlns:a16="http://schemas.microsoft.com/office/drawing/2014/main" val="3113208240"/>
                    </a:ext>
                  </a:extLst>
                </a:gridCol>
              </a:tblGrid>
              <a:tr h="181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 dirty="0">
                          <a:effectLst/>
                        </a:rPr>
                        <a:t>Data type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Storage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3383530714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bit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Integer that can be 0, 1, or NULL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765902517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tinyint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Allows whole numbers from 0 to 255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1 byte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3566125076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smallint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Allows whole numbers between -32,768 and 32,767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2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2226484505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Allows whole numbers between -2,147,483,648 and 2,147,483,647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4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1178629283"/>
                  </a:ext>
                </a:extLst>
              </a:tr>
              <a:tr h="288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bigint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Allows whole numbers between -9,223,372,036,854,775,808 and 9,223,372,036,854,775,807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8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2276388174"/>
                  </a:ext>
                </a:extLst>
              </a:tr>
              <a:tr h="2235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 dirty="0">
                          <a:effectLst/>
                        </a:rPr>
                        <a:t>decimal(</a:t>
                      </a:r>
                      <a:r>
                        <a:rPr lang="en-IN" sz="1800" dirty="0" err="1">
                          <a:effectLst/>
                        </a:rPr>
                        <a:t>p,s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800" dirty="0">
                          <a:effectLst/>
                        </a:rPr>
                        <a:t>Fixed precision and scale numbers.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 dirty="0">
                          <a:effectLst/>
                        </a:rPr>
                        <a:t>Allows numbers from -10^38 +1 to 10^38 –1.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 dirty="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  <a:endParaRPr lang="en-IN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 dirty="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5-17 bytes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2878605626"/>
                  </a:ext>
                </a:extLst>
              </a:tr>
              <a:tr h="2119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numeric(p,s)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Fixed precision and scale numbers.</a:t>
                      </a:r>
                      <a:endParaRPr lang="en-IN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>
                          <a:effectLst/>
                        </a:rPr>
                        <a:t>Allows numbers from -10^38 +1 to 10^38 –1.</a:t>
                      </a:r>
                      <a:endParaRPr lang="en-IN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  <a:endParaRPr lang="en-IN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5-17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3185548485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smallmoney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Monetary data from -214,748.3648 to 214,748.3647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4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378559373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money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Monetary data from -922,337,203,685,477.5808 to 922,337,203,685,477.5807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8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349841597"/>
                  </a:ext>
                </a:extLst>
              </a:tr>
              <a:tr h="761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float(n)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Floating precision number data from -1.79E + 308 to 1.79E + 308.</a:t>
                      </a:r>
                      <a:endParaRPr lang="en-IN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800">
                          <a:effectLst/>
                        </a:rPr>
                        <a:t>The n parameter indicates whether the field should hold 4 or 8 bytes. float(24) holds a 4-byte field and float(53) holds an 8-byte field. Default value of n is 53.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4 or 8 bytes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3416282128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real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407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Floating precision number data from -3.40E + 38 to 3.40E + 38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4 bytes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703" marR="30703" marT="30703" marB="30703"/>
                </a:tc>
                <a:extLst>
                  <a:ext uri="{0D108BD9-81ED-4DB2-BD59-A6C34878D82A}">
                    <a16:rowId xmlns:a16="http://schemas.microsoft.com/office/drawing/2014/main" val="176252068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17B2607-9FC7-E213-764A-029923F6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4"/>
            <a:ext cx="38058992" cy="59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6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87836-2C83-D0E3-3E67-12B42C3BE92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/ String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9269F-5B1D-C8E1-7EED-09A9974F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29217"/>
              </p:ext>
            </p:extLst>
          </p:nvPr>
        </p:nvGraphicFramePr>
        <p:xfrm>
          <a:off x="0" y="461664"/>
          <a:ext cx="12192000" cy="7702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4006">
                  <a:extLst>
                    <a:ext uri="{9D8B030D-6E8A-4147-A177-3AD203B41FA5}">
                      <a16:colId xmlns:a16="http://schemas.microsoft.com/office/drawing/2014/main" val="2744768814"/>
                    </a:ext>
                  </a:extLst>
                </a:gridCol>
                <a:gridCol w="8537994">
                  <a:extLst>
                    <a:ext uri="{9D8B030D-6E8A-4147-A177-3AD203B41FA5}">
                      <a16:colId xmlns:a16="http://schemas.microsoft.com/office/drawing/2014/main" val="1616136675"/>
                    </a:ext>
                  </a:extLst>
                </a:gridCol>
              </a:tblGrid>
              <a:tr h="25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01799608"/>
                  </a:ext>
                </a:extLst>
              </a:tr>
              <a:tr h="399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bit-value type. The number of bits per value is specified in size. The size parameter can hold a value from 1 to 64. The default value for size is 1.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11924667"/>
                  </a:ext>
                </a:extLst>
              </a:tr>
              <a:tr h="399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TINYINT(size)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very small integer. Signed range is from -128 to 127. Unsigned range is from 0 to 255. The size parameter specifies the maximum display width (which is 255)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35679532"/>
                  </a:ext>
                </a:extLst>
              </a:tr>
              <a:tr h="25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 is considered as false, nonzero values are considered as true.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113595225"/>
                  </a:ext>
                </a:extLst>
              </a:tr>
              <a:tr h="25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 BOOL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543362695"/>
                  </a:ext>
                </a:extLst>
              </a:tr>
              <a:tr h="399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SMALLINT(size)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small integer. Signed range is from -32768 to 32767. Unsigned range is from 0 to 65535. The size parameter specifies the maximum display width (which is 255)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094490793"/>
                  </a:ext>
                </a:extLst>
              </a:tr>
              <a:tr h="399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MEDIUMINT(size)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medium integer. Signed range is from -8388608 to 8388607. Unsigned range is from 0 to 16777215. The size parameter specifies the maximum display width (which is 255)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778064842"/>
                  </a:ext>
                </a:extLst>
              </a:tr>
              <a:tr h="544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medium integer. Signed range is from -2147483648 to 2147483647. Unsigned range is from 0 to 4294967295. The size parameter specifies the maximum display width (which is 255)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322462163"/>
                  </a:ext>
                </a:extLst>
              </a:tr>
              <a:tr h="25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 INT(size)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245528333"/>
                  </a:ext>
                </a:extLst>
              </a:tr>
              <a:tr h="544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BIGINT(size)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large integer. Signed range is from -9223372036854775808 to 9223372036854775807. Unsigned range is from 0 to 18446744073709551615. The size parameter specifies the maximum display width (which is 255)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858362818"/>
                  </a:ext>
                </a:extLst>
              </a:tr>
              <a:tr h="544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FLOAT(size, d)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floating point number. The total number of digits is specified in size. The number of digits after the decimal point is specified in the d parameter. This syntax is deprecated in MySQL 8.0.17, and it will be removed in future MySQL versions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13981891"/>
                  </a:ext>
                </a:extLst>
              </a:tr>
              <a:tr h="544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FLOAT(p)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floating point number. MySQL uses the p value to determine whether to use FLOAT or DOUBLE for the resulting data type. If p is from 0 to 24, the data type becomes FLOAT(). If p is from 25 to 53, the data type becomes DOUBLE()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2916624705"/>
                  </a:ext>
                </a:extLst>
              </a:tr>
              <a:tr h="399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DOUBLE(size, d)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normal-size floating point number. The total number of digits is specified in size. The number of digits after the decimal point is specified in the d parameter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2595771919"/>
                  </a:ext>
                </a:extLst>
              </a:tr>
              <a:tr h="25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PRECISION(size, d)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2037293496"/>
                  </a:ext>
                </a:extLst>
              </a:tr>
              <a:tr h="6895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DECIMAL(size, d)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exact fixed-point number. The total number of digits is specified in size. The number of digits after the decimal point is specified in the d parameter. The maximum number for size is 65. The maximum number for d is 30. The default value for size is 10. The default value for d is 0.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997664067"/>
                  </a:ext>
                </a:extLst>
              </a:tr>
              <a:tr h="25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DEC(size, d)</a:t>
                      </a:r>
                      <a:endParaRPr lang="en-IN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656" marR="33828" marT="33828" marB="3382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to DECIMAL(</a:t>
                      </a:r>
                      <a:r>
                        <a:rPr lang="en-IN" sz="14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size,d</a:t>
                      </a:r>
                      <a:r>
                        <a:rPr lang="en-I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828" marR="33828" marT="33828" marB="33828"/>
                </a:tc>
                <a:extLst>
                  <a:ext uri="{0D108BD9-81ED-4DB2-BD59-A6C34878D82A}">
                    <a16:rowId xmlns:a16="http://schemas.microsoft.com/office/drawing/2014/main" val="308313903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E09418C-7AB4-43DE-048D-817E631BB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218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0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737</TotalTime>
  <Words>4020</Words>
  <Application>Microsoft Office PowerPoint</Application>
  <PresentationFormat>Widescreen</PresentationFormat>
  <Paragraphs>482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Wingdings</vt:lpstr>
      <vt:lpstr>Wingdings 2</vt:lpstr>
      <vt:lpstr>YouTube Sans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Pratap Dhawale</dc:creator>
  <cp:lastModifiedBy>Pratap Dhawale</cp:lastModifiedBy>
  <cp:revision>100</cp:revision>
  <dcterms:created xsi:type="dcterms:W3CDTF">2022-12-29T07:21:35Z</dcterms:created>
  <dcterms:modified xsi:type="dcterms:W3CDTF">2022-12-30T11:37:33Z</dcterms:modified>
</cp:coreProperties>
</file>