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41B90B-B752-4596-A6CD-D7A2B1C3623E}" type="datetimeFigureOut">
              <a:rPr lang="en-US" smtClean="0"/>
              <a:pPr/>
              <a:t>4/7/2022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1B90B-B752-4596-A6CD-D7A2B1C3623E}" type="datetimeFigureOut">
              <a:rPr lang="en-US" smtClean="0"/>
              <a:pPr/>
              <a:t>4/7/2022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1B90B-B752-4596-A6CD-D7A2B1C3623E}" type="datetimeFigureOut">
              <a:rPr lang="en-US" smtClean="0"/>
              <a:pPr/>
              <a:t>4/7/2022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41B90B-B752-4596-A6CD-D7A2B1C3623E}" type="datetimeFigureOut">
              <a:rPr lang="en-US" smtClean="0"/>
              <a:pPr/>
              <a:t>4/7/2022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41B90B-B752-4596-A6CD-D7A2B1C3623E}" type="datetimeFigureOut">
              <a:rPr lang="en-US" smtClean="0"/>
              <a:pPr/>
              <a:t>4/7/2022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541B90B-B752-4596-A6CD-D7A2B1C3623E}" type="datetimeFigureOut">
              <a:rPr lang="en-US" smtClean="0"/>
              <a:pPr/>
              <a:t>4/7/2022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541B90B-B752-4596-A6CD-D7A2B1C3623E}" type="datetimeFigureOut">
              <a:rPr lang="en-US" smtClean="0"/>
              <a:pPr/>
              <a:t>4/7/2022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41B90B-B752-4596-A6CD-D7A2B1C3623E}" type="datetimeFigureOut">
              <a:rPr lang="en-US" smtClean="0"/>
              <a:pPr/>
              <a:t>4/7/2022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1B90B-B752-4596-A6CD-D7A2B1C3623E}" type="datetimeFigureOut">
              <a:rPr lang="en-US" smtClean="0"/>
              <a:pPr/>
              <a:t>4/7/2022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1B90B-B752-4596-A6CD-D7A2B1C3623E}" type="datetimeFigureOut">
              <a:rPr lang="en-US" smtClean="0"/>
              <a:pPr/>
              <a:t>4/7/2022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1B90B-B752-4596-A6CD-D7A2B1C3623E}" type="datetimeFigureOut">
              <a:rPr lang="en-US" smtClean="0"/>
              <a:pPr/>
              <a:t>4/7/2022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71737-1CD4-4EF0-9F40-ACCEF33646C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1B90B-B752-4596-A6CD-D7A2B1C3623E}" type="datetimeFigureOut">
              <a:rPr lang="en-US" smtClean="0"/>
              <a:pPr/>
              <a:t>4/7/2022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71737-1CD4-4EF0-9F40-ACCEF33646C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3.org/TR/WD-DOM/introduc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selenium.dev/selenium/docs/api/java/org/openqa/selenium/By.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ynamic_web_pag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214290"/>
            <a:ext cx="7854696" cy="785818"/>
          </a:xfrm>
        </p:spPr>
        <p:txBody>
          <a:bodyPr>
            <a:normAutofit/>
          </a:bodyPr>
          <a:lstStyle/>
          <a:p>
            <a:pPr algn="ctr"/>
            <a:r>
              <a:rPr lang="en-US" sz="4400" b="1" dirty="0" smtClean="0"/>
              <a:t>Selenium Locators</a:t>
            </a:r>
            <a:endParaRPr lang="en-IN" sz="4400" b="1" dirty="0"/>
          </a:p>
        </p:txBody>
      </p:sp>
      <p:sp>
        <p:nvSpPr>
          <p:cNvPr id="4" name="TextBox 3"/>
          <p:cNvSpPr txBox="1"/>
          <p:nvPr/>
        </p:nvSpPr>
        <p:spPr>
          <a:xfrm>
            <a:off x="428596" y="1500174"/>
            <a:ext cx="6000792" cy="3816429"/>
          </a:xfrm>
          <a:prstGeom prst="rect">
            <a:avLst/>
          </a:prstGeom>
          <a:noFill/>
        </p:spPr>
        <p:txBody>
          <a:bodyPr wrap="square" rtlCol="0">
            <a:spAutoFit/>
          </a:bodyPr>
          <a:lstStyle/>
          <a:p>
            <a:pPr marL="342900" indent="-342900">
              <a:buAutoNum type="arabicParenR"/>
            </a:pPr>
            <a:r>
              <a:rPr lang="en-US" sz="2800" b="1" dirty="0" smtClean="0"/>
              <a:t>Id</a:t>
            </a:r>
          </a:p>
          <a:p>
            <a:pPr marL="342900" indent="-342900">
              <a:buAutoNum type="arabicParenR"/>
            </a:pPr>
            <a:r>
              <a:rPr lang="en-US" sz="2800" b="1" dirty="0" smtClean="0"/>
              <a:t>Xpath</a:t>
            </a:r>
          </a:p>
          <a:p>
            <a:pPr marL="342900" indent="-342900">
              <a:buAutoNum type="arabicParenR"/>
            </a:pPr>
            <a:r>
              <a:rPr lang="en-US" sz="2800" b="1" dirty="0" smtClean="0"/>
              <a:t>Name</a:t>
            </a:r>
          </a:p>
          <a:p>
            <a:pPr marL="342900" indent="-342900">
              <a:buAutoNum type="arabicParenR"/>
            </a:pPr>
            <a:r>
              <a:rPr lang="en-US" sz="2800" b="1" dirty="0" smtClean="0"/>
              <a:t>className</a:t>
            </a:r>
          </a:p>
          <a:p>
            <a:pPr marL="342900" indent="-342900">
              <a:buAutoNum type="arabicParenR"/>
            </a:pPr>
            <a:r>
              <a:rPr lang="en-US" sz="2800" b="1" dirty="0" smtClean="0"/>
              <a:t>CSS Selector</a:t>
            </a:r>
          </a:p>
          <a:p>
            <a:pPr marL="342900" indent="-342900">
              <a:buAutoNum type="arabicParenR"/>
            </a:pPr>
            <a:r>
              <a:rPr lang="en-US" sz="2800" b="1" dirty="0" smtClean="0"/>
              <a:t>linkedText</a:t>
            </a:r>
          </a:p>
          <a:p>
            <a:pPr marL="342900" indent="-342900">
              <a:buAutoNum type="arabicParenR"/>
            </a:pPr>
            <a:r>
              <a:rPr lang="en-US" sz="2800" b="1" dirty="0" smtClean="0"/>
              <a:t>PartialLinkedTexxt</a:t>
            </a:r>
          </a:p>
          <a:p>
            <a:pPr marL="342900" indent="-342900">
              <a:buAutoNum type="arabicParenR"/>
            </a:pPr>
            <a:r>
              <a:rPr lang="en-US" sz="2800" b="1" dirty="0" smtClean="0"/>
              <a:t>tagName</a:t>
            </a:r>
          </a:p>
          <a:p>
            <a:pPr marL="342900" indent="-342900">
              <a:buAutoNum type="arabicParenR"/>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25470"/>
          </a:xfrm>
        </p:spPr>
        <p:txBody>
          <a:bodyPr>
            <a:normAutofit fontScale="90000"/>
          </a:bodyPr>
          <a:lstStyle/>
          <a:p>
            <a:r>
              <a:rPr lang="en-IN" sz="2800" b="1" i="1" dirty="0"/>
              <a:t>How to locate a web element by using the "name" attribute?</a:t>
            </a:r>
            <a:r>
              <a:rPr lang="en-IN" sz="2800" b="1" dirty="0"/>
              <a:t/>
            </a:r>
            <a:br>
              <a:rPr lang="en-IN" sz="2800" b="1" dirty="0"/>
            </a:br>
            <a:endParaRPr lang="en-IN" sz="2800" dirty="0"/>
          </a:p>
        </p:txBody>
      </p:sp>
      <p:pic>
        <p:nvPicPr>
          <p:cNvPr id="7170" name="Picture 2"/>
          <p:cNvPicPr>
            <a:picLocks noGrp="1" noChangeAspect="1" noChangeArrowheads="1"/>
          </p:cNvPicPr>
          <p:nvPr>
            <p:ph idx="1"/>
          </p:nvPr>
        </p:nvPicPr>
        <p:blipFill>
          <a:blip r:embed="rId2"/>
          <a:srcRect/>
          <a:stretch>
            <a:fillRect/>
          </a:stretch>
        </p:blipFill>
        <p:spPr bwMode="auto">
          <a:xfrm>
            <a:off x="500034" y="571480"/>
            <a:ext cx="8215370" cy="4902140"/>
          </a:xfrm>
          <a:prstGeom prst="rect">
            <a:avLst/>
          </a:prstGeom>
          <a:noFill/>
          <a:ln w="9525">
            <a:noFill/>
            <a:miter lim="800000"/>
            <a:headEnd/>
            <a:tailEnd/>
          </a:ln>
          <a:effectLst/>
        </p:spPr>
      </p:pic>
      <p:sp>
        <p:nvSpPr>
          <p:cNvPr id="7" name="TextBox 6"/>
          <p:cNvSpPr txBox="1"/>
          <p:nvPr/>
        </p:nvSpPr>
        <p:spPr>
          <a:xfrm>
            <a:off x="642910" y="5572140"/>
            <a:ext cx="7858180" cy="646331"/>
          </a:xfrm>
          <a:prstGeom prst="rect">
            <a:avLst/>
          </a:prstGeom>
          <a:noFill/>
        </p:spPr>
        <p:txBody>
          <a:bodyPr wrap="square" rtlCol="0">
            <a:spAutoFit/>
          </a:bodyPr>
          <a:lstStyle/>
          <a:p>
            <a:r>
              <a:rPr lang="en-IN" b="1" dirty="0" smtClean="0">
                <a:solidFill>
                  <a:srgbClr val="FF0000"/>
                </a:solidFill>
              </a:rPr>
              <a:t>&lt;input name=</a:t>
            </a:r>
            <a:r>
              <a:rPr lang="en-IN" b="1" dirty="0">
                <a:solidFill>
                  <a:srgbClr val="FF0000"/>
                </a:solidFill>
              </a:rPr>
              <a:t>"gender"</a:t>
            </a:r>
            <a:r>
              <a:rPr lang="en-IN" b="1" dirty="0" smtClean="0">
                <a:solidFill>
                  <a:srgbClr val="FF0000"/>
                </a:solidFill>
              </a:rPr>
              <a:t> required=</a:t>
            </a:r>
            <a:r>
              <a:rPr lang="en-IN" b="1" dirty="0">
                <a:solidFill>
                  <a:srgbClr val="FF0000"/>
                </a:solidFill>
              </a:rPr>
              <a:t>""</a:t>
            </a:r>
            <a:r>
              <a:rPr lang="en-IN" b="1" dirty="0" smtClean="0">
                <a:solidFill>
                  <a:srgbClr val="FF0000"/>
                </a:solidFill>
              </a:rPr>
              <a:t> type=</a:t>
            </a:r>
            <a:r>
              <a:rPr lang="en-IN" b="1" dirty="0">
                <a:solidFill>
                  <a:srgbClr val="FF0000"/>
                </a:solidFill>
              </a:rPr>
              <a:t>"radio"</a:t>
            </a:r>
            <a:r>
              <a:rPr lang="en-IN" b="1" dirty="0" smtClean="0">
                <a:solidFill>
                  <a:srgbClr val="FF0000"/>
                </a:solidFill>
              </a:rPr>
              <a:t> id=</a:t>
            </a:r>
            <a:r>
              <a:rPr lang="en-IN" b="1" dirty="0">
                <a:solidFill>
                  <a:srgbClr val="FF0000"/>
                </a:solidFill>
              </a:rPr>
              <a:t>"gender-radio-1"</a:t>
            </a:r>
            <a:r>
              <a:rPr lang="en-IN" b="1" dirty="0" smtClean="0">
                <a:solidFill>
                  <a:srgbClr val="FF0000"/>
                </a:solidFill>
              </a:rPr>
              <a:t> </a:t>
            </a:r>
            <a:r>
              <a:rPr lang="en-IN" b="1" dirty="0">
                <a:solidFill>
                  <a:srgbClr val="FF0000"/>
                </a:solidFill>
              </a:rPr>
              <a:t>class</a:t>
            </a:r>
            <a:r>
              <a:rPr lang="en-IN" b="1" dirty="0" smtClean="0">
                <a:solidFill>
                  <a:srgbClr val="FF0000"/>
                </a:solidFill>
              </a:rPr>
              <a:t>=</a:t>
            </a:r>
            <a:r>
              <a:rPr lang="en-IN" b="1" dirty="0">
                <a:solidFill>
                  <a:srgbClr val="FF0000"/>
                </a:solidFill>
              </a:rPr>
              <a:t>"custom-control-input"</a:t>
            </a:r>
            <a:r>
              <a:rPr lang="en-IN" b="1" dirty="0" smtClean="0">
                <a:solidFill>
                  <a:srgbClr val="FF0000"/>
                </a:solidFill>
              </a:rPr>
              <a:t> value=</a:t>
            </a:r>
            <a:r>
              <a:rPr lang="en-IN" b="1" dirty="0">
                <a:solidFill>
                  <a:srgbClr val="FF0000"/>
                </a:solidFill>
              </a:rPr>
              <a:t>"Male"</a:t>
            </a:r>
            <a:r>
              <a:rPr lang="en-IN" b="1" dirty="0" smtClean="0">
                <a:solidFill>
                  <a:srgbClr val="FF0000"/>
                </a:solidFill>
              </a:rPr>
              <a:t>&gt;</a:t>
            </a:r>
            <a:endParaRPr lang="en-IN"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t>We can see the attribute ‘</a:t>
            </a:r>
            <a:r>
              <a:rPr lang="en-IN" sz="2400" i="1" dirty="0"/>
              <a:t>name</a:t>
            </a:r>
            <a:r>
              <a:rPr lang="en-IN" sz="2400" dirty="0"/>
              <a:t> ‘ with value as ‘</a:t>
            </a:r>
            <a:r>
              <a:rPr lang="en-IN" sz="2400" i="1" dirty="0"/>
              <a:t>gender</a:t>
            </a:r>
            <a:r>
              <a:rPr lang="en-IN" sz="2400" dirty="0"/>
              <a:t>’. We can use the following syntax to locate the web element using the "</a:t>
            </a:r>
            <a:r>
              <a:rPr lang="en-IN" sz="2400" b="1" i="1" dirty="0"/>
              <a:t>By</a:t>
            </a:r>
            <a:r>
              <a:rPr lang="en-IN" sz="2400" dirty="0"/>
              <a:t>" class.</a:t>
            </a:r>
          </a:p>
        </p:txBody>
      </p:sp>
      <p:pic>
        <p:nvPicPr>
          <p:cNvPr id="23554" name="Picture 2"/>
          <p:cNvPicPr>
            <a:picLocks noGrp="1" noChangeAspect="1" noChangeArrowheads="1"/>
          </p:cNvPicPr>
          <p:nvPr>
            <p:ph idx="1"/>
          </p:nvPr>
        </p:nvPicPr>
        <p:blipFill>
          <a:blip r:embed="rId2"/>
          <a:srcRect/>
          <a:stretch>
            <a:fillRect/>
          </a:stretch>
        </p:blipFill>
        <p:spPr bwMode="auto">
          <a:xfrm>
            <a:off x="2357422" y="1500174"/>
            <a:ext cx="5572164" cy="1785950"/>
          </a:xfrm>
          <a:prstGeom prst="rect">
            <a:avLst/>
          </a:prstGeom>
          <a:noFill/>
          <a:ln w="9525">
            <a:noFill/>
            <a:miter lim="800000"/>
            <a:headEnd/>
            <a:tailEnd/>
          </a:ln>
          <a:effectLst/>
        </p:spPr>
      </p:pic>
      <p:sp>
        <p:nvSpPr>
          <p:cNvPr id="5" name="TextBox 4"/>
          <p:cNvSpPr txBox="1"/>
          <p:nvPr/>
        </p:nvSpPr>
        <p:spPr>
          <a:xfrm>
            <a:off x="857224" y="3786190"/>
            <a:ext cx="7429552" cy="1569660"/>
          </a:xfrm>
          <a:prstGeom prst="rect">
            <a:avLst/>
          </a:prstGeom>
          <a:noFill/>
        </p:spPr>
        <p:txBody>
          <a:bodyPr wrap="square" rtlCol="0">
            <a:spAutoFit/>
          </a:bodyPr>
          <a:lstStyle/>
          <a:p>
            <a:r>
              <a:rPr lang="en-IN" sz="2400" dirty="0">
                <a:latin typeface="+mj-lt"/>
                <a:ea typeface="+mj-ea"/>
                <a:cs typeface="+mj-cs"/>
              </a:rPr>
              <a:t>As we can see, the "By" class provides the "name" method, which accepts the value of the "name" attribute of the web element. So, using this, we can locate a web element that has a unique name attribute.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i="1" dirty="0"/>
              <a:t>How to locate a web element by using the "</a:t>
            </a:r>
            <a:r>
              <a:rPr lang="en-IN" sz="2000" b="1" i="1" dirty="0" err="1"/>
              <a:t>ClassName</a:t>
            </a:r>
            <a:r>
              <a:rPr lang="en-IN" sz="2000" b="1" i="1" dirty="0"/>
              <a:t>" attribute?</a:t>
            </a:r>
            <a:r>
              <a:rPr lang="en-IN" sz="2000" b="1" dirty="0"/>
              <a:t/>
            </a:r>
            <a:br>
              <a:rPr lang="en-IN" sz="2000" b="1" dirty="0"/>
            </a:br>
            <a:endParaRPr lang="en-IN" sz="2000" dirty="0"/>
          </a:p>
        </p:txBody>
      </p:sp>
      <p:sp>
        <p:nvSpPr>
          <p:cNvPr id="3" name="Content Placeholder 2"/>
          <p:cNvSpPr>
            <a:spLocks noGrp="1"/>
          </p:cNvSpPr>
          <p:nvPr>
            <p:ph idx="1"/>
          </p:nvPr>
        </p:nvSpPr>
        <p:spPr>
          <a:xfrm>
            <a:off x="428596" y="1071546"/>
            <a:ext cx="8229600" cy="1042982"/>
          </a:xfrm>
        </p:spPr>
        <p:txBody>
          <a:bodyPr>
            <a:normAutofit/>
          </a:bodyPr>
          <a:lstStyle/>
          <a:p>
            <a:r>
              <a:rPr lang="en-IN" sz="1800" i="1" dirty="0" err="1"/>
              <a:t>ClassName</a:t>
            </a:r>
            <a:r>
              <a:rPr lang="en-IN" sz="1800" dirty="0"/>
              <a:t> allows </a:t>
            </a:r>
            <a:r>
              <a:rPr lang="en-IN" sz="1800" dirty="0" smtClean="0"/>
              <a:t>Selenium </a:t>
            </a:r>
            <a:r>
              <a:rPr lang="en-IN" sz="1800" dirty="0" err="1" smtClean="0"/>
              <a:t>Selenium</a:t>
            </a:r>
            <a:r>
              <a:rPr lang="en-IN" sz="1800" dirty="0" smtClean="0"/>
              <a:t> </a:t>
            </a:r>
            <a:r>
              <a:rPr lang="en-IN" sz="1800" dirty="0"/>
              <a:t>to find web elements based on the </a:t>
            </a:r>
            <a:r>
              <a:rPr lang="en-IN" sz="1800" b="1" i="1" dirty="0"/>
              <a:t>class</a:t>
            </a:r>
            <a:r>
              <a:rPr lang="en-IN" sz="1800" dirty="0"/>
              <a:t> values of the DOM. For example, if we want to identify or perform any operation on the form element, we can use the class to identify it.</a:t>
            </a:r>
          </a:p>
        </p:txBody>
      </p:sp>
      <p:pic>
        <p:nvPicPr>
          <p:cNvPr id="24578" name="Picture 2"/>
          <p:cNvPicPr>
            <a:picLocks noChangeAspect="1" noChangeArrowheads="1"/>
          </p:cNvPicPr>
          <p:nvPr/>
        </p:nvPicPr>
        <p:blipFill>
          <a:blip r:embed="rId2"/>
          <a:srcRect/>
          <a:stretch>
            <a:fillRect/>
          </a:stretch>
        </p:blipFill>
        <p:spPr bwMode="auto">
          <a:xfrm>
            <a:off x="285720" y="2214554"/>
            <a:ext cx="8722510" cy="371477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8229600" cy="725470"/>
          </a:xfrm>
        </p:spPr>
        <p:txBody>
          <a:bodyPr>
            <a:normAutofit fontScale="90000"/>
          </a:bodyPr>
          <a:lstStyle/>
          <a:p>
            <a:r>
              <a:rPr lang="en-IN" b="1" dirty="0" smtClean="0">
                <a:solidFill>
                  <a:srgbClr val="FF0000"/>
                </a:solidFill>
              </a:rPr>
              <a:t>class=" inputtext "</a:t>
            </a:r>
            <a:r>
              <a:rPr lang="en-IN" dirty="0" smtClean="0"/>
              <a:t/>
            </a:r>
            <a:br>
              <a:rPr lang="en-IN" dirty="0" smtClean="0"/>
            </a:br>
            <a:endParaRPr lang="en-IN" dirty="0"/>
          </a:p>
        </p:txBody>
      </p:sp>
      <p:sp>
        <p:nvSpPr>
          <p:cNvPr id="3" name="Content Placeholder 2"/>
          <p:cNvSpPr>
            <a:spLocks noGrp="1"/>
          </p:cNvSpPr>
          <p:nvPr>
            <p:ph idx="1"/>
          </p:nvPr>
        </p:nvSpPr>
        <p:spPr>
          <a:xfrm>
            <a:off x="914400" y="2214554"/>
            <a:ext cx="8229600" cy="757230"/>
          </a:xfrm>
        </p:spPr>
        <p:txBody>
          <a:bodyPr/>
          <a:lstStyle/>
          <a:p>
            <a:r>
              <a:rPr lang="en-IN" dirty="0" err="1" smtClean="0"/>
              <a:t>By.className</a:t>
            </a:r>
            <a:r>
              <a:rPr lang="en-IN" dirty="0" smtClean="0"/>
              <a:t>("</a:t>
            </a:r>
            <a:r>
              <a:rPr lang="en-IN" b="1" dirty="0" smtClean="0">
                <a:solidFill>
                  <a:srgbClr val="FF0000"/>
                </a:solidFill>
              </a:rPr>
              <a:t> inputtext </a:t>
            </a:r>
            <a:r>
              <a:rPr lang="en-IN" dirty="0" smtClean="0"/>
              <a:t>");</a:t>
            </a:r>
            <a:endParaRPr lang="en-IN" dirty="0"/>
          </a:p>
        </p:txBody>
      </p:sp>
      <p:sp>
        <p:nvSpPr>
          <p:cNvPr id="4" name="TextBox 3"/>
          <p:cNvSpPr txBox="1"/>
          <p:nvPr/>
        </p:nvSpPr>
        <p:spPr>
          <a:xfrm>
            <a:off x="428596" y="1285860"/>
            <a:ext cx="8358246" cy="707886"/>
          </a:xfrm>
          <a:prstGeom prst="rect">
            <a:avLst/>
          </a:prstGeom>
          <a:noFill/>
        </p:spPr>
        <p:txBody>
          <a:bodyPr wrap="square" rtlCol="0">
            <a:spAutoFit/>
          </a:bodyPr>
          <a:lstStyle/>
          <a:p>
            <a:r>
              <a:rPr lang="en-IN" sz="2000" dirty="0"/>
              <a:t>We can use the </a:t>
            </a:r>
            <a:r>
              <a:rPr lang="en-IN" sz="2000" b="1" i="1" dirty="0"/>
              <a:t>class</a:t>
            </a:r>
            <a:r>
              <a:rPr lang="en-IN" sz="2000" dirty="0"/>
              <a:t> attribute value from the above DOM to identify the form. To identify the same on the webpage, we can use the following syntax.</a:t>
            </a:r>
          </a:p>
        </p:txBody>
      </p:sp>
      <p:sp>
        <p:nvSpPr>
          <p:cNvPr id="5" name="TextBox 4"/>
          <p:cNvSpPr txBox="1"/>
          <p:nvPr/>
        </p:nvSpPr>
        <p:spPr>
          <a:xfrm>
            <a:off x="357158" y="3429000"/>
            <a:ext cx="8072494" cy="1631216"/>
          </a:xfrm>
          <a:prstGeom prst="rect">
            <a:avLst/>
          </a:prstGeom>
          <a:noFill/>
        </p:spPr>
        <p:txBody>
          <a:bodyPr wrap="square" rtlCol="0">
            <a:spAutoFit/>
          </a:bodyPr>
          <a:lstStyle/>
          <a:p>
            <a:r>
              <a:rPr lang="en-IN" sz="2000" dirty="0"/>
              <a:t>To identify it successfully, we need to make sure that the </a:t>
            </a:r>
            <a:r>
              <a:rPr lang="en-IN" sz="2000" b="1" i="1" dirty="0"/>
              <a:t>class name</a:t>
            </a:r>
            <a:r>
              <a:rPr lang="en-IN" sz="2000" dirty="0"/>
              <a:t> value that we are using for locating the web element, i.e., web form, is unique, and any other class doesn’t have the same value. If any other class contains the same value as this, then Selenium will select whichever element comes first while scrapping through the web 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i="1" dirty="0"/>
              <a:t>How to locate a web element by using the "LinkText" and "partialLinkText" attribute?</a:t>
            </a:r>
            <a:r>
              <a:rPr lang="en-IN" sz="2000" b="1" dirty="0"/>
              <a:t/>
            </a:r>
            <a:br>
              <a:rPr lang="en-IN" sz="2000" b="1" dirty="0"/>
            </a:br>
            <a:endParaRPr lang="en-IN" sz="2000" dirty="0"/>
          </a:p>
        </p:txBody>
      </p:sp>
      <p:sp>
        <p:nvSpPr>
          <p:cNvPr id="3" name="Content Placeholder 2"/>
          <p:cNvSpPr>
            <a:spLocks noGrp="1"/>
          </p:cNvSpPr>
          <p:nvPr>
            <p:ph idx="1"/>
          </p:nvPr>
        </p:nvSpPr>
        <p:spPr>
          <a:xfrm>
            <a:off x="214282" y="1000108"/>
            <a:ext cx="8229600" cy="1757362"/>
          </a:xfrm>
        </p:spPr>
        <p:txBody>
          <a:bodyPr>
            <a:normAutofit/>
          </a:bodyPr>
          <a:lstStyle/>
          <a:p>
            <a:r>
              <a:rPr lang="en-IN" sz="1800" b="1" i="1" dirty="0"/>
              <a:t>LinkText</a:t>
            </a:r>
            <a:r>
              <a:rPr lang="en-IN" sz="1800" dirty="0"/>
              <a:t> and </a:t>
            </a:r>
            <a:r>
              <a:rPr lang="en-IN" sz="1800" b="1" i="1" dirty="0"/>
              <a:t>partialLinkText</a:t>
            </a:r>
            <a:r>
              <a:rPr lang="en-IN" sz="1800" dirty="0"/>
              <a:t> both are quite similar in functionality and locate web elements by using the hyperlink texts. We can only use them for elements containing </a:t>
            </a:r>
            <a:r>
              <a:rPr lang="en-IN" sz="1800" b="1" i="1" dirty="0"/>
              <a:t>anchor(&lt;a&gt;) tags</a:t>
            </a:r>
            <a:r>
              <a:rPr lang="en-IN" sz="1800" dirty="0"/>
              <a:t>. Similar to other locator strategies, if multiple hyperlinks with the same texts are present on the page, then Selenium will always choose the first one.</a:t>
            </a:r>
          </a:p>
        </p:txBody>
      </p:sp>
      <p:pic>
        <p:nvPicPr>
          <p:cNvPr id="25602" name="Picture 2"/>
          <p:cNvPicPr>
            <a:picLocks noChangeAspect="1" noChangeArrowheads="1"/>
          </p:cNvPicPr>
          <p:nvPr/>
        </p:nvPicPr>
        <p:blipFill>
          <a:blip r:embed="rId2"/>
          <a:srcRect/>
          <a:stretch>
            <a:fillRect/>
          </a:stretch>
        </p:blipFill>
        <p:spPr bwMode="auto">
          <a:xfrm>
            <a:off x="0" y="2571744"/>
            <a:ext cx="9144000" cy="410529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1"/>
            <a:ext cx="8229600" cy="857255"/>
          </a:xfrm>
        </p:spPr>
        <p:txBody>
          <a:bodyPr>
            <a:normAutofit/>
          </a:bodyPr>
          <a:lstStyle/>
          <a:p>
            <a:r>
              <a:rPr lang="en-IN" sz="1800" dirty="0"/>
              <a:t>For identifying elements using </a:t>
            </a:r>
            <a:r>
              <a:rPr lang="en-IN" sz="1800" b="1" i="1" dirty="0"/>
              <a:t>link text or partial link text</a:t>
            </a:r>
            <a:r>
              <a:rPr lang="en-IN" sz="1800" dirty="0"/>
              <a:t>, we need to use the hyperlink text, as shown below:</a:t>
            </a:r>
          </a:p>
        </p:txBody>
      </p:sp>
      <p:sp>
        <p:nvSpPr>
          <p:cNvPr id="5" name="TextBox 4"/>
          <p:cNvSpPr txBox="1"/>
          <p:nvPr/>
        </p:nvSpPr>
        <p:spPr>
          <a:xfrm>
            <a:off x="1714480" y="1071546"/>
            <a:ext cx="4786346" cy="369332"/>
          </a:xfrm>
          <a:prstGeom prst="rect">
            <a:avLst/>
          </a:prstGeom>
          <a:noFill/>
        </p:spPr>
        <p:txBody>
          <a:bodyPr wrap="square" rtlCol="0">
            <a:spAutoFit/>
          </a:bodyPr>
          <a:lstStyle/>
          <a:p>
            <a:r>
              <a:rPr lang="en-IN" b="1" dirty="0" smtClean="0"/>
              <a:t>By.linkText("</a:t>
            </a:r>
            <a:r>
              <a:rPr lang="en-IN" b="1" dirty="0">
                <a:solidFill>
                  <a:srgbClr val="FF0000"/>
                </a:solidFill>
              </a:rPr>
              <a:t>Forgot your password</a:t>
            </a:r>
            <a:r>
              <a:rPr lang="en-IN" b="1" dirty="0"/>
              <a:t>?</a:t>
            </a:r>
            <a:r>
              <a:rPr lang="en-IN" b="1" dirty="0" smtClean="0"/>
              <a:t>");</a:t>
            </a:r>
            <a:endParaRPr lang="en-IN" b="1" dirty="0"/>
          </a:p>
        </p:txBody>
      </p:sp>
      <p:sp>
        <p:nvSpPr>
          <p:cNvPr id="6" name="TextBox 5"/>
          <p:cNvSpPr txBox="1"/>
          <p:nvPr/>
        </p:nvSpPr>
        <p:spPr>
          <a:xfrm>
            <a:off x="428596" y="1928802"/>
            <a:ext cx="8072494" cy="646331"/>
          </a:xfrm>
          <a:prstGeom prst="rect">
            <a:avLst/>
          </a:prstGeom>
          <a:noFill/>
        </p:spPr>
        <p:txBody>
          <a:bodyPr wrap="square" rtlCol="0">
            <a:spAutoFit/>
          </a:bodyPr>
          <a:lstStyle/>
          <a:p>
            <a:r>
              <a:rPr lang="en-IN" dirty="0"/>
              <a:t>Similarly, partial link text can also recognize the element by using </a:t>
            </a:r>
            <a:r>
              <a:rPr lang="en-IN" b="1" i="1" dirty="0"/>
              <a:t>part of the hyperlink text</a:t>
            </a:r>
            <a:r>
              <a:rPr lang="en-IN" dirty="0"/>
              <a:t>, as shown below:</a:t>
            </a:r>
          </a:p>
        </p:txBody>
      </p:sp>
      <p:sp>
        <p:nvSpPr>
          <p:cNvPr id="7" name="TextBox 6"/>
          <p:cNvSpPr txBox="1"/>
          <p:nvPr/>
        </p:nvSpPr>
        <p:spPr>
          <a:xfrm>
            <a:off x="1714480" y="2928934"/>
            <a:ext cx="4786346" cy="369332"/>
          </a:xfrm>
          <a:prstGeom prst="rect">
            <a:avLst/>
          </a:prstGeom>
          <a:noFill/>
        </p:spPr>
        <p:txBody>
          <a:bodyPr wrap="square" rtlCol="0">
            <a:spAutoFit/>
          </a:bodyPr>
          <a:lstStyle/>
          <a:p>
            <a:r>
              <a:rPr lang="en-IN" b="1" dirty="0" smtClean="0"/>
              <a:t>By.linkText("</a:t>
            </a:r>
            <a:r>
              <a:rPr lang="en-IN" b="1" dirty="0" smtClean="0">
                <a:solidFill>
                  <a:srgbClr val="FF0000"/>
                </a:solidFill>
              </a:rPr>
              <a:t>Forgot</a:t>
            </a:r>
            <a:r>
              <a:rPr lang="en-IN" b="1" dirty="0" smtClean="0"/>
              <a:t>");</a:t>
            </a:r>
            <a:endParaRPr lang="en-IN" b="1" dirty="0"/>
          </a:p>
        </p:txBody>
      </p:sp>
      <p:sp>
        <p:nvSpPr>
          <p:cNvPr id="8" name="TextBox 7"/>
          <p:cNvSpPr txBox="1"/>
          <p:nvPr/>
        </p:nvSpPr>
        <p:spPr>
          <a:xfrm>
            <a:off x="285720" y="4000504"/>
            <a:ext cx="8501090" cy="646331"/>
          </a:xfrm>
          <a:prstGeom prst="rect">
            <a:avLst/>
          </a:prstGeom>
          <a:noFill/>
        </p:spPr>
        <p:txBody>
          <a:bodyPr wrap="square" rtlCol="0">
            <a:spAutoFit/>
          </a:bodyPr>
          <a:lstStyle/>
          <a:p>
            <a:r>
              <a:rPr lang="en-IN" dirty="0"/>
              <a:t>It will identify any link that contains ‘</a:t>
            </a:r>
            <a:r>
              <a:rPr lang="en-IN" i="1" dirty="0"/>
              <a:t>Ho</a:t>
            </a:r>
            <a:r>
              <a:rPr lang="en-IN" dirty="0"/>
              <a:t>’ in the hyperlink text. Likewise, if several links are containing </a:t>
            </a:r>
            <a:r>
              <a:rPr lang="en-IN" dirty="0" smtClean="0"/>
              <a:t>“</a:t>
            </a:r>
            <a:r>
              <a:rPr lang="en-IN" b="1" dirty="0" smtClean="0">
                <a:solidFill>
                  <a:srgbClr val="FF0000"/>
                </a:solidFill>
              </a:rPr>
              <a:t>Forgot</a:t>
            </a:r>
            <a:r>
              <a:rPr lang="en-IN" dirty="0" smtClean="0"/>
              <a:t>”, </a:t>
            </a:r>
            <a:r>
              <a:rPr lang="en-IN" dirty="0"/>
              <a:t>then Selenium will select the first 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b="1" dirty="0" smtClean="0"/>
              <a:t>What is XPath in Selenium?</a:t>
            </a:r>
            <a:br>
              <a:rPr lang="en-IN" b="1" dirty="0" smtClean="0"/>
            </a:br>
            <a:endParaRPr lang="en-IN" dirty="0"/>
          </a:p>
        </p:txBody>
      </p:sp>
      <p:sp>
        <p:nvSpPr>
          <p:cNvPr id="3" name="Content Placeholder 2"/>
          <p:cNvSpPr>
            <a:spLocks noGrp="1"/>
          </p:cNvSpPr>
          <p:nvPr>
            <p:ph idx="1"/>
          </p:nvPr>
        </p:nvSpPr>
        <p:spPr>
          <a:xfrm>
            <a:off x="285720" y="714356"/>
            <a:ext cx="8229600" cy="2185990"/>
          </a:xfrm>
        </p:spPr>
        <p:txBody>
          <a:bodyPr>
            <a:normAutofit/>
          </a:bodyPr>
          <a:lstStyle/>
          <a:p>
            <a:r>
              <a:rPr lang="en-IN" sz="2000" i="1" dirty="0" smtClean="0"/>
              <a:t>XPath</a:t>
            </a:r>
            <a:r>
              <a:rPr lang="en-IN" sz="2000" dirty="0" smtClean="0"/>
              <a:t> can be effectively used to identify and locate almost any element present on a web page.</a:t>
            </a:r>
          </a:p>
          <a:p>
            <a:r>
              <a:rPr lang="en-IN" sz="2000" dirty="0" smtClean="0"/>
              <a:t>It is quite helpful while working on a dynamic web page where the web element's unique attributes are not constant.</a:t>
            </a:r>
          </a:p>
          <a:p>
            <a:r>
              <a:rPr lang="en-IN" sz="2000" dirty="0" smtClean="0"/>
              <a:t>Moreover, it allows us to write </a:t>
            </a:r>
            <a:r>
              <a:rPr lang="en-IN" sz="2000" b="1" i="1" dirty="0" smtClean="0"/>
              <a:t>XML document navigation flow</a:t>
            </a:r>
            <a:r>
              <a:rPr lang="en-IN" sz="2000" dirty="0" smtClean="0"/>
              <a:t> for locating web elements.</a:t>
            </a:r>
          </a:p>
          <a:p>
            <a:endParaRPr lang="en-IN" sz="2000" dirty="0"/>
          </a:p>
        </p:txBody>
      </p:sp>
      <p:sp>
        <p:nvSpPr>
          <p:cNvPr id="4" name="Rectangle 3"/>
          <p:cNvSpPr/>
          <p:nvPr/>
        </p:nvSpPr>
        <p:spPr>
          <a:xfrm>
            <a:off x="642910" y="2928934"/>
            <a:ext cx="2857520" cy="369332"/>
          </a:xfrm>
          <a:prstGeom prst="rect">
            <a:avLst/>
          </a:prstGeom>
        </p:spPr>
        <p:txBody>
          <a:bodyPr wrap="square">
            <a:spAutoFit/>
          </a:bodyPr>
          <a:lstStyle/>
          <a:p>
            <a:r>
              <a:rPr lang="en-IN" b="1" i="1" dirty="0" smtClean="0"/>
              <a:t>Syntax of XPath</a:t>
            </a:r>
            <a:endParaRPr lang="en-IN" b="1" dirty="0"/>
          </a:p>
        </p:txBody>
      </p:sp>
      <p:pic>
        <p:nvPicPr>
          <p:cNvPr id="1026" name="Picture 2"/>
          <p:cNvPicPr>
            <a:picLocks noChangeAspect="1" noChangeArrowheads="1"/>
          </p:cNvPicPr>
          <p:nvPr/>
        </p:nvPicPr>
        <p:blipFill>
          <a:blip r:embed="rId2"/>
          <a:srcRect/>
          <a:stretch>
            <a:fillRect/>
          </a:stretch>
        </p:blipFill>
        <p:spPr bwMode="auto">
          <a:xfrm>
            <a:off x="642910" y="3357562"/>
            <a:ext cx="7286676" cy="1071570"/>
          </a:xfrm>
          <a:prstGeom prst="rect">
            <a:avLst/>
          </a:prstGeom>
          <a:noFill/>
          <a:ln w="9525">
            <a:noFill/>
            <a:miter lim="800000"/>
            <a:headEnd/>
            <a:tailEnd/>
          </a:ln>
          <a:effectLst/>
        </p:spPr>
      </p:pic>
      <p:sp>
        <p:nvSpPr>
          <p:cNvPr id="7" name="Rectangle 6"/>
          <p:cNvSpPr/>
          <p:nvPr/>
        </p:nvSpPr>
        <p:spPr>
          <a:xfrm>
            <a:off x="428596" y="4214818"/>
            <a:ext cx="7929618" cy="2308324"/>
          </a:xfrm>
          <a:prstGeom prst="rect">
            <a:avLst/>
          </a:prstGeom>
        </p:spPr>
        <p:txBody>
          <a:bodyPr wrap="square">
            <a:spAutoFit/>
          </a:bodyPr>
          <a:lstStyle/>
          <a:p>
            <a:pPr>
              <a:buFont typeface="Wingdings" pitchFamily="2" charset="2"/>
              <a:buChar char="Ø"/>
            </a:pPr>
            <a:r>
              <a:rPr lang="en-IN" i="1" dirty="0" smtClean="0"/>
              <a:t>The XPath syntax generally starts with “</a:t>
            </a:r>
            <a:r>
              <a:rPr lang="en-IN" b="1" i="1" dirty="0" smtClean="0"/>
              <a:t>//</a:t>
            </a:r>
            <a:r>
              <a:rPr lang="en-IN" i="1" dirty="0" smtClean="0"/>
              <a:t>” double slash. That is to say, it will begin with the current node defined by the tag name.</a:t>
            </a:r>
          </a:p>
          <a:p>
            <a:pPr>
              <a:buFont typeface="Wingdings" pitchFamily="2" charset="2"/>
              <a:buChar char="Ø"/>
            </a:pPr>
            <a:r>
              <a:rPr lang="en-IN" i="1" dirty="0" smtClean="0"/>
              <a:t>The next part is </a:t>
            </a:r>
            <a:r>
              <a:rPr lang="en-IN" b="1" i="1" dirty="0" smtClean="0"/>
              <a:t>tag_name</a:t>
            </a:r>
            <a:r>
              <a:rPr lang="en-IN" i="1" dirty="0" smtClean="0"/>
              <a:t>; it denotes the HTML tag name of the node.</a:t>
            </a:r>
            <a:endParaRPr lang="en-IN" dirty="0" smtClean="0"/>
          </a:p>
          <a:p>
            <a:pPr>
              <a:buFont typeface="Wingdings" pitchFamily="2" charset="2"/>
              <a:buChar char="Ø"/>
            </a:pPr>
            <a:r>
              <a:rPr lang="en-IN" i="1" dirty="0" smtClean="0"/>
              <a:t>Subsequently, anything present inside the node encloses in the square brackets.</a:t>
            </a:r>
            <a:endParaRPr lang="en-IN" dirty="0" smtClean="0"/>
          </a:p>
          <a:p>
            <a:pPr>
              <a:buFont typeface="Wingdings" pitchFamily="2" charset="2"/>
              <a:buChar char="Ø"/>
            </a:pPr>
            <a:r>
              <a:rPr lang="en-IN" i="1" dirty="0" smtClean="0"/>
              <a:t>Additionally, the “</a:t>
            </a:r>
            <a:r>
              <a:rPr lang="en-IN" b="1" i="1" dirty="0" smtClean="0"/>
              <a:t>@</a:t>
            </a:r>
            <a:r>
              <a:rPr lang="en-IN" i="1" dirty="0" smtClean="0"/>
              <a:t>” sign selects the attribute</a:t>
            </a:r>
            <a:r>
              <a:rPr lang="en-IN" dirty="0" smtClean="0"/>
              <a:t>.</a:t>
            </a:r>
          </a:p>
          <a:p>
            <a:pPr>
              <a:buFont typeface="Wingdings" pitchFamily="2" charset="2"/>
              <a:buChar char="Ø"/>
            </a:pPr>
            <a:r>
              <a:rPr lang="en-IN" i="1" dirty="0" smtClean="0"/>
              <a:t>Moreover, the “</a:t>
            </a:r>
            <a:r>
              <a:rPr lang="en-IN" b="1" i="1" dirty="0" smtClean="0"/>
              <a:t>Attribute_name</a:t>
            </a:r>
            <a:r>
              <a:rPr lang="en-IN" i="1" dirty="0" smtClean="0"/>
              <a:t>” is the name of the attribute of the node.</a:t>
            </a:r>
            <a:endParaRPr lang="en-IN" dirty="0" smtClean="0"/>
          </a:p>
          <a:p>
            <a:pPr>
              <a:buFont typeface="Wingdings" pitchFamily="2" charset="2"/>
              <a:buChar char="Ø"/>
            </a:pPr>
            <a:r>
              <a:rPr lang="en-IN" i="1" dirty="0" smtClean="0"/>
              <a:t>And, the “</a:t>
            </a:r>
            <a:r>
              <a:rPr lang="en-IN" b="1" i="1" dirty="0" smtClean="0"/>
              <a:t>Value of attribute</a:t>
            </a:r>
            <a:r>
              <a:rPr lang="en-IN" i="1" dirty="0" smtClean="0"/>
              <a:t>” denotes the attribute value from the node.</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285720" y="428604"/>
            <a:ext cx="8591581" cy="575755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000" b="1" dirty="0" smtClean="0"/>
              <a:t>Types of X-path</a:t>
            </a:r>
            <a:br>
              <a:rPr lang="en-IN" sz="2000" b="1" dirty="0" smtClean="0"/>
            </a:br>
            <a:r>
              <a:rPr lang="en-IN" sz="2000" dirty="0" smtClean="0"/>
              <a:t>There are two types of XPath:</a:t>
            </a:r>
            <a:br>
              <a:rPr lang="en-IN" sz="2000" dirty="0" smtClean="0"/>
            </a:br>
            <a:r>
              <a:rPr lang="en-IN" sz="2000" b="1" dirty="0" smtClean="0"/>
              <a:t>1) Absolute XPath</a:t>
            </a:r>
            <a:r>
              <a:rPr lang="en-IN" sz="2000" dirty="0" smtClean="0"/>
              <a:t/>
            </a:r>
            <a:br>
              <a:rPr lang="en-IN" sz="2000" dirty="0" smtClean="0"/>
            </a:br>
            <a:r>
              <a:rPr lang="en-IN" sz="2000" b="1" dirty="0" smtClean="0"/>
              <a:t>2) Relative XPath</a:t>
            </a:r>
            <a:r>
              <a:rPr lang="en-IN" sz="2000" dirty="0" smtClean="0"/>
              <a:t/>
            </a:r>
            <a:br>
              <a:rPr lang="en-IN" sz="2000" dirty="0" smtClean="0"/>
            </a:br>
            <a:endParaRPr lang="en-IN" sz="2000" dirty="0"/>
          </a:p>
        </p:txBody>
      </p:sp>
      <p:sp>
        <p:nvSpPr>
          <p:cNvPr id="3" name="Content Placeholder 2"/>
          <p:cNvSpPr>
            <a:spLocks noGrp="1"/>
          </p:cNvSpPr>
          <p:nvPr>
            <p:ph idx="1"/>
          </p:nvPr>
        </p:nvSpPr>
        <p:spPr>
          <a:xfrm>
            <a:off x="500034" y="1500174"/>
            <a:ext cx="8229600" cy="4525963"/>
          </a:xfrm>
        </p:spPr>
        <p:txBody>
          <a:bodyPr>
            <a:normAutofit/>
          </a:bodyPr>
          <a:lstStyle/>
          <a:p>
            <a:pPr>
              <a:buNone/>
            </a:pPr>
            <a:r>
              <a:rPr lang="en-IN" sz="1800" b="1" dirty="0" smtClean="0"/>
              <a:t>Absolute XPath:</a:t>
            </a:r>
          </a:p>
          <a:p>
            <a:r>
              <a:rPr lang="en-IN" sz="1800" dirty="0" smtClean="0"/>
              <a:t>It is the direct way to find the element, but the disadvantage of the absolute XPath is that if there are any changes made in the path of the element then that XPath gets failed.</a:t>
            </a:r>
          </a:p>
          <a:p>
            <a:r>
              <a:rPr lang="en-IN" sz="1800" dirty="0" smtClean="0"/>
              <a:t>The key characteristic of XPath is that it begins with the single forward slash(/) ,which means you can select the element from the root node.</a:t>
            </a:r>
          </a:p>
          <a:p>
            <a:pPr>
              <a:buNone/>
            </a:pPr>
            <a:endParaRPr lang="en-IN" sz="1800" b="1" dirty="0" smtClean="0"/>
          </a:p>
          <a:p>
            <a:pPr>
              <a:buNone/>
            </a:pPr>
            <a:r>
              <a:rPr lang="en-IN" sz="1800" b="1" dirty="0" smtClean="0"/>
              <a:t>Relative Xpath:</a:t>
            </a:r>
          </a:p>
          <a:p>
            <a:pPr>
              <a:buNone/>
            </a:pPr>
            <a:r>
              <a:rPr lang="en-IN" sz="1800" dirty="0" smtClean="0"/>
              <a:t>	Relative Xpath starts from the middle of HTML DOM structure. It starts with double forward slash (//). It can search elements anywhere on the webpage, means no need to write a long xpath and you can start from the middle of HTML DOM structure. Relative Xpath is always preferred as it is not a complete path from the root element.</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pPr algn="l"/>
            <a:r>
              <a:rPr lang="en-IN" sz="2400" b="1" dirty="0" smtClean="0"/>
              <a:t>1) Basic XPath</a:t>
            </a:r>
            <a:r>
              <a:rPr lang="en-IN" sz="2000" b="1" dirty="0" smtClean="0"/>
              <a:t>:</a:t>
            </a:r>
            <a:br>
              <a:rPr lang="en-IN" sz="2000" b="1" dirty="0" smtClean="0"/>
            </a:br>
            <a:r>
              <a:rPr lang="en-IN" sz="2000" dirty="0" smtClean="0"/>
              <a:t>XPath expression select nodes or list of nodes on the basis of attributes like </a:t>
            </a:r>
            <a:r>
              <a:rPr lang="en-IN" sz="2000" b="1" dirty="0" smtClean="0"/>
              <a:t>ID , Name, Classname</a:t>
            </a:r>
            <a:r>
              <a:rPr lang="en-IN" sz="2000" dirty="0" smtClean="0"/>
              <a:t>, etc. </a:t>
            </a:r>
            <a:br>
              <a:rPr lang="en-IN" sz="2000" dirty="0" smtClean="0"/>
            </a:br>
            <a:endParaRPr lang="en-IN" sz="2000" dirty="0"/>
          </a:p>
        </p:txBody>
      </p:sp>
      <p:sp>
        <p:nvSpPr>
          <p:cNvPr id="3" name="Content Placeholder 2"/>
          <p:cNvSpPr>
            <a:spLocks noGrp="1"/>
          </p:cNvSpPr>
          <p:nvPr>
            <p:ph idx="1"/>
          </p:nvPr>
        </p:nvSpPr>
        <p:spPr>
          <a:xfrm>
            <a:off x="928662" y="1142984"/>
            <a:ext cx="5286412" cy="571504"/>
          </a:xfrm>
        </p:spPr>
        <p:txBody>
          <a:bodyPr>
            <a:normAutofit/>
          </a:bodyPr>
          <a:lstStyle/>
          <a:p>
            <a:pPr>
              <a:buNone/>
            </a:pPr>
            <a:r>
              <a:rPr lang="en-IN" sz="2800" dirty="0" smtClean="0"/>
              <a:t>//input[@id='</a:t>
            </a:r>
            <a:r>
              <a:rPr lang="en-IN" sz="2800" dirty="0" err="1" smtClean="0"/>
              <a:t>firstName</a:t>
            </a:r>
            <a:r>
              <a:rPr lang="en-IN" sz="2800" dirty="0" smtClean="0"/>
              <a:t>']</a:t>
            </a:r>
            <a:endParaRPr lang="en-IN" sz="2800" dirty="0"/>
          </a:p>
        </p:txBody>
      </p:sp>
      <p:sp>
        <p:nvSpPr>
          <p:cNvPr id="4" name="Rectangle 3"/>
          <p:cNvSpPr/>
          <p:nvPr/>
        </p:nvSpPr>
        <p:spPr>
          <a:xfrm>
            <a:off x="428596" y="1714488"/>
            <a:ext cx="2286016" cy="461665"/>
          </a:xfrm>
          <a:prstGeom prst="rect">
            <a:avLst/>
          </a:prstGeom>
        </p:spPr>
        <p:txBody>
          <a:bodyPr wrap="square">
            <a:spAutoFit/>
          </a:bodyPr>
          <a:lstStyle/>
          <a:p>
            <a:r>
              <a:rPr lang="en-IN" sz="2400" b="1" dirty="0" smtClean="0"/>
              <a:t>2) Contains():</a:t>
            </a:r>
            <a:endParaRPr lang="en-IN" sz="2400" b="1" dirty="0"/>
          </a:p>
        </p:txBody>
      </p:sp>
      <p:sp>
        <p:nvSpPr>
          <p:cNvPr id="5" name="Rectangle 4"/>
          <p:cNvSpPr/>
          <p:nvPr/>
        </p:nvSpPr>
        <p:spPr>
          <a:xfrm>
            <a:off x="1142976" y="4500570"/>
            <a:ext cx="4643470" cy="523220"/>
          </a:xfrm>
          <a:prstGeom prst="rect">
            <a:avLst/>
          </a:prstGeom>
        </p:spPr>
        <p:txBody>
          <a:bodyPr wrap="square">
            <a:spAutoFit/>
          </a:bodyPr>
          <a:lstStyle/>
          <a:p>
            <a:r>
              <a:rPr lang="en-IN" sz="2800" dirty="0" smtClean="0"/>
              <a:t>//label[contains(text(),'Male')]</a:t>
            </a:r>
            <a:endParaRPr lang="en-IN" sz="2800" dirty="0"/>
          </a:p>
        </p:txBody>
      </p:sp>
      <p:sp>
        <p:nvSpPr>
          <p:cNvPr id="6" name="Rectangle 5"/>
          <p:cNvSpPr/>
          <p:nvPr/>
        </p:nvSpPr>
        <p:spPr>
          <a:xfrm>
            <a:off x="1142976" y="5000636"/>
            <a:ext cx="4788811" cy="523220"/>
          </a:xfrm>
          <a:prstGeom prst="rect">
            <a:avLst/>
          </a:prstGeom>
        </p:spPr>
        <p:txBody>
          <a:bodyPr wrap="none">
            <a:spAutoFit/>
          </a:bodyPr>
          <a:lstStyle/>
          <a:p>
            <a:r>
              <a:rPr lang="en-IN" sz="2800" dirty="0" smtClean="0"/>
              <a:t>//label[contains(text(),'Sports')]</a:t>
            </a:r>
            <a:endParaRPr lang="en-IN" sz="2800" dirty="0"/>
          </a:p>
        </p:txBody>
      </p:sp>
      <p:sp>
        <p:nvSpPr>
          <p:cNvPr id="7" name="Rectangle 6"/>
          <p:cNvSpPr/>
          <p:nvPr/>
        </p:nvSpPr>
        <p:spPr>
          <a:xfrm>
            <a:off x="1357290" y="5572140"/>
            <a:ext cx="4123821" cy="523220"/>
          </a:xfrm>
          <a:prstGeom prst="rect">
            <a:avLst/>
          </a:prstGeom>
        </p:spPr>
        <p:txBody>
          <a:bodyPr wrap="none">
            <a:spAutoFit/>
          </a:bodyPr>
          <a:lstStyle/>
          <a:p>
            <a:r>
              <a:rPr lang="en-IN" sz="2800" dirty="0" smtClean="0"/>
              <a:t>//*[contains(@type, 'sub')]</a:t>
            </a:r>
            <a:endParaRPr lang="en-IN" sz="2800" dirty="0"/>
          </a:p>
        </p:txBody>
      </p:sp>
      <p:sp>
        <p:nvSpPr>
          <p:cNvPr id="8" name="Rectangle 7"/>
          <p:cNvSpPr/>
          <p:nvPr/>
        </p:nvSpPr>
        <p:spPr>
          <a:xfrm>
            <a:off x="1142976" y="6143644"/>
            <a:ext cx="5059975" cy="523220"/>
          </a:xfrm>
          <a:prstGeom prst="rect">
            <a:avLst/>
          </a:prstGeom>
        </p:spPr>
        <p:txBody>
          <a:bodyPr wrap="none">
            <a:spAutoFit/>
          </a:bodyPr>
          <a:lstStyle/>
          <a:p>
            <a:r>
              <a:rPr lang="en-IN" sz="2800" dirty="0" smtClean="0"/>
              <a:t>//*[contains(@id, '</a:t>
            </a:r>
            <a:r>
              <a:rPr lang="en-IN" sz="2800" dirty="0" err="1" smtClean="0"/>
              <a:t>userNumber</a:t>
            </a:r>
            <a:r>
              <a:rPr lang="en-IN" sz="2800" dirty="0" smtClean="0"/>
              <a:t>')]</a:t>
            </a:r>
            <a:endParaRPr lang="en-IN" sz="2800" dirty="0"/>
          </a:p>
        </p:txBody>
      </p:sp>
      <p:sp>
        <p:nvSpPr>
          <p:cNvPr id="9" name="TextBox 8"/>
          <p:cNvSpPr txBox="1"/>
          <p:nvPr/>
        </p:nvSpPr>
        <p:spPr>
          <a:xfrm>
            <a:off x="785786" y="2143116"/>
            <a:ext cx="7858180" cy="369332"/>
          </a:xfrm>
          <a:prstGeom prst="rect">
            <a:avLst/>
          </a:prstGeom>
          <a:noFill/>
        </p:spPr>
        <p:txBody>
          <a:bodyPr wrap="square" rtlCol="0">
            <a:spAutoFit/>
          </a:bodyPr>
          <a:lstStyle/>
          <a:p>
            <a:r>
              <a:rPr lang="en-US" dirty="0" smtClean="0"/>
              <a:t>	</a:t>
            </a:r>
            <a:endParaRPr lang="en-IN" dirty="0"/>
          </a:p>
        </p:txBody>
      </p:sp>
      <p:sp>
        <p:nvSpPr>
          <p:cNvPr id="10" name="TextBox 9"/>
          <p:cNvSpPr txBox="1"/>
          <p:nvPr/>
        </p:nvSpPr>
        <p:spPr>
          <a:xfrm>
            <a:off x="214282" y="2214554"/>
            <a:ext cx="8572560" cy="2308324"/>
          </a:xfrm>
          <a:prstGeom prst="rect">
            <a:avLst/>
          </a:prstGeom>
          <a:noFill/>
        </p:spPr>
        <p:txBody>
          <a:bodyPr wrap="square" rtlCol="0">
            <a:spAutoFit/>
          </a:bodyPr>
          <a:lstStyle/>
          <a:p>
            <a:r>
              <a:rPr lang="en-IN" dirty="0" smtClean="0"/>
              <a:t>Contains() is a method used in </a:t>
            </a:r>
            <a:r>
              <a:rPr lang="en-IN" dirty="0" err="1" smtClean="0"/>
              <a:t>XPath</a:t>
            </a:r>
            <a:r>
              <a:rPr lang="en-IN" dirty="0" smtClean="0"/>
              <a:t> expression. It is used when the value of any attribute changes dynamically, for example, login information.</a:t>
            </a:r>
          </a:p>
          <a:p>
            <a:r>
              <a:rPr lang="en-IN" dirty="0" smtClean="0"/>
              <a:t>The contain feature has an ability to find the element with partial text as shown in below </a:t>
            </a:r>
            <a:r>
              <a:rPr lang="en-IN" dirty="0" err="1" smtClean="0"/>
              <a:t>XPath</a:t>
            </a:r>
            <a:r>
              <a:rPr lang="en-IN" dirty="0" smtClean="0"/>
              <a:t> example.</a:t>
            </a:r>
          </a:p>
          <a:p>
            <a:r>
              <a:rPr lang="en-IN" dirty="0" smtClean="0"/>
              <a:t>In this example, we tried to identify the element by just using partial text value of the attribute. In the below </a:t>
            </a:r>
            <a:r>
              <a:rPr lang="en-IN" dirty="0" err="1" smtClean="0"/>
              <a:t>XPath</a:t>
            </a:r>
            <a:r>
              <a:rPr lang="en-IN" dirty="0" smtClean="0"/>
              <a:t> expression partial value ‘sub’ is used in place of submit button. It can be observed that the element is found successfully.</a:t>
            </a:r>
          </a:p>
          <a:p>
            <a:r>
              <a:rPr lang="en-IN" dirty="0" smtClean="0"/>
              <a:t>Complete value of ‘Type’ is ‘submit’ but using only partial value ‘sub’.</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71546"/>
            <a:ext cx="8429684" cy="4714908"/>
          </a:xfrm>
        </p:spPr>
        <p:txBody>
          <a:bodyPr>
            <a:normAutofit fontScale="62500" lnSpcReduction="20000"/>
          </a:bodyPr>
          <a:lstStyle/>
          <a:p>
            <a:pPr>
              <a:buNone/>
            </a:pPr>
            <a:r>
              <a:rPr lang="en-IN" b="1" dirty="0" smtClean="0"/>
              <a:t>As we can see, Selenium supports the following locators:</a:t>
            </a:r>
          </a:p>
          <a:p>
            <a:pPr>
              <a:buNone/>
            </a:pPr>
            <a:r>
              <a:rPr lang="en-US" dirty="0" smtClean="0"/>
              <a:t>--------------------------------------------------------------------------------</a:t>
            </a:r>
            <a:endParaRPr lang="en-IN" dirty="0" smtClean="0"/>
          </a:p>
          <a:p>
            <a:r>
              <a:rPr lang="en-IN" b="1" i="1" dirty="0" err="1" smtClean="0"/>
              <a:t>ClassName</a:t>
            </a:r>
            <a:r>
              <a:rPr lang="en-IN" i="1" dirty="0" smtClean="0"/>
              <a:t> – A </a:t>
            </a:r>
            <a:r>
              <a:rPr lang="en-IN" i="1" dirty="0" err="1" smtClean="0"/>
              <a:t>ClassName</a:t>
            </a:r>
            <a:r>
              <a:rPr lang="en-IN" i="1" dirty="0" smtClean="0"/>
              <a:t> operator uses a class attribute to identify an object.</a:t>
            </a:r>
            <a:endParaRPr lang="en-IN" dirty="0" smtClean="0"/>
          </a:p>
          <a:p>
            <a:r>
              <a:rPr lang="en-IN" b="1" i="1" dirty="0" smtClean="0"/>
              <a:t>cssSelector</a:t>
            </a:r>
            <a:r>
              <a:rPr lang="en-IN" i="1" dirty="0" smtClean="0"/>
              <a:t> – CSS is used to create style rules for webpages and can be used to identify any web element.</a:t>
            </a:r>
            <a:endParaRPr lang="en-IN" dirty="0" smtClean="0"/>
          </a:p>
          <a:p>
            <a:r>
              <a:rPr lang="en-IN" b="1" i="1" dirty="0" smtClean="0"/>
              <a:t>Id</a:t>
            </a:r>
            <a:r>
              <a:rPr lang="en-IN" i="1" dirty="0" smtClean="0"/>
              <a:t> – Similar to class, we can also identify elements by using the ‘id’ attribute.</a:t>
            </a:r>
            <a:endParaRPr lang="en-IN" dirty="0" smtClean="0"/>
          </a:p>
          <a:p>
            <a:r>
              <a:rPr lang="en-IN" b="1" i="1" dirty="0" smtClean="0"/>
              <a:t>linkText</a:t>
            </a:r>
            <a:r>
              <a:rPr lang="en-IN" i="1" dirty="0" smtClean="0"/>
              <a:t> – Text used in hyperlinks can also locate element</a:t>
            </a:r>
            <a:endParaRPr lang="en-IN" dirty="0" smtClean="0"/>
          </a:p>
          <a:p>
            <a:r>
              <a:rPr lang="en-IN" b="1" i="1" dirty="0" smtClean="0"/>
              <a:t>name</a:t>
            </a:r>
            <a:r>
              <a:rPr lang="en-IN" i="1" dirty="0" smtClean="0"/>
              <a:t> – Name attribute can also identify an element</a:t>
            </a:r>
            <a:endParaRPr lang="en-IN" dirty="0" smtClean="0"/>
          </a:p>
          <a:p>
            <a:r>
              <a:rPr lang="en-IN" b="1" i="1" dirty="0" smtClean="0"/>
              <a:t>partialLinkText</a:t>
            </a:r>
            <a:r>
              <a:rPr lang="en-IN" i="1" dirty="0" smtClean="0"/>
              <a:t> – Part of the text in the link can also identify an element</a:t>
            </a:r>
            <a:endParaRPr lang="en-IN" dirty="0" smtClean="0"/>
          </a:p>
          <a:p>
            <a:r>
              <a:rPr lang="en-IN" b="1" i="1" dirty="0" smtClean="0"/>
              <a:t>tagName</a:t>
            </a:r>
            <a:r>
              <a:rPr lang="en-IN" i="1" dirty="0" smtClean="0"/>
              <a:t> – We can also use a tag to locate elements</a:t>
            </a:r>
            <a:endParaRPr lang="en-IN" dirty="0" smtClean="0"/>
          </a:p>
          <a:p>
            <a:r>
              <a:rPr lang="en-IN" b="1" i="1" dirty="0" smtClean="0"/>
              <a:t>xpath</a:t>
            </a:r>
            <a:r>
              <a:rPr lang="en-IN" i="1" dirty="0" smtClean="0"/>
              <a:t> – Xpath is the language used to query the XML document. The same can uniquely identify the web element on any page.</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714488"/>
            <a:ext cx="8229600" cy="1143000"/>
          </a:xfrm>
        </p:spPr>
        <p:txBody>
          <a:bodyPr>
            <a:noAutofit/>
          </a:bodyPr>
          <a:lstStyle/>
          <a:p>
            <a:r>
              <a:rPr lang="en-IN" sz="2000" dirty="0" smtClean="0"/>
              <a:t>As we all know, the first thing to start with is to find the </a:t>
            </a:r>
            <a:r>
              <a:rPr lang="en-IN" sz="2000" i="1" dirty="0" smtClean="0"/>
              <a:t>HTML</a:t>
            </a:r>
            <a:r>
              <a:rPr lang="en-IN" sz="2000" dirty="0" smtClean="0"/>
              <a:t> element in </a:t>
            </a:r>
            <a:r>
              <a:rPr lang="en-IN" sz="2000" b="1" i="1" dirty="0" smtClean="0">
                <a:hlinkClick r:id="rId2"/>
              </a:rPr>
              <a:t>DOM</a:t>
            </a:r>
            <a:r>
              <a:rPr lang="en-IN" sz="2000" dirty="0" smtClean="0"/>
              <a:t> (</a:t>
            </a:r>
            <a:r>
              <a:rPr lang="en-IN" sz="2000" i="1" dirty="0" smtClean="0"/>
              <a:t>Document Object Model</a:t>
            </a:r>
            <a:r>
              <a:rPr lang="en-IN" sz="2000" dirty="0" smtClean="0"/>
              <a:t>), for which we need to grab the locator. We can follow the following steps to identify the web element in </a:t>
            </a:r>
            <a:r>
              <a:rPr lang="en-IN" sz="2000" i="1" dirty="0" smtClean="0"/>
              <a:t>DOM</a:t>
            </a:r>
            <a:r>
              <a:rPr lang="en-IN" sz="2000" dirty="0" smtClean="0"/>
              <a:t> on a web browser:</a:t>
            </a:r>
            <a:br>
              <a:rPr lang="en-IN" sz="2000" dirty="0" smtClean="0"/>
            </a:br>
            <a:r>
              <a:rPr lang="en-IN" sz="2000" dirty="0" smtClean="0"/>
              <a:t> 1.  </a:t>
            </a:r>
            <a:r>
              <a:rPr lang="en-IN" sz="2000" b="1" i="1" dirty="0" smtClean="0"/>
              <a:t>DOM</a:t>
            </a:r>
            <a:r>
              <a:rPr lang="en-IN" sz="2000" dirty="0" smtClean="0"/>
              <a:t> can be accessed in Google Chrome either by pressing </a:t>
            </a:r>
            <a:r>
              <a:rPr lang="en-IN" sz="2000" b="1" i="1" dirty="0" smtClean="0"/>
              <a:t>F12</a:t>
            </a:r>
            <a:r>
              <a:rPr lang="en-IN" sz="2000" dirty="0" smtClean="0"/>
              <a:t> or by </a:t>
            </a:r>
            <a:r>
              <a:rPr lang="en-IN" sz="2000" b="1" i="1" dirty="0" smtClean="0"/>
              <a:t>right click</a:t>
            </a:r>
            <a:r>
              <a:rPr lang="en-IN" sz="2000" dirty="0" smtClean="0"/>
              <a:t> on the web page and then by selecting </a:t>
            </a:r>
            <a:r>
              <a:rPr lang="en-IN" sz="2000" b="1" i="1" dirty="0" smtClean="0"/>
              <a:t>Inspect</a:t>
            </a:r>
            <a:r>
              <a:rPr lang="en-IN" sz="2000" dirty="0" smtClean="0"/>
              <a:t> (</a:t>
            </a:r>
            <a:r>
              <a:rPr lang="en-IN" sz="2000" i="1" dirty="0" smtClean="0"/>
              <a:t>as shown in the screenshot below</a:t>
            </a:r>
            <a:r>
              <a:rPr lang="en-IN" sz="2000" dirty="0" smtClean="0"/>
              <a:t>).</a:t>
            </a:r>
            <a:endParaRPr lang="en-IN" sz="2000" dirty="0"/>
          </a:p>
        </p:txBody>
      </p:sp>
      <p:pic>
        <p:nvPicPr>
          <p:cNvPr id="1026" name="Picture 2"/>
          <p:cNvPicPr>
            <a:picLocks noGrp="1" noChangeAspect="1" noChangeArrowheads="1"/>
          </p:cNvPicPr>
          <p:nvPr>
            <p:ph idx="1"/>
          </p:nvPr>
        </p:nvPicPr>
        <p:blipFill>
          <a:blip r:embed="rId3"/>
          <a:srcRect/>
          <a:stretch>
            <a:fillRect/>
          </a:stretch>
        </p:blipFill>
        <p:spPr bwMode="auto">
          <a:xfrm>
            <a:off x="2143108" y="3071810"/>
            <a:ext cx="4800600" cy="3352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847088"/>
          </a:xfrm>
        </p:spPr>
        <p:txBody>
          <a:bodyPr>
            <a:normAutofit fontScale="90000"/>
          </a:bodyPr>
          <a:lstStyle/>
          <a:p>
            <a:r>
              <a:rPr lang="en-IN" sz="2000" dirty="0" smtClean="0"/>
              <a:t>2. Once we click on the "</a:t>
            </a:r>
            <a:r>
              <a:rPr lang="en-IN" sz="2000" b="1" i="1" dirty="0" smtClean="0"/>
              <a:t>Inspect option</a:t>
            </a:r>
            <a:r>
              <a:rPr lang="en-IN" sz="2000" dirty="0" smtClean="0"/>
              <a:t>", it will open the  </a:t>
            </a:r>
            <a:r>
              <a:rPr lang="en-IN" sz="2000" b="1" i="1" dirty="0" smtClean="0"/>
              <a:t>Developer Tools console</a:t>
            </a:r>
            <a:r>
              <a:rPr lang="en-IN" sz="2000" dirty="0" smtClean="0"/>
              <a:t>, as shown below. By default, it will open the "</a:t>
            </a:r>
            <a:r>
              <a:rPr lang="en-IN" sz="2000" b="1" i="1" dirty="0" smtClean="0"/>
              <a:t>Elements</a:t>
            </a:r>
            <a:r>
              <a:rPr lang="en-IN" sz="2000" dirty="0" smtClean="0"/>
              <a:t>" tab, which represents the complete </a:t>
            </a:r>
            <a:r>
              <a:rPr lang="en-IN" sz="2000" b="1" i="1" dirty="0" smtClean="0"/>
              <a:t>DOM</a:t>
            </a:r>
            <a:r>
              <a:rPr lang="en-IN" sz="2000" dirty="0" smtClean="0"/>
              <a:t> structure of the web page. Now, if we hover the mouse pointer over the </a:t>
            </a:r>
            <a:r>
              <a:rPr lang="en-IN" sz="2000" b="1" i="1" dirty="0" smtClean="0"/>
              <a:t>HTML</a:t>
            </a:r>
            <a:r>
              <a:rPr lang="en-IN" sz="2000" dirty="0" smtClean="0"/>
              <a:t> tags in the DOM, it will highlight the corresponding elements it represents on the webpage.</a:t>
            </a:r>
            <a:r>
              <a:rPr lang="en-IN" sz="1600" dirty="0" smtClean="0"/>
              <a:t/>
            </a:r>
            <a:br>
              <a:rPr lang="en-IN" sz="1600" dirty="0" smtClean="0"/>
            </a:br>
            <a:endParaRPr lang="en-IN" sz="1600" dirty="0"/>
          </a:p>
        </p:txBody>
      </p:sp>
      <p:pic>
        <p:nvPicPr>
          <p:cNvPr id="2050" name="Picture 2"/>
          <p:cNvPicPr>
            <a:picLocks noGrp="1" noChangeAspect="1" noChangeArrowheads="1"/>
          </p:cNvPicPr>
          <p:nvPr>
            <p:ph idx="1"/>
          </p:nvPr>
        </p:nvPicPr>
        <p:blipFill>
          <a:blip r:embed="rId2"/>
          <a:stretch>
            <a:fillRect/>
          </a:stretch>
        </p:blipFill>
        <p:spPr bwMode="auto">
          <a:xfrm>
            <a:off x="457200" y="1907970"/>
            <a:ext cx="8229600" cy="391042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01122" cy="2000264"/>
          </a:xfrm>
        </p:spPr>
        <p:txBody>
          <a:bodyPr>
            <a:noAutofit/>
          </a:bodyPr>
          <a:lstStyle/>
          <a:p>
            <a:r>
              <a:rPr lang="en-IN" sz="1800" dirty="0"/>
              <a:t>3.  Now, the main point is, how do we find the web element in the </a:t>
            </a:r>
            <a:r>
              <a:rPr lang="en-IN" sz="1800" b="1" i="1" dirty="0"/>
              <a:t>DOM</a:t>
            </a:r>
            <a:r>
              <a:rPr lang="en-IN" sz="1800" dirty="0"/>
              <a:t>. Click on the "</a:t>
            </a:r>
            <a:r>
              <a:rPr lang="en-IN" sz="1800" b="1" i="1" dirty="0"/>
              <a:t>Mouse Icon</a:t>
            </a:r>
            <a:r>
              <a:rPr lang="en-IN" sz="1800" dirty="0"/>
              <a:t>" arrow </a:t>
            </a:r>
            <a:r>
              <a:rPr lang="en-IN" sz="1800" dirty="0" smtClean="0"/>
              <a:t>and </a:t>
            </a:r>
            <a:r>
              <a:rPr lang="en-IN" sz="1800" dirty="0"/>
              <a:t>then select the web element on the web page. It will automatically highlight the corresponding </a:t>
            </a:r>
            <a:r>
              <a:rPr lang="en-IN" sz="1800" b="1" i="1" dirty="0"/>
              <a:t>HTML</a:t>
            </a:r>
            <a:r>
              <a:rPr lang="en-IN" sz="1800" dirty="0"/>
              <a:t> element in the </a:t>
            </a:r>
            <a:r>
              <a:rPr lang="en-IN" sz="1800" i="1" dirty="0"/>
              <a:t>DOM</a:t>
            </a:r>
            <a:r>
              <a:rPr lang="en-IN" sz="1800" dirty="0"/>
              <a:t>. Suppose we want to find the </a:t>
            </a:r>
            <a:r>
              <a:rPr lang="en-IN" sz="1800" i="1" dirty="0"/>
              <a:t>HTML</a:t>
            </a:r>
            <a:r>
              <a:rPr lang="en-IN" sz="1800" dirty="0"/>
              <a:t> elements corresponding to the </a:t>
            </a:r>
            <a:r>
              <a:rPr lang="en-IN" sz="1800" dirty="0" smtClean="0"/>
              <a:t>banner. </a:t>
            </a:r>
            <a:r>
              <a:rPr lang="en-IN" sz="1800" dirty="0"/>
              <a:t>When we select the mouse point and click on the banner image, it will automatically highlight the corresponding HTML element, as shown </a:t>
            </a:r>
            <a:r>
              <a:rPr lang="en-IN" sz="1800" dirty="0" smtClean="0"/>
              <a:t>in </a:t>
            </a:r>
            <a:r>
              <a:rPr lang="en-IN" sz="1800" dirty="0"/>
              <a:t>the below screenshot:</a:t>
            </a:r>
          </a:p>
        </p:txBody>
      </p:sp>
      <p:pic>
        <p:nvPicPr>
          <p:cNvPr id="3074" name="Picture 2"/>
          <p:cNvPicPr>
            <a:picLocks noGrp="1" noChangeAspect="1" noChangeArrowheads="1"/>
          </p:cNvPicPr>
          <p:nvPr>
            <p:ph idx="1"/>
          </p:nvPr>
        </p:nvPicPr>
        <p:blipFill>
          <a:blip r:embed="rId2"/>
          <a:srcRect/>
          <a:stretch>
            <a:fillRect/>
          </a:stretch>
        </p:blipFill>
        <p:spPr bwMode="auto">
          <a:xfrm>
            <a:off x="428625" y="2393283"/>
            <a:ext cx="8229600" cy="402564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2214522"/>
          </a:xfrm>
        </p:spPr>
        <p:txBody>
          <a:bodyPr>
            <a:normAutofit fontScale="90000"/>
          </a:bodyPr>
          <a:lstStyle/>
          <a:p>
            <a:r>
              <a:rPr lang="en-IN" sz="2000" dirty="0"/>
              <a:t>To access all these locators, Selenium provides the “</a:t>
            </a:r>
            <a:r>
              <a:rPr lang="en-IN" sz="2000" b="1" i="1" dirty="0">
                <a:hlinkClick r:id="rId2"/>
              </a:rPr>
              <a:t>By</a:t>
            </a:r>
            <a:r>
              <a:rPr lang="en-IN" sz="2000" dirty="0"/>
              <a:t>” class, which helps in locating elements within the DOM.  It offers several different methods (</a:t>
            </a:r>
            <a:r>
              <a:rPr lang="en-IN" sz="2000" i="1" dirty="0"/>
              <a:t>some of which are in the image below</a:t>
            </a:r>
            <a:r>
              <a:rPr lang="en-IN" sz="2000" dirty="0"/>
              <a:t>) like </a:t>
            </a:r>
            <a:r>
              <a:rPr lang="en-IN" sz="2000" b="1" i="1" dirty="0" err="1"/>
              <a:t>className</a:t>
            </a:r>
            <a:r>
              <a:rPr lang="en-IN" sz="2000" b="1" i="1" dirty="0"/>
              <a:t>, cssSelector, id, linkText, name, partialLinkText, taName, and xpath, etc</a:t>
            </a:r>
            <a:r>
              <a:rPr lang="en-IN" sz="2000" dirty="0"/>
              <a:t>., which can identify the web elements based on their corresponding locator strategies.</a:t>
            </a:r>
            <a:br>
              <a:rPr lang="en-IN" sz="2000" dirty="0"/>
            </a:br>
            <a:r>
              <a:rPr lang="en-IN" sz="2000" dirty="0"/>
              <a:t>You can quickly identify all the supported locators by Selenium by browsing all the visible methods on the "</a:t>
            </a:r>
            <a:r>
              <a:rPr lang="en-IN" sz="2000" b="1" i="1" dirty="0"/>
              <a:t>By</a:t>
            </a:r>
            <a:r>
              <a:rPr lang="en-IN" sz="2000" dirty="0"/>
              <a:t>" class, as shown below</a:t>
            </a:r>
            <a:r>
              <a:rPr lang="en-IN" sz="1800" dirty="0"/>
              <a:t>:</a:t>
            </a:r>
            <a:br>
              <a:rPr lang="en-IN" sz="1800" dirty="0"/>
            </a:br>
            <a:r>
              <a:rPr lang="en-IN" sz="1800" dirty="0" smtClean="0"/>
              <a:t/>
            </a:r>
            <a:br>
              <a:rPr lang="en-IN" sz="1800" dirty="0" smtClean="0"/>
            </a:br>
            <a:endParaRPr lang="en-IN" sz="1800" dirty="0"/>
          </a:p>
        </p:txBody>
      </p:sp>
      <p:pic>
        <p:nvPicPr>
          <p:cNvPr id="4098" name="Picture 2"/>
          <p:cNvPicPr>
            <a:picLocks noGrp="1" noChangeAspect="1" noChangeArrowheads="1"/>
          </p:cNvPicPr>
          <p:nvPr>
            <p:ph idx="1"/>
          </p:nvPr>
        </p:nvPicPr>
        <p:blipFill>
          <a:blip r:embed="rId3"/>
          <a:srcRect/>
          <a:stretch>
            <a:fillRect/>
          </a:stretch>
        </p:blipFill>
        <p:spPr bwMode="auto">
          <a:xfrm>
            <a:off x="428596" y="2143116"/>
            <a:ext cx="8139061" cy="385765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Autofit/>
          </a:bodyPr>
          <a:lstStyle/>
          <a:p>
            <a:r>
              <a:rPr lang="en-IN" sz="2800" b="1" i="1" dirty="0"/>
              <a:t>How to locate a web element by using the "id" attribute</a:t>
            </a:r>
            <a:r>
              <a:rPr lang="en-IN" sz="2800" b="1" i="1" dirty="0" smtClean="0"/>
              <a:t>?</a:t>
            </a:r>
            <a:br>
              <a:rPr lang="en-IN" sz="2800" b="1" i="1" dirty="0" smtClean="0"/>
            </a:br>
            <a:r>
              <a:rPr lang="en-IN" sz="2800" b="1" i="1" dirty="0" smtClean="0"/>
              <a:t>------------------------------------------------------------------</a:t>
            </a:r>
            <a:r>
              <a:rPr lang="en-IN" sz="2800" b="1" dirty="0"/>
              <a:t/>
            </a:r>
            <a:br>
              <a:rPr lang="en-IN" sz="2800" b="1" dirty="0"/>
            </a:br>
            <a:endParaRPr lang="en-IN" sz="2800" dirty="0"/>
          </a:p>
        </p:txBody>
      </p:sp>
      <p:sp>
        <p:nvSpPr>
          <p:cNvPr id="3" name="Content Placeholder 2"/>
          <p:cNvSpPr>
            <a:spLocks noGrp="1"/>
          </p:cNvSpPr>
          <p:nvPr>
            <p:ph idx="1"/>
          </p:nvPr>
        </p:nvSpPr>
        <p:spPr>
          <a:xfrm>
            <a:off x="357158" y="1357298"/>
            <a:ext cx="8229600" cy="4525963"/>
          </a:xfrm>
        </p:spPr>
        <p:txBody>
          <a:bodyPr>
            <a:noAutofit/>
          </a:bodyPr>
          <a:lstStyle/>
          <a:p>
            <a:r>
              <a:rPr lang="en-IN" sz="2800" b="1" i="1" dirty="0">
                <a:latin typeface="+mj-lt"/>
                <a:ea typeface="+mj-ea"/>
                <a:cs typeface="+mj-cs"/>
              </a:rPr>
              <a:t>"ID" as a locator is one of the most common ways of identifying elements on a web page. According to </a:t>
            </a:r>
            <a:r>
              <a:rPr lang="en-IN" sz="2800" b="1" i="1" dirty="0">
                <a:latin typeface="+mj-lt"/>
                <a:ea typeface="+mj-ea"/>
                <a:cs typeface="+mj-cs"/>
                <a:hlinkClick r:id="rId2"/>
              </a:rPr>
              <a:t>W3C</a:t>
            </a:r>
            <a:r>
              <a:rPr lang="en-IN" sz="2800" b="1" i="1" dirty="0">
                <a:latin typeface="+mj-lt"/>
                <a:ea typeface="+mj-ea"/>
                <a:cs typeface="+mj-cs"/>
              </a:rPr>
              <a:t>, an ID for a web element always needs to be unique. The ID is one of the fastest and unique ways of locating web elements and is considered as one of the most reliable methods for determining an element. But with the advancement in technologies and more of the </a:t>
            </a:r>
            <a:r>
              <a:rPr lang="en-IN" sz="2800" b="1" i="1" dirty="0">
                <a:latin typeface="+mj-lt"/>
                <a:ea typeface="+mj-ea"/>
                <a:cs typeface="+mj-cs"/>
                <a:hlinkClick r:id="rId3"/>
              </a:rPr>
              <a:t>dynamic web pages</a:t>
            </a:r>
            <a:r>
              <a:rPr lang="en-IN" sz="2800" b="1" i="1" dirty="0">
                <a:latin typeface="+mj-lt"/>
                <a:ea typeface="+mj-ea"/>
                <a:cs typeface="+mj-cs"/>
              </a:rPr>
              <a:t>, "IDs" are generated dynamically and generally not the reliable way to locate a web element, as they change for different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214282" y="500042"/>
            <a:ext cx="8715404" cy="4071966"/>
          </a:xfrm>
          <a:prstGeom prst="rect">
            <a:avLst/>
          </a:prstGeom>
          <a:noFill/>
          <a:ln w="9525">
            <a:noFill/>
            <a:miter lim="800000"/>
            <a:headEnd/>
            <a:tailEnd/>
          </a:ln>
          <a:effectLst/>
        </p:spPr>
      </p:pic>
      <p:sp>
        <p:nvSpPr>
          <p:cNvPr id="7" name="TextBox 6"/>
          <p:cNvSpPr txBox="1"/>
          <p:nvPr/>
        </p:nvSpPr>
        <p:spPr>
          <a:xfrm>
            <a:off x="428596" y="5072074"/>
            <a:ext cx="8358246" cy="646331"/>
          </a:xfrm>
          <a:prstGeom prst="rect">
            <a:avLst/>
          </a:prstGeom>
          <a:noFill/>
        </p:spPr>
        <p:txBody>
          <a:bodyPr wrap="square" rtlCol="0">
            <a:spAutoFit/>
          </a:bodyPr>
          <a:lstStyle/>
          <a:p>
            <a:r>
              <a:rPr lang="en-IN" b="1" dirty="0" smtClean="0">
                <a:solidFill>
                  <a:srgbClr val="FF0000"/>
                </a:solidFill>
              </a:rPr>
              <a:t>&lt;input required=</a:t>
            </a:r>
            <a:r>
              <a:rPr lang="en-IN" b="1" dirty="0">
                <a:solidFill>
                  <a:srgbClr val="FF0000"/>
                </a:solidFill>
              </a:rPr>
              <a:t>""</a:t>
            </a:r>
            <a:r>
              <a:rPr lang="en-IN" b="1" dirty="0" smtClean="0">
                <a:solidFill>
                  <a:srgbClr val="FF0000"/>
                </a:solidFill>
              </a:rPr>
              <a:t> autocomplete=</a:t>
            </a:r>
            <a:r>
              <a:rPr lang="en-IN" b="1" dirty="0">
                <a:solidFill>
                  <a:srgbClr val="FF0000"/>
                </a:solidFill>
              </a:rPr>
              <a:t>"off"</a:t>
            </a:r>
            <a:r>
              <a:rPr lang="en-IN" b="1" dirty="0" smtClean="0">
                <a:solidFill>
                  <a:srgbClr val="FF0000"/>
                </a:solidFill>
              </a:rPr>
              <a:t> placeholder=</a:t>
            </a:r>
            <a:r>
              <a:rPr lang="en-IN" b="1" dirty="0">
                <a:solidFill>
                  <a:srgbClr val="FF0000"/>
                </a:solidFill>
              </a:rPr>
              <a:t>"First Name"</a:t>
            </a:r>
            <a:r>
              <a:rPr lang="en-IN" b="1" dirty="0" smtClean="0">
                <a:solidFill>
                  <a:srgbClr val="FF0000"/>
                </a:solidFill>
              </a:rPr>
              <a:t> type=</a:t>
            </a:r>
            <a:r>
              <a:rPr lang="en-IN" b="1" dirty="0">
                <a:solidFill>
                  <a:srgbClr val="FF0000"/>
                </a:solidFill>
              </a:rPr>
              <a:t>"text"</a:t>
            </a:r>
            <a:r>
              <a:rPr lang="en-IN" b="1" dirty="0" smtClean="0">
                <a:solidFill>
                  <a:srgbClr val="FF0000"/>
                </a:solidFill>
              </a:rPr>
              <a:t> id=</a:t>
            </a:r>
            <a:r>
              <a:rPr lang="en-IN" b="1" dirty="0">
                <a:solidFill>
                  <a:srgbClr val="FF0000"/>
                </a:solidFill>
              </a:rPr>
              <a:t>"firstName"</a:t>
            </a:r>
            <a:r>
              <a:rPr lang="en-IN" b="1" dirty="0" smtClean="0">
                <a:solidFill>
                  <a:srgbClr val="FF0000"/>
                </a:solidFill>
              </a:rPr>
              <a:t> </a:t>
            </a:r>
            <a:r>
              <a:rPr lang="en-IN" b="1" dirty="0">
                <a:solidFill>
                  <a:srgbClr val="FF0000"/>
                </a:solidFill>
              </a:rPr>
              <a:t>class</a:t>
            </a:r>
            <a:r>
              <a:rPr lang="en-IN" b="1" dirty="0" smtClean="0">
                <a:solidFill>
                  <a:srgbClr val="FF0000"/>
                </a:solidFill>
              </a:rPr>
              <a:t>=</a:t>
            </a:r>
            <a:r>
              <a:rPr lang="en-IN" b="1" dirty="0">
                <a:solidFill>
                  <a:srgbClr val="FF0000"/>
                </a:solidFill>
              </a:rPr>
              <a:t>" mr-sm-2 form-control"</a:t>
            </a:r>
            <a:r>
              <a:rPr lang="en-IN" b="1" dirty="0" smtClean="0">
                <a:solidFill>
                  <a:srgbClr val="FF0000"/>
                </a:solidFill>
              </a:rPr>
              <a:t>&gt;</a:t>
            </a:r>
            <a:endParaRPr lang="en-IN"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42918"/>
            <a:ext cx="8229600" cy="1643074"/>
          </a:xfrm>
        </p:spPr>
        <p:txBody>
          <a:bodyPr>
            <a:normAutofit fontScale="90000"/>
          </a:bodyPr>
          <a:lstStyle/>
          <a:p>
            <a:r>
              <a:rPr lang="en-IN" sz="2400" dirty="0"/>
              <a:t>As we can see, the HTML tag contains the attribute “</a:t>
            </a:r>
            <a:r>
              <a:rPr lang="en-IN" sz="2400" b="1" i="1" dirty="0"/>
              <a:t>id</a:t>
            </a:r>
            <a:r>
              <a:rPr lang="en-IN" sz="2400" dirty="0"/>
              <a:t>” inside the input tag. The </a:t>
            </a:r>
            <a:r>
              <a:rPr lang="en-IN" sz="2400" b="1" i="1" dirty="0"/>
              <a:t>id</a:t>
            </a:r>
            <a:r>
              <a:rPr lang="en-IN" sz="2400" dirty="0"/>
              <a:t> here used is the “</a:t>
            </a:r>
            <a:r>
              <a:rPr lang="en-IN" sz="2400" b="1" dirty="0"/>
              <a:t>firstName</a:t>
            </a:r>
            <a:r>
              <a:rPr lang="en-IN" sz="2400" dirty="0"/>
              <a:t>*” which we can use to locate this element in the web page. Now, to find the “</a:t>
            </a:r>
            <a:r>
              <a:rPr lang="en-IN" sz="2400" b="1" i="1" dirty="0"/>
              <a:t>First Name</a:t>
            </a:r>
            <a:r>
              <a:rPr lang="en-IN" sz="2400" dirty="0"/>
              <a:t>” text box on the web page, we can use the following syntax:</a:t>
            </a:r>
          </a:p>
        </p:txBody>
      </p:sp>
      <p:pic>
        <p:nvPicPr>
          <p:cNvPr id="6146" name="Picture 2"/>
          <p:cNvPicPr>
            <a:picLocks noGrp="1" noChangeAspect="1" noChangeArrowheads="1"/>
          </p:cNvPicPr>
          <p:nvPr>
            <p:ph idx="1"/>
          </p:nvPr>
        </p:nvPicPr>
        <p:blipFill>
          <a:blip r:embed="rId2"/>
          <a:srcRect/>
          <a:stretch>
            <a:fillRect/>
          </a:stretch>
        </p:blipFill>
        <p:spPr bwMode="auto">
          <a:xfrm>
            <a:off x="1571604" y="2571744"/>
            <a:ext cx="5979553" cy="1281908"/>
          </a:xfrm>
          <a:prstGeom prst="rect">
            <a:avLst/>
          </a:prstGeom>
          <a:noFill/>
          <a:ln w="9525">
            <a:noFill/>
            <a:miter lim="800000"/>
            <a:headEnd/>
            <a:tailEnd/>
          </a:ln>
          <a:effectLst/>
        </p:spPr>
      </p:pic>
      <p:sp>
        <p:nvSpPr>
          <p:cNvPr id="5" name="TextBox 4"/>
          <p:cNvSpPr txBox="1"/>
          <p:nvPr/>
        </p:nvSpPr>
        <p:spPr>
          <a:xfrm>
            <a:off x="642910" y="4214818"/>
            <a:ext cx="7929618" cy="1446550"/>
          </a:xfrm>
          <a:prstGeom prst="rect">
            <a:avLst/>
          </a:prstGeom>
          <a:noFill/>
        </p:spPr>
        <p:txBody>
          <a:bodyPr wrap="square" rtlCol="0">
            <a:spAutoFit/>
          </a:bodyPr>
          <a:lstStyle/>
          <a:p>
            <a:r>
              <a:rPr lang="en-IN" sz="2200" dirty="0">
                <a:latin typeface="+mj-lt"/>
                <a:ea typeface="+mj-ea"/>
                <a:cs typeface="+mj-cs"/>
              </a:rPr>
              <a:t>As we can see that we have used the "By.id()" method, and we have passed the "firstName", which is the "id" of the text box we are trying to locate. So, this way, we can locate any web element which has a specified "id" attribute associated with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TotalTime>
  <Words>703</Words>
  <Application>Microsoft Office PowerPoint</Application>
  <PresentationFormat>On-screen Show (4:3)</PresentationFormat>
  <Paragraphs>75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As we all know, the first thing to start with is to find the HTML element in DOM (Document Object Model), for which we need to grab the locator. We can follow the following steps to identify the web element in DOM on a web browser:  1.  DOM can be accessed in Google Chrome either by pressing F12 or by right click on the web page and then by selecting Inspect (as shown in the screenshot below).</vt:lpstr>
      <vt:lpstr>2. Once we click on the "Inspect option", it will open the  Developer Tools console, as shown below. By default, it will open the "Elements" tab, which represents the complete DOM structure of the web page. Now, if we hover the mouse pointer over the HTML tags in the DOM, it will highlight the corresponding elements it represents on the webpage. </vt:lpstr>
      <vt:lpstr>3.  Now, the main point is, how do we find the web element in the DOM. Click on the "Mouse Icon" arrow and then select the web element on the web page. It will automatically highlight the corresponding HTML element in the DOM. Suppose we want to find the HTML elements corresponding to the banner. When we select the mouse point and click on the banner image, it will automatically highlight the corresponding HTML element, as shown in the below screenshot:</vt:lpstr>
      <vt:lpstr>To access all these locators, Selenium provides the “By” class, which helps in locating elements within the DOM.  It offers several different methods (some of which are in the image below) like className, cssSelector, id, linkText, name, partialLinkText, taName, and xpath, etc., which can identify the web elements based on their corresponding locator strategies. You can quickly identify all the supported locators by Selenium by browsing all the visible methods on the "By" class, as shown below:  </vt:lpstr>
      <vt:lpstr>How to locate a web element by using the "id" attribute? ------------------------------------------------------------------ </vt:lpstr>
      <vt:lpstr>Slide 8</vt:lpstr>
      <vt:lpstr>As we can see, the HTML tag contains the attribute “id” inside the input tag. The id here used is the “firstName*” which we can use to locate this element in the web page. Now, to find the “First Name” text box on the web page, we can use the following syntax:</vt:lpstr>
      <vt:lpstr>How to locate a web element by using the "name" attribute? </vt:lpstr>
      <vt:lpstr>We can see the attribute ‘name ‘ with value as ‘gender’. We can use the following syntax to locate the web element using the "By" class.</vt:lpstr>
      <vt:lpstr>How to locate a web element by using the "ClassName" attribute? </vt:lpstr>
      <vt:lpstr>class=" inputtext " </vt:lpstr>
      <vt:lpstr>How to locate a web element by using the "LinkText" and "partialLinkText" attribute? </vt:lpstr>
      <vt:lpstr>Slide 15</vt:lpstr>
      <vt:lpstr>What is XPath in Selenium? </vt:lpstr>
      <vt:lpstr>Slide 17</vt:lpstr>
      <vt:lpstr>Types of X-path There are two types of XPath: 1) Absolute XPath 2) Relative XPath </vt:lpstr>
      <vt:lpstr>1) Basic XPath: XPath expression select nodes or list of nodes on the basis of attributes like ID , Name, Classname, etc.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47</cp:revision>
  <dcterms:created xsi:type="dcterms:W3CDTF">2022-02-13T03:36:25Z</dcterms:created>
  <dcterms:modified xsi:type="dcterms:W3CDTF">2022-04-07T02:08:01Z</dcterms:modified>
</cp:coreProperties>
</file>