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98DD78-E102-49B1-AEAB-F9F79CC70F08}" type="datetimeFigureOut">
              <a:rPr lang="en-US" smtClean="0"/>
              <a:pPr/>
              <a:t>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29F02-0781-4C65-AE8D-814A9CD81F3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98DD78-E102-49B1-AEAB-F9F79CC70F08}" type="datetimeFigureOut">
              <a:rPr lang="en-US" smtClean="0"/>
              <a:pPr/>
              <a:t>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29F02-0781-4C65-AE8D-814A9CD81F3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98DD78-E102-49B1-AEAB-F9F79CC70F08}" type="datetimeFigureOut">
              <a:rPr lang="en-US" smtClean="0"/>
              <a:pPr/>
              <a:t>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29F02-0781-4C65-AE8D-814A9CD81F3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98DD78-E102-49B1-AEAB-F9F79CC70F08}" type="datetimeFigureOut">
              <a:rPr lang="en-US" smtClean="0"/>
              <a:pPr/>
              <a:t>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29F02-0781-4C65-AE8D-814A9CD81F3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98DD78-E102-49B1-AEAB-F9F79CC70F08}" type="datetimeFigureOut">
              <a:rPr lang="en-US" smtClean="0"/>
              <a:pPr/>
              <a:t>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29F02-0781-4C65-AE8D-814A9CD81F3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E98DD78-E102-49B1-AEAB-F9F79CC70F08}" type="datetimeFigureOut">
              <a:rPr lang="en-US" smtClean="0"/>
              <a:pPr/>
              <a:t>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29F02-0781-4C65-AE8D-814A9CD81F3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E98DD78-E102-49B1-AEAB-F9F79CC70F08}" type="datetimeFigureOut">
              <a:rPr lang="en-US" smtClean="0"/>
              <a:pPr/>
              <a:t>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E29F02-0781-4C65-AE8D-814A9CD81F3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E98DD78-E102-49B1-AEAB-F9F79CC70F08}" type="datetimeFigureOut">
              <a:rPr lang="en-US" smtClean="0"/>
              <a:pPr/>
              <a:t>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E29F02-0781-4C65-AE8D-814A9CD81F3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8DD78-E102-49B1-AEAB-F9F79CC70F08}" type="datetimeFigureOut">
              <a:rPr lang="en-US" smtClean="0"/>
              <a:pPr/>
              <a:t>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E29F02-0781-4C65-AE8D-814A9CD81F3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8DD78-E102-49B1-AEAB-F9F79CC70F08}" type="datetimeFigureOut">
              <a:rPr lang="en-US" smtClean="0"/>
              <a:pPr/>
              <a:t>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29F02-0781-4C65-AE8D-814A9CD81F3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8DD78-E102-49B1-AEAB-F9F79CC70F08}" type="datetimeFigureOut">
              <a:rPr lang="en-US" smtClean="0"/>
              <a:pPr/>
              <a:t>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29F02-0781-4C65-AE8D-814A9CD81F3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8DD78-E102-49B1-AEAB-F9F79CC70F08}" type="datetimeFigureOut">
              <a:rPr lang="en-US" smtClean="0"/>
              <a:pPr/>
              <a:t>4/12/2022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29F02-0781-4C65-AE8D-814A9CD81F3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uru99.com/introduction-webdriver-comparison-selenium-rc.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214291"/>
            <a:ext cx="7772400" cy="857256"/>
          </a:xfrm>
        </p:spPr>
        <p:txBody>
          <a:bodyPr>
            <a:normAutofit fontScale="90000"/>
          </a:bodyPr>
          <a:lstStyle/>
          <a:p>
            <a:r>
              <a:rPr lang="en-IN" b="1" dirty="0"/>
              <a:t>Select Option from Drop-Down Box</a:t>
            </a:r>
            <a:br>
              <a:rPr lang="en-IN" b="1" dirty="0"/>
            </a:br>
            <a:endParaRPr lang="en-IN" dirty="0"/>
          </a:p>
        </p:txBody>
      </p:sp>
      <p:sp>
        <p:nvSpPr>
          <p:cNvPr id="3" name="Subtitle 2"/>
          <p:cNvSpPr>
            <a:spLocks noGrp="1"/>
          </p:cNvSpPr>
          <p:nvPr>
            <p:ph type="subTitle" idx="1"/>
          </p:nvPr>
        </p:nvSpPr>
        <p:spPr>
          <a:xfrm>
            <a:off x="500034" y="1285860"/>
            <a:ext cx="8001056" cy="5286412"/>
          </a:xfrm>
        </p:spPr>
        <p:txBody>
          <a:bodyPr>
            <a:normAutofit/>
          </a:bodyPr>
          <a:lstStyle/>
          <a:p>
            <a:pPr algn="l"/>
            <a:r>
              <a:rPr lang="en-IN" sz="1600" b="1" dirty="0" smtClean="0">
                <a:solidFill>
                  <a:srgbClr val="00B050"/>
                </a:solidFill>
              </a:rPr>
              <a:t>Before </a:t>
            </a:r>
            <a:r>
              <a:rPr lang="en-IN" sz="1600" b="1" dirty="0">
                <a:solidFill>
                  <a:srgbClr val="00B050"/>
                </a:solidFill>
              </a:rPr>
              <a:t>handling dropdown in Selenium and controlling drop-down boxes, we must do following two things:</a:t>
            </a:r>
          </a:p>
          <a:p>
            <a:pPr marL="342900" indent="-342900" algn="l">
              <a:buFont typeface="+mj-lt"/>
              <a:buAutoNum type="arabicPeriod"/>
            </a:pPr>
            <a:r>
              <a:rPr lang="en-IN" sz="1600" dirty="0">
                <a:solidFill>
                  <a:srgbClr val="0070C0"/>
                </a:solidFill>
              </a:rPr>
              <a:t>Import the package </a:t>
            </a:r>
            <a:r>
              <a:rPr lang="en-IN" sz="1600" b="1" dirty="0">
                <a:solidFill>
                  <a:srgbClr val="0070C0"/>
                </a:solidFill>
              </a:rPr>
              <a:t>org.openqa.selenium.support.ui.Select</a:t>
            </a:r>
            <a:endParaRPr lang="en-IN" sz="1600" dirty="0">
              <a:solidFill>
                <a:srgbClr val="0070C0"/>
              </a:solidFill>
            </a:endParaRPr>
          </a:p>
          <a:p>
            <a:pPr marL="342900" indent="-342900" algn="l">
              <a:buFont typeface="+mj-lt"/>
              <a:buAutoNum type="arabicPeriod"/>
            </a:pPr>
            <a:r>
              <a:rPr lang="en-IN" sz="1600" dirty="0">
                <a:solidFill>
                  <a:srgbClr val="0070C0"/>
                </a:solidFill>
              </a:rPr>
              <a:t>Instantiate the drop-down box as an object, Select in Selenium </a:t>
            </a:r>
            <a:r>
              <a:rPr lang="en-IN" sz="1600" dirty="0" smtClean="0">
                <a:solidFill>
                  <a:srgbClr val="0070C0"/>
                </a:solidFill>
              </a:rPr>
              <a:t>WebDriver</a:t>
            </a:r>
            <a:endParaRPr lang="en-IN" sz="1600" dirty="0">
              <a:solidFill>
                <a:srgbClr val="0070C0"/>
              </a:solidFill>
            </a:endParaRPr>
          </a:p>
          <a:p>
            <a:pPr algn="l"/>
            <a:endParaRPr lang="en-IN" sz="1600" dirty="0" smtClean="0"/>
          </a:p>
          <a:p>
            <a:pPr algn="l"/>
            <a:r>
              <a:rPr lang="en-IN" sz="2000" b="1" dirty="0" smtClean="0">
                <a:solidFill>
                  <a:srgbClr val="00B050"/>
                </a:solidFill>
              </a:rPr>
              <a:t>Import </a:t>
            </a:r>
            <a:r>
              <a:rPr lang="en-IN" sz="2000" b="1" dirty="0">
                <a:solidFill>
                  <a:srgbClr val="00B050"/>
                </a:solidFill>
              </a:rPr>
              <a:t>the “Select” </a:t>
            </a:r>
            <a:r>
              <a:rPr lang="en-IN" sz="2000" b="1" dirty="0" smtClean="0">
                <a:solidFill>
                  <a:srgbClr val="00B050"/>
                </a:solidFill>
              </a:rPr>
              <a:t>package</a:t>
            </a:r>
            <a:r>
              <a:rPr lang="en-IN" sz="1600" b="1" dirty="0" smtClean="0">
                <a:solidFill>
                  <a:srgbClr val="00B050"/>
                </a:solidFill>
              </a:rPr>
              <a:t>.</a:t>
            </a:r>
          </a:p>
          <a:p>
            <a:pPr algn="l"/>
            <a:endParaRPr lang="en-IN" sz="1600" b="1" dirty="0">
              <a:solidFill>
                <a:srgbClr val="00B050"/>
              </a:solidFill>
            </a:endParaRPr>
          </a:p>
        </p:txBody>
      </p:sp>
      <p:pic>
        <p:nvPicPr>
          <p:cNvPr id="1026" name="Picture 2"/>
          <p:cNvPicPr>
            <a:picLocks noChangeAspect="1" noChangeArrowheads="1"/>
          </p:cNvPicPr>
          <p:nvPr/>
        </p:nvPicPr>
        <p:blipFill>
          <a:blip r:embed="rId2"/>
          <a:srcRect/>
          <a:stretch>
            <a:fillRect/>
          </a:stretch>
        </p:blipFill>
        <p:spPr bwMode="auto">
          <a:xfrm>
            <a:off x="1000100" y="2786058"/>
            <a:ext cx="6736820" cy="571504"/>
          </a:xfrm>
          <a:prstGeom prst="rect">
            <a:avLst/>
          </a:prstGeom>
          <a:noFill/>
          <a:ln w="9525">
            <a:noFill/>
            <a:miter lim="800000"/>
            <a:headEnd/>
            <a:tailEnd/>
          </a:ln>
          <a:effectLst/>
        </p:spPr>
      </p:pic>
      <p:sp>
        <p:nvSpPr>
          <p:cNvPr id="5" name="Rectangle 4"/>
          <p:cNvSpPr/>
          <p:nvPr/>
        </p:nvSpPr>
        <p:spPr>
          <a:xfrm>
            <a:off x="642910" y="3429000"/>
            <a:ext cx="6858048" cy="646331"/>
          </a:xfrm>
          <a:prstGeom prst="rect">
            <a:avLst/>
          </a:prstGeom>
        </p:spPr>
        <p:txBody>
          <a:bodyPr wrap="square">
            <a:spAutoFit/>
          </a:bodyPr>
          <a:lstStyle/>
          <a:p>
            <a:r>
              <a:rPr lang="en-IN" b="1" dirty="0">
                <a:solidFill>
                  <a:srgbClr val="00B050"/>
                </a:solidFill>
              </a:rPr>
              <a:t>Declare the drop-down element as an instance of the Select class. In the example below, we named this instance as “drpCountry”.</a:t>
            </a:r>
          </a:p>
        </p:txBody>
      </p:sp>
      <p:pic>
        <p:nvPicPr>
          <p:cNvPr id="1027" name="Picture 3"/>
          <p:cNvPicPr>
            <a:picLocks noChangeAspect="1" noChangeArrowheads="1"/>
          </p:cNvPicPr>
          <p:nvPr/>
        </p:nvPicPr>
        <p:blipFill>
          <a:blip r:embed="rId3"/>
          <a:srcRect/>
          <a:stretch>
            <a:fillRect/>
          </a:stretch>
        </p:blipFill>
        <p:spPr bwMode="auto">
          <a:xfrm>
            <a:off x="428596" y="4214818"/>
            <a:ext cx="8215370" cy="642942"/>
          </a:xfrm>
          <a:prstGeom prst="rect">
            <a:avLst/>
          </a:prstGeom>
          <a:noFill/>
          <a:ln w="9525">
            <a:noFill/>
            <a:miter lim="800000"/>
            <a:headEnd/>
            <a:tailEnd/>
          </a:ln>
          <a:effectLst/>
        </p:spPr>
      </p:pic>
      <p:sp>
        <p:nvSpPr>
          <p:cNvPr id="7" name="TextBox 6"/>
          <p:cNvSpPr txBox="1"/>
          <p:nvPr/>
        </p:nvSpPr>
        <p:spPr>
          <a:xfrm>
            <a:off x="500034" y="571480"/>
            <a:ext cx="7500990" cy="646331"/>
          </a:xfrm>
          <a:prstGeom prst="rect">
            <a:avLst/>
          </a:prstGeom>
          <a:noFill/>
        </p:spPr>
        <p:txBody>
          <a:bodyPr wrap="square" rtlCol="0">
            <a:spAutoFit/>
          </a:bodyPr>
          <a:lstStyle/>
          <a:p>
            <a:r>
              <a:rPr lang="en-US" dirty="0" smtClean="0"/>
              <a:t>Use below link for drop down</a:t>
            </a:r>
            <a:endParaRPr lang="en-IN" dirty="0" smtClean="0"/>
          </a:p>
          <a:p>
            <a:r>
              <a:rPr lang="en-IN" b="1" dirty="0" smtClean="0">
                <a:solidFill>
                  <a:srgbClr val="7030A0"/>
                </a:solidFill>
              </a:rPr>
              <a:t>https://demoqa.com/select-menu</a:t>
            </a:r>
            <a:endParaRPr lang="en-IN" b="1"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sz="3200" b="1" dirty="0" smtClean="0">
                <a:solidFill>
                  <a:srgbClr val="7030A0"/>
                </a:solidFill>
              </a:rPr>
              <a:t>How to Scroll Down or Up using Selenium Webdriver</a:t>
            </a:r>
            <a:r>
              <a:rPr lang="en-IN" sz="2000" dirty="0" smtClean="0"/>
              <a:t/>
            </a:r>
            <a:br>
              <a:rPr lang="en-IN" sz="2000" dirty="0" smtClean="0"/>
            </a:br>
            <a:endParaRPr lang="en-IN" sz="2000" dirty="0"/>
          </a:p>
        </p:txBody>
      </p:sp>
      <p:sp>
        <p:nvSpPr>
          <p:cNvPr id="3" name="Content Placeholder 2"/>
          <p:cNvSpPr>
            <a:spLocks noGrp="1"/>
          </p:cNvSpPr>
          <p:nvPr>
            <p:ph idx="1"/>
          </p:nvPr>
        </p:nvSpPr>
        <p:spPr>
          <a:xfrm>
            <a:off x="285720" y="1000109"/>
            <a:ext cx="8229600" cy="4071966"/>
          </a:xfrm>
        </p:spPr>
        <p:txBody>
          <a:bodyPr>
            <a:normAutofit/>
          </a:bodyPr>
          <a:lstStyle/>
          <a:p>
            <a:r>
              <a:rPr lang="en-IN" sz="2400" b="1" dirty="0" smtClean="0"/>
              <a:t>A Scroll</a:t>
            </a:r>
            <a:r>
              <a:rPr lang="en-IN" sz="2400" dirty="0" smtClean="0"/>
              <a:t> is a JavaScript method. The JavaScriptExecutor provides an interface that enables QAs to run JavaScript methods from Selenium scripts. Hence, to scroll up or down with Selenium, a JavaScriptExecutor is a must.</a:t>
            </a:r>
          </a:p>
          <a:p>
            <a:pPr>
              <a:buNone/>
            </a:pPr>
            <a:r>
              <a:rPr lang="en-IN" sz="2400" dirty="0" smtClean="0"/>
              <a:t>	</a:t>
            </a:r>
            <a:r>
              <a:rPr lang="en-IN" sz="2400" b="1" dirty="0" smtClean="0">
                <a:solidFill>
                  <a:srgbClr val="00B050"/>
                </a:solidFill>
              </a:rPr>
              <a:t>JavascriptExecutor js = (JavascriptExecutor) driver;</a:t>
            </a:r>
          </a:p>
          <a:p>
            <a:pPr>
              <a:buNone/>
            </a:pPr>
            <a:r>
              <a:rPr lang="en-IN" sz="2400" b="1" dirty="0" smtClean="0">
                <a:solidFill>
                  <a:srgbClr val="00B050"/>
                </a:solidFill>
              </a:rPr>
              <a:t>	js.executeScript("window.scrollBy(0,250)", "");</a:t>
            </a:r>
          </a:p>
          <a:p>
            <a:pPr>
              <a:buNone/>
            </a:pPr>
            <a:endParaRPr lang="en-US" sz="2400" b="1" dirty="0" smtClean="0">
              <a:solidFill>
                <a:srgbClr val="00B050"/>
              </a:solidFill>
            </a:endParaRPr>
          </a:p>
          <a:p>
            <a:pPr>
              <a:buNone/>
            </a:pPr>
            <a:r>
              <a:rPr lang="en-IN" sz="2400" dirty="0" smtClean="0"/>
              <a:t>The </a:t>
            </a:r>
            <a:r>
              <a:rPr lang="en-IN" sz="2400" i="1" dirty="0" smtClean="0"/>
              <a:t>scrollBy()</a:t>
            </a:r>
            <a:r>
              <a:rPr lang="en-IN" sz="2400" dirty="0" smtClean="0"/>
              <a:t> method involves two parameters, x, and y, that represent the horizontal and vertical pixel values, respectively.</a:t>
            </a:r>
            <a:endParaRPr lang="en-IN" sz="2400" b="1" dirty="0">
              <a:solidFill>
                <a:srgbClr val="00B05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785794"/>
            <a:ext cx="8229600" cy="5000660"/>
          </a:xfrm>
        </p:spPr>
        <p:txBody>
          <a:bodyPr>
            <a:normAutofit/>
          </a:bodyPr>
          <a:lstStyle/>
          <a:p>
            <a:pPr>
              <a:buNone/>
            </a:pPr>
            <a:r>
              <a:rPr lang="en-IN" sz="2000" b="1" dirty="0" smtClean="0">
                <a:solidFill>
                  <a:srgbClr val="00B050"/>
                </a:solidFill>
              </a:rPr>
              <a:t>driver.get("https://www.amazon.in/?&amp;ext_vrnc=hi&amp;tag=googhydrabk1-21&amp;ref=pd_sl_7hz2t19t5c_e&amp;adgrpid=58355126069&amp;hvpone=&amp;hvptwo=&amp;hvadid=486386870127&amp;hvpos=&amp;hvnetw=g&amp;hvrand=10448083105448026659&amp;hvqmt=e&amp;hvdev=c&amp;hvdvcmdl=&amp;hvlocint=&amp;hvlocphy=9040233&amp;hvtargid=kwd-10573980&amp;hydadcr=14453_2154373&amp;gclid=CjwKCAiAx8KQBhAGEiwAD3EiPxRagt-YlVXvJj_Fqbj8rE_KjnnoIoChoMvB1Mz2Zu2QN6qIMgLc8RoCNQsQAvD_BwE");</a:t>
            </a:r>
          </a:p>
          <a:p>
            <a:pPr>
              <a:buNone/>
            </a:pPr>
            <a:r>
              <a:rPr lang="en-IN" sz="2000" b="1" dirty="0" smtClean="0">
                <a:solidFill>
                  <a:srgbClr val="00B050"/>
                </a:solidFill>
              </a:rPr>
              <a:t>JavascriptExecutor </a:t>
            </a:r>
            <a:r>
              <a:rPr lang="en-IN" sz="2000" b="1" u="sng" dirty="0" smtClean="0">
                <a:solidFill>
                  <a:srgbClr val="00B050"/>
                </a:solidFill>
              </a:rPr>
              <a:t>js = (JavascriptExecutor) driver;</a:t>
            </a:r>
          </a:p>
          <a:p>
            <a:pPr>
              <a:buNone/>
            </a:pPr>
            <a:r>
              <a:rPr lang="en-IN" sz="2000" b="1" dirty="0" smtClean="0">
                <a:solidFill>
                  <a:srgbClr val="00B050"/>
                </a:solidFill>
              </a:rPr>
              <a:t>js.executeScript("window.scrollBy(0,1000)");</a:t>
            </a:r>
          </a:p>
          <a:p>
            <a:pPr>
              <a:buNone/>
            </a:pPr>
            <a:r>
              <a:rPr lang="en-IN" sz="2000" b="1" dirty="0" err="1" smtClean="0">
                <a:solidFill>
                  <a:srgbClr val="00B050"/>
                </a:solidFill>
              </a:rPr>
              <a:t>Thread.sleep</a:t>
            </a:r>
            <a:r>
              <a:rPr lang="en-IN" sz="2000" b="1" dirty="0" smtClean="0">
                <a:solidFill>
                  <a:srgbClr val="00B050"/>
                </a:solidFill>
              </a:rPr>
              <a:t>(10000);</a:t>
            </a:r>
          </a:p>
          <a:p>
            <a:pPr>
              <a:buNone/>
            </a:pPr>
            <a:r>
              <a:rPr lang="en-IN" sz="2000" b="1" dirty="0" smtClean="0">
                <a:solidFill>
                  <a:srgbClr val="00B050"/>
                </a:solidFill>
              </a:rPr>
              <a:t>js.executeScript("window.scrollBy(0,-1000)");</a:t>
            </a:r>
          </a:p>
          <a:p>
            <a:pPr>
              <a:buNone/>
            </a:pPr>
            <a:r>
              <a:rPr lang="en-IN" sz="2000" b="1" dirty="0" smtClean="0">
                <a:solidFill>
                  <a:srgbClr val="00B050"/>
                </a:solidFill>
              </a:rPr>
              <a:t>Thread.sleep(10000);</a:t>
            </a:r>
            <a:endParaRPr lang="en-IN" sz="2000" b="1" dirty="0">
              <a:solidFill>
                <a:srgbClr val="00B05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IN" sz="2400" b="1" dirty="0" smtClean="0">
                <a:solidFill>
                  <a:srgbClr val="7030A0"/>
                </a:solidFill>
              </a:rPr>
              <a:t>How to scroll down to an element in Selenium until it is visible</a:t>
            </a:r>
            <a:r>
              <a:rPr lang="en-IN" sz="2400" dirty="0" smtClean="0">
                <a:solidFill>
                  <a:srgbClr val="7030A0"/>
                </a:solidFill>
              </a:rPr>
              <a:t/>
            </a:r>
            <a:br>
              <a:rPr lang="en-IN" sz="2400" dirty="0" smtClean="0">
                <a:solidFill>
                  <a:srgbClr val="7030A0"/>
                </a:solidFill>
              </a:rPr>
            </a:br>
            <a:endParaRPr lang="en-IN" sz="2400" dirty="0">
              <a:solidFill>
                <a:srgbClr val="7030A0"/>
              </a:solidFill>
            </a:endParaRPr>
          </a:p>
        </p:txBody>
      </p:sp>
      <p:sp>
        <p:nvSpPr>
          <p:cNvPr id="3" name="Content Placeholder 2"/>
          <p:cNvSpPr>
            <a:spLocks noGrp="1"/>
          </p:cNvSpPr>
          <p:nvPr>
            <p:ph idx="1"/>
          </p:nvPr>
        </p:nvSpPr>
        <p:spPr>
          <a:xfrm>
            <a:off x="457200" y="857233"/>
            <a:ext cx="8229600" cy="3929090"/>
          </a:xfrm>
        </p:spPr>
        <p:txBody>
          <a:bodyPr>
            <a:normAutofit/>
          </a:bodyPr>
          <a:lstStyle/>
          <a:p>
            <a:pPr>
              <a:buNone/>
            </a:pPr>
            <a:r>
              <a:rPr lang="en-IN" sz="2000" b="1" dirty="0" smtClean="0">
                <a:solidFill>
                  <a:srgbClr val="00B050"/>
                </a:solidFill>
              </a:rPr>
              <a:t>//Launch the application</a:t>
            </a:r>
          </a:p>
          <a:p>
            <a:pPr>
              <a:buNone/>
            </a:pPr>
            <a:r>
              <a:rPr lang="en-IN" sz="2000" b="1" dirty="0" smtClean="0">
                <a:solidFill>
                  <a:srgbClr val="00B050"/>
                </a:solidFill>
              </a:rPr>
              <a:t>	driver.get("https://www.browserstack.com/guide/selenium-scroll-tutorial");</a:t>
            </a:r>
          </a:p>
          <a:p>
            <a:pPr>
              <a:buNone/>
            </a:pPr>
            <a:endParaRPr lang="en-IN" sz="2000" b="1" dirty="0" smtClean="0">
              <a:solidFill>
                <a:srgbClr val="00B050"/>
              </a:solidFill>
            </a:endParaRPr>
          </a:p>
          <a:p>
            <a:pPr>
              <a:buNone/>
            </a:pPr>
            <a:r>
              <a:rPr lang="en-IN" sz="2000" b="1" dirty="0" smtClean="0">
                <a:solidFill>
                  <a:srgbClr val="00B050"/>
                </a:solidFill>
              </a:rPr>
              <a:t>//Locating element by link text and store in variable "Element"        </a:t>
            </a:r>
          </a:p>
          <a:p>
            <a:pPr>
              <a:buNone/>
            </a:pPr>
            <a:r>
              <a:rPr lang="en-IN" sz="2000" b="1" dirty="0" smtClean="0">
                <a:solidFill>
                  <a:srgbClr val="00B050"/>
                </a:solidFill>
              </a:rPr>
              <a:t>	 WebElement Element = driver.findElement(</a:t>
            </a:r>
            <a:r>
              <a:rPr lang="en-IN" sz="2000" b="1" dirty="0" err="1" smtClean="0">
                <a:solidFill>
                  <a:srgbClr val="00B050"/>
                </a:solidFill>
              </a:rPr>
              <a:t>By.linkText</a:t>
            </a:r>
            <a:r>
              <a:rPr lang="en-IN" sz="2000" b="1" dirty="0" smtClean="0">
                <a:solidFill>
                  <a:srgbClr val="00B050"/>
                </a:solidFill>
              </a:rPr>
              <a:t>("Try </a:t>
            </a:r>
            <a:r>
              <a:rPr lang="en-IN" sz="2000" b="1" u="sng" dirty="0" smtClean="0">
                <a:solidFill>
                  <a:srgbClr val="00B050"/>
                </a:solidFill>
              </a:rPr>
              <a:t>Selenium Testing For Free"));</a:t>
            </a:r>
          </a:p>
          <a:p>
            <a:pPr>
              <a:buNone/>
            </a:pPr>
            <a:endParaRPr lang="en-IN" sz="2000" b="1" dirty="0" smtClean="0">
              <a:solidFill>
                <a:srgbClr val="00B050"/>
              </a:solidFill>
            </a:endParaRPr>
          </a:p>
          <a:p>
            <a:pPr>
              <a:buNone/>
            </a:pPr>
            <a:r>
              <a:rPr lang="en-IN" sz="2000" b="1" dirty="0" smtClean="0">
                <a:solidFill>
                  <a:srgbClr val="00B050"/>
                </a:solidFill>
              </a:rPr>
              <a:t> // Scrolling down the page till the element is found</a:t>
            </a:r>
          </a:p>
          <a:p>
            <a:pPr>
              <a:buNone/>
            </a:pPr>
            <a:r>
              <a:rPr lang="en-IN" sz="2000" b="1" dirty="0" smtClean="0">
                <a:solidFill>
                  <a:srgbClr val="00B050"/>
                </a:solidFill>
              </a:rPr>
              <a:t>	 js.executeScript("arguments[0].scrollIntoView();", Element);</a:t>
            </a:r>
            <a:endParaRPr lang="en-IN" sz="2000" b="1" dirty="0">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85720" y="285728"/>
            <a:ext cx="8229600" cy="1015663"/>
          </a:xfrm>
          <a:prstGeom prst="rect">
            <a:avLst/>
          </a:prstGeom>
        </p:spPr>
        <p:txBody>
          <a:bodyPr wrap="square">
            <a:spAutoFit/>
          </a:bodyPr>
          <a:lstStyle/>
          <a:p>
            <a:pPr>
              <a:buNone/>
            </a:pPr>
            <a:r>
              <a:rPr lang="en-IN" sz="2000" dirty="0" smtClean="0">
                <a:solidFill>
                  <a:srgbClr val="00B050"/>
                </a:solidFill>
              </a:rPr>
              <a:t>	We </a:t>
            </a:r>
            <a:r>
              <a:rPr lang="en-IN" sz="2000" dirty="0">
                <a:solidFill>
                  <a:srgbClr val="00B050"/>
                </a:solidFill>
              </a:rPr>
              <a:t>can now start controlling “drpCountry” by using any of the </a:t>
            </a:r>
            <a:r>
              <a:rPr lang="en-IN" sz="2000" dirty="0" smtClean="0">
                <a:solidFill>
                  <a:srgbClr val="00B050"/>
                </a:solidFill>
              </a:rPr>
              <a:t>available Select </a:t>
            </a:r>
            <a:r>
              <a:rPr lang="en-IN" sz="2000" dirty="0">
                <a:solidFill>
                  <a:srgbClr val="00B050"/>
                </a:solidFill>
              </a:rPr>
              <a:t>methods to select dropdown in Selenium. The sample code below will select the option “ANTARCTICA.”</a:t>
            </a:r>
          </a:p>
        </p:txBody>
      </p:sp>
      <p:pic>
        <p:nvPicPr>
          <p:cNvPr id="2050" name="Picture 2"/>
          <p:cNvPicPr>
            <a:picLocks noChangeAspect="1" noChangeArrowheads="1"/>
          </p:cNvPicPr>
          <p:nvPr/>
        </p:nvPicPr>
        <p:blipFill>
          <a:blip r:embed="rId2"/>
          <a:srcRect/>
          <a:stretch>
            <a:fillRect/>
          </a:stretch>
        </p:blipFill>
        <p:spPr bwMode="auto">
          <a:xfrm>
            <a:off x="785786" y="1428736"/>
            <a:ext cx="6865018" cy="714380"/>
          </a:xfrm>
          <a:prstGeom prst="rect">
            <a:avLst/>
          </a:prstGeom>
          <a:noFill/>
          <a:ln w="9525">
            <a:noFill/>
            <a:miter lim="800000"/>
            <a:headEnd/>
            <a:tailEnd/>
          </a:ln>
          <a:effectLst/>
        </p:spPr>
      </p:pic>
      <p:sp>
        <p:nvSpPr>
          <p:cNvPr id="5" name="Rectangle 4"/>
          <p:cNvSpPr/>
          <p:nvPr/>
        </p:nvSpPr>
        <p:spPr>
          <a:xfrm>
            <a:off x="357158" y="2357430"/>
            <a:ext cx="7643866" cy="1200329"/>
          </a:xfrm>
          <a:prstGeom prst="rect">
            <a:avLst/>
          </a:prstGeom>
        </p:spPr>
        <p:txBody>
          <a:bodyPr wrap="square">
            <a:spAutoFit/>
          </a:bodyPr>
          <a:lstStyle/>
          <a:p>
            <a:r>
              <a:rPr lang="en-IN" b="1" dirty="0" smtClean="0">
                <a:solidFill>
                  <a:srgbClr val="00B050"/>
                </a:solidFill>
              </a:rPr>
              <a:t>Select</a:t>
            </a:r>
            <a:r>
              <a:rPr lang="en-IN" dirty="0" smtClean="0">
                <a:solidFill>
                  <a:srgbClr val="00B050"/>
                </a:solidFill>
              </a:rPr>
              <a:t> color = </a:t>
            </a:r>
            <a:r>
              <a:rPr lang="en-IN" dirty="0" smtClean="0">
                <a:solidFill>
                  <a:srgbClr val="FF0000"/>
                </a:solidFill>
              </a:rPr>
              <a:t>new</a:t>
            </a:r>
            <a:r>
              <a:rPr lang="en-IN" b="1" dirty="0" smtClean="0">
                <a:solidFill>
                  <a:srgbClr val="00B050"/>
                </a:solidFill>
              </a:rPr>
              <a:t> Select(</a:t>
            </a:r>
            <a:r>
              <a:rPr lang="en-IN" b="1" dirty="0" err="1" smtClean="0">
                <a:solidFill>
                  <a:srgbClr val="00B050"/>
                </a:solidFill>
              </a:rPr>
              <a:t>driver.findElement</a:t>
            </a:r>
            <a:r>
              <a:rPr lang="en-IN" b="1" dirty="0" smtClean="0">
                <a:solidFill>
                  <a:srgbClr val="00B050"/>
                </a:solidFill>
              </a:rPr>
              <a:t>(By.</a:t>
            </a:r>
            <a:r>
              <a:rPr lang="en-IN" b="1" i="1" dirty="0" smtClean="0">
                <a:solidFill>
                  <a:srgbClr val="00B050"/>
                </a:solidFill>
              </a:rPr>
              <a:t>id("oldSelectMenu")));</a:t>
            </a:r>
          </a:p>
          <a:p>
            <a:r>
              <a:rPr lang="en-IN" dirty="0" smtClean="0">
                <a:solidFill>
                  <a:srgbClr val="00B050"/>
                </a:solidFill>
              </a:rPr>
              <a:t>color.selectByIndex(1);</a:t>
            </a:r>
          </a:p>
          <a:p>
            <a:r>
              <a:rPr lang="en-IN" dirty="0" smtClean="0">
                <a:solidFill>
                  <a:srgbClr val="00B050"/>
                </a:solidFill>
              </a:rPr>
              <a:t>color.selectByValue("5");</a:t>
            </a:r>
          </a:p>
          <a:p>
            <a:r>
              <a:rPr lang="en-IN" dirty="0" smtClean="0">
                <a:solidFill>
                  <a:srgbClr val="00B050"/>
                </a:solidFill>
              </a:rPr>
              <a:t>color.selectByVisibleText("Yellow");</a:t>
            </a:r>
            <a:endParaRPr lang="en-IN" dirty="0">
              <a:solidFill>
                <a:srgbClr val="00B050"/>
              </a:solidFill>
            </a:endParaRPr>
          </a:p>
        </p:txBody>
      </p:sp>
      <p:pic>
        <p:nvPicPr>
          <p:cNvPr id="1026" name="Picture 2"/>
          <p:cNvPicPr>
            <a:picLocks noChangeAspect="1" noChangeArrowheads="1"/>
          </p:cNvPicPr>
          <p:nvPr/>
        </p:nvPicPr>
        <p:blipFill>
          <a:blip r:embed="rId3"/>
          <a:srcRect/>
          <a:stretch>
            <a:fillRect/>
          </a:stretch>
        </p:blipFill>
        <p:spPr bwMode="auto">
          <a:xfrm>
            <a:off x="1428727" y="3618064"/>
            <a:ext cx="4376757" cy="323993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8229600" cy="571504"/>
          </a:xfrm>
        </p:spPr>
        <p:txBody>
          <a:bodyPr>
            <a:normAutofit fontScale="90000"/>
          </a:bodyPr>
          <a:lstStyle/>
          <a:p>
            <a:r>
              <a:rPr lang="en-IN" sz="2400" b="1" dirty="0" smtClean="0"/>
              <a:t>Implicit, Explicit and Fluent Wait in Selenium WebDriver</a:t>
            </a:r>
            <a:br>
              <a:rPr lang="en-IN" sz="2400" b="1" dirty="0" smtClean="0"/>
            </a:br>
            <a:endParaRPr lang="en-IN" sz="2400" dirty="0"/>
          </a:p>
        </p:txBody>
      </p:sp>
      <p:sp>
        <p:nvSpPr>
          <p:cNvPr id="3" name="Content Placeholder 2"/>
          <p:cNvSpPr>
            <a:spLocks noGrp="1"/>
          </p:cNvSpPr>
          <p:nvPr>
            <p:ph idx="1"/>
          </p:nvPr>
        </p:nvSpPr>
        <p:spPr>
          <a:xfrm>
            <a:off x="285720" y="714356"/>
            <a:ext cx="8501122" cy="5411807"/>
          </a:xfrm>
        </p:spPr>
        <p:txBody>
          <a:bodyPr>
            <a:normAutofit/>
          </a:bodyPr>
          <a:lstStyle/>
          <a:p>
            <a:pPr>
              <a:buNone/>
            </a:pPr>
            <a:r>
              <a:rPr lang="en-IN" sz="2000" dirty="0" smtClean="0"/>
              <a:t>Suppose we are trying to find an element which has some </a:t>
            </a:r>
            <a:r>
              <a:rPr lang="en-IN" sz="2000" b="1" dirty="0" smtClean="0"/>
              <a:t>“ExpectedConditions</a:t>
            </a:r>
            <a:r>
              <a:rPr lang="en-IN" sz="2000" dirty="0" smtClean="0"/>
              <a:t> “(Explicit Wait), If the element is not located within the time frame defined by the Explicit wait(10 Seconds), It will use the time frame defined by implicit wait(20 seconds) before throwing an “</a:t>
            </a:r>
            <a:r>
              <a:rPr lang="en-IN" sz="2000" b="1" dirty="0" smtClean="0"/>
              <a:t>ElementNotVisibleException</a:t>
            </a:r>
            <a:r>
              <a:rPr lang="en-IN" sz="2000" dirty="0" smtClean="0"/>
              <a:t>“.</a:t>
            </a:r>
          </a:p>
          <a:p>
            <a:pPr>
              <a:buNone/>
            </a:pPr>
            <a:endParaRPr lang="en-IN" sz="2000" b="1" dirty="0" smtClean="0"/>
          </a:p>
          <a:p>
            <a:pPr>
              <a:buNone/>
            </a:pPr>
            <a:r>
              <a:rPr lang="en-IN" sz="2000" b="1" dirty="0" smtClean="0"/>
              <a:t>Selenium Web Driver Waits</a:t>
            </a:r>
            <a:endParaRPr lang="en-IN" sz="2000" dirty="0" smtClean="0"/>
          </a:p>
          <a:p>
            <a:pPr>
              <a:buNone/>
            </a:pPr>
            <a:r>
              <a:rPr lang="en-IN" sz="2000" dirty="0" smtClean="0"/>
              <a:t>Implicit Wait</a:t>
            </a:r>
          </a:p>
          <a:p>
            <a:pPr>
              <a:buNone/>
            </a:pPr>
            <a:r>
              <a:rPr lang="en-IN" sz="2000" dirty="0" smtClean="0"/>
              <a:t>Explicit Wait</a:t>
            </a:r>
          </a:p>
          <a:p>
            <a:r>
              <a:rPr lang="en-IN" sz="2000" b="1" dirty="0" smtClean="0"/>
              <a:t>Implicit Wait in Selenium</a:t>
            </a:r>
          </a:p>
          <a:p>
            <a:pPr>
              <a:buNone/>
            </a:pPr>
            <a:r>
              <a:rPr lang="en-IN" sz="2000" dirty="0" smtClean="0"/>
              <a:t>The </a:t>
            </a:r>
            <a:r>
              <a:rPr lang="en-IN" sz="2000" b="1" dirty="0" smtClean="0"/>
              <a:t>Implicit Wait in Selenium</a:t>
            </a:r>
            <a:r>
              <a:rPr lang="en-IN" sz="2000" dirty="0" smtClean="0"/>
              <a:t> is used to tell the web driver to wait for a certain amount of time before it throws a “No Such Element Exception”. The default setting is 0. Once we set the time, the web driver will wait for the element for that time before throwing an exception.</a:t>
            </a:r>
          </a:p>
          <a:p>
            <a:pPr>
              <a:buNone/>
            </a:pP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85750" y="214313"/>
            <a:ext cx="8858250" cy="5572141"/>
          </a:xfrm>
        </p:spPr>
        <p:txBody>
          <a:bodyPr>
            <a:normAutofit/>
          </a:bodyPr>
          <a:lstStyle/>
          <a:p>
            <a:r>
              <a:rPr lang="en-IN" sz="2000" b="1" dirty="0" smtClean="0">
                <a:solidFill>
                  <a:srgbClr val="00B050"/>
                </a:solidFill>
              </a:rPr>
              <a:t>Implicit Wait syntax:</a:t>
            </a:r>
          </a:p>
          <a:p>
            <a:pPr>
              <a:buNone/>
            </a:pPr>
            <a:r>
              <a:rPr lang="en-IN" sz="2000" dirty="0" smtClean="0"/>
              <a:t>driver.manage().timeouts().implicitlyWait(</a:t>
            </a:r>
            <a:r>
              <a:rPr lang="en-IN" sz="2000" dirty="0" err="1" smtClean="0"/>
              <a:t>TimeOut</a:t>
            </a:r>
            <a:r>
              <a:rPr lang="en-IN" sz="2000" dirty="0" smtClean="0"/>
              <a:t>, TimeUnit.SECONDS);</a:t>
            </a:r>
          </a:p>
          <a:p>
            <a:pPr>
              <a:buNone/>
            </a:pPr>
            <a:r>
              <a:rPr lang="en-US" sz="2000" b="1" dirty="0" smtClean="0">
                <a:solidFill>
                  <a:srgbClr val="00B050"/>
                </a:solidFill>
              </a:rPr>
              <a:t>Ex –</a:t>
            </a:r>
          </a:p>
          <a:p>
            <a:pPr>
              <a:buNone/>
            </a:pPr>
            <a:r>
              <a:rPr lang="en-IN" sz="2000" dirty="0" smtClean="0"/>
              <a:t>driver.manage().timeouts().implicitlyWait(10,TimeUnit.SECONDS) ;</a:t>
            </a:r>
          </a:p>
          <a:p>
            <a:r>
              <a:rPr lang="en-IN" sz="2000" b="1" dirty="0" smtClean="0"/>
              <a:t>Explicit Wait in Selenium</a:t>
            </a:r>
          </a:p>
          <a:p>
            <a:pPr>
              <a:buNone/>
            </a:pPr>
            <a:r>
              <a:rPr lang="en-IN" sz="2000" dirty="0" smtClean="0"/>
              <a:t>The </a:t>
            </a:r>
            <a:r>
              <a:rPr lang="en-IN" sz="2000" b="1" dirty="0" smtClean="0"/>
              <a:t>Explicit Wait in Selenium</a:t>
            </a:r>
            <a:r>
              <a:rPr lang="en-IN" sz="2000" dirty="0" smtClean="0"/>
              <a:t> is used to tell the Web Driver to wait for certain conditions (Expected Conditions) or maximum time exceeded before throwing “ElementNotVisibleException” exception. It is an intelligent kind of wait, but it can be applied only for specified elements. It gives better options than implicit wait as it waits for dynamically loaded Ajax elements.</a:t>
            </a:r>
          </a:p>
          <a:p>
            <a:r>
              <a:rPr lang="en-IN" sz="2000" b="1" dirty="0" smtClean="0">
                <a:solidFill>
                  <a:srgbClr val="00B050"/>
                </a:solidFill>
              </a:rPr>
              <a:t>Explicit Wait syntax:</a:t>
            </a:r>
          </a:p>
          <a:p>
            <a:pPr>
              <a:buNone/>
            </a:pPr>
            <a:r>
              <a:rPr lang="en-IN" sz="2000" dirty="0" smtClean="0"/>
              <a:t>WebDriverWait wait = new WebDriverWait(</a:t>
            </a:r>
            <a:r>
              <a:rPr lang="en-IN" sz="2000" dirty="0" err="1" smtClean="0"/>
              <a:t>WebDriverRefrence,TimeOut</a:t>
            </a:r>
            <a:r>
              <a:rPr lang="en-IN" sz="2000" dirty="0" smtClean="0"/>
              <a:t>);</a:t>
            </a:r>
          </a:p>
          <a:p>
            <a:pPr>
              <a:buNone/>
            </a:pPr>
            <a:r>
              <a:rPr lang="en-US" sz="2000" b="1" dirty="0" smtClean="0">
                <a:solidFill>
                  <a:srgbClr val="00B050"/>
                </a:solidFill>
              </a:rPr>
              <a:t>Ex-</a:t>
            </a:r>
            <a:endParaRPr lang="en-IN" sz="2000" b="1" dirty="0" smtClean="0">
              <a:solidFill>
                <a:srgbClr val="00B050"/>
              </a:solidFill>
            </a:endParaRPr>
          </a:p>
          <a:p>
            <a:pPr>
              <a:buNone/>
            </a:pPr>
            <a:r>
              <a:rPr lang="en-IN" sz="2000" dirty="0" err="1" smtClean="0"/>
              <a:t>WebDriverWait</a:t>
            </a:r>
            <a:r>
              <a:rPr lang="en-IN" sz="2000" dirty="0" smtClean="0"/>
              <a:t> wait=new </a:t>
            </a:r>
            <a:r>
              <a:rPr lang="en-IN" sz="2000" dirty="0" err="1" smtClean="0"/>
              <a:t>WebDriverWait</a:t>
            </a:r>
            <a:r>
              <a:rPr lang="en-IN" sz="2000" dirty="0" smtClean="0"/>
              <a:t>(driver, 20);</a:t>
            </a:r>
          </a:p>
          <a:p>
            <a:pPr>
              <a:buNone/>
            </a:pPr>
            <a:r>
              <a:rPr lang="en-IN" sz="2000" dirty="0" err="1" smtClean="0"/>
              <a:t>wait.until</a:t>
            </a:r>
            <a:r>
              <a:rPr lang="en-IN" sz="2000" dirty="0" smtClean="0"/>
              <a:t>(</a:t>
            </a:r>
            <a:r>
              <a:rPr lang="en-IN" sz="2000" dirty="0" err="1" smtClean="0"/>
              <a:t>ExpectedConditions.visibilityOfElementLocated</a:t>
            </a:r>
            <a:r>
              <a:rPr lang="en-IN" sz="2000" dirty="0" smtClean="0"/>
              <a:t>(By.id(“</a:t>
            </a:r>
            <a:r>
              <a:rPr lang="en-IN" sz="2000" dirty="0" err="1" smtClean="0"/>
              <a:t>oldSelectMenu</a:t>
            </a:r>
            <a:r>
              <a:rPr lang="en-IN" sz="2000" dirty="0" smtClean="0"/>
              <a:t>")));</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85720" y="543439"/>
            <a:ext cx="8572560" cy="567164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2984"/>
            <a:ext cx="8572560" cy="2714644"/>
          </a:xfrm>
        </p:spPr>
        <p:txBody>
          <a:bodyPr>
            <a:normAutofit/>
          </a:bodyPr>
          <a:lstStyle/>
          <a:p>
            <a:pPr>
              <a:buNone/>
            </a:pPr>
            <a:r>
              <a:rPr lang="en-IN" sz="2000" b="1" dirty="0" smtClean="0">
                <a:solidFill>
                  <a:srgbClr val="00B050"/>
                </a:solidFill>
              </a:rPr>
              <a:t>What is Alert in Selenium?</a:t>
            </a:r>
          </a:p>
          <a:p>
            <a:r>
              <a:rPr lang="en-IN" sz="2000" dirty="0" smtClean="0"/>
              <a:t>An </a:t>
            </a:r>
            <a:r>
              <a:rPr lang="en-IN" sz="2000" b="1" dirty="0" smtClean="0"/>
              <a:t>Alert in Selenium</a:t>
            </a:r>
            <a:r>
              <a:rPr lang="en-IN" sz="2000" dirty="0" smtClean="0"/>
              <a:t> is a small message box which appears on screen to give the user some information or notification. It notifies the user with some specific information or error, asks for permission to perform certain tasks and it also provides warning messages as well.</a:t>
            </a:r>
          </a:p>
          <a:p>
            <a:r>
              <a:rPr lang="en-IN" sz="2000" b="1" dirty="0" smtClean="0"/>
              <a:t>1) Simple Alert</a:t>
            </a:r>
            <a:endParaRPr lang="en-IN" sz="2000" dirty="0" smtClean="0"/>
          </a:p>
          <a:p>
            <a:r>
              <a:rPr lang="en-IN" sz="2000" dirty="0" smtClean="0"/>
              <a:t>The simple alert class in Selenium displays some information or warning on the screen.</a:t>
            </a:r>
          </a:p>
          <a:p>
            <a:endParaRPr lang="en-IN" sz="2000" dirty="0"/>
          </a:p>
        </p:txBody>
      </p:sp>
      <p:pic>
        <p:nvPicPr>
          <p:cNvPr id="3075" name="Picture 3"/>
          <p:cNvPicPr>
            <a:picLocks noChangeAspect="1" noChangeArrowheads="1"/>
          </p:cNvPicPr>
          <p:nvPr/>
        </p:nvPicPr>
        <p:blipFill>
          <a:blip r:embed="rId2"/>
          <a:srcRect/>
          <a:stretch>
            <a:fillRect/>
          </a:stretch>
        </p:blipFill>
        <p:spPr bwMode="auto">
          <a:xfrm>
            <a:off x="0" y="3786190"/>
            <a:ext cx="9144000" cy="2786082"/>
          </a:xfrm>
          <a:prstGeom prst="rect">
            <a:avLst/>
          </a:prstGeom>
          <a:noFill/>
          <a:ln w="9525">
            <a:noFill/>
            <a:miter lim="800000"/>
            <a:headEnd/>
            <a:tailEnd/>
          </a:ln>
          <a:effectLst/>
        </p:spPr>
      </p:pic>
      <p:sp>
        <p:nvSpPr>
          <p:cNvPr id="4" name="TextBox 3"/>
          <p:cNvSpPr txBox="1"/>
          <p:nvPr/>
        </p:nvSpPr>
        <p:spPr>
          <a:xfrm>
            <a:off x="642910" y="428604"/>
            <a:ext cx="8001056" cy="646331"/>
          </a:xfrm>
          <a:prstGeom prst="rect">
            <a:avLst/>
          </a:prstGeom>
          <a:noFill/>
        </p:spPr>
        <p:txBody>
          <a:bodyPr wrap="square" rtlCol="0">
            <a:spAutoFit/>
          </a:bodyPr>
          <a:lstStyle/>
          <a:p>
            <a:r>
              <a:rPr lang="en-US" dirty="0" smtClean="0"/>
              <a:t>Use blow link for alert pop up handling</a:t>
            </a:r>
          </a:p>
          <a:p>
            <a:r>
              <a:rPr lang="en-IN" b="1" dirty="0" smtClean="0">
                <a:solidFill>
                  <a:srgbClr val="7030A0"/>
                </a:solidFill>
              </a:rPr>
              <a:t>https://demo.guru99.com/test/delete_customer.php</a:t>
            </a:r>
            <a:endParaRPr lang="en-IN" b="1" dirty="0">
              <a:solidFill>
                <a:srgbClr val="7030A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643998" cy="1071570"/>
          </a:xfrm>
        </p:spPr>
        <p:txBody>
          <a:bodyPr>
            <a:normAutofit/>
          </a:bodyPr>
          <a:lstStyle/>
          <a:p>
            <a:pPr>
              <a:buNone/>
            </a:pPr>
            <a:r>
              <a:rPr lang="en-IN" sz="1800" b="1" dirty="0" smtClean="0"/>
              <a:t>2) Prompt Alert.</a:t>
            </a:r>
            <a:endParaRPr lang="en-IN" sz="1800" dirty="0" smtClean="0"/>
          </a:p>
          <a:p>
            <a:r>
              <a:rPr lang="en-IN" sz="1800" dirty="0" smtClean="0"/>
              <a:t>This Prompt Alert asks some input from the user and Selenium </a:t>
            </a:r>
            <a:r>
              <a:rPr lang="en-IN" sz="1800" dirty="0" err="1" smtClean="0"/>
              <a:t>webdriver</a:t>
            </a:r>
            <a:r>
              <a:rPr lang="en-IN" sz="1800" dirty="0" smtClean="0"/>
              <a:t> can enter the text using sendkeys(” input…. “).</a:t>
            </a:r>
          </a:p>
          <a:p>
            <a:endParaRPr lang="en-IN" sz="2400" dirty="0"/>
          </a:p>
        </p:txBody>
      </p:sp>
      <p:pic>
        <p:nvPicPr>
          <p:cNvPr id="4098" name="Picture 2"/>
          <p:cNvPicPr>
            <a:picLocks noChangeAspect="1" noChangeArrowheads="1"/>
          </p:cNvPicPr>
          <p:nvPr/>
        </p:nvPicPr>
        <p:blipFill>
          <a:blip r:embed="rId2"/>
          <a:srcRect/>
          <a:stretch>
            <a:fillRect/>
          </a:stretch>
        </p:blipFill>
        <p:spPr bwMode="auto">
          <a:xfrm>
            <a:off x="428596" y="1357298"/>
            <a:ext cx="8072493" cy="450059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sz="2800" b="1" dirty="0" smtClean="0"/>
              <a:t>How to handle Alert in Selenium WebDriver</a:t>
            </a:r>
            <a:r>
              <a:rPr lang="en-IN" sz="2000" b="1" dirty="0" smtClean="0"/>
              <a:t/>
            </a:r>
            <a:br>
              <a:rPr lang="en-IN" sz="2000" b="1" dirty="0" smtClean="0"/>
            </a:br>
            <a:endParaRPr lang="en-IN" sz="2000" dirty="0"/>
          </a:p>
        </p:txBody>
      </p:sp>
      <p:sp>
        <p:nvSpPr>
          <p:cNvPr id="5121" name="Rectangle 1"/>
          <p:cNvSpPr>
            <a:spLocks noGrp="1" noChangeArrowheads="1"/>
          </p:cNvSpPr>
          <p:nvPr>
            <p:ph idx="1"/>
          </p:nvPr>
        </p:nvSpPr>
        <p:spPr bwMode="auto">
          <a:xfrm>
            <a:off x="122491" y="857232"/>
            <a:ext cx="9021509" cy="3093154"/>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2222"/>
                </a:solidFill>
                <a:effectLst/>
                <a:latin typeface="+mj-lt"/>
                <a:cs typeface="Arial" pitchFamily="34" charset="0"/>
              </a:rPr>
              <a:t>Alert interface provides the below few methods which are widely used in </a:t>
            </a:r>
            <a:r>
              <a:rPr kumimoji="0" lang="en-US" sz="1800" b="0" i="0" u="none" strike="noStrike" cap="none" normalizeH="0" baseline="0" dirty="0" smtClean="0">
                <a:ln>
                  <a:noFill/>
                </a:ln>
                <a:solidFill>
                  <a:srgbClr val="222222"/>
                </a:solidFill>
                <a:effectLst/>
                <a:latin typeface="+mj-lt"/>
                <a:cs typeface="Arial" pitchFamily="34" charset="0"/>
                <a:hlinkClick r:id="rId2"/>
              </a:rPr>
              <a:t>Selenium </a:t>
            </a:r>
            <a:r>
              <a:rPr kumimoji="0" lang="en-US" sz="1800" b="0" i="0" u="none" strike="noStrike" cap="none" normalizeH="0" baseline="0" dirty="0" err="1" smtClean="0">
                <a:ln>
                  <a:noFill/>
                </a:ln>
                <a:solidFill>
                  <a:srgbClr val="222222"/>
                </a:solidFill>
                <a:effectLst/>
                <a:latin typeface="+mj-lt"/>
                <a:cs typeface="Arial" pitchFamily="34" charset="0"/>
                <a:hlinkClick r:id="rId2"/>
              </a:rPr>
              <a:t>Webdriver</a:t>
            </a:r>
            <a:r>
              <a:rPr kumimoji="0" lang="en-US" sz="1800" b="0" i="0" u="none" strike="noStrike" cap="none" normalizeH="0" baseline="0" dirty="0" smtClean="0">
                <a:ln>
                  <a:noFill/>
                </a:ln>
                <a:solidFill>
                  <a:srgbClr val="222222"/>
                </a:solidFill>
                <a:effectLst/>
                <a:latin typeface="+mj-lt"/>
                <a:cs typeface="Arial" pitchFamily="34" charset="0"/>
              </a:rPr>
              <a:t>.</a:t>
            </a:r>
            <a:endParaRPr kumimoji="0" lang="en-US" sz="18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2222"/>
                </a:solidFill>
                <a:effectLst/>
                <a:latin typeface="+mj-lt"/>
                <a:cs typeface="Arial" pitchFamily="34" charset="0"/>
              </a:rPr>
              <a:t>1) void dismiss() </a:t>
            </a:r>
            <a:r>
              <a:rPr kumimoji="0" lang="en-US" sz="1800" b="1" i="0" u="none" strike="noStrike" cap="none" normalizeH="0" baseline="0" dirty="0" smtClean="0">
                <a:ln>
                  <a:noFill/>
                </a:ln>
                <a:solidFill>
                  <a:srgbClr val="222222"/>
                </a:solidFill>
                <a:effectLst/>
                <a:latin typeface="+mj-lt"/>
                <a:cs typeface="Arial" pitchFamily="34" charset="0"/>
              </a:rPr>
              <a:t>// To click on the ‘Cancel’ button of the alert.</a:t>
            </a:r>
            <a:endParaRPr kumimoji="0" lang="en-US" sz="1800" b="0" i="0" u="none" strike="noStrike" cap="none" normalizeH="0" baseline="0" dirty="0" smtClean="0">
              <a:ln>
                <a:noFill/>
              </a:ln>
              <a:solidFill>
                <a:srgbClr val="222222"/>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2222"/>
                </a:solidFill>
                <a:effectLst/>
                <a:latin typeface="+mj-lt"/>
                <a:cs typeface="Arial" pitchFamily="34" charset="0"/>
              </a:rPr>
              <a:t>driver.switchTo().alert().dismiss();</a:t>
            </a:r>
            <a:endParaRPr kumimoji="0" lang="en-US" sz="18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2222"/>
                </a:solidFill>
                <a:effectLst/>
                <a:latin typeface="+mj-lt"/>
                <a:cs typeface="Arial" pitchFamily="34" charset="0"/>
              </a:rPr>
              <a:t>2) void accept() </a:t>
            </a:r>
            <a:r>
              <a:rPr kumimoji="0" lang="en-US" sz="1800" b="1" i="0" u="none" strike="noStrike" cap="none" normalizeH="0" baseline="0" dirty="0" smtClean="0">
                <a:ln>
                  <a:noFill/>
                </a:ln>
                <a:solidFill>
                  <a:srgbClr val="222222"/>
                </a:solidFill>
                <a:effectLst/>
                <a:latin typeface="+mj-lt"/>
                <a:cs typeface="Arial" pitchFamily="34" charset="0"/>
              </a:rPr>
              <a:t>// To click on the ‘OK’ button of the alert.</a:t>
            </a:r>
            <a:endParaRPr kumimoji="0" lang="en-US" sz="1800" b="0" i="0" u="none" strike="noStrike" cap="none" normalizeH="0" baseline="0" dirty="0" smtClean="0">
              <a:ln>
                <a:noFill/>
              </a:ln>
              <a:solidFill>
                <a:srgbClr val="222222"/>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2222"/>
                </a:solidFill>
                <a:effectLst/>
                <a:latin typeface="+mj-lt"/>
                <a:cs typeface="Arial" pitchFamily="34" charset="0"/>
              </a:rPr>
              <a:t>driver.switchTo().alert().accept();</a:t>
            </a:r>
            <a:endParaRPr kumimoji="0" lang="en-US" sz="18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2222"/>
                </a:solidFill>
                <a:effectLst/>
                <a:latin typeface="+mj-lt"/>
                <a:cs typeface="Arial" pitchFamily="34" charset="0"/>
              </a:rPr>
              <a:t>3) String getText</a:t>
            </a:r>
            <a:r>
              <a:rPr kumimoji="0" lang="en-US" sz="1800" b="1" i="0" u="none" strike="noStrike" cap="none" normalizeH="0" baseline="0" dirty="0" smtClean="0">
                <a:ln>
                  <a:noFill/>
                </a:ln>
                <a:solidFill>
                  <a:srgbClr val="222222"/>
                </a:solidFill>
                <a:effectLst/>
                <a:latin typeface="+mj-lt"/>
                <a:cs typeface="Arial" pitchFamily="34" charset="0"/>
              </a:rPr>
              <a:t>() // To capture the alert message.</a:t>
            </a:r>
            <a:endParaRPr kumimoji="0" lang="en-US" sz="1800" b="0" i="0" u="none" strike="noStrike" cap="none" normalizeH="0" baseline="0" dirty="0" smtClean="0">
              <a:ln>
                <a:noFill/>
              </a:ln>
              <a:solidFill>
                <a:srgbClr val="222222"/>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2222"/>
                </a:solidFill>
                <a:effectLst/>
                <a:latin typeface="+mj-lt"/>
                <a:cs typeface="Arial" pitchFamily="34" charset="0"/>
              </a:rPr>
              <a:t>driver.switchTo().alert().getText();</a:t>
            </a:r>
            <a:endParaRPr kumimoji="0" lang="en-US" sz="18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2222"/>
                </a:solidFill>
                <a:effectLst/>
                <a:latin typeface="+mj-lt"/>
                <a:cs typeface="Arial" pitchFamily="34" charset="0"/>
              </a:rPr>
              <a:t>4) void sendKeys(String stringToSend) </a:t>
            </a:r>
            <a:r>
              <a:rPr kumimoji="0" lang="en-US" sz="1800" b="1" i="0" u="none" strike="noStrike" cap="none" normalizeH="0" baseline="0" dirty="0" smtClean="0">
                <a:ln>
                  <a:noFill/>
                </a:ln>
                <a:solidFill>
                  <a:srgbClr val="222222"/>
                </a:solidFill>
                <a:effectLst/>
                <a:latin typeface="+mj-lt"/>
                <a:cs typeface="Arial" pitchFamily="34" charset="0"/>
              </a:rPr>
              <a:t>// To send some data to alert box.</a:t>
            </a:r>
            <a:endParaRPr kumimoji="0" lang="en-US" sz="1800" b="0" i="0" u="none" strike="noStrike" cap="none" normalizeH="0" baseline="0" dirty="0" smtClean="0">
              <a:ln>
                <a:noFill/>
              </a:ln>
              <a:solidFill>
                <a:srgbClr val="222222"/>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2222"/>
                </a:solidFill>
                <a:effectLst/>
                <a:latin typeface="+mj-lt"/>
                <a:cs typeface="Arial" pitchFamily="34" charset="0"/>
              </a:rPr>
              <a:t>driver.switchTo().alert().sendKeys("Text");</a:t>
            </a:r>
            <a:endParaRPr kumimoji="0" lang="en-US" sz="18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571472" y="4143380"/>
            <a:ext cx="7286676" cy="2031325"/>
          </a:xfrm>
          <a:prstGeom prst="rect">
            <a:avLst/>
          </a:prstGeom>
        </p:spPr>
        <p:txBody>
          <a:bodyPr wrap="square">
            <a:spAutoFit/>
          </a:bodyPr>
          <a:lstStyle/>
          <a:p>
            <a:r>
              <a:rPr lang="en-IN" b="1" dirty="0" smtClean="0">
                <a:solidFill>
                  <a:srgbClr val="00B050"/>
                </a:solidFill>
              </a:rPr>
              <a:t>driver.get("https://demoqa.com/alerts");</a:t>
            </a:r>
          </a:p>
          <a:p>
            <a:r>
              <a:rPr lang="en-IN" b="1" dirty="0" smtClean="0">
                <a:solidFill>
                  <a:srgbClr val="00B050"/>
                </a:solidFill>
              </a:rPr>
              <a:t>driver.findElement(By.id("alertButton")).click();</a:t>
            </a:r>
          </a:p>
          <a:p>
            <a:r>
              <a:rPr lang="en-IN" b="1" dirty="0" smtClean="0">
                <a:solidFill>
                  <a:srgbClr val="00B050"/>
                </a:solidFill>
              </a:rPr>
              <a:t>driver.findElement(By.id("confirmButton")).click();;</a:t>
            </a:r>
          </a:p>
          <a:p>
            <a:r>
              <a:rPr lang="en-IN" b="1" dirty="0" smtClean="0">
                <a:solidFill>
                  <a:srgbClr val="00B050"/>
                </a:solidFill>
              </a:rPr>
              <a:t>Alert </a:t>
            </a:r>
            <a:r>
              <a:rPr lang="en-IN" b="1" u="sng" dirty="0" err="1" smtClean="0">
                <a:solidFill>
                  <a:srgbClr val="00B050"/>
                </a:solidFill>
              </a:rPr>
              <a:t>alrte</a:t>
            </a:r>
            <a:r>
              <a:rPr lang="en-IN" b="1" u="sng" dirty="0" smtClean="0">
                <a:solidFill>
                  <a:srgbClr val="00B050"/>
                </a:solidFill>
              </a:rPr>
              <a:t> = driver.switchTo().alert();</a:t>
            </a:r>
          </a:p>
          <a:p>
            <a:r>
              <a:rPr lang="en-IN" b="1" dirty="0" smtClean="0">
                <a:solidFill>
                  <a:srgbClr val="00B050"/>
                </a:solidFill>
              </a:rPr>
              <a:t>String alertMessage= driver.switchTo().alert().getText();</a:t>
            </a:r>
          </a:p>
          <a:p>
            <a:r>
              <a:rPr lang="en-IN" b="1" dirty="0" smtClean="0">
                <a:solidFill>
                  <a:srgbClr val="00B050"/>
                </a:solidFill>
              </a:rPr>
              <a:t>System.out.println(alertMessage);</a:t>
            </a:r>
          </a:p>
          <a:p>
            <a:r>
              <a:rPr lang="en-IN" b="1" dirty="0" smtClean="0">
                <a:solidFill>
                  <a:srgbClr val="00B050"/>
                </a:solidFill>
              </a:rPr>
              <a:t>alrte.accept();</a:t>
            </a:r>
            <a:endParaRPr lang="en-IN" b="1" dirty="0">
              <a:solidFill>
                <a:srgbClr val="00B050"/>
              </a:solidFill>
            </a:endParaRPr>
          </a:p>
        </p:txBody>
      </p:sp>
      <p:sp>
        <p:nvSpPr>
          <p:cNvPr id="5" name="TextBox 4"/>
          <p:cNvSpPr txBox="1"/>
          <p:nvPr/>
        </p:nvSpPr>
        <p:spPr>
          <a:xfrm>
            <a:off x="285720" y="3643314"/>
            <a:ext cx="1357322" cy="369332"/>
          </a:xfrm>
          <a:prstGeom prst="rect">
            <a:avLst/>
          </a:prstGeom>
          <a:noFill/>
        </p:spPr>
        <p:txBody>
          <a:bodyPr wrap="square" rtlCol="0">
            <a:spAutoFit/>
          </a:bodyPr>
          <a:lstStyle/>
          <a:p>
            <a:r>
              <a:rPr lang="en-US" b="1" dirty="0" smtClean="0"/>
              <a:t>Example -</a:t>
            </a:r>
            <a:endParaRPr lang="en-I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357430"/>
            <a:ext cx="8229600" cy="3786214"/>
          </a:xfrm>
        </p:spPr>
        <p:txBody>
          <a:bodyPr/>
          <a:lstStyle/>
          <a:p>
            <a:r>
              <a:rPr lang="en-IN" b="1" dirty="0" smtClean="0"/>
              <a:t>driver.close()</a:t>
            </a:r>
            <a:r>
              <a:rPr lang="en-IN" dirty="0" smtClean="0"/>
              <a:t> closes only the current window on which Selenium is running automated tests. The WebDriver session, however, remains active.</a:t>
            </a:r>
          </a:p>
          <a:p>
            <a:r>
              <a:rPr lang="en-IN" dirty="0" smtClean="0"/>
              <a:t>On the other hand, the </a:t>
            </a:r>
            <a:r>
              <a:rPr lang="en-IN" b="1" dirty="0" smtClean="0"/>
              <a:t>driver.quit()</a:t>
            </a:r>
            <a:r>
              <a:rPr lang="en-IN" dirty="0" smtClean="0"/>
              <a:t> method closes all browser windows and ends the WebDriver session.</a:t>
            </a:r>
          </a:p>
          <a:p>
            <a:endParaRPr lang="en-IN" dirty="0" smtClean="0"/>
          </a:p>
          <a:p>
            <a:endParaRPr lang="en-IN" dirty="0"/>
          </a:p>
        </p:txBody>
      </p:sp>
      <p:sp>
        <p:nvSpPr>
          <p:cNvPr id="4" name="TextBox 3"/>
          <p:cNvSpPr txBox="1"/>
          <p:nvPr/>
        </p:nvSpPr>
        <p:spPr>
          <a:xfrm>
            <a:off x="642910" y="500042"/>
            <a:ext cx="7643866" cy="1200329"/>
          </a:xfrm>
          <a:prstGeom prst="rect">
            <a:avLst/>
          </a:prstGeom>
          <a:noFill/>
        </p:spPr>
        <p:txBody>
          <a:bodyPr wrap="square" rtlCol="0">
            <a:spAutoFit/>
          </a:bodyPr>
          <a:lstStyle/>
          <a:p>
            <a:r>
              <a:rPr lang="en-IN" sz="2400" b="1" dirty="0" smtClean="0"/>
              <a:t>driver.close()</a:t>
            </a:r>
            <a:r>
              <a:rPr lang="en-IN" sz="2400" dirty="0" smtClean="0"/>
              <a:t> and </a:t>
            </a:r>
            <a:r>
              <a:rPr lang="en-IN" sz="2400" b="1" dirty="0" smtClean="0"/>
              <a:t>driver.quit()</a:t>
            </a:r>
            <a:r>
              <a:rPr lang="en-IN" sz="2400" dirty="0" smtClean="0"/>
              <a:t> are two methods for closing a browser session in Selenium WebDriver. It is necessary to know when to use each method in a test script.</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TotalTime>
  <Words>299</Words>
  <Application>Microsoft Office PowerPoint</Application>
  <PresentationFormat>On-screen Show (4:3)</PresentationFormat>
  <Paragraphs>84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Select Option from Drop-Down Box </vt:lpstr>
      <vt:lpstr>Slide 2</vt:lpstr>
      <vt:lpstr>Implicit, Explicit and Fluent Wait in Selenium WebDriver </vt:lpstr>
      <vt:lpstr>Slide 4</vt:lpstr>
      <vt:lpstr>Slide 5</vt:lpstr>
      <vt:lpstr>Slide 6</vt:lpstr>
      <vt:lpstr>Slide 7</vt:lpstr>
      <vt:lpstr>How to handle Alert in Selenium WebDriver </vt:lpstr>
      <vt:lpstr>Slide 9</vt:lpstr>
      <vt:lpstr>How to Scroll Down or Up using Selenium Webdriver </vt:lpstr>
      <vt:lpstr>Slide 11</vt:lpstr>
      <vt:lpstr>How to scroll down to an element in Selenium until it is visible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 Option from Drop-Down Box</dc:title>
  <dc:creator>dell</dc:creator>
  <cp:lastModifiedBy>dell</cp:lastModifiedBy>
  <cp:revision>60</cp:revision>
  <dcterms:created xsi:type="dcterms:W3CDTF">2022-02-15T16:05:55Z</dcterms:created>
  <dcterms:modified xsi:type="dcterms:W3CDTF">2022-04-12T03:59:06Z</dcterms:modified>
</cp:coreProperties>
</file>