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5B18140-A26A-4056-9E22-2C8D32323E78}" type="datetimeFigureOut">
              <a:rPr lang="en-US" smtClean="0"/>
              <a:pPr/>
              <a:t>2/22/2022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8A1389-2173-4EDB-AF88-3E23690CADB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B18140-A26A-4056-9E22-2C8D32323E78}" type="datetimeFigureOut">
              <a:rPr lang="en-US" smtClean="0"/>
              <a:pPr/>
              <a:t>2/22/2022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8A1389-2173-4EDB-AF88-3E23690CADB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B18140-A26A-4056-9E22-2C8D32323E78}" type="datetimeFigureOut">
              <a:rPr lang="en-US" smtClean="0"/>
              <a:pPr/>
              <a:t>2/22/2022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8A1389-2173-4EDB-AF88-3E23690CADB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B18140-A26A-4056-9E22-2C8D32323E78}" type="datetimeFigureOut">
              <a:rPr lang="en-US" smtClean="0"/>
              <a:pPr/>
              <a:t>2/22/2022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8A1389-2173-4EDB-AF88-3E23690CADB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B18140-A26A-4056-9E22-2C8D32323E78}" type="datetimeFigureOut">
              <a:rPr lang="en-US" smtClean="0"/>
              <a:pPr/>
              <a:t>2/22/2022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8A1389-2173-4EDB-AF88-3E23690CADB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5B18140-A26A-4056-9E22-2C8D32323E78}" type="datetimeFigureOut">
              <a:rPr lang="en-US" smtClean="0"/>
              <a:pPr/>
              <a:t>2/22/2022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8A1389-2173-4EDB-AF88-3E23690CADB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5B18140-A26A-4056-9E22-2C8D32323E78}" type="datetimeFigureOut">
              <a:rPr lang="en-US" smtClean="0"/>
              <a:pPr/>
              <a:t>2/22/2022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8A1389-2173-4EDB-AF88-3E23690CADB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5B18140-A26A-4056-9E22-2C8D32323E78}" type="datetimeFigureOut">
              <a:rPr lang="en-US" smtClean="0"/>
              <a:pPr/>
              <a:t>2/22/2022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8A1389-2173-4EDB-AF88-3E23690CADB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18140-A26A-4056-9E22-2C8D32323E78}" type="datetimeFigureOut">
              <a:rPr lang="en-US" smtClean="0"/>
              <a:pPr/>
              <a:t>2/22/2022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8A1389-2173-4EDB-AF88-3E23690CADB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18140-A26A-4056-9E22-2C8D32323E78}" type="datetimeFigureOut">
              <a:rPr lang="en-US" smtClean="0"/>
              <a:pPr/>
              <a:t>2/22/2022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8A1389-2173-4EDB-AF88-3E23690CADB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18140-A26A-4056-9E22-2C8D32323E78}" type="datetimeFigureOut">
              <a:rPr lang="en-US" smtClean="0"/>
              <a:pPr/>
              <a:t>2/22/2022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8A1389-2173-4EDB-AF88-3E23690CADB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18140-A26A-4056-9E22-2C8D32323E78}" type="datetimeFigureOut">
              <a:rPr lang="en-US" smtClean="0"/>
              <a:pPr/>
              <a:t>2/22/2022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A1389-2173-4EDB-AF88-3E23690CADB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toolsqa.com/selenium-webdriver/actions-class-in-seleniu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lambdatest.com/blog/complete-guide-on-testng-annotations-for-selenium-webdriv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14290"/>
            <a:ext cx="7772400" cy="714356"/>
          </a:xfrm>
        </p:spPr>
        <p:txBody>
          <a:bodyPr>
            <a:normAutofit fontScale="90000"/>
          </a:bodyPr>
          <a:lstStyle/>
          <a:p>
            <a:r>
              <a:rPr lang="en-IN" sz="3200" b="1" dirty="0">
                <a:solidFill>
                  <a:srgbClr val="7030A0"/>
                </a:solidFill>
              </a:rPr>
              <a:t>What is Drag and Drop Action?</a:t>
            </a:r>
            <a:r>
              <a:rPr lang="en-IN" sz="2400" b="1" dirty="0"/>
              <a:t/>
            </a:r>
            <a:br>
              <a:rPr lang="en-IN" sz="2400" b="1" dirty="0"/>
            </a:br>
            <a:endParaRPr lang="en-IN" sz="2400" dirty="0"/>
          </a:p>
        </p:txBody>
      </p:sp>
      <p:sp>
        <p:nvSpPr>
          <p:cNvPr id="3" name="Subtitle 2"/>
          <p:cNvSpPr>
            <a:spLocks noGrp="1"/>
          </p:cNvSpPr>
          <p:nvPr>
            <p:ph type="subTitle" idx="1"/>
          </p:nvPr>
        </p:nvSpPr>
        <p:spPr>
          <a:xfrm>
            <a:off x="357158" y="785794"/>
            <a:ext cx="8429684" cy="5357850"/>
          </a:xfrm>
        </p:spPr>
        <p:txBody>
          <a:bodyPr>
            <a:normAutofit lnSpcReduction="10000"/>
          </a:bodyPr>
          <a:lstStyle/>
          <a:p>
            <a:pPr algn="l"/>
            <a:r>
              <a:rPr lang="en-IN" sz="2000" dirty="0">
                <a:solidFill>
                  <a:srgbClr val="0070C0"/>
                </a:solidFill>
              </a:rPr>
              <a:t>This is an action performed with a </a:t>
            </a:r>
            <a:r>
              <a:rPr lang="en-IN" sz="2000" i="1" dirty="0">
                <a:solidFill>
                  <a:srgbClr val="0070C0"/>
                </a:solidFill>
              </a:rPr>
              <a:t>mouse</a:t>
            </a:r>
            <a:r>
              <a:rPr lang="en-IN" sz="2000" dirty="0">
                <a:solidFill>
                  <a:srgbClr val="0070C0"/>
                </a:solidFill>
              </a:rPr>
              <a:t> when a user moves (</a:t>
            </a:r>
            <a:r>
              <a:rPr lang="en-IN" sz="2000" i="1" dirty="0">
                <a:solidFill>
                  <a:srgbClr val="0070C0"/>
                </a:solidFill>
              </a:rPr>
              <a:t>drags</a:t>
            </a:r>
            <a:r>
              <a:rPr lang="en-IN" sz="2000" dirty="0">
                <a:solidFill>
                  <a:srgbClr val="0070C0"/>
                </a:solidFill>
              </a:rPr>
              <a:t>) a web element and then places (</a:t>
            </a:r>
            <a:r>
              <a:rPr lang="en-IN" sz="2000" i="1" dirty="0" smtClean="0">
                <a:solidFill>
                  <a:srgbClr val="0070C0"/>
                </a:solidFill>
              </a:rPr>
              <a:t>drops</a:t>
            </a:r>
            <a:r>
              <a:rPr lang="en-IN" sz="2000" dirty="0">
                <a:solidFill>
                  <a:srgbClr val="0070C0"/>
                </a:solidFill>
              </a:rPr>
              <a:t>) it into an alternate area</a:t>
            </a:r>
            <a:r>
              <a:rPr lang="en-IN" sz="2000" dirty="0" smtClean="0">
                <a:solidFill>
                  <a:srgbClr val="0070C0"/>
                </a:solidFill>
              </a:rPr>
              <a:t>.</a:t>
            </a:r>
          </a:p>
          <a:p>
            <a:pPr algn="l"/>
            <a:endParaRPr lang="en-IN" sz="2000" dirty="0" smtClean="0">
              <a:solidFill>
                <a:srgbClr val="0070C0"/>
              </a:solidFill>
            </a:endParaRPr>
          </a:p>
          <a:p>
            <a:pPr algn="l"/>
            <a:r>
              <a:rPr lang="en-IN" sz="2000" i="1" dirty="0">
                <a:solidFill>
                  <a:srgbClr val="0070C0"/>
                </a:solidFill>
              </a:rPr>
              <a:t>E.g. This is a very common action used in Windows Explorer while moving any file from one folder to another. Here, the user selects any file in the folder, drags it to the </a:t>
            </a:r>
            <a:r>
              <a:rPr lang="en-IN" sz="2000" i="1" dirty="0" smtClean="0">
                <a:solidFill>
                  <a:srgbClr val="0070C0"/>
                </a:solidFill>
              </a:rPr>
              <a:t>desired </a:t>
            </a:r>
            <a:r>
              <a:rPr lang="en-IN" sz="2000" i="1" dirty="0">
                <a:solidFill>
                  <a:srgbClr val="0070C0"/>
                </a:solidFill>
              </a:rPr>
              <a:t>folder and just drops it</a:t>
            </a:r>
            <a:r>
              <a:rPr lang="en-IN" sz="2000" i="1" dirty="0" smtClean="0">
                <a:solidFill>
                  <a:srgbClr val="0070C0"/>
                </a:solidFill>
              </a:rPr>
              <a:t>.</a:t>
            </a:r>
          </a:p>
          <a:p>
            <a:pPr algn="l"/>
            <a:endParaRPr lang="en-IN" sz="2000" dirty="0" smtClean="0">
              <a:solidFill>
                <a:srgbClr val="0070C0"/>
              </a:solidFill>
            </a:endParaRPr>
          </a:p>
          <a:p>
            <a:pPr algn="l"/>
            <a:r>
              <a:rPr lang="en-IN" sz="2000" dirty="0" smtClean="0">
                <a:solidFill>
                  <a:srgbClr val="0070C0"/>
                </a:solidFill>
              </a:rPr>
              <a:t>To </a:t>
            </a:r>
            <a:r>
              <a:rPr lang="en-IN" sz="2000" dirty="0">
                <a:solidFill>
                  <a:srgbClr val="0070C0"/>
                </a:solidFill>
              </a:rPr>
              <a:t>perform the drag-drop action through a Selenium script, there is no direct drag-drop method available in </a:t>
            </a:r>
            <a:r>
              <a:rPr lang="en-IN" sz="2000" i="1" dirty="0">
                <a:solidFill>
                  <a:srgbClr val="0070C0"/>
                </a:solidFill>
              </a:rPr>
              <a:t>WebElement interface.</a:t>
            </a:r>
            <a:r>
              <a:rPr lang="en-IN" sz="2000" dirty="0">
                <a:solidFill>
                  <a:srgbClr val="0070C0"/>
                </a:solidFill>
              </a:rPr>
              <a:t> Unlike other commands like </a:t>
            </a:r>
            <a:r>
              <a:rPr lang="en-IN" sz="2000" i="1" dirty="0">
                <a:solidFill>
                  <a:srgbClr val="0070C0"/>
                </a:solidFill>
              </a:rPr>
              <a:t>click(), sendKeys()</a:t>
            </a:r>
            <a:r>
              <a:rPr lang="en-IN" sz="2000" dirty="0">
                <a:solidFill>
                  <a:srgbClr val="0070C0"/>
                </a:solidFill>
              </a:rPr>
              <a:t> there is nothing available for drag and drop. Here, we leverage the </a:t>
            </a:r>
            <a:r>
              <a:rPr lang="en-IN" sz="2000" i="1" dirty="0">
                <a:solidFill>
                  <a:srgbClr val="0070C0"/>
                </a:solidFill>
                <a:hlinkClick r:id="rId2"/>
              </a:rPr>
              <a:t>Actions class</a:t>
            </a:r>
            <a:r>
              <a:rPr lang="en-IN" sz="2000" dirty="0">
                <a:solidFill>
                  <a:srgbClr val="0070C0"/>
                </a:solidFill>
              </a:rPr>
              <a:t> which provides various methods of emulating such complex interactions</a:t>
            </a:r>
            <a:r>
              <a:rPr lang="en-IN" sz="2000" dirty="0" smtClean="0">
                <a:solidFill>
                  <a:srgbClr val="0070C0"/>
                </a:solidFill>
              </a:rPr>
              <a:t>.</a:t>
            </a:r>
          </a:p>
          <a:p>
            <a:pPr algn="l"/>
            <a:endParaRPr lang="en-US" sz="2000" dirty="0">
              <a:solidFill>
                <a:srgbClr val="0070C0"/>
              </a:solidFill>
            </a:endParaRPr>
          </a:p>
          <a:p>
            <a:pPr algn="l"/>
            <a:r>
              <a:rPr lang="en-IN" sz="2000" dirty="0">
                <a:solidFill>
                  <a:srgbClr val="0070C0"/>
                </a:solidFill>
              </a:rPr>
              <a:t>So, here are the methods Actions class provides for Drag-Drop action:</a:t>
            </a:r>
          </a:p>
          <a:p>
            <a:pPr algn="l"/>
            <a:r>
              <a:rPr lang="en-IN" sz="2000" b="1" i="1" dirty="0" err="1" smtClean="0">
                <a:solidFill>
                  <a:srgbClr val="0070C0"/>
                </a:solidFill>
              </a:rPr>
              <a:t>dragAndDrop</a:t>
            </a:r>
            <a:r>
              <a:rPr lang="en-IN" sz="2000" b="1" i="1" dirty="0" smtClean="0">
                <a:solidFill>
                  <a:srgbClr val="0070C0"/>
                </a:solidFill>
              </a:rPr>
              <a:t>(</a:t>
            </a:r>
            <a:r>
              <a:rPr lang="en-IN" sz="2000" b="1" i="1" dirty="0" err="1" smtClean="0">
                <a:solidFill>
                  <a:srgbClr val="0070C0"/>
                </a:solidFill>
              </a:rPr>
              <a:t>WebElement</a:t>
            </a:r>
            <a:r>
              <a:rPr lang="en-IN" sz="2000" b="1" i="1" dirty="0" smtClean="0">
                <a:solidFill>
                  <a:srgbClr val="0070C0"/>
                </a:solidFill>
              </a:rPr>
              <a:t>  source</a:t>
            </a:r>
            <a:r>
              <a:rPr lang="en-IN" sz="2000" b="1" i="1" dirty="0">
                <a:solidFill>
                  <a:srgbClr val="0070C0"/>
                </a:solidFill>
              </a:rPr>
              <a:t>, WebElement </a:t>
            </a:r>
            <a:r>
              <a:rPr lang="en-IN" sz="2000" b="1" i="1" dirty="0" smtClean="0">
                <a:solidFill>
                  <a:srgbClr val="0070C0"/>
                </a:solidFill>
              </a:rPr>
              <a:t> target</a:t>
            </a:r>
            <a:r>
              <a:rPr lang="en-IN" sz="2000" b="1" i="1" dirty="0">
                <a:solidFill>
                  <a:srgbClr val="0070C0"/>
                </a:solidFill>
              </a:rPr>
              <a:t>)</a:t>
            </a:r>
            <a:endParaRPr lang="en-IN" sz="2000" b="1" dirty="0">
              <a:solidFill>
                <a:srgbClr val="0070C0"/>
              </a:solidFill>
            </a:endParaRPr>
          </a:p>
          <a:p>
            <a:pPr algn="l"/>
            <a:r>
              <a:rPr lang="en-IN" sz="2000" b="1" i="1" dirty="0">
                <a:solidFill>
                  <a:srgbClr val="0070C0"/>
                </a:solidFill>
              </a:rPr>
              <a:t>dragAndDropBy(</a:t>
            </a:r>
            <a:r>
              <a:rPr lang="en-IN" sz="2000" b="1" i="1" dirty="0" err="1">
                <a:solidFill>
                  <a:srgbClr val="0070C0"/>
                </a:solidFill>
              </a:rPr>
              <a:t>WebElementsource</a:t>
            </a:r>
            <a:r>
              <a:rPr lang="en-IN" sz="2000" b="1" i="1" dirty="0">
                <a:solidFill>
                  <a:srgbClr val="0070C0"/>
                </a:solidFill>
              </a:rPr>
              <a:t>, </a:t>
            </a:r>
            <a:r>
              <a:rPr lang="en-IN" sz="2000" b="1" i="1" dirty="0" err="1">
                <a:solidFill>
                  <a:srgbClr val="0070C0"/>
                </a:solidFill>
              </a:rPr>
              <a:t>int</a:t>
            </a:r>
            <a:r>
              <a:rPr lang="en-IN" sz="2000" b="1" i="1" dirty="0">
                <a:solidFill>
                  <a:srgbClr val="0070C0"/>
                </a:solidFill>
              </a:rPr>
              <a:t> xOffset, </a:t>
            </a:r>
            <a:r>
              <a:rPr lang="en-IN" sz="2000" b="1" i="1" dirty="0" err="1">
                <a:solidFill>
                  <a:srgbClr val="0070C0"/>
                </a:solidFill>
              </a:rPr>
              <a:t>int</a:t>
            </a:r>
            <a:r>
              <a:rPr lang="en-IN" sz="2000" b="1" i="1" dirty="0">
                <a:solidFill>
                  <a:srgbClr val="0070C0"/>
                </a:solidFill>
              </a:rPr>
              <a:t> yOffset)</a:t>
            </a:r>
            <a:endParaRPr lang="en-IN" sz="2000" b="1" dirty="0">
              <a:solidFill>
                <a:srgbClr val="0070C0"/>
              </a:solidFill>
            </a:endParaRPr>
          </a:p>
          <a:p>
            <a:pPr algn="l"/>
            <a:endParaRPr lang="en-IN"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000" b="1" dirty="0" smtClean="0"/>
              <a:t>Step 5:</a:t>
            </a:r>
            <a:r>
              <a:rPr lang="en-IN" sz="2000" dirty="0" smtClean="0"/>
              <a:t> Now, you will see </a:t>
            </a:r>
            <a:r>
              <a:rPr lang="en-IN" sz="2000" dirty="0" err="1" smtClean="0"/>
              <a:t>TestNG</a:t>
            </a:r>
            <a:r>
              <a:rPr lang="en-IN" sz="2000" dirty="0" smtClean="0"/>
              <a:t> added to your project libraries. Click on </a:t>
            </a:r>
            <a:r>
              <a:rPr lang="en-IN" sz="2000" b="1" dirty="0" smtClean="0"/>
              <a:t>Finish</a:t>
            </a:r>
            <a:r>
              <a:rPr lang="en-IN" sz="2000" dirty="0" smtClean="0"/>
              <a:t> and you are all set with your </a:t>
            </a:r>
            <a:r>
              <a:rPr lang="en-IN" sz="2000" dirty="0" err="1" smtClean="0"/>
              <a:t>testNG</a:t>
            </a:r>
            <a:r>
              <a:rPr lang="en-IN" sz="2000" dirty="0" smtClean="0"/>
              <a:t> project.</a:t>
            </a:r>
            <a:endParaRPr lang="en-IN" sz="2000" dirty="0"/>
          </a:p>
        </p:txBody>
      </p:sp>
      <p:pic>
        <p:nvPicPr>
          <p:cNvPr id="5122" name="Picture 2"/>
          <p:cNvPicPr>
            <a:picLocks noChangeAspect="1" noChangeArrowheads="1"/>
          </p:cNvPicPr>
          <p:nvPr/>
        </p:nvPicPr>
        <p:blipFill>
          <a:blip r:embed="rId2"/>
          <a:srcRect/>
          <a:stretch>
            <a:fillRect/>
          </a:stretch>
        </p:blipFill>
        <p:spPr bwMode="auto">
          <a:xfrm>
            <a:off x="1643042" y="1142983"/>
            <a:ext cx="6143668" cy="555513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14356"/>
            <a:ext cx="8229600" cy="868346"/>
          </a:xfrm>
        </p:spPr>
        <p:txBody>
          <a:bodyPr>
            <a:normAutofit/>
          </a:bodyPr>
          <a:lstStyle/>
          <a:p>
            <a:pPr algn="l"/>
            <a:r>
              <a:rPr lang="en-IN" sz="2000" dirty="0" smtClean="0"/>
              <a:t>Your Java project has been created successfully and you will be able to see it by clicking on the Package Explorer button on the left panel.</a:t>
            </a:r>
            <a:endParaRPr lang="en-IN" sz="2000" dirty="0"/>
          </a:p>
        </p:txBody>
      </p:sp>
      <p:pic>
        <p:nvPicPr>
          <p:cNvPr id="6146" name="Picture 2"/>
          <p:cNvPicPr>
            <a:picLocks noChangeAspect="1" noChangeArrowheads="1"/>
          </p:cNvPicPr>
          <p:nvPr/>
        </p:nvPicPr>
        <p:blipFill>
          <a:blip r:embed="rId2"/>
          <a:srcRect/>
          <a:stretch>
            <a:fillRect/>
          </a:stretch>
        </p:blipFill>
        <p:spPr bwMode="auto">
          <a:xfrm>
            <a:off x="1142976" y="2357430"/>
            <a:ext cx="6746310" cy="374528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142984"/>
            <a:ext cx="8229600" cy="582594"/>
          </a:xfrm>
        </p:spPr>
        <p:txBody>
          <a:bodyPr>
            <a:noAutofit/>
          </a:bodyPr>
          <a:lstStyle/>
          <a:p>
            <a:r>
              <a:rPr lang="en-IN" sz="2400" b="1" dirty="0" smtClean="0">
                <a:solidFill>
                  <a:srgbClr val="7030A0"/>
                </a:solidFill>
              </a:rPr>
              <a:t>Creating a </a:t>
            </a:r>
            <a:r>
              <a:rPr lang="en-IN" sz="2400" b="1" dirty="0" err="1" smtClean="0">
                <a:solidFill>
                  <a:srgbClr val="7030A0"/>
                </a:solidFill>
              </a:rPr>
              <a:t>TestNG</a:t>
            </a:r>
            <a:r>
              <a:rPr lang="en-IN" sz="2400" b="1" dirty="0" smtClean="0">
                <a:solidFill>
                  <a:srgbClr val="7030A0"/>
                </a:solidFill>
              </a:rPr>
              <a:t> class in Eclipse</a:t>
            </a:r>
            <a:r>
              <a:rPr lang="en-IN" sz="2400" dirty="0" smtClean="0"/>
              <a:t/>
            </a:r>
            <a:br>
              <a:rPr lang="en-IN" sz="2400" dirty="0" smtClean="0"/>
            </a:br>
            <a:endParaRPr lang="en-IN" sz="2400" dirty="0"/>
          </a:p>
        </p:txBody>
      </p:sp>
      <p:sp>
        <p:nvSpPr>
          <p:cNvPr id="4" name="Rectangle 3"/>
          <p:cNvSpPr/>
          <p:nvPr/>
        </p:nvSpPr>
        <p:spPr>
          <a:xfrm>
            <a:off x="285720" y="2214554"/>
            <a:ext cx="8286808" cy="1200329"/>
          </a:xfrm>
          <a:prstGeom prst="rect">
            <a:avLst/>
          </a:prstGeom>
        </p:spPr>
        <p:txBody>
          <a:bodyPr wrap="square">
            <a:spAutoFit/>
          </a:bodyPr>
          <a:lstStyle/>
          <a:p>
            <a:r>
              <a:rPr lang="en-IN" b="1" dirty="0" smtClean="0"/>
              <a:t>Step 1:</a:t>
            </a:r>
            <a:r>
              <a:rPr lang="en-IN" dirty="0" smtClean="0"/>
              <a:t> Navigate to </a:t>
            </a:r>
            <a:r>
              <a:rPr lang="en-IN" dirty="0" err="1" smtClean="0"/>
              <a:t>src</a:t>
            </a:r>
            <a:r>
              <a:rPr lang="en-IN" dirty="0" smtClean="0"/>
              <a:t> from the project folder and right-click the same. You will see </a:t>
            </a:r>
            <a:r>
              <a:rPr lang="en-IN" dirty="0" err="1" smtClean="0"/>
              <a:t>TestNG</a:t>
            </a:r>
            <a:r>
              <a:rPr lang="en-IN" dirty="0" smtClean="0"/>
              <a:t> as an option in the dropdown towards the bottom. Click on it and you will now see two sub-options to either create a </a:t>
            </a:r>
            <a:r>
              <a:rPr lang="en-IN" dirty="0" err="1" smtClean="0"/>
              <a:t>TestNG</a:t>
            </a:r>
            <a:r>
              <a:rPr lang="en-IN" dirty="0" smtClean="0"/>
              <a:t> class or convert the class to </a:t>
            </a:r>
            <a:r>
              <a:rPr lang="en-IN" dirty="0" err="1" smtClean="0"/>
              <a:t>TestNG</a:t>
            </a:r>
            <a:r>
              <a:rPr lang="en-IN" dirty="0" smtClean="0"/>
              <a:t>. As we are creating a new </a:t>
            </a:r>
            <a:r>
              <a:rPr lang="en-IN" dirty="0" err="1" smtClean="0"/>
              <a:t>TestNG</a:t>
            </a:r>
            <a:r>
              <a:rPr lang="en-IN" dirty="0" smtClean="0"/>
              <a:t> class, you need to select the first option.</a:t>
            </a:r>
            <a:endParaRPr lang="en-IN" dirty="0"/>
          </a:p>
        </p:txBody>
      </p:sp>
      <p:pic>
        <p:nvPicPr>
          <p:cNvPr id="7170" name="Picture 2"/>
          <p:cNvPicPr>
            <a:picLocks noChangeAspect="1" noChangeArrowheads="1"/>
          </p:cNvPicPr>
          <p:nvPr/>
        </p:nvPicPr>
        <p:blipFill>
          <a:blip r:embed="rId2"/>
          <a:srcRect/>
          <a:stretch>
            <a:fillRect/>
          </a:stretch>
        </p:blipFill>
        <p:spPr bwMode="auto">
          <a:xfrm>
            <a:off x="212509" y="3857628"/>
            <a:ext cx="8931491" cy="157163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00042"/>
            <a:ext cx="8643998" cy="1143000"/>
          </a:xfrm>
        </p:spPr>
        <p:txBody>
          <a:bodyPr>
            <a:normAutofit fontScale="90000"/>
          </a:bodyPr>
          <a:lstStyle/>
          <a:p>
            <a:pPr algn="l"/>
            <a:r>
              <a:rPr lang="en-IN" sz="2000" b="1" dirty="0" smtClean="0"/>
              <a:t>Step 2:</a:t>
            </a:r>
            <a:r>
              <a:rPr lang="en-IN" sz="2000" dirty="0" smtClean="0"/>
              <a:t> Generally, the source folder name is auto-filled but if it is not, you can simply browse through the same. Next, you can give any name to your class, for example, ‘</a:t>
            </a:r>
            <a:r>
              <a:rPr lang="en-IN" sz="2000" b="1" dirty="0" err="1" smtClean="0"/>
              <a:t>TestNGTestOne</a:t>
            </a:r>
            <a:r>
              <a:rPr lang="en-IN" sz="2000" dirty="0" smtClean="0"/>
              <a:t>’ and its package. For now, we will keep the basic annotations selected </a:t>
            </a:r>
            <a:r>
              <a:rPr lang="en-IN" sz="2000" b="1" dirty="0" smtClean="0"/>
              <a:t>@</a:t>
            </a:r>
            <a:r>
              <a:rPr lang="en-IN" sz="2000" b="1" dirty="0" err="1" smtClean="0"/>
              <a:t>BeforeMethod</a:t>
            </a:r>
            <a:r>
              <a:rPr lang="en-IN" sz="2000" dirty="0" smtClean="0"/>
              <a:t> and </a:t>
            </a:r>
            <a:r>
              <a:rPr lang="en-IN" sz="2000" b="1" dirty="0" smtClean="0"/>
              <a:t>@</a:t>
            </a:r>
            <a:r>
              <a:rPr lang="en-IN" sz="2000" b="1" dirty="0" err="1" smtClean="0"/>
              <a:t>AfterMethod</a:t>
            </a:r>
            <a:r>
              <a:rPr lang="en-IN" sz="2000" dirty="0" smtClean="0"/>
              <a:t>. However, Annotations can be configured at a later stage as well depending upon your test scenario. If you wish to configure them now, you can refer to the </a:t>
            </a:r>
            <a:r>
              <a:rPr lang="en-IN" sz="2000" dirty="0" err="1" smtClean="0">
                <a:hlinkClick r:id="rId2"/>
              </a:rPr>
              <a:t>TestNG</a:t>
            </a:r>
            <a:r>
              <a:rPr lang="en-IN" sz="2000" dirty="0" smtClean="0">
                <a:hlinkClick r:id="rId2"/>
              </a:rPr>
              <a:t> annotations tutorial</a:t>
            </a:r>
            <a:r>
              <a:rPr lang="en-IN" sz="2000" dirty="0" smtClean="0"/>
              <a:t>.</a:t>
            </a:r>
            <a:endParaRPr lang="en-IN" sz="2000" dirty="0"/>
          </a:p>
        </p:txBody>
      </p:sp>
      <p:pic>
        <p:nvPicPr>
          <p:cNvPr id="8194" name="Picture 2"/>
          <p:cNvPicPr>
            <a:picLocks noChangeAspect="1" noChangeArrowheads="1"/>
          </p:cNvPicPr>
          <p:nvPr/>
        </p:nvPicPr>
        <p:blipFill>
          <a:blip r:embed="rId3"/>
          <a:srcRect/>
          <a:stretch>
            <a:fillRect/>
          </a:stretch>
        </p:blipFill>
        <p:spPr bwMode="auto">
          <a:xfrm>
            <a:off x="928662" y="1904623"/>
            <a:ext cx="7143800" cy="495337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356"/>
            <a:ext cx="8229600" cy="1143000"/>
          </a:xfrm>
        </p:spPr>
        <p:txBody>
          <a:bodyPr>
            <a:normAutofit/>
          </a:bodyPr>
          <a:lstStyle/>
          <a:p>
            <a:pPr algn="l"/>
            <a:r>
              <a:rPr lang="en-IN" sz="2000" b="1" dirty="0" smtClean="0"/>
              <a:t>Step 3:</a:t>
            </a:r>
            <a:r>
              <a:rPr lang="en-IN" sz="2000" dirty="0" smtClean="0"/>
              <a:t> You will now see a class(</a:t>
            </a:r>
            <a:r>
              <a:rPr lang="en-IN" sz="2000" b="1" dirty="0" smtClean="0"/>
              <a:t>TestNGTestOne.java</a:t>
            </a:r>
            <a:r>
              <a:rPr lang="en-IN" sz="2000" dirty="0" smtClean="0"/>
              <a:t>) in your project directory with default methods, </a:t>
            </a:r>
            <a:r>
              <a:rPr lang="en-IN" sz="2000" dirty="0" err="1" smtClean="0"/>
              <a:t>viz</a:t>
            </a:r>
            <a:r>
              <a:rPr lang="en-IN" sz="2000" dirty="0" smtClean="0"/>
              <a:t> f(), as well as </a:t>
            </a:r>
            <a:r>
              <a:rPr lang="en-IN" sz="2000" dirty="0" err="1" smtClean="0"/>
              <a:t>beforeMethod</a:t>
            </a:r>
            <a:r>
              <a:rPr lang="en-IN" sz="2000" dirty="0" smtClean="0"/>
              <a:t>() and </a:t>
            </a:r>
            <a:r>
              <a:rPr lang="en-IN" sz="2000" dirty="0" err="1" smtClean="0"/>
              <a:t>afterMethod</a:t>
            </a:r>
            <a:r>
              <a:rPr lang="en-IN" sz="2000" dirty="0" smtClean="0"/>
              <a:t>() that you can see were checked in the screenshot above.</a:t>
            </a:r>
            <a:endParaRPr lang="en-IN" sz="2000" dirty="0"/>
          </a:p>
        </p:txBody>
      </p:sp>
      <p:pic>
        <p:nvPicPr>
          <p:cNvPr id="9218" name="Picture 2"/>
          <p:cNvPicPr>
            <a:picLocks noChangeAspect="1" noChangeArrowheads="1"/>
          </p:cNvPicPr>
          <p:nvPr/>
        </p:nvPicPr>
        <p:blipFill>
          <a:blip r:embed="rId2"/>
          <a:srcRect/>
          <a:stretch>
            <a:fillRect/>
          </a:stretch>
        </p:blipFill>
        <p:spPr bwMode="auto">
          <a:xfrm>
            <a:off x="500034" y="2428868"/>
            <a:ext cx="8431899" cy="328614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857224" y="214290"/>
            <a:ext cx="7274340" cy="637882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93658" y="285728"/>
            <a:ext cx="8421745" cy="618740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654032"/>
          </a:xfrm>
        </p:spPr>
        <p:txBody>
          <a:bodyPr>
            <a:normAutofit fontScale="90000"/>
          </a:bodyPr>
          <a:lstStyle/>
          <a:p>
            <a:r>
              <a:rPr lang="en-IN" sz="2800" b="1" dirty="0" err="1" smtClean="0">
                <a:solidFill>
                  <a:srgbClr val="0070C0"/>
                </a:solidFill>
              </a:rPr>
              <a:t>TestNG</a:t>
            </a:r>
            <a:r>
              <a:rPr lang="en-IN" sz="2800" b="1" dirty="0" smtClean="0">
                <a:solidFill>
                  <a:srgbClr val="0070C0"/>
                </a:solidFill>
              </a:rPr>
              <a:t> code without Priority in Alphabetical Order</a:t>
            </a:r>
            <a:r>
              <a:rPr lang="en-IN" sz="2000" b="1" dirty="0" smtClean="0"/>
              <a:t/>
            </a:r>
            <a:br>
              <a:rPr lang="en-IN" sz="2000" b="1" dirty="0" smtClean="0"/>
            </a:br>
            <a:endParaRPr lang="en-IN" sz="2000" dirty="0"/>
          </a:p>
        </p:txBody>
      </p:sp>
      <p:sp>
        <p:nvSpPr>
          <p:cNvPr id="3" name="Content Placeholder 2"/>
          <p:cNvSpPr>
            <a:spLocks noGrp="1"/>
          </p:cNvSpPr>
          <p:nvPr>
            <p:ph idx="1"/>
          </p:nvPr>
        </p:nvSpPr>
        <p:spPr>
          <a:xfrm>
            <a:off x="428564" y="428604"/>
            <a:ext cx="8501154" cy="6143668"/>
          </a:xfrm>
        </p:spPr>
        <p:txBody>
          <a:bodyPr>
            <a:normAutofit fontScale="85000" lnSpcReduction="20000"/>
          </a:bodyPr>
          <a:lstStyle/>
          <a:p>
            <a:pPr>
              <a:buNone/>
            </a:pPr>
            <a:r>
              <a:rPr lang="en-IN" sz="1800" b="1" dirty="0" smtClean="0">
                <a:solidFill>
                  <a:srgbClr val="00B050"/>
                </a:solidFill>
              </a:rPr>
              <a:t>If we don’t mention any priority, testing will execute the @Test methods based on alphabetical order of their method names irrespective of their place of implementation in the code.</a:t>
            </a:r>
          </a:p>
          <a:p>
            <a:pPr>
              <a:buNone/>
            </a:pPr>
            <a:endParaRPr lang="en-IN" sz="1800" dirty="0" smtClean="0"/>
          </a:p>
          <a:p>
            <a:pPr>
              <a:buNone/>
            </a:pPr>
            <a:r>
              <a:rPr lang="en-IN" sz="1800" dirty="0" smtClean="0"/>
              <a:t>@Test </a:t>
            </a:r>
            <a:endParaRPr lang="en-IN" sz="1800" dirty="0" smtClean="0"/>
          </a:p>
          <a:p>
            <a:pPr>
              <a:buNone/>
            </a:pPr>
            <a:r>
              <a:rPr lang="en-IN" sz="1800" dirty="0" smtClean="0"/>
              <a:t>public </a:t>
            </a:r>
            <a:r>
              <a:rPr lang="en-IN" sz="1800" dirty="0" smtClean="0"/>
              <a:t>void c_method()</a:t>
            </a:r>
          </a:p>
          <a:p>
            <a:pPr>
              <a:buNone/>
            </a:pPr>
            <a:r>
              <a:rPr lang="en-IN" sz="1800" dirty="0" smtClean="0"/>
              <a:t>{</a:t>
            </a:r>
          </a:p>
          <a:p>
            <a:pPr>
              <a:buNone/>
            </a:pPr>
            <a:r>
              <a:rPr lang="en-IN" sz="1800" dirty="0" smtClean="0"/>
              <a:t> System.out.println("I'm in method C"); </a:t>
            </a:r>
          </a:p>
          <a:p>
            <a:pPr>
              <a:buNone/>
            </a:pPr>
            <a:r>
              <a:rPr lang="en-IN" sz="1800" dirty="0" smtClean="0"/>
              <a:t>}</a:t>
            </a:r>
          </a:p>
          <a:p>
            <a:pPr>
              <a:buNone/>
            </a:pPr>
            <a:r>
              <a:rPr lang="en-IN" sz="1800" dirty="0" smtClean="0"/>
              <a:t> @Test </a:t>
            </a:r>
            <a:endParaRPr lang="en-IN" sz="1800" dirty="0" smtClean="0"/>
          </a:p>
          <a:p>
            <a:pPr>
              <a:buNone/>
            </a:pPr>
            <a:r>
              <a:rPr lang="en-IN" sz="1800" dirty="0" smtClean="0"/>
              <a:t>public </a:t>
            </a:r>
            <a:r>
              <a:rPr lang="en-IN" sz="1800" dirty="0" smtClean="0"/>
              <a:t>void b_method()</a:t>
            </a:r>
          </a:p>
          <a:p>
            <a:pPr>
              <a:buNone/>
            </a:pPr>
            <a:r>
              <a:rPr lang="en-IN" sz="1800" dirty="0" smtClean="0"/>
              <a:t>{ </a:t>
            </a:r>
          </a:p>
          <a:p>
            <a:pPr>
              <a:buNone/>
            </a:pPr>
            <a:r>
              <a:rPr lang="en-IN" sz="1800" dirty="0" smtClean="0"/>
              <a:t>System.out.println("I'm in method B"); </a:t>
            </a:r>
          </a:p>
          <a:p>
            <a:pPr>
              <a:buNone/>
            </a:pPr>
            <a:r>
              <a:rPr lang="en-IN" sz="1800" dirty="0" smtClean="0"/>
              <a:t>} </a:t>
            </a:r>
          </a:p>
          <a:p>
            <a:pPr>
              <a:buNone/>
            </a:pPr>
            <a:r>
              <a:rPr lang="en-IN" sz="1800" dirty="0" smtClean="0"/>
              <a:t>@Test public void a_method()</a:t>
            </a:r>
          </a:p>
          <a:p>
            <a:pPr>
              <a:buNone/>
            </a:pPr>
            <a:r>
              <a:rPr lang="en-IN" sz="1800" dirty="0" smtClean="0"/>
              <a:t>{ </a:t>
            </a:r>
          </a:p>
          <a:p>
            <a:pPr>
              <a:buNone/>
            </a:pPr>
            <a:r>
              <a:rPr lang="en-IN" sz="1800" dirty="0" smtClean="0"/>
              <a:t>System.out.println("I'm in method A");</a:t>
            </a:r>
          </a:p>
          <a:p>
            <a:pPr>
              <a:buNone/>
            </a:pPr>
            <a:r>
              <a:rPr lang="en-IN" sz="1800" dirty="0" smtClean="0"/>
              <a:t> } </a:t>
            </a:r>
          </a:p>
          <a:p>
            <a:pPr>
              <a:buNone/>
            </a:pPr>
            <a:r>
              <a:rPr lang="en-IN" sz="1800" dirty="0" smtClean="0"/>
              <a:t>@Test public void e_method()</a:t>
            </a:r>
          </a:p>
          <a:p>
            <a:pPr>
              <a:buNone/>
            </a:pPr>
            <a:r>
              <a:rPr lang="en-IN" sz="1800" dirty="0" smtClean="0"/>
              <a:t>{ </a:t>
            </a:r>
          </a:p>
          <a:p>
            <a:pPr>
              <a:buNone/>
            </a:pPr>
            <a:r>
              <a:rPr lang="en-IN" sz="1800" dirty="0" smtClean="0"/>
              <a:t>System.out.println("I'm in method E"); </a:t>
            </a:r>
          </a:p>
          <a:p>
            <a:pPr>
              <a:buNone/>
            </a:pPr>
            <a:r>
              <a:rPr lang="en-IN" sz="1800" dirty="0" smtClean="0"/>
              <a:t>} </a:t>
            </a:r>
          </a:p>
          <a:p>
            <a:pPr>
              <a:buNone/>
            </a:pPr>
            <a:r>
              <a:rPr lang="en-IN" sz="1800" dirty="0" smtClean="0"/>
              <a:t>@Test public void d_method()</a:t>
            </a:r>
          </a:p>
          <a:p>
            <a:pPr>
              <a:buNone/>
            </a:pPr>
            <a:r>
              <a:rPr lang="en-IN" sz="1800" dirty="0" smtClean="0"/>
              <a:t>{</a:t>
            </a:r>
          </a:p>
          <a:p>
            <a:pPr>
              <a:buNone/>
            </a:pPr>
            <a:r>
              <a:rPr lang="en-IN" sz="1800" dirty="0" smtClean="0"/>
              <a:t> System.out.println("I'm in method D");</a:t>
            </a:r>
          </a:p>
          <a:p>
            <a:pPr>
              <a:buNone/>
            </a:pPr>
            <a:r>
              <a:rPr lang="en-IN" sz="1800" dirty="0" smtClean="0"/>
              <a:t> }</a:t>
            </a:r>
            <a:endParaRPr lang="en-IN"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sz="3100" b="1" dirty="0" smtClean="0">
                <a:solidFill>
                  <a:srgbClr val="7030A0"/>
                </a:solidFill>
              </a:rPr>
              <a:t>How to set Priority in </a:t>
            </a:r>
            <a:r>
              <a:rPr lang="en-IN" sz="3100" b="1" dirty="0" err="1" smtClean="0">
                <a:solidFill>
                  <a:srgbClr val="7030A0"/>
                </a:solidFill>
              </a:rPr>
              <a:t>TestNG</a:t>
            </a:r>
            <a:r>
              <a:rPr lang="en-IN" sz="2400" b="1" dirty="0" smtClean="0"/>
              <a:t/>
            </a:r>
            <a:br>
              <a:rPr lang="en-IN" sz="2400" b="1" dirty="0" smtClean="0"/>
            </a:br>
            <a:endParaRPr lang="en-IN" sz="2400" dirty="0"/>
          </a:p>
        </p:txBody>
      </p:sp>
      <p:pic>
        <p:nvPicPr>
          <p:cNvPr id="2051" name="Picture 3"/>
          <p:cNvPicPr>
            <a:picLocks noGrp="1" noChangeAspect="1" noChangeArrowheads="1"/>
          </p:cNvPicPr>
          <p:nvPr>
            <p:ph idx="1"/>
          </p:nvPr>
        </p:nvPicPr>
        <p:blipFill>
          <a:blip r:embed="rId2"/>
          <a:srcRect/>
          <a:stretch>
            <a:fillRect/>
          </a:stretch>
        </p:blipFill>
        <p:spPr bwMode="auto">
          <a:xfrm>
            <a:off x="2071670" y="785794"/>
            <a:ext cx="5072098" cy="585789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643998" cy="5911873"/>
          </a:xfrm>
        </p:spPr>
        <p:txBody>
          <a:bodyPr>
            <a:normAutofit/>
          </a:bodyPr>
          <a:lstStyle/>
          <a:p>
            <a:pPr>
              <a:buNone/>
            </a:pPr>
            <a:r>
              <a:rPr lang="en-IN" sz="2000" b="1" i="1" dirty="0">
                <a:solidFill>
                  <a:srgbClr val="0070C0"/>
                </a:solidFill>
              </a:rPr>
              <a:t>dragAndDrop(WebElement </a:t>
            </a:r>
            <a:r>
              <a:rPr lang="en-IN" sz="2000" b="1" i="1" dirty="0" smtClean="0">
                <a:solidFill>
                  <a:srgbClr val="0070C0"/>
                </a:solidFill>
              </a:rPr>
              <a:t> source</a:t>
            </a:r>
            <a:r>
              <a:rPr lang="en-IN" sz="2000" b="1" i="1" dirty="0">
                <a:solidFill>
                  <a:srgbClr val="0070C0"/>
                </a:solidFill>
              </a:rPr>
              <a:t>, WebElement </a:t>
            </a:r>
            <a:r>
              <a:rPr lang="en-IN" sz="2000" b="1" i="1" dirty="0" smtClean="0">
                <a:solidFill>
                  <a:srgbClr val="0070C0"/>
                </a:solidFill>
              </a:rPr>
              <a:t> target</a:t>
            </a:r>
            <a:r>
              <a:rPr lang="en-IN" sz="2000" b="1" i="1" dirty="0">
                <a:solidFill>
                  <a:srgbClr val="0070C0"/>
                </a:solidFill>
              </a:rPr>
              <a:t>):</a:t>
            </a:r>
            <a:r>
              <a:rPr lang="en-IN" sz="2000" dirty="0">
                <a:solidFill>
                  <a:srgbClr val="0070C0"/>
                </a:solidFill>
              </a:rPr>
              <a:t> This method performs left click, hold the click to hold the source element, moves to the location of the target element and then releases the mouse click</a:t>
            </a:r>
            <a:r>
              <a:rPr lang="en-IN" sz="2000" dirty="0" smtClean="0">
                <a:solidFill>
                  <a:srgbClr val="0070C0"/>
                </a:solidFill>
              </a:rPr>
              <a:t>.</a:t>
            </a:r>
          </a:p>
          <a:p>
            <a:pPr>
              <a:buNone/>
            </a:pPr>
            <a:endParaRPr lang="en-US" sz="2000" dirty="0">
              <a:solidFill>
                <a:srgbClr val="0070C0"/>
              </a:solidFill>
            </a:endParaRPr>
          </a:p>
          <a:p>
            <a:pPr>
              <a:buNone/>
            </a:pPr>
            <a:r>
              <a:rPr lang="en-IN" sz="2000" b="1" i="1" dirty="0">
                <a:solidFill>
                  <a:srgbClr val="0070C0"/>
                </a:solidFill>
              </a:rPr>
              <a:t>First, instantiate an Actions class:</a:t>
            </a:r>
            <a:endParaRPr lang="en-IN" sz="2000" dirty="0">
              <a:solidFill>
                <a:srgbClr val="0070C0"/>
              </a:solidFill>
            </a:endParaRPr>
          </a:p>
          <a:p>
            <a:pPr>
              <a:buNone/>
            </a:pPr>
            <a:r>
              <a:rPr lang="en-IN" sz="2000" i="1" dirty="0">
                <a:solidFill>
                  <a:srgbClr val="0070C0"/>
                </a:solidFill>
              </a:rPr>
              <a:t>Actions actions = new Actions(driver</a:t>
            </a:r>
            <a:r>
              <a:rPr lang="en-IN" sz="2000" i="1" dirty="0" smtClean="0">
                <a:solidFill>
                  <a:srgbClr val="0070C0"/>
                </a:solidFill>
              </a:rPr>
              <a:t>);</a:t>
            </a:r>
          </a:p>
          <a:p>
            <a:pPr>
              <a:buNone/>
            </a:pPr>
            <a:endParaRPr lang="en-US" sz="2000" i="1" dirty="0">
              <a:solidFill>
                <a:srgbClr val="0070C0"/>
              </a:solidFill>
            </a:endParaRPr>
          </a:p>
          <a:p>
            <a:pPr>
              <a:buNone/>
            </a:pPr>
            <a:r>
              <a:rPr lang="en-IN" sz="2000" dirty="0">
                <a:solidFill>
                  <a:srgbClr val="0070C0"/>
                </a:solidFill>
              </a:rPr>
              <a:t>As you can see, the </a:t>
            </a:r>
            <a:r>
              <a:rPr lang="en-IN" sz="2000" i="1" dirty="0">
                <a:solidFill>
                  <a:srgbClr val="0070C0"/>
                </a:solidFill>
              </a:rPr>
              <a:t>dragAndDrop(WebElement source, WebElement target)</a:t>
            </a:r>
            <a:r>
              <a:rPr lang="en-IN" sz="2000" dirty="0">
                <a:solidFill>
                  <a:srgbClr val="0070C0"/>
                </a:solidFill>
              </a:rPr>
              <a:t> method has two arguments to pass. One is a source web element and another is target web element.  This source web element is any web element that needs to be dragged. Target web element is any web element on which dragged object needs to be placed or dropped. To find the source and target element use the below command</a:t>
            </a:r>
            <a:r>
              <a:rPr lang="en-IN" sz="2000" dirty="0" smtClean="0">
                <a:solidFill>
                  <a:srgbClr val="0070C0"/>
                </a:solidFill>
              </a:rPr>
              <a:t>:</a:t>
            </a:r>
          </a:p>
          <a:p>
            <a:pPr>
              <a:buNone/>
            </a:pPr>
            <a:endParaRPr lang="en-IN" sz="2000" dirty="0" smtClean="0">
              <a:solidFill>
                <a:srgbClr val="0070C0"/>
              </a:solidFill>
            </a:endParaRPr>
          </a:p>
          <a:p>
            <a:pPr>
              <a:buNone/>
            </a:pPr>
            <a:r>
              <a:rPr lang="en-IN" sz="2000" i="1" dirty="0">
                <a:solidFill>
                  <a:srgbClr val="0070C0"/>
                </a:solidFill>
              </a:rPr>
              <a:t>WebElement source = </a:t>
            </a:r>
            <a:r>
              <a:rPr lang="en-IN" sz="2000" i="1" dirty="0" err="1">
                <a:solidFill>
                  <a:srgbClr val="0070C0"/>
                </a:solidFill>
              </a:rPr>
              <a:t>driver.findElement</a:t>
            </a:r>
            <a:r>
              <a:rPr lang="en-IN" sz="2000" i="1" dirty="0">
                <a:solidFill>
                  <a:srgbClr val="0070C0"/>
                </a:solidFill>
              </a:rPr>
              <a:t>(Any By strategy &amp; locator);</a:t>
            </a:r>
            <a:endParaRPr lang="en-IN" sz="2000" dirty="0">
              <a:solidFill>
                <a:srgbClr val="0070C0"/>
              </a:solidFill>
            </a:endParaRPr>
          </a:p>
          <a:p>
            <a:pPr>
              <a:buNone/>
            </a:pPr>
            <a:r>
              <a:rPr lang="en-IN" sz="2000" i="1" dirty="0">
                <a:solidFill>
                  <a:srgbClr val="0070C0"/>
                </a:solidFill>
              </a:rPr>
              <a:t>WebElement target = driver.findElement(Any By strategy &amp; locator);</a:t>
            </a:r>
            <a:endParaRPr lang="en-IN" sz="2000" dirty="0">
              <a:solidFill>
                <a:srgbClr val="0070C0"/>
              </a:solidFill>
            </a:endParaRPr>
          </a:p>
          <a:p>
            <a:pPr>
              <a:buNone/>
            </a:pPr>
            <a:endParaRPr lang="en-IN" sz="2000" dirty="0">
              <a:solidFill>
                <a:srgbClr val="0070C0"/>
              </a:solidFill>
            </a:endParaRPr>
          </a:p>
          <a:p>
            <a:pPr>
              <a:buNone/>
            </a:pPr>
            <a:endParaRPr lang="en-IN" sz="2000"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215106"/>
          </a:xfrm>
        </p:spPr>
        <p:txBody>
          <a:bodyPr>
            <a:normAutofit/>
          </a:bodyPr>
          <a:lstStyle/>
          <a:p>
            <a:pPr>
              <a:buNone/>
            </a:pPr>
            <a:r>
              <a:rPr lang="en-IN" sz="2000" dirty="0">
                <a:solidFill>
                  <a:srgbClr val="0070C0"/>
                </a:solidFill>
              </a:rPr>
              <a:t>Now, when we have got the actions class object and the element as well, just invoke </a:t>
            </a:r>
            <a:r>
              <a:rPr lang="en-IN" sz="2000" b="1" i="1" dirty="0">
                <a:solidFill>
                  <a:srgbClr val="0070C0"/>
                </a:solidFill>
              </a:rPr>
              <a:t>perform()</a:t>
            </a:r>
            <a:r>
              <a:rPr lang="en-IN" sz="2000" dirty="0">
                <a:solidFill>
                  <a:srgbClr val="0070C0"/>
                </a:solidFill>
              </a:rPr>
              <a:t> method for the drag &amp; drop:</a:t>
            </a:r>
          </a:p>
          <a:p>
            <a:pPr>
              <a:buNone/>
            </a:pPr>
            <a:r>
              <a:rPr lang="en-IN" sz="2000" i="1" dirty="0" err="1">
                <a:solidFill>
                  <a:srgbClr val="0070C0"/>
                </a:solidFill>
              </a:rPr>
              <a:t>actions.dragAndDrop</a:t>
            </a:r>
            <a:r>
              <a:rPr lang="en-IN" sz="2000" i="1" dirty="0">
                <a:solidFill>
                  <a:srgbClr val="0070C0"/>
                </a:solidFill>
              </a:rPr>
              <a:t>(source</a:t>
            </a:r>
            <a:r>
              <a:rPr lang="en-IN" sz="2000" i="1" dirty="0" smtClean="0">
                <a:solidFill>
                  <a:srgbClr val="0070C0"/>
                </a:solidFill>
              </a:rPr>
              <a:t>, target</a:t>
            </a:r>
            <a:r>
              <a:rPr lang="en-IN" sz="2000" i="1" dirty="0">
                <a:solidFill>
                  <a:srgbClr val="0070C0"/>
                </a:solidFill>
              </a:rPr>
              <a:t>).perform</a:t>
            </a:r>
            <a:r>
              <a:rPr lang="en-IN" sz="2000" i="1" dirty="0" smtClean="0">
                <a:solidFill>
                  <a:srgbClr val="0070C0"/>
                </a:solidFill>
              </a:rPr>
              <a:t>();</a:t>
            </a:r>
          </a:p>
          <a:p>
            <a:pPr>
              <a:buNone/>
            </a:pPr>
            <a:endParaRPr lang="en-IN" sz="2000" dirty="0">
              <a:solidFill>
                <a:srgbClr val="0070C0"/>
              </a:solidFill>
            </a:endParaRPr>
          </a:p>
          <a:p>
            <a:pPr>
              <a:buNone/>
            </a:pPr>
            <a:r>
              <a:rPr lang="en-IN" sz="2000" b="1" dirty="0" smtClean="0">
                <a:solidFill>
                  <a:srgbClr val="0070C0"/>
                </a:solidFill>
              </a:rPr>
              <a:t>Let’s see what happens internally when invoke the </a:t>
            </a:r>
            <a:r>
              <a:rPr lang="en-IN" sz="2000" b="1" i="1" dirty="0" smtClean="0">
                <a:solidFill>
                  <a:srgbClr val="0070C0"/>
                </a:solidFill>
              </a:rPr>
              <a:t>perform()</a:t>
            </a:r>
            <a:r>
              <a:rPr lang="en-IN" sz="2000" b="1" dirty="0" smtClean="0">
                <a:solidFill>
                  <a:srgbClr val="0070C0"/>
                </a:solidFill>
              </a:rPr>
              <a:t> method above:</a:t>
            </a:r>
            <a:endParaRPr lang="en-IN" sz="2000" b="1" dirty="0">
              <a:solidFill>
                <a:srgbClr val="0070C0"/>
              </a:solidFill>
            </a:endParaRPr>
          </a:p>
          <a:p>
            <a:r>
              <a:rPr lang="en-IN" sz="2000" b="1" i="1" dirty="0">
                <a:solidFill>
                  <a:srgbClr val="0070C0"/>
                </a:solidFill>
              </a:rPr>
              <a:t>Click And Hold Action:</a:t>
            </a:r>
            <a:r>
              <a:rPr lang="en-IN" sz="2000" i="1" dirty="0">
                <a:solidFill>
                  <a:srgbClr val="0070C0"/>
                </a:solidFill>
              </a:rPr>
              <a:t> dragAndDrop() method first performs click-and-hold at the location of the source element</a:t>
            </a:r>
            <a:endParaRPr lang="en-IN" sz="2000" dirty="0">
              <a:solidFill>
                <a:srgbClr val="0070C0"/>
              </a:solidFill>
            </a:endParaRPr>
          </a:p>
          <a:p>
            <a:r>
              <a:rPr lang="en-IN" sz="2000" b="1" i="1" dirty="0">
                <a:solidFill>
                  <a:srgbClr val="0070C0"/>
                </a:solidFill>
              </a:rPr>
              <a:t>Move Mouse Action:</a:t>
            </a:r>
            <a:r>
              <a:rPr lang="en-IN" sz="2000" i="1" dirty="0">
                <a:solidFill>
                  <a:srgbClr val="0070C0"/>
                </a:solidFill>
              </a:rPr>
              <a:t> Then source element gets moved to the location of the target element</a:t>
            </a:r>
            <a:endParaRPr lang="en-IN" sz="2000" dirty="0">
              <a:solidFill>
                <a:srgbClr val="0070C0"/>
              </a:solidFill>
            </a:endParaRPr>
          </a:p>
          <a:p>
            <a:r>
              <a:rPr lang="en-IN" sz="2000" b="1" i="1" dirty="0">
                <a:solidFill>
                  <a:srgbClr val="0070C0"/>
                </a:solidFill>
              </a:rPr>
              <a:t>Button Release Action:</a:t>
            </a:r>
            <a:r>
              <a:rPr lang="en-IN" sz="2000" i="1" dirty="0">
                <a:solidFill>
                  <a:srgbClr val="0070C0"/>
                </a:solidFill>
              </a:rPr>
              <a:t> Finally, it releases the mouse</a:t>
            </a:r>
            <a:endParaRPr lang="en-IN" sz="2000" dirty="0">
              <a:solidFill>
                <a:srgbClr val="0070C0"/>
              </a:solidFill>
            </a:endParaRPr>
          </a:p>
          <a:p>
            <a:r>
              <a:rPr lang="en-IN" sz="2000" b="1" i="1" dirty="0">
                <a:solidFill>
                  <a:srgbClr val="0070C0"/>
                </a:solidFill>
              </a:rPr>
              <a:t>Build:</a:t>
            </a:r>
            <a:r>
              <a:rPr lang="en-IN" sz="2000" i="1" dirty="0">
                <a:solidFill>
                  <a:srgbClr val="0070C0"/>
                </a:solidFill>
              </a:rPr>
              <a:t> build() method is used to generate a composite action containing all actions. But if you observe, we have not invoked it in our above command. The build is executed in the perform method internally</a:t>
            </a:r>
            <a:endParaRPr lang="en-IN" sz="2000" dirty="0">
              <a:solidFill>
                <a:srgbClr val="0070C0"/>
              </a:solidFill>
            </a:endParaRPr>
          </a:p>
          <a:p>
            <a:r>
              <a:rPr lang="en-IN" sz="2000" b="1" i="1" dirty="0">
                <a:solidFill>
                  <a:srgbClr val="0070C0"/>
                </a:solidFill>
              </a:rPr>
              <a:t>Perform:</a:t>
            </a:r>
            <a:r>
              <a:rPr lang="en-IN" sz="2000" i="1" dirty="0">
                <a:solidFill>
                  <a:srgbClr val="0070C0"/>
                </a:solidFill>
              </a:rPr>
              <a:t> perform() method performs the actions we have specified. But before that, it internally invokes build() method first. After the build, the action is performed</a:t>
            </a:r>
            <a:endParaRPr lang="en-IN" sz="2000" dirty="0">
              <a:solidFill>
                <a:srgbClr val="0070C0"/>
              </a:solidFill>
            </a:endParaRPr>
          </a:p>
          <a:p>
            <a:pPr>
              <a:buNone/>
            </a:pP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796908"/>
          </a:xfrm>
        </p:spPr>
        <p:txBody>
          <a:bodyPr>
            <a:normAutofit/>
          </a:bodyPr>
          <a:lstStyle/>
          <a:p>
            <a:pPr algn="l"/>
            <a:r>
              <a:rPr lang="en-IN" sz="2000" b="1" dirty="0" smtClean="0">
                <a:solidFill>
                  <a:srgbClr val="7030A0"/>
                </a:solidFill>
              </a:rPr>
              <a:t>Use below link for drag and drop action</a:t>
            </a:r>
            <a:br>
              <a:rPr lang="en-IN" sz="2000" b="1" dirty="0" smtClean="0">
                <a:solidFill>
                  <a:srgbClr val="7030A0"/>
                </a:solidFill>
              </a:rPr>
            </a:br>
            <a:r>
              <a:rPr lang="en-IN" sz="2000" b="1" dirty="0" smtClean="0">
                <a:solidFill>
                  <a:srgbClr val="7030A0"/>
                </a:solidFill>
              </a:rPr>
              <a:t>http</a:t>
            </a:r>
            <a:r>
              <a:rPr lang="en-IN" sz="2000" b="1" dirty="0">
                <a:solidFill>
                  <a:srgbClr val="7030A0"/>
                </a:solidFill>
              </a:rPr>
              <a:t>://demo.guru99.com/test/drag_drop.html</a:t>
            </a:r>
          </a:p>
        </p:txBody>
      </p:sp>
      <p:sp>
        <p:nvSpPr>
          <p:cNvPr id="3" name="Content Placeholder 2"/>
          <p:cNvSpPr>
            <a:spLocks noGrp="1"/>
          </p:cNvSpPr>
          <p:nvPr>
            <p:ph idx="1"/>
          </p:nvPr>
        </p:nvSpPr>
        <p:spPr>
          <a:xfrm>
            <a:off x="285720" y="928670"/>
            <a:ext cx="8572560" cy="5715040"/>
          </a:xfrm>
        </p:spPr>
        <p:txBody>
          <a:bodyPr>
            <a:noAutofit/>
          </a:bodyPr>
          <a:lstStyle/>
          <a:p>
            <a:pPr>
              <a:buNone/>
            </a:pPr>
            <a:endParaRPr lang="en-IN" sz="1400" dirty="0"/>
          </a:p>
          <a:p>
            <a:pPr>
              <a:buNone/>
            </a:pPr>
            <a:r>
              <a:rPr lang="en-IN" sz="1800" dirty="0">
                <a:solidFill>
                  <a:srgbClr val="0070C0"/>
                </a:solidFill>
              </a:rPr>
              <a:t>driver.get("http://demo.guru99.com/test/drag_drop.html");</a:t>
            </a:r>
          </a:p>
          <a:p>
            <a:pPr>
              <a:buNone/>
            </a:pPr>
            <a:r>
              <a:rPr lang="en-IN" sz="1800" dirty="0">
                <a:solidFill>
                  <a:srgbClr val="0070C0"/>
                </a:solidFill>
              </a:rPr>
              <a:t>JavascriptExecutor js = (JavascriptExecutor) driver;</a:t>
            </a:r>
          </a:p>
          <a:p>
            <a:pPr>
              <a:buNone/>
            </a:pPr>
            <a:r>
              <a:rPr lang="en-IN" sz="1800" dirty="0">
                <a:solidFill>
                  <a:srgbClr val="0070C0"/>
                </a:solidFill>
              </a:rPr>
              <a:t>js.executeScript("window.scrollBy(0,100)");</a:t>
            </a:r>
          </a:p>
          <a:p>
            <a:pPr>
              <a:buNone/>
            </a:pPr>
            <a:endParaRPr lang="en-IN" sz="1800" dirty="0">
              <a:solidFill>
                <a:srgbClr val="0070C0"/>
              </a:solidFill>
            </a:endParaRPr>
          </a:p>
          <a:p>
            <a:pPr>
              <a:buNone/>
            </a:pPr>
            <a:r>
              <a:rPr lang="en-IN" sz="1800" dirty="0">
                <a:solidFill>
                  <a:srgbClr val="0070C0"/>
                </a:solidFill>
              </a:rPr>
              <a:t>//Element which needs to drag.    </a:t>
            </a:r>
          </a:p>
          <a:p>
            <a:pPr>
              <a:buNone/>
            </a:pPr>
            <a:r>
              <a:rPr lang="en-IN" sz="1800" dirty="0">
                <a:solidFill>
                  <a:srgbClr val="0070C0"/>
                </a:solidFill>
              </a:rPr>
              <a:t>    WebElement From=driver.findElement(</a:t>
            </a:r>
            <a:r>
              <a:rPr lang="en-IN" sz="1800" dirty="0" err="1">
                <a:solidFill>
                  <a:srgbClr val="0070C0"/>
                </a:solidFill>
              </a:rPr>
              <a:t>By.</a:t>
            </a:r>
            <a:r>
              <a:rPr lang="en-IN" sz="1800" i="1" dirty="0" err="1">
                <a:solidFill>
                  <a:srgbClr val="0070C0"/>
                </a:solidFill>
              </a:rPr>
              <a:t>xpath</a:t>
            </a:r>
            <a:r>
              <a:rPr lang="en-IN" sz="1800" i="1" dirty="0">
                <a:solidFill>
                  <a:srgbClr val="0070C0"/>
                </a:solidFill>
              </a:rPr>
              <a:t>("//*[@id='credit2']/a"));</a:t>
            </a:r>
          </a:p>
          <a:p>
            <a:pPr>
              <a:buNone/>
            </a:pPr>
            <a:r>
              <a:rPr lang="en-IN" sz="1800" dirty="0">
                <a:solidFill>
                  <a:srgbClr val="0070C0"/>
                </a:solidFill>
              </a:rPr>
              <a:t>     </a:t>
            </a:r>
          </a:p>
          <a:p>
            <a:pPr>
              <a:buNone/>
            </a:pPr>
            <a:r>
              <a:rPr lang="en-IN" sz="1800" dirty="0">
                <a:solidFill>
                  <a:srgbClr val="0070C0"/>
                </a:solidFill>
              </a:rPr>
              <a:t>    //Element on which need to drop.</a:t>
            </a:r>
          </a:p>
          <a:p>
            <a:pPr>
              <a:buNone/>
            </a:pPr>
            <a:r>
              <a:rPr lang="en-IN" sz="1800" dirty="0">
                <a:solidFill>
                  <a:srgbClr val="0070C0"/>
                </a:solidFill>
              </a:rPr>
              <a:t>    WebElement To=driver.findElement(</a:t>
            </a:r>
            <a:r>
              <a:rPr lang="en-IN" sz="1800" dirty="0" err="1">
                <a:solidFill>
                  <a:srgbClr val="0070C0"/>
                </a:solidFill>
              </a:rPr>
              <a:t>By.</a:t>
            </a:r>
            <a:r>
              <a:rPr lang="en-IN" sz="1800" i="1" dirty="0" err="1">
                <a:solidFill>
                  <a:srgbClr val="0070C0"/>
                </a:solidFill>
              </a:rPr>
              <a:t>xpath</a:t>
            </a:r>
            <a:r>
              <a:rPr lang="en-IN" sz="1800" i="1" dirty="0">
                <a:solidFill>
                  <a:srgbClr val="0070C0"/>
                </a:solidFill>
              </a:rPr>
              <a:t>("//*[@id='bank']/</a:t>
            </a:r>
            <a:r>
              <a:rPr lang="en-IN" sz="1800" i="1" dirty="0" err="1">
                <a:solidFill>
                  <a:srgbClr val="0070C0"/>
                </a:solidFill>
              </a:rPr>
              <a:t>li</a:t>
            </a:r>
            <a:r>
              <a:rPr lang="en-IN" sz="1800" i="1" dirty="0">
                <a:solidFill>
                  <a:srgbClr val="0070C0"/>
                </a:solidFill>
              </a:rPr>
              <a:t>"));</a:t>
            </a:r>
          </a:p>
          <a:p>
            <a:pPr>
              <a:buNone/>
            </a:pPr>
            <a:r>
              <a:rPr lang="en-IN" sz="1800" dirty="0">
                <a:solidFill>
                  <a:srgbClr val="0070C0"/>
                </a:solidFill>
              </a:rPr>
              <a:t>     </a:t>
            </a:r>
          </a:p>
          <a:p>
            <a:pPr>
              <a:buNone/>
            </a:pPr>
            <a:r>
              <a:rPr lang="en-IN" sz="1800" dirty="0">
                <a:solidFill>
                  <a:srgbClr val="0070C0"/>
                </a:solidFill>
              </a:rPr>
              <a:t>    //Using Action class for drag and drop.</a:t>
            </a:r>
          </a:p>
          <a:p>
            <a:pPr>
              <a:buNone/>
            </a:pPr>
            <a:r>
              <a:rPr lang="en-IN" sz="1800" dirty="0">
                <a:solidFill>
                  <a:srgbClr val="0070C0"/>
                </a:solidFill>
              </a:rPr>
              <a:t>    Actions act=</a:t>
            </a:r>
            <a:r>
              <a:rPr lang="en-IN" sz="1800" b="1" dirty="0">
                <a:solidFill>
                  <a:srgbClr val="0070C0"/>
                </a:solidFill>
              </a:rPr>
              <a:t>new Actions(driver);</a:t>
            </a:r>
          </a:p>
          <a:p>
            <a:pPr>
              <a:buNone/>
            </a:pPr>
            <a:endParaRPr lang="en-IN" sz="1800" dirty="0">
              <a:solidFill>
                <a:srgbClr val="0070C0"/>
              </a:solidFill>
            </a:endParaRPr>
          </a:p>
          <a:p>
            <a:pPr>
              <a:buNone/>
            </a:pPr>
            <a:r>
              <a:rPr lang="en-IN" sz="1800" dirty="0">
                <a:solidFill>
                  <a:srgbClr val="0070C0"/>
                </a:solidFill>
              </a:rPr>
              <a:t>    //Dragged and dropped.</a:t>
            </a:r>
          </a:p>
          <a:p>
            <a:pPr>
              <a:buNone/>
            </a:pPr>
            <a:r>
              <a:rPr lang="en-IN" sz="1800" dirty="0">
                <a:solidFill>
                  <a:srgbClr val="0070C0"/>
                </a:solidFill>
              </a:rPr>
              <a:t>    act.dragAndDrop(From, To).build().perform();</a:t>
            </a:r>
          </a:p>
          <a:p>
            <a:pPr>
              <a:buNone/>
            </a:pPr>
            <a:r>
              <a:rPr lang="en-IN" sz="1800" dirty="0">
                <a:solidFill>
                  <a:srgbClr val="0070C0"/>
                </a:solidFill>
              </a:rPr>
              <a:t>    </a:t>
            </a:r>
            <a:r>
              <a:rPr lang="en-IN" sz="1800" dirty="0" smtClean="0">
                <a:solidFill>
                  <a:srgbClr val="0070C0"/>
                </a:solidFill>
              </a:rPr>
              <a:t>Thread.</a:t>
            </a:r>
            <a:r>
              <a:rPr lang="en-IN" sz="1800" i="1" dirty="0" smtClean="0">
                <a:solidFill>
                  <a:srgbClr val="0070C0"/>
                </a:solidFill>
              </a:rPr>
              <a:t>sleep(20000</a:t>
            </a:r>
            <a:r>
              <a:rPr lang="en-IN" sz="1800" i="1" dirty="0">
                <a:solidFill>
                  <a:srgbClr val="0070C0"/>
                </a:solidFill>
              </a:rPr>
              <a:t>);</a:t>
            </a:r>
            <a:endParaRPr lang="en-IN" sz="1800" dirty="0">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42852"/>
            <a:ext cx="8401080" cy="6715148"/>
          </a:xfrm>
        </p:spPr>
        <p:txBody>
          <a:bodyPr>
            <a:noAutofit/>
          </a:bodyPr>
          <a:lstStyle/>
          <a:p>
            <a:pPr>
              <a:buNone/>
            </a:pPr>
            <a:r>
              <a:rPr lang="en-US" sz="1600" b="1" dirty="0" smtClean="0"/>
              <a:t>Example -2</a:t>
            </a:r>
            <a:endParaRPr lang="en-IN" sz="1600" dirty="0"/>
          </a:p>
          <a:p>
            <a:pPr>
              <a:buNone/>
            </a:pPr>
            <a:r>
              <a:rPr lang="en-IN" sz="1800" dirty="0" smtClean="0">
                <a:solidFill>
                  <a:srgbClr val="0070C0"/>
                </a:solidFill>
              </a:rPr>
              <a:t>driver.get</a:t>
            </a:r>
            <a:r>
              <a:rPr lang="en-IN" sz="1800" dirty="0">
                <a:solidFill>
                  <a:srgbClr val="0070C0"/>
                </a:solidFill>
              </a:rPr>
              <a:t>("http://demo.guru99.com/test/drag_drop.html</a:t>
            </a:r>
            <a:r>
              <a:rPr lang="en-IN" sz="1800" dirty="0" smtClean="0">
                <a:solidFill>
                  <a:srgbClr val="0070C0"/>
                </a:solidFill>
              </a:rPr>
              <a:t>");     </a:t>
            </a:r>
            <a:endParaRPr lang="en-IN" sz="1800" dirty="0">
              <a:solidFill>
                <a:srgbClr val="0070C0"/>
              </a:solidFill>
            </a:endParaRPr>
          </a:p>
          <a:p>
            <a:pPr>
              <a:buNone/>
            </a:pPr>
            <a:r>
              <a:rPr lang="en-IN" sz="1800" dirty="0">
                <a:solidFill>
                  <a:srgbClr val="0070C0"/>
                </a:solidFill>
              </a:rPr>
              <a:t>//Element(BANK) which need to drag.</a:t>
            </a:r>
          </a:p>
          <a:p>
            <a:pPr>
              <a:buNone/>
            </a:pPr>
            <a:r>
              <a:rPr lang="en-IN" sz="1800" dirty="0">
                <a:solidFill>
                  <a:srgbClr val="0070C0"/>
                </a:solidFill>
              </a:rPr>
              <a:t>      WebElement From=driver.findElement(</a:t>
            </a:r>
            <a:r>
              <a:rPr lang="en-IN" sz="1800" dirty="0" err="1">
                <a:solidFill>
                  <a:srgbClr val="0070C0"/>
                </a:solidFill>
              </a:rPr>
              <a:t>By.xpath</a:t>
            </a:r>
            <a:r>
              <a:rPr lang="en-IN" sz="1800" dirty="0">
                <a:solidFill>
                  <a:srgbClr val="0070C0"/>
                </a:solidFill>
              </a:rPr>
              <a:t>("//*[@id='credit2']/a</a:t>
            </a:r>
            <a:r>
              <a:rPr lang="en-IN" sz="1800" dirty="0" smtClean="0">
                <a:solidFill>
                  <a:srgbClr val="0070C0"/>
                </a:solidFill>
              </a:rPr>
              <a:t>"));         </a:t>
            </a:r>
            <a:endParaRPr lang="en-IN" sz="1800" dirty="0">
              <a:solidFill>
                <a:srgbClr val="0070C0"/>
              </a:solidFill>
            </a:endParaRPr>
          </a:p>
          <a:p>
            <a:pPr>
              <a:buNone/>
            </a:pPr>
            <a:r>
              <a:rPr lang="en-IN" sz="1800" dirty="0" smtClean="0">
                <a:solidFill>
                  <a:srgbClr val="0070C0"/>
                </a:solidFill>
              </a:rPr>
              <a:t>//</a:t>
            </a:r>
            <a:r>
              <a:rPr lang="en-IN" sz="1800" dirty="0">
                <a:solidFill>
                  <a:srgbClr val="0070C0"/>
                </a:solidFill>
              </a:rPr>
              <a:t>Element(DEBIT SIDE) on which need to drop.</a:t>
            </a:r>
          </a:p>
          <a:p>
            <a:pPr>
              <a:buNone/>
            </a:pPr>
            <a:r>
              <a:rPr lang="en-IN" sz="1800" dirty="0">
                <a:solidFill>
                  <a:srgbClr val="0070C0"/>
                </a:solidFill>
              </a:rPr>
              <a:t>     WebElement To=driver.findElement(</a:t>
            </a:r>
            <a:r>
              <a:rPr lang="en-IN" sz="1800" dirty="0" err="1">
                <a:solidFill>
                  <a:srgbClr val="0070C0"/>
                </a:solidFill>
              </a:rPr>
              <a:t>By.xpath</a:t>
            </a:r>
            <a:r>
              <a:rPr lang="en-IN" sz="1800" dirty="0">
                <a:solidFill>
                  <a:srgbClr val="0070C0"/>
                </a:solidFill>
              </a:rPr>
              <a:t>("//*[@id='bank']/</a:t>
            </a:r>
            <a:r>
              <a:rPr lang="en-IN" sz="1800" u="sng" dirty="0" err="1">
                <a:solidFill>
                  <a:srgbClr val="0070C0"/>
                </a:solidFill>
              </a:rPr>
              <a:t>li</a:t>
            </a:r>
            <a:r>
              <a:rPr lang="en-IN" sz="1800" u="sng" dirty="0" smtClean="0">
                <a:solidFill>
                  <a:srgbClr val="0070C0"/>
                </a:solidFill>
              </a:rPr>
              <a:t>"));</a:t>
            </a:r>
            <a:r>
              <a:rPr lang="en-IN" sz="1800" dirty="0" smtClean="0">
                <a:solidFill>
                  <a:srgbClr val="0070C0"/>
                </a:solidFill>
              </a:rPr>
              <a:t>           </a:t>
            </a:r>
            <a:endParaRPr lang="en-IN" sz="1800" dirty="0">
              <a:solidFill>
                <a:srgbClr val="0070C0"/>
              </a:solidFill>
            </a:endParaRPr>
          </a:p>
          <a:p>
            <a:pPr>
              <a:buNone/>
            </a:pPr>
            <a:r>
              <a:rPr lang="en-IN" sz="1800" dirty="0">
                <a:solidFill>
                  <a:srgbClr val="0070C0"/>
                </a:solidFill>
              </a:rPr>
              <a:t>//Using Action class for drag and drop.</a:t>
            </a:r>
          </a:p>
          <a:p>
            <a:pPr>
              <a:buNone/>
            </a:pPr>
            <a:r>
              <a:rPr lang="en-IN" sz="1800" dirty="0">
                <a:solidFill>
                  <a:srgbClr val="0070C0"/>
                </a:solidFill>
              </a:rPr>
              <a:t>     Actions act=new Actions(driver</a:t>
            </a:r>
            <a:r>
              <a:rPr lang="en-IN" sz="1800" dirty="0" smtClean="0">
                <a:solidFill>
                  <a:srgbClr val="0070C0"/>
                </a:solidFill>
              </a:rPr>
              <a:t>);</a:t>
            </a:r>
            <a:endParaRPr lang="en-IN" sz="1800" dirty="0">
              <a:solidFill>
                <a:srgbClr val="0070C0"/>
              </a:solidFill>
            </a:endParaRPr>
          </a:p>
          <a:p>
            <a:pPr>
              <a:buNone/>
            </a:pPr>
            <a:r>
              <a:rPr lang="en-IN" sz="1800" dirty="0">
                <a:solidFill>
                  <a:srgbClr val="0070C0"/>
                </a:solidFill>
              </a:rPr>
              <a:t>//BANK drag and drop.</a:t>
            </a:r>
          </a:p>
          <a:p>
            <a:pPr>
              <a:buNone/>
            </a:pPr>
            <a:r>
              <a:rPr lang="en-IN" sz="1800" dirty="0">
                <a:solidFill>
                  <a:srgbClr val="0070C0"/>
                </a:solidFill>
              </a:rPr>
              <a:t>     act.dragAndDrop(From, To).build().perform</a:t>
            </a:r>
            <a:r>
              <a:rPr lang="en-IN" sz="1800" dirty="0" smtClean="0">
                <a:solidFill>
                  <a:srgbClr val="0070C0"/>
                </a:solidFill>
              </a:rPr>
              <a:t>();              </a:t>
            </a:r>
            <a:endParaRPr lang="en-IN" sz="1800" dirty="0">
              <a:solidFill>
                <a:srgbClr val="0070C0"/>
              </a:solidFill>
            </a:endParaRPr>
          </a:p>
          <a:p>
            <a:pPr>
              <a:buNone/>
            </a:pPr>
            <a:r>
              <a:rPr lang="en-IN" sz="1800" dirty="0">
                <a:solidFill>
                  <a:srgbClr val="0070C0"/>
                </a:solidFill>
              </a:rPr>
              <a:t>//Verifying the Perfect! message.</a:t>
            </a:r>
          </a:p>
          <a:p>
            <a:pPr>
              <a:buNone/>
            </a:pPr>
            <a:r>
              <a:rPr lang="en-IN" sz="1800" dirty="0">
                <a:solidFill>
                  <a:srgbClr val="0070C0"/>
                </a:solidFill>
              </a:rPr>
              <a:t>if(driver.findElement(</a:t>
            </a:r>
            <a:r>
              <a:rPr lang="en-IN" sz="1800" dirty="0" err="1">
                <a:solidFill>
                  <a:srgbClr val="0070C0"/>
                </a:solidFill>
              </a:rPr>
              <a:t>By.xpath</a:t>
            </a:r>
            <a:r>
              <a:rPr lang="en-IN" sz="1800" dirty="0">
                <a:solidFill>
                  <a:srgbClr val="0070C0"/>
                </a:solidFill>
              </a:rPr>
              <a:t>("//a[contains(text(),'Perfect')]")).isDisplayed())</a:t>
            </a:r>
          </a:p>
          <a:p>
            <a:pPr>
              <a:buNone/>
            </a:pPr>
            <a:r>
              <a:rPr lang="en-IN" sz="1800" dirty="0">
                <a:solidFill>
                  <a:srgbClr val="0070C0"/>
                </a:solidFill>
              </a:rPr>
              <a:t>     {</a:t>
            </a:r>
          </a:p>
          <a:p>
            <a:pPr>
              <a:buNone/>
            </a:pPr>
            <a:r>
              <a:rPr lang="en-IN" sz="1800" dirty="0">
                <a:solidFill>
                  <a:srgbClr val="0070C0"/>
                </a:solidFill>
              </a:rPr>
              <a:t>         System.out.println("Perfect Displayed !!!");</a:t>
            </a:r>
          </a:p>
          <a:p>
            <a:pPr>
              <a:buNone/>
            </a:pPr>
            <a:r>
              <a:rPr lang="en-IN" sz="1800" dirty="0">
                <a:solidFill>
                  <a:srgbClr val="0070C0"/>
                </a:solidFill>
              </a:rPr>
              <a:t>     }</a:t>
            </a:r>
          </a:p>
          <a:p>
            <a:pPr>
              <a:buNone/>
            </a:pPr>
            <a:r>
              <a:rPr lang="en-IN" sz="1800" dirty="0">
                <a:solidFill>
                  <a:srgbClr val="0070C0"/>
                </a:solidFill>
              </a:rPr>
              <a:t>else</a:t>
            </a:r>
          </a:p>
          <a:p>
            <a:pPr>
              <a:buNone/>
            </a:pPr>
            <a:r>
              <a:rPr lang="en-IN" sz="1800" dirty="0">
                <a:solidFill>
                  <a:srgbClr val="0070C0"/>
                </a:solidFill>
              </a:rPr>
              <a:t>     {</a:t>
            </a:r>
          </a:p>
          <a:p>
            <a:pPr>
              <a:buNone/>
            </a:pPr>
            <a:r>
              <a:rPr lang="en-IN" sz="1800" dirty="0">
                <a:solidFill>
                  <a:srgbClr val="0070C0"/>
                </a:solidFill>
              </a:rPr>
              <a:t>        System.out.println("Perfect not Displayed !!!");</a:t>
            </a:r>
          </a:p>
          <a:p>
            <a:pPr>
              <a:buNone/>
            </a:pPr>
            <a:r>
              <a:rPr lang="en-IN" sz="1800" dirty="0">
                <a:solidFill>
                  <a:srgbClr val="0070C0"/>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714380"/>
          </a:xfrm>
        </p:spPr>
        <p:txBody>
          <a:bodyPr>
            <a:noAutofit/>
          </a:bodyPr>
          <a:lstStyle/>
          <a:p>
            <a:r>
              <a:rPr lang="en-IN" sz="2400" b="1" dirty="0" smtClean="0">
                <a:solidFill>
                  <a:srgbClr val="7030A0"/>
                </a:solidFill>
              </a:rPr>
              <a:t>Create </a:t>
            </a:r>
            <a:r>
              <a:rPr lang="en-IN" sz="2400" b="1" dirty="0" err="1" smtClean="0">
                <a:solidFill>
                  <a:srgbClr val="7030A0"/>
                </a:solidFill>
              </a:rPr>
              <a:t>TestNG</a:t>
            </a:r>
            <a:r>
              <a:rPr lang="en-IN" sz="2400" b="1" dirty="0" smtClean="0">
                <a:solidFill>
                  <a:srgbClr val="7030A0"/>
                </a:solidFill>
              </a:rPr>
              <a:t> Project In Eclipse</a:t>
            </a:r>
            <a:r>
              <a:rPr lang="en-IN" sz="2400" dirty="0" smtClean="0"/>
              <a:t/>
            </a:r>
            <a:br>
              <a:rPr lang="en-IN" sz="2400" dirty="0" smtClean="0"/>
            </a:br>
            <a:r>
              <a:rPr lang="en-IN" sz="2400" dirty="0" smtClean="0"/>
              <a:t/>
            </a:r>
            <a:br>
              <a:rPr lang="en-IN" sz="2400" dirty="0" smtClean="0"/>
            </a:br>
            <a:endParaRPr lang="en-IN" sz="2400" dirty="0"/>
          </a:p>
        </p:txBody>
      </p:sp>
      <p:sp>
        <p:nvSpPr>
          <p:cNvPr id="3" name="Content Placeholder 2"/>
          <p:cNvSpPr>
            <a:spLocks noGrp="1"/>
          </p:cNvSpPr>
          <p:nvPr>
            <p:ph idx="1"/>
          </p:nvPr>
        </p:nvSpPr>
        <p:spPr>
          <a:xfrm>
            <a:off x="428596" y="1571612"/>
            <a:ext cx="8229600" cy="1285884"/>
          </a:xfrm>
        </p:spPr>
        <p:txBody>
          <a:bodyPr>
            <a:normAutofit/>
          </a:bodyPr>
          <a:lstStyle/>
          <a:p>
            <a:pPr>
              <a:buNone/>
            </a:pPr>
            <a:r>
              <a:rPr lang="en-IN" sz="2000" dirty="0" smtClean="0"/>
              <a:t>First of all, you will need to launch Eclipse and then follow the steps below to create a new </a:t>
            </a:r>
            <a:r>
              <a:rPr lang="en-IN" sz="2000" dirty="0" err="1" smtClean="0"/>
              <a:t>TestNG</a:t>
            </a:r>
            <a:r>
              <a:rPr lang="en-IN" sz="2000" dirty="0" smtClean="0"/>
              <a:t> project.</a:t>
            </a:r>
          </a:p>
          <a:p>
            <a:pPr>
              <a:buNone/>
            </a:pPr>
            <a:r>
              <a:rPr lang="en-IN" sz="2000" b="1" dirty="0" smtClean="0"/>
              <a:t>Step 1:</a:t>
            </a:r>
            <a:r>
              <a:rPr lang="en-IN" sz="2000" dirty="0" smtClean="0"/>
              <a:t> Navigate to File &gt; New &gt; Java Project.</a:t>
            </a:r>
          </a:p>
          <a:p>
            <a:pPr>
              <a:buNone/>
            </a:pPr>
            <a:endParaRPr lang="en-IN" sz="2000" dirty="0"/>
          </a:p>
        </p:txBody>
      </p:sp>
      <p:pic>
        <p:nvPicPr>
          <p:cNvPr id="1027" name="Picture 3"/>
          <p:cNvPicPr>
            <a:picLocks noChangeAspect="1" noChangeArrowheads="1"/>
          </p:cNvPicPr>
          <p:nvPr/>
        </p:nvPicPr>
        <p:blipFill>
          <a:blip r:embed="rId2"/>
          <a:srcRect/>
          <a:stretch>
            <a:fillRect/>
          </a:stretch>
        </p:blipFill>
        <p:spPr bwMode="auto">
          <a:xfrm>
            <a:off x="357157" y="3071810"/>
            <a:ext cx="8815159" cy="264320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282" y="285728"/>
            <a:ext cx="8572560" cy="369332"/>
          </a:xfrm>
          <a:prstGeom prst="rect">
            <a:avLst/>
          </a:prstGeom>
        </p:spPr>
        <p:txBody>
          <a:bodyPr wrap="square">
            <a:spAutoFit/>
          </a:bodyPr>
          <a:lstStyle/>
          <a:p>
            <a:r>
              <a:rPr lang="en-IN" b="1" dirty="0" smtClean="0"/>
              <a:t>Step 2:</a:t>
            </a:r>
            <a:r>
              <a:rPr lang="en-IN" dirty="0" smtClean="0"/>
              <a:t> Give your project a name for example, ‘</a:t>
            </a:r>
            <a:r>
              <a:rPr lang="en-IN" b="1" dirty="0" err="1" smtClean="0"/>
              <a:t>LambdaTestNG</a:t>
            </a:r>
            <a:r>
              <a:rPr lang="en-IN" dirty="0" smtClean="0"/>
              <a:t>’ and click on Next.</a:t>
            </a:r>
            <a:endParaRPr lang="en-IN" dirty="0"/>
          </a:p>
        </p:txBody>
      </p:sp>
      <p:pic>
        <p:nvPicPr>
          <p:cNvPr id="2050" name="Picture 2"/>
          <p:cNvPicPr>
            <a:picLocks noChangeAspect="1" noChangeArrowheads="1"/>
          </p:cNvPicPr>
          <p:nvPr/>
        </p:nvPicPr>
        <p:blipFill>
          <a:blip r:embed="rId2"/>
          <a:srcRect/>
          <a:stretch>
            <a:fillRect/>
          </a:stretch>
        </p:blipFill>
        <p:spPr bwMode="auto">
          <a:xfrm>
            <a:off x="1714480" y="785794"/>
            <a:ext cx="5500726" cy="595115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02" y="928670"/>
            <a:ext cx="8643998" cy="939784"/>
          </a:xfrm>
        </p:spPr>
        <p:txBody>
          <a:bodyPr>
            <a:normAutofit fontScale="90000"/>
          </a:bodyPr>
          <a:lstStyle/>
          <a:p>
            <a:pPr algn="l"/>
            <a:r>
              <a:rPr lang="en-IN" sz="2000" b="1" dirty="0" smtClean="0"/>
              <a:t>Step 3:</a:t>
            </a:r>
            <a:r>
              <a:rPr lang="en-IN" sz="2000" dirty="0" smtClean="0"/>
              <a:t> On the next screen, you will see the Java settings for your new project. To make it a </a:t>
            </a:r>
            <a:r>
              <a:rPr lang="en-IN" sz="2000" dirty="0" err="1" smtClean="0"/>
              <a:t>TestNG</a:t>
            </a:r>
            <a:r>
              <a:rPr lang="en-IN" sz="2000" dirty="0" smtClean="0"/>
              <a:t> project just navigate to the </a:t>
            </a:r>
            <a:r>
              <a:rPr lang="en-IN" sz="2000" b="1" dirty="0" smtClean="0"/>
              <a:t>Libraries</a:t>
            </a:r>
            <a:r>
              <a:rPr lang="en-IN" sz="2000" dirty="0" smtClean="0"/>
              <a:t> tab and click on the </a:t>
            </a:r>
            <a:r>
              <a:rPr lang="en-IN" sz="2000" b="1" dirty="0" smtClean="0"/>
              <a:t>Add Library</a:t>
            </a:r>
            <a:r>
              <a:rPr lang="en-IN" sz="2000" dirty="0" smtClean="0"/>
              <a:t> button.</a:t>
            </a:r>
            <a:endParaRPr lang="en-IN" sz="2000" dirty="0"/>
          </a:p>
        </p:txBody>
      </p:sp>
      <p:pic>
        <p:nvPicPr>
          <p:cNvPr id="3075" name="Picture 3"/>
          <p:cNvPicPr>
            <a:picLocks noChangeAspect="1" noChangeArrowheads="1"/>
          </p:cNvPicPr>
          <p:nvPr/>
        </p:nvPicPr>
        <p:blipFill>
          <a:blip r:embed="rId2"/>
          <a:srcRect/>
          <a:stretch>
            <a:fillRect/>
          </a:stretch>
        </p:blipFill>
        <p:spPr bwMode="auto">
          <a:xfrm>
            <a:off x="285720" y="2357430"/>
            <a:ext cx="8543555" cy="314327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00110"/>
          </a:xfrm>
          <a:prstGeom prst="rect">
            <a:avLst/>
          </a:prstGeom>
        </p:spPr>
        <p:txBody>
          <a:bodyPr>
            <a:spAutoFit/>
          </a:bodyPr>
          <a:lstStyle/>
          <a:p>
            <a:r>
              <a:rPr lang="en-IN" sz="2000" b="1" dirty="0" smtClean="0"/>
              <a:t>Step 4:</a:t>
            </a:r>
            <a:r>
              <a:rPr lang="en-IN" sz="2000" dirty="0" smtClean="0"/>
              <a:t> Choose </a:t>
            </a:r>
            <a:r>
              <a:rPr lang="en-IN" sz="2000" b="1" dirty="0" err="1" smtClean="0"/>
              <a:t>TestNG</a:t>
            </a:r>
            <a:r>
              <a:rPr lang="en-IN" sz="2000" dirty="0" smtClean="0"/>
              <a:t> from the list of libraries and click </a:t>
            </a:r>
            <a:r>
              <a:rPr lang="en-IN" sz="2000" b="1" dirty="0" smtClean="0"/>
              <a:t>Next</a:t>
            </a:r>
            <a:r>
              <a:rPr lang="en-IN" sz="2000" dirty="0" smtClean="0"/>
              <a:t>.</a:t>
            </a:r>
            <a:endParaRPr lang="en-IN" sz="2000" dirty="0"/>
          </a:p>
        </p:txBody>
      </p:sp>
      <p:pic>
        <p:nvPicPr>
          <p:cNvPr id="4098" name="Picture 2"/>
          <p:cNvPicPr>
            <a:picLocks noChangeAspect="1" noChangeArrowheads="1"/>
          </p:cNvPicPr>
          <p:nvPr/>
        </p:nvPicPr>
        <p:blipFill>
          <a:blip r:embed="rId2"/>
          <a:srcRect/>
          <a:stretch>
            <a:fillRect/>
          </a:stretch>
        </p:blipFill>
        <p:spPr bwMode="auto">
          <a:xfrm>
            <a:off x="1571603" y="897416"/>
            <a:ext cx="6643735" cy="560565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458</Words>
  <Application>Microsoft Office PowerPoint</Application>
  <PresentationFormat>On-screen Show (4:3)</PresentationFormat>
  <Paragraphs>103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What is Drag and Drop Action? </vt:lpstr>
      <vt:lpstr>Slide 2</vt:lpstr>
      <vt:lpstr>Slide 3</vt:lpstr>
      <vt:lpstr>Use below link for drag and drop action http://demo.guru99.com/test/drag_drop.html</vt:lpstr>
      <vt:lpstr>Slide 5</vt:lpstr>
      <vt:lpstr>Create TestNG Project In Eclipse  </vt:lpstr>
      <vt:lpstr>Slide 7</vt:lpstr>
      <vt:lpstr>Step 3: On the next screen, you will see the Java settings for your new project. To make it a TestNG project just navigate to the Libraries tab and click on the Add Library button.</vt:lpstr>
      <vt:lpstr>Step 4: Choose TestNG from the list of libraries and click Next.</vt:lpstr>
      <vt:lpstr>Step 5: Now, you will see TestNG added to your project libraries. Click on Finish and you are all set with your testNG project.</vt:lpstr>
      <vt:lpstr>Your Java project has been created successfully and you will be able to see it by clicking on the Package Explorer button on the left panel.</vt:lpstr>
      <vt:lpstr>Creating a TestNG class in Eclipse </vt:lpstr>
      <vt:lpstr>Step 2: Generally, the source folder name is auto-filled but if it is not, you can simply browse through the same. Next, you can give any name to your class, for example, ‘TestNGTestOne’ and its package. For now, we will keep the basic annotations selected @BeforeMethod and @AfterMethod. However, Annotations can be configured at a later stage as well depending upon your test scenario. If you wish to configure them now, you can refer to the TestNG annotations tutorial.</vt:lpstr>
      <vt:lpstr>Step 3: You will now see a class(TestNGTestOne.java) in your project directory with default methods, viz f(), as well as beforeMethod() and afterMethod() that you can see were checked in the screenshot above.</vt:lpstr>
      <vt:lpstr>Slide 15</vt:lpstr>
      <vt:lpstr>Slide 16</vt:lpstr>
      <vt:lpstr>TestNG code without Priority in Alphabetical Order </vt:lpstr>
      <vt:lpstr>How to set Priority in TestNG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Drag and Drop Action?</dc:title>
  <dc:creator>dell</dc:creator>
  <cp:lastModifiedBy>dell</cp:lastModifiedBy>
  <cp:revision>29</cp:revision>
  <dcterms:created xsi:type="dcterms:W3CDTF">2022-02-20T16:43:30Z</dcterms:created>
  <dcterms:modified xsi:type="dcterms:W3CDTF">2022-02-22T13:44:58Z</dcterms:modified>
</cp:coreProperties>
</file>