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B315-3F29-47A5-ADAC-EC5B6D3A09C6}" type="datetimeFigureOut">
              <a:rPr lang="en-US" smtClean="0"/>
              <a:pPr/>
              <a:t>2/24/2022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0EBD-C1C8-48A1-BC3E-91DDE184FC8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53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7030A0"/>
                </a:solidFill>
              </a:rPr>
              <a:t>Maven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642918"/>
            <a:ext cx="8572560" cy="2857520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rgbClr val="002060"/>
                </a:solidFill>
              </a:rPr>
              <a:t>Maven can be used when building project with POM (Page Object Model) when working on big projects</a:t>
            </a:r>
            <a:r>
              <a:rPr lang="en-IN" sz="20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2000" dirty="0">
                <a:solidFill>
                  <a:srgbClr val="002060"/>
                </a:solidFill>
              </a:rPr>
              <a:t>Maven is the latest build testing tool. </a:t>
            </a:r>
            <a:endParaRPr lang="en-IN" sz="2000" dirty="0" smtClean="0">
              <a:solidFill>
                <a:srgbClr val="002060"/>
              </a:solidFill>
            </a:endParaRPr>
          </a:p>
          <a:p>
            <a:pPr algn="l"/>
            <a:r>
              <a:rPr lang="en-IN" sz="2000" dirty="0">
                <a:solidFill>
                  <a:srgbClr val="002060"/>
                </a:solidFill>
              </a:rPr>
              <a:t>Maven is a project build or project management tool. It is used to check the compilation issues between framework components whenever multiple test engineer integrates their files into the same framework</a:t>
            </a:r>
            <a:r>
              <a:rPr lang="en-IN" sz="20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2000" dirty="0">
                <a:solidFill>
                  <a:srgbClr val="002060"/>
                </a:solidFill>
              </a:rPr>
              <a:t>Maven has new features like dependency, which is used to download the dependency jar from the internet before the test execution.</a:t>
            </a:r>
            <a:endParaRPr lang="en-IN" sz="2000" dirty="0" smtClean="0">
              <a:solidFill>
                <a:srgbClr val="002060"/>
              </a:solidFill>
            </a:endParaRPr>
          </a:p>
          <a:p>
            <a:pPr algn="l"/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3500438"/>
            <a:ext cx="3143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Maven Eclipse Plug-in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85720" y="4000504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It is a default plug-in for the latest Eclipse versions like Mars, Luna, oxygen, which is used to create a Maven project through Eclipse.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643446"/>
            <a:ext cx="8786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Installing Maven plug-in for Eclipse and use it with Selenium </a:t>
            </a:r>
            <a:r>
              <a:rPr lang="en-IN" sz="2400" b="1" dirty="0" err="1"/>
              <a:t>TestNG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428596" y="5286388"/>
            <a:ext cx="850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Most of the time, Maven plug-in is automatically installed in the Eclipse, but if it is not present, we will go to the </a:t>
            </a:r>
            <a:r>
              <a:rPr lang="en-IN" b="1" dirty="0"/>
              <a:t>Eclipse Market Place</a:t>
            </a:r>
            <a:r>
              <a:rPr lang="en-IN" dirty="0"/>
              <a:t> and search for </a:t>
            </a:r>
            <a:r>
              <a:rPr lang="en-IN" b="1" dirty="0"/>
              <a:t>Maven</a:t>
            </a:r>
            <a:r>
              <a:rPr lang="en-IN" dirty="0"/>
              <a:t> and download the </a:t>
            </a:r>
            <a:r>
              <a:rPr lang="en-IN" b="1" dirty="0"/>
              <a:t>M2E integrated version</a:t>
            </a:r>
            <a:r>
              <a:rPr lang="en-IN" dirty="0"/>
              <a:t> from there.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Steps to create Maven project</a:t>
            </a:r>
            <a:endParaRPr lang="en-IN" sz="2800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072" y="785793"/>
            <a:ext cx="8880646" cy="550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91187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800" b="1" dirty="0" smtClean="0"/>
              <a:t>&lt;dependencies&gt;</a:t>
            </a:r>
          </a:p>
          <a:p>
            <a:pPr>
              <a:buNone/>
            </a:pPr>
            <a:r>
              <a:rPr lang="en-IN" sz="1800" b="1" dirty="0" smtClean="0"/>
              <a:t>	&lt;dependency&gt;</a:t>
            </a:r>
          </a:p>
          <a:p>
            <a:pPr>
              <a:buNone/>
            </a:pPr>
            <a:r>
              <a:rPr lang="en-IN" sz="1800" b="1" dirty="0" smtClean="0"/>
              <a:t>		&lt;groupId&gt;</a:t>
            </a:r>
            <a:r>
              <a:rPr lang="en-IN" sz="1800" b="1" dirty="0" err="1" smtClean="0"/>
              <a:t>io.cucumber</a:t>
            </a:r>
            <a:r>
              <a:rPr lang="en-IN" sz="1800" b="1" dirty="0" smtClean="0"/>
              <a:t>&lt;/groupId&gt;</a:t>
            </a:r>
          </a:p>
          <a:p>
            <a:pPr>
              <a:buNone/>
            </a:pPr>
            <a:r>
              <a:rPr lang="en-IN" sz="1800" b="1" dirty="0" smtClean="0"/>
              <a:t>		&lt;</a:t>
            </a:r>
            <a:r>
              <a:rPr lang="en-IN" sz="1800" b="1" dirty="0" err="1" smtClean="0"/>
              <a:t>artifactId</a:t>
            </a:r>
            <a:r>
              <a:rPr lang="en-IN" sz="1800" b="1" dirty="0" smtClean="0"/>
              <a:t>&gt;cucumber-java&lt;/</a:t>
            </a:r>
            <a:r>
              <a:rPr lang="en-IN" sz="1800" b="1" dirty="0" err="1" smtClean="0"/>
              <a:t>artifactId</a:t>
            </a:r>
            <a:r>
              <a:rPr lang="en-IN" sz="1800" b="1" dirty="0" smtClean="0"/>
              <a:t>&gt;</a:t>
            </a:r>
          </a:p>
          <a:p>
            <a:pPr>
              <a:buNone/>
            </a:pPr>
            <a:r>
              <a:rPr lang="en-IN" sz="1800" b="1" dirty="0" smtClean="0"/>
              <a:t>		&lt;version&gt;5.7.0&lt;/version&gt;</a:t>
            </a:r>
          </a:p>
          <a:p>
            <a:pPr>
              <a:buNone/>
            </a:pPr>
            <a:r>
              <a:rPr lang="en-IN" sz="1800" b="1" dirty="0" smtClean="0"/>
              <a:t>	&lt;/dependency&gt;</a:t>
            </a:r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r>
              <a:rPr lang="en-IN" sz="1800" b="1" dirty="0" smtClean="0"/>
              <a:t>	&lt;dependency&gt;</a:t>
            </a:r>
          </a:p>
          <a:p>
            <a:pPr>
              <a:buNone/>
            </a:pPr>
            <a:r>
              <a:rPr lang="en-IN" sz="1800" b="1" dirty="0" smtClean="0"/>
              <a:t>		&lt;groupId&gt;</a:t>
            </a:r>
            <a:r>
              <a:rPr lang="en-IN" sz="1800" b="1" u="sng" dirty="0" err="1" smtClean="0"/>
              <a:t>junit</a:t>
            </a:r>
            <a:r>
              <a:rPr lang="en-IN" sz="1800" b="1" u="sng" dirty="0" smtClean="0"/>
              <a:t>&lt;/groupId&gt;</a:t>
            </a:r>
          </a:p>
          <a:p>
            <a:pPr>
              <a:buNone/>
            </a:pPr>
            <a:r>
              <a:rPr lang="en-IN" sz="1800" b="1" dirty="0" smtClean="0"/>
              <a:t>		&lt;</a:t>
            </a:r>
            <a:r>
              <a:rPr lang="en-IN" sz="1800" b="1" dirty="0" err="1" smtClean="0"/>
              <a:t>artifactId</a:t>
            </a:r>
            <a:r>
              <a:rPr lang="en-IN" sz="1800" b="1" dirty="0" smtClean="0"/>
              <a:t>&gt;</a:t>
            </a:r>
            <a:r>
              <a:rPr lang="en-IN" sz="1800" b="1" u="sng" dirty="0" err="1" smtClean="0"/>
              <a:t>junit</a:t>
            </a:r>
            <a:r>
              <a:rPr lang="en-IN" sz="1800" b="1" u="sng" dirty="0" smtClean="0"/>
              <a:t>&lt;/</a:t>
            </a:r>
            <a:r>
              <a:rPr lang="en-IN" sz="1800" b="1" u="sng" dirty="0" err="1" smtClean="0"/>
              <a:t>artifactId</a:t>
            </a:r>
            <a:r>
              <a:rPr lang="en-IN" sz="1800" b="1" u="sng" dirty="0" smtClean="0"/>
              <a:t>&gt;</a:t>
            </a:r>
          </a:p>
          <a:p>
            <a:pPr>
              <a:buNone/>
            </a:pPr>
            <a:r>
              <a:rPr lang="en-IN" sz="1800" b="1" dirty="0" smtClean="0"/>
              <a:t>		&lt;version&gt;4.13&lt;/version&gt;</a:t>
            </a:r>
          </a:p>
          <a:p>
            <a:pPr>
              <a:buNone/>
            </a:pPr>
            <a:r>
              <a:rPr lang="en-IN" sz="1800" b="1" dirty="0" smtClean="0"/>
              <a:t>		&lt;scope&gt;test&lt;/scope&gt;</a:t>
            </a:r>
          </a:p>
          <a:p>
            <a:pPr>
              <a:buNone/>
            </a:pPr>
            <a:r>
              <a:rPr lang="en-IN" sz="1800" b="1" dirty="0" smtClean="0"/>
              <a:t>	&lt;/dependency&gt;</a:t>
            </a:r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r>
              <a:rPr lang="en-IN" sz="1800" b="1" dirty="0" smtClean="0"/>
              <a:t>	&lt;dependency&gt;</a:t>
            </a:r>
          </a:p>
          <a:p>
            <a:pPr>
              <a:buNone/>
            </a:pPr>
            <a:r>
              <a:rPr lang="en-IN" sz="1800" b="1" dirty="0" smtClean="0"/>
              <a:t>		&lt;groupId&gt;</a:t>
            </a:r>
            <a:r>
              <a:rPr lang="en-IN" sz="1800" b="1" dirty="0" err="1" smtClean="0"/>
              <a:t>io.cucumber</a:t>
            </a:r>
            <a:r>
              <a:rPr lang="en-IN" sz="1800" b="1" dirty="0" smtClean="0"/>
              <a:t>&lt;/groupId&gt;</a:t>
            </a:r>
          </a:p>
          <a:p>
            <a:pPr>
              <a:buNone/>
            </a:pPr>
            <a:r>
              <a:rPr lang="en-IN" sz="1800" b="1" dirty="0" smtClean="0"/>
              <a:t>		&lt;</a:t>
            </a:r>
            <a:r>
              <a:rPr lang="en-IN" sz="1800" b="1" dirty="0" err="1" smtClean="0"/>
              <a:t>artifactId</a:t>
            </a:r>
            <a:r>
              <a:rPr lang="en-IN" sz="1800" b="1" dirty="0" smtClean="0"/>
              <a:t>&gt;cucumber-</a:t>
            </a:r>
            <a:r>
              <a:rPr lang="en-IN" sz="1800" b="1" u="sng" dirty="0" err="1" smtClean="0"/>
              <a:t>junit</a:t>
            </a:r>
            <a:r>
              <a:rPr lang="en-IN" sz="1800" b="1" u="sng" dirty="0" smtClean="0"/>
              <a:t>&lt;/</a:t>
            </a:r>
            <a:r>
              <a:rPr lang="en-IN" sz="1800" b="1" u="sng" dirty="0" err="1" smtClean="0"/>
              <a:t>artifactId</a:t>
            </a:r>
            <a:r>
              <a:rPr lang="en-IN" sz="1800" b="1" u="sng" dirty="0" smtClean="0"/>
              <a:t>&gt;</a:t>
            </a:r>
          </a:p>
          <a:p>
            <a:pPr>
              <a:buNone/>
            </a:pPr>
            <a:r>
              <a:rPr lang="en-IN" sz="1800" b="1" dirty="0" smtClean="0"/>
              <a:t>		&lt;version&gt;5.7.0&lt;/version&gt;</a:t>
            </a:r>
          </a:p>
          <a:p>
            <a:pPr>
              <a:buNone/>
            </a:pPr>
            <a:r>
              <a:rPr lang="en-IN" sz="1800" b="1" dirty="0" smtClean="0"/>
              <a:t>		&lt;scope&gt;test&lt;/scope&gt;</a:t>
            </a:r>
          </a:p>
          <a:p>
            <a:pPr>
              <a:buNone/>
            </a:pPr>
            <a:r>
              <a:rPr lang="en-IN" sz="1800" b="1" dirty="0" smtClean="0"/>
              <a:t>	&lt;/dependency&gt;</a:t>
            </a:r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r>
              <a:rPr lang="en-IN" sz="1800" b="1" dirty="0" smtClean="0"/>
              <a:t>&lt;/dependencies&gt;</a:t>
            </a:r>
            <a:endParaRPr lang="en-IN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21429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Maven Dependencies </a:t>
            </a:r>
            <a:endParaRPr lang="en-IN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Feature file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00B050"/>
                </a:solidFill>
              </a:rPr>
              <a:t>@test</a:t>
            </a:r>
          </a:p>
          <a:p>
            <a:pPr>
              <a:buNone/>
            </a:pPr>
            <a:r>
              <a:rPr lang="en-IN" sz="2800" dirty="0" smtClean="0">
                <a:solidFill>
                  <a:srgbClr val="FFC000"/>
                </a:solidFill>
              </a:rPr>
              <a:t>Feature</a:t>
            </a:r>
            <a:r>
              <a:rPr lang="en-IN" sz="2800" dirty="0" smtClean="0">
                <a:solidFill>
                  <a:srgbClr val="0070C0"/>
                </a:solidFill>
              </a:rPr>
              <a:t>: feature to test login functionality</a:t>
            </a: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B050"/>
                </a:solidFill>
              </a:rPr>
              <a:t>@test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</a:t>
            </a:r>
            <a:r>
              <a:rPr lang="en-IN" sz="2800" dirty="0" smtClean="0">
                <a:solidFill>
                  <a:srgbClr val="FFC000"/>
                </a:solidFill>
              </a:rPr>
              <a:t>Scenario</a:t>
            </a:r>
            <a:r>
              <a:rPr lang="en-IN" sz="2800" dirty="0" smtClean="0">
                <a:solidFill>
                  <a:srgbClr val="0070C0"/>
                </a:solidFill>
              </a:rPr>
              <a:t>: login with valid credentials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</a:t>
            </a:r>
            <a:r>
              <a:rPr lang="en-IN" sz="2800" dirty="0" smtClean="0">
                <a:solidFill>
                  <a:srgbClr val="FFC000"/>
                </a:solidFill>
              </a:rPr>
              <a:t>Given</a:t>
            </a:r>
            <a:r>
              <a:rPr lang="en-IN" sz="2800" dirty="0" smtClean="0">
                <a:solidFill>
                  <a:srgbClr val="0070C0"/>
                </a:solidFill>
              </a:rPr>
              <a:t> user is on login page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</a:t>
            </a:r>
            <a:r>
              <a:rPr lang="en-IN" sz="2800" dirty="0" smtClean="0">
                <a:solidFill>
                  <a:srgbClr val="FFC000"/>
                </a:solidFill>
              </a:rPr>
              <a:t>When</a:t>
            </a:r>
            <a:r>
              <a:rPr lang="en-IN" sz="2800" dirty="0" smtClean="0">
                <a:solidFill>
                  <a:srgbClr val="0070C0"/>
                </a:solidFill>
              </a:rPr>
              <a:t> user enter username and password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</a:t>
            </a:r>
            <a:r>
              <a:rPr lang="en-IN" sz="2800" dirty="0" smtClean="0">
                <a:solidFill>
                  <a:srgbClr val="FFC000"/>
                </a:solidFill>
              </a:rPr>
              <a:t>And</a:t>
            </a:r>
            <a:r>
              <a:rPr lang="en-IN" sz="2800" dirty="0" smtClean="0">
                <a:solidFill>
                  <a:srgbClr val="0070C0"/>
                </a:solidFill>
              </a:rPr>
              <a:t> user click on login button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</a:t>
            </a:r>
            <a:r>
              <a:rPr lang="en-IN" sz="2800" dirty="0" smtClean="0">
                <a:solidFill>
                  <a:srgbClr val="FFC000"/>
                </a:solidFill>
              </a:rPr>
              <a:t>Then</a:t>
            </a:r>
            <a:r>
              <a:rPr lang="en-IN" sz="2800" dirty="0" smtClean="0">
                <a:solidFill>
                  <a:srgbClr val="0070C0"/>
                </a:solidFill>
              </a:rPr>
              <a:t> user navigated to home page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 Definition 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8579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@Given("user is on login page")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public void user_is_on_login_page() {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   System.</a:t>
            </a:r>
            <a:r>
              <a:rPr lang="en-IN" sz="2000" b="1" i="1" dirty="0" smtClean="0">
                <a:solidFill>
                  <a:srgbClr val="002060"/>
                </a:solidFill>
              </a:rPr>
              <a:t>out.println("inside step- login page");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endParaRPr lang="en-IN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@When("user enter username and password")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public void user_enter_username_and_password() {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System.</a:t>
            </a:r>
            <a:r>
              <a:rPr lang="en-IN" sz="2000" b="1" i="1" dirty="0" smtClean="0">
                <a:solidFill>
                  <a:srgbClr val="002060"/>
                </a:solidFill>
              </a:rPr>
              <a:t>out.println("inside step- enter username and password");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endParaRPr lang="en-IN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@And("user click on login button")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public void user_click_on_login_button() {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System.</a:t>
            </a:r>
            <a:r>
              <a:rPr lang="en-IN" sz="2000" b="1" i="1" dirty="0" smtClean="0">
                <a:solidFill>
                  <a:srgbClr val="002060"/>
                </a:solidFill>
              </a:rPr>
              <a:t>out.println("inside step- click on login button");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endParaRPr lang="en-IN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@Then("user navigated to home page")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public void user_navidated_to_home_page() {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System.</a:t>
            </a:r>
            <a:r>
              <a:rPr lang="en-IN" sz="2000" b="1" i="1" dirty="0" smtClean="0">
                <a:solidFill>
                  <a:srgbClr val="002060"/>
                </a:solidFill>
              </a:rPr>
              <a:t>out.println("inside step- navigated to home page");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}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71438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Test Runner Class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import org.junit.runner.RunWith;</a:t>
            </a:r>
          </a:p>
          <a:p>
            <a:pPr>
              <a:buNone/>
            </a:pPr>
            <a:endParaRPr lang="en-IN" sz="2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import io.cucumber.junit.CucumberOptions;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import io.cucumber.junit.Cucumber;</a:t>
            </a:r>
          </a:p>
          <a:p>
            <a:pPr>
              <a:buNone/>
            </a:pPr>
            <a:endParaRPr lang="en-IN" sz="2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@RunWith(</a:t>
            </a:r>
            <a:r>
              <a:rPr lang="en-IN" sz="2400" dirty="0" err="1" smtClean="0">
                <a:solidFill>
                  <a:srgbClr val="002060"/>
                </a:solidFill>
              </a:rPr>
              <a:t>Cucumber.</a:t>
            </a:r>
            <a:r>
              <a:rPr lang="en-IN" sz="2400" b="1" dirty="0" err="1" smtClean="0">
                <a:solidFill>
                  <a:srgbClr val="002060"/>
                </a:solidFill>
              </a:rPr>
              <a:t>class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@CucumberOptions(features= "</a:t>
            </a:r>
            <a:r>
              <a:rPr lang="en-IN" sz="2400" dirty="0" err="1" smtClean="0">
                <a:solidFill>
                  <a:srgbClr val="002060"/>
                </a:solidFill>
              </a:rPr>
              <a:t>src</a:t>
            </a:r>
            <a:r>
              <a:rPr lang="en-IN" sz="2400" dirty="0" smtClean="0">
                <a:solidFill>
                  <a:srgbClr val="002060"/>
                </a:solidFill>
              </a:rPr>
              <a:t>/test/resources/Features", glue={"</a:t>
            </a:r>
            <a:r>
              <a:rPr lang="en-IN" sz="2400" dirty="0" err="1" smtClean="0">
                <a:solidFill>
                  <a:srgbClr val="002060"/>
                </a:solidFill>
              </a:rPr>
              <a:t>StepDef</a:t>
            </a:r>
            <a:r>
              <a:rPr lang="en-IN" sz="2400" dirty="0" smtClean="0">
                <a:solidFill>
                  <a:srgbClr val="002060"/>
                </a:solidFill>
              </a:rPr>
              <a:t>"},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monochrome = </a:t>
            </a:r>
            <a:r>
              <a:rPr lang="en-IN" sz="2400" b="1" dirty="0" smtClean="0">
                <a:solidFill>
                  <a:srgbClr val="002060"/>
                </a:solidFill>
              </a:rPr>
              <a:t>true,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002060"/>
                </a:solidFill>
              </a:rPr>
              <a:t>plugin</a:t>
            </a:r>
            <a:r>
              <a:rPr lang="en-IN" sz="2400" dirty="0" smtClean="0">
                <a:solidFill>
                  <a:srgbClr val="002060"/>
                </a:solidFill>
              </a:rPr>
              <a:t>={"pretty", "</a:t>
            </a:r>
            <a:r>
              <a:rPr lang="en-IN" sz="2400" dirty="0" err="1" smtClean="0">
                <a:solidFill>
                  <a:srgbClr val="002060"/>
                </a:solidFill>
              </a:rPr>
              <a:t>html:Target</a:t>
            </a:r>
            <a:r>
              <a:rPr lang="en-IN" sz="2400" dirty="0" smtClean="0">
                <a:solidFill>
                  <a:srgbClr val="002060"/>
                </a:solidFill>
              </a:rPr>
              <a:t>/</a:t>
            </a:r>
            <a:r>
              <a:rPr lang="en-IN" sz="2400" dirty="0" err="1" smtClean="0">
                <a:solidFill>
                  <a:srgbClr val="002060"/>
                </a:solidFill>
              </a:rPr>
              <a:t>HTMLReport</a:t>
            </a:r>
            <a:r>
              <a:rPr lang="en-IN" sz="2400" dirty="0" smtClean="0">
                <a:solidFill>
                  <a:srgbClr val="002060"/>
                </a:solidFill>
              </a:rPr>
              <a:t>"},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tags="@test"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public class testrunner {</a:t>
            </a:r>
          </a:p>
          <a:p>
            <a:pPr>
              <a:buNone/>
            </a:pPr>
            <a:endParaRPr lang="en-IN" sz="2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}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Framework Structure</a:t>
            </a:r>
            <a:endParaRPr lang="en-IN" sz="36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642918"/>
            <a:ext cx="4429156" cy="604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300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Maven </vt:lpstr>
      <vt:lpstr>Steps to create Maven project</vt:lpstr>
      <vt:lpstr>Slide 3</vt:lpstr>
      <vt:lpstr>Feature file</vt:lpstr>
      <vt:lpstr>Step Definition </vt:lpstr>
      <vt:lpstr>Test Runner Class</vt:lpstr>
      <vt:lpstr>Framework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17</cp:revision>
  <dcterms:created xsi:type="dcterms:W3CDTF">2022-02-22T02:16:04Z</dcterms:created>
  <dcterms:modified xsi:type="dcterms:W3CDTF">2022-02-24T02:49:48Z</dcterms:modified>
</cp:coreProperties>
</file>