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2A5B837-B6B5-446F-8538-99D305E4F107}" type="datetimeFigureOut">
              <a:rPr lang="en-US" smtClean="0"/>
              <a:pPr/>
              <a:t>3/3/2022</a:t>
            </a:fld>
            <a:endParaRPr lang="en-IN"/>
          </a:p>
        </p:txBody>
      </p:sp>
      <p:sp>
        <p:nvSpPr>
          <p:cNvPr id="17" name="Footer Placeholder 16"/>
          <p:cNvSpPr>
            <a:spLocks noGrp="1"/>
          </p:cNvSpPr>
          <p:nvPr>
            <p:ph type="ftr" sz="quarter" idx="11"/>
          </p:nvPr>
        </p:nvSpPr>
        <p:spPr/>
        <p:txBody>
          <a:bodyPr/>
          <a:lstStyle>
            <a:extLst/>
          </a:lstStyle>
          <a:p>
            <a:endParaRPr lang="en-IN"/>
          </a:p>
        </p:txBody>
      </p:sp>
      <p:sp>
        <p:nvSpPr>
          <p:cNvPr id="29" name="Slide Number Placeholder 28"/>
          <p:cNvSpPr>
            <a:spLocks noGrp="1"/>
          </p:cNvSpPr>
          <p:nvPr>
            <p:ph type="sldNum" sz="quarter" idx="12"/>
          </p:nvPr>
        </p:nvSpPr>
        <p:spPr/>
        <p:txBody>
          <a:bodyPr/>
          <a:lstStyle>
            <a:extLst/>
          </a:lstStyle>
          <a:p>
            <a:fld id="{2D107157-91CB-4CC5-BFD7-2FE3FBDFD643}" type="slidenum">
              <a:rPr lang="en-IN" smtClean="0"/>
              <a:pPr/>
              <a:t>‹#›</a:t>
            </a:fld>
            <a:endParaRPr lang="en-I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A5B837-B6B5-446F-8538-99D305E4F107}" type="datetimeFigureOut">
              <a:rPr lang="en-US" smtClean="0"/>
              <a:pPr/>
              <a:t>3/3/2022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D107157-91CB-4CC5-BFD7-2FE3FBDFD64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A5B837-B6B5-446F-8538-99D305E4F107}" type="datetimeFigureOut">
              <a:rPr lang="en-US" smtClean="0"/>
              <a:pPr/>
              <a:t>3/3/2022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D107157-91CB-4CC5-BFD7-2FE3FBDFD64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A5B837-B6B5-446F-8538-99D305E4F107}" type="datetimeFigureOut">
              <a:rPr lang="en-US" smtClean="0"/>
              <a:pPr/>
              <a:t>3/3/2022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D107157-91CB-4CC5-BFD7-2FE3FBDFD64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2A5B837-B6B5-446F-8538-99D305E4F107}" type="datetimeFigureOut">
              <a:rPr lang="en-US" smtClean="0"/>
              <a:pPr/>
              <a:t>3/3/2022</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D107157-91CB-4CC5-BFD7-2FE3FBDFD643}" type="slidenum">
              <a:rPr lang="en-IN" smtClean="0"/>
              <a:pPr/>
              <a:t>‹#›</a:t>
            </a:fld>
            <a:endParaRPr lang="en-IN"/>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2A5B837-B6B5-446F-8538-99D305E4F107}" type="datetimeFigureOut">
              <a:rPr lang="en-US" smtClean="0"/>
              <a:pPr/>
              <a:t>3/3/2022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D107157-91CB-4CC5-BFD7-2FE3FBDFD64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2A5B837-B6B5-446F-8538-99D305E4F107}" type="datetimeFigureOut">
              <a:rPr lang="en-US" smtClean="0"/>
              <a:pPr/>
              <a:t>3/3/2022</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D107157-91CB-4CC5-BFD7-2FE3FBDFD643}" type="slidenum">
              <a:rPr lang="en-IN" smtClean="0"/>
              <a:pPr/>
              <a:t>‹#›</a:t>
            </a:fld>
            <a:endParaRPr lang="en-I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2A5B837-B6B5-446F-8538-99D305E4F107}" type="datetimeFigureOut">
              <a:rPr lang="en-US" smtClean="0"/>
              <a:pPr/>
              <a:t>3/3/2022</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D107157-91CB-4CC5-BFD7-2FE3FBDFD64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2A5B837-B6B5-446F-8538-99D305E4F107}" type="datetimeFigureOut">
              <a:rPr lang="en-US" smtClean="0"/>
              <a:pPr/>
              <a:t>3/3/2022</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2D107157-91CB-4CC5-BFD7-2FE3FBDFD64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2A5B837-B6B5-446F-8538-99D305E4F107}" type="datetimeFigureOut">
              <a:rPr lang="en-US" smtClean="0"/>
              <a:pPr/>
              <a:t>3/3/2022</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D107157-91CB-4CC5-BFD7-2FE3FBDFD64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F2A5B837-B6B5-446F-8538-99D305E4F107}" type="datetimeFigureOut">
              <a:rPr lang="en-US" smtClean="0"/>
              <a:pPr/>
              <a:t>3/3/2022</a:t>
            </a:fld>
            <a:endParaRPr lang="en-IN"/>
          </a:p>
        </p:txBody>
      </p:sp>
      <p:sp>
        <p:nvSpPr>
          <p:cNvPr id="6" name="Footer Placeholder 5"/>
          <p:cNvSpPr>
            <a:spLocks noGrp="1"/>
          </p:cNvSpPr>
          <p:nvPr>
            <p:ph type="ftr" sz="quarter" idx="11"/>
          </p:nvPr>
        </p:nvSpPr>
        <p:spPr>
          <a:xfrm>
            <a:off x="914400" y="55499"/>
            <a:ext cx="5562600" cy="365125"/>
          </a:xfrm>
        </p:spPr>
        <p:txBody>
          <a:bodyPr/>
          <a:lstStyle>
            <a:extLst/>
          </a:lstStyle>
          <a:p>
            <a:endParaRPr lang="en-IN"/>
          </a:p>
        </p:txBody>
      </p:sp>
      <p:sp>
        <p:nvSpPr>
          <p:cNvPr id="7" name="Slide Number Placeholder 6"/>
          <p:cNvSpPr>
            <a:spLocks noGrp="1"/>
          </p:cNvSpPr>
          <p:nvPr>
            <p:ph type="sldNum" sz="quarter" idx="12"/>
          </p:nvPr>
        </p:nvSpPr>
        <p:spPr>
          <a:xfrm>
            <a:off x="8610600" y="55499"/>
            <a:ext cx="457200" cy="365125"/>
          </a:xfrm>
        </p:spPr>
        <p:txBody>
          <a:bodyPr/>
          <a:lstStyle>
            <a:extLst/>
          </a:lstStyle>
          <a:p>
            <a:fld id="{2D107157-91CB-4CC5-BFD7-2FE3FBDFD64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2A5B837-B6B5-446F-8538-99D305E4F107}" type="datetimeFigureOut">
              <a:rPr lang="en-US" smtClean="0"/>
              <a:pPr/>
              <a:t>3/3/2022</a:t>
            </a:fld>
            <a:endParaRPr lang="en-IN"/>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IN"/>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2D107157-91CB-4CC5-BFD7-2FE3FBDFD643}"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javatpoint.com/java-oops-concept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command-line-argument"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1571612"/>
            <a:ext cx="8143932" cy="4000528"/>
          </a:xfrm>
        </p:spPr>
        <p:txBody>
          <a:bodyPr>
            <a:normAutofit fontScale="90000"/>
          </a:bodyPr>
          <a:lstStyle/>
          <a:p>
            <a:r>
              <a:rPr lang="en-IN" sz="2200" b="0" dirty="0" smtClean="0"/>
              <a:t>Java is an </a:t>
            </a:r>
            <a:r>
              <a:rPr lang="en-IN" sz="2200" b="0" dirty="0" smtClean="0">
                <a:hlinkClick r:id="rId2"/>
              </a:rPr>
              <a:t>object-oriented</a:t>
            </a:r>
            <a:r>
              <a:rPr lang="en-IN" sz="2200" b="0" dirty="0" smtClean="0"/>
              <a:t>, class-based, concurrent, secured and general-purpose computer-programming language.	</a:t>
            </a:r>
            <a:br>
              <a:rPr lang="en-IN" sz="2200" b="0" dirty="0" smtClean="0"/>
            </a:br>
            <a:r>
              <a:rPr lang="en-IN" sz="2200" b="0" dirty="0" smtClean="0"/>
              <a:t>Java is a </a:t>
            </a:r>
            <a:r>
              <a:rPr lang="en-IN" sz="2200" dirty="0" smtClean="0"/>
              <a:t>programming language</a:t>
            </a:r>
            <a:r>
              <a:rPr lang="en-IN" sz="2200" b="0" dirty="0" smtClean="0"/>
              <a:t> and a </a:t>
            </a:r>
            <a:r>
              <a:rPr lang="en-IN" sz="2200" dirty="0" smtClean="0"/>
              <a:t>platform</a:t>
            </a:r>
            <a:r>
              <a:rPr lang="en-IN" sz="2200" b="0" dirty="0" smtClean="0"/>
              <a:t>. Java is a high level, robust, object-oriented and secure programming language.</a:t>
            </a:r>
            <a:br>
              <a:rPr lang="en-IN" sz="2200" b="0" dirty="0" smtClean="0"/>
            </a:br>
            <a:r>
              <a:rPr lang="en-IN" sz="2200" b="0" dirty="0" smtClean="0"/>
              <a:t>Java was developed by </a:t>
            </a:r>
            <a:r>
              <a:rPr lang="en-IN" sz="2200" b="0" i="1" dirty="0" smtClean="0"/>
              <a:t>Sun Microsystems</a:t>
            </a:r>
            <a:r>
              <a:rPr lang="en-IN" sz="2200" b="0" dirty="0" smtClean="0"/>
              <a:t> (which is now the subsidiary of Oracle) in the year 1995. </a:t>
            </a:r>
            <a:r>
              <a:rPr lang="en-IN" sz="2200" b="0" i="1" dirty="0" smtClean="0"/>
              <a:t>James Gosling</a:t>
            </a:r>
            <a:r>
              <a:rPr lang="en-IN" sz="2200" b="0" dirty="0" smtClean="0"/>
              <a:t> is known as the father of Java. Before Java, its name was </a:t>
            </a:r>
            <a:r>
              <a:rPr lang="en-IN" sz="2200" b="0" i="1" dirty="0" smtClean="0"/>
              <a:t>Oak</a:t>
            </a:r>
            <a:r>
              <a:rPr lang="en-IN" sz="2200" b="0" dirty="0" smtClean="0"/>
              <a:t>. Since Oak was already a registered company, so James Gosling and his team changed the name from Oak to Java.</a:t>
            </a:r>
            <a:r>
              <a:rPr lang="en-IN" sz="2000" b="0" dirty="0" smtClean="0"/>
              <a:t/>
            </a:r>
            <a:br>
              <a:rPr lang="en-IN" sz="2000" b="0" dirty="0" smtClean="0"/>
            </a:br>
            <a:endParaRPr lang="en-IN" sz="2000" dirty="0"/>
          </a:p>
        </p:txBody>
      </p:sp>
      <p:sp>
        <p:nvSpPr>
          <p:cNvPr id="3" name="Subtitle 2"/>
          <p:cNvSpPr>
            <a:spLocks noGrp="1"/>
          </p:cNvSpPr>
          <p:nvPr>
            <p:ph type="subTitle" idx="1"/>
          </p:nvPr>
        </p:nvSpPr>
        <p:spPr>
          <a:xfrm>
            <a:off x="642910" y="0"/>
            <a:ext cx="7772400" cy="785818"/>
          </a:xfrm>
        </p:spPr>
        <p:txBody>
          <a:bodyPr>
            <a:normAutofit lnSpcReduction="10000"/>
          </a:bodyPr>
          <a:lstStyle/>
          <a:p>
            <a:pPr algn="ctr"/>
            <a:r>
              <a:rPr lang="en-US" sz="4800" b="1" dirty="0" smtClean="0"/>
              <a:t>JAVA</a:t>
            </a:r>
            <a:endParaRPr lang="en-IN"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428596" y="1571612"/>
            <a:ext cx="8715404" cy="3429024"/>
          </a:xfrm>
          <a:prstGeom prst="rect">
            <a:avLst/>
          </a:prstGeom>
          <a:noFill/>
          <a:ln w="9525">
            <a:noFill/>
            <a:miter lim="800000"/>
            <a:headEnd/>
            <a:tailEnd/>
          </a:ln>
          <a:effectLst/>
        </p:spPr>
      </p:pic>
      <p:sp>
        <p:nvSpPr>
          <p:cNvPr id="5" name="TextBox 4"/>
          <p:cNvSpPr txBox="1"/>
          <p:nvPr/>
        </p:nvSpPr>
        <p:spPr>
          <a:xfrm>
            <a:off x="571472" y="785794"/>
            <a:ext cx="1857388" cy="400110"/>
          </a:xfrm>
          <a:prstGeom prst="rect">
            <a:avLst/>
          </a:prstGeom>
          <a:noFill/>
        </p:spPr>
        <p:txBody>
          <a:bodyPr wrap="square" rtlCol="0">
            <a:spAutoFit/>
          </a:bodyPr>
          <a:lstStyle/>
          <a:p>
            <a:r>
              <a:rPr lang="en-US" sz="2000" b="1" dirty="0" smtClean="0">
                <a:solidFill>
                  <a:srgbClr val="92D050"/>
                </a:solidFill>
              </a:rPr>
              <a:t>Example</a:t>
            </a:r>
            <a:endParaRPr lang="en-IN" sz="2000" b="1" dirty="0">
              <a:solidFill>
                <a:srgbClr val="92D05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0"/>
            <a:ext cx="8715404" cy="523220"/>
          </a:xfrm>
          <a:prstGeom prst="rect">
            <a:avLst/>
          </a:prstGeom>
        </p:spPr>
        <p:txBody>
          <a:bodyPr wrap="square">
            <a:spAutoFit/>
          </a:bodyPr>
          <a:lstStyle/>
          <a:p>
            <a:r>
              <a:rPr lang="en-IN" sz="2800" b="1" dirty="0" smtClean="0">
                <a:solidFill>
                  <a:schemeClr val="accent4">
                    <a:lumMod val="40000"/>
                    <a:lumOff val="60000"/>
                  </a:schemeClr>
                </a:solidFill>
              </a:rPr>
              <a:t>How to set Permanent Path of JDK in Windows</a:t>
            </a:r>
            <a:endParaRPr lang="en-IN" sz="2800" b="1" dirty="0">
              <a:solidFill>
                <a:schemeClr val="accent4">
                  <a:lumMod val="40000"/>
                  <a:lumOff val="60000"/>
                </a:schemeClr>
              </a:solidFill>
            </a:endParaRPr>
          </a:p>
        </p:txBody>
      </p:sp>
      <p:sp>
        <p:nvSpPr>
          <p:cNvPr id="5" name="Content Placeholder 4"/>
          <p:cNvSpPr>
            <a:spLocks noGrp="1"/>
          </p:cNvSpPr>
          <p:nvPr>
            <p:ph idx="1"/>
          </p:nvPr>
        </p:nvSpPr>
        <p:spPr>
          <a:xfrm>
            <a:off x="285720" y="428604"/>
            <a:ext cx="8429684" cy="1015663"/>
          </a:xfrm>
          <a:prstGeom prst="rect">
            <a:avLst/>
          </a:prstGeom>
        </p:spPr>
        <p:txBody>
          <a:bodyPr wrap="square">
            <a:spAutoFit/>
          </a:bodyPr>
          <a:lstStyle/>
          <a:p>
            <a:pPr>
              <a:buNone/>
            </a:pPr>
            <a:r>
              <a:rPr lang="en-IN" sz="2000" b="1" dirty="0" smtClean="0">
                <a:solidFill>
                  <a:srgbClr val="FFFF00"/>
                </a:solidFill>
              </a:rPr>
              <a:t>Go to MyComputer properties -&gt; advanced tab -&gt; environment variables -&gt; new tab of user variable -&gt; write path in variable name -&gt; write path of bin folder in variable value -&gt; ok -&gt; ok -&gt; ok</a:t>
            </a:r>
            <a:endParaRPr lang="en-IN" sz="2000" b="1" dirty="0">
              <a:solidFill>
                <a:srgbClr val="FFFF00"/>
              </a:solidFill>
            </a:endParaRPr>
          </a:p>
        </p:txBody>
      </p:sp>
      <p:pic>
        <p:nvPicPr>
          <p:cNvPr id="5122" name="Picture 2"/>
          <p:cNvPicPr>
            <a:picLocks noChangeAspect="1" noChangeArrowheads="1"/>
          </p:cNvPicPr>
          <p:nvPr/>
        </p:nvPicPr>
        <p:blipFill>
          <a:blip r:embed="rId2"/>
          <a:srcRect/>
          <a:stretch>
            <a:fillRect/>
          </a:stretch>
        </p:blipFill>
        <p:spPr bwMode="auto">
          <a:xfrm>
            <a:off x="428596" y="1333500"/>
            <a:ext cx="7500990" cy="5524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772400" cy="914400"/>
          </a:xfrm>
        </p:spPr>
        <p:txBody>
          <a:bodyPr/>
          <a:lstStyle/>
          <a:p>
            <a:r>
              <a:rPr lang="en-IN" sz="3200" b="1" dirty="0" smtClean="0"/>
              <a:t>Click on the advanced tab</a:t>
            </a:r>
            <a:endParaRPr lang="en-IN" sz="3200" dirty="0"/>
          </a:p>
        </p:txBody>
      </p:sp>
      <p:pic>
        <p:nvPicPr>
          <p:cNvPr id="6146" name="Picture 2"/>
          <p:cNvPicPr>
            <a:picLocks noChangeAspect="1" noChangeArrowheads="1"/>
          </p:cNvPicPr>
          <p:nvPr/>
        </p:nvPicPr>
        <p:blipFill>
          <a:blip r:embed="rId2"/>
          <a:srcRect/>
          <a:stretch>
            <a:fillRect/>
          </a:stretch>
        </p:blipFill>
        <p:spPr bwMode="auto">
          <a:xfrm>
            <a:off x="571471" y="571480"/>
            <a:ext cx="8143933" cy="628652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772400" cy="714356"/>
          </a:xfrm>
        </p:spPr>
        <p:txBody>
          <a:bodyPr/>
          <a:lstStyle/>
          <a:p>
            <a:r>
              <a:rPr lang="en-IN" b="1" dirty="0" smtClean="0"/>
              <a:t> </a:t>
            </a:r>
            <a:r>
              <a:rPr lang="en-IN" sz="2400" b="1" dirty="0" smtClean="0"/>
              <a:t>Click on environment variables</a:t>
            </a:r>
            <a:endParaRPr lang="en-IN" sz="2400" dirty="0"/>
          </a:p>
        </p:txBody>
      </p:sp>
      <p:pic>
        <p:nvPicPr>
          <p:cNvPr id="7170" name="Picture 2"/>
          <p:cNvPicPr>
            <a:picLocks noChangeAspect="1" noChangeArrowheads="1"/>
          </p:cNvPicPr>
          <p:nvPr/>
        </p:nvPicPr>
        <p:blipFill>
          <a:blip r:embed="rId2"/>
          <a:srcRect/>
          <a:stretch>
            <a:fillRect/>
          </a:stretch>
        </p:blipFill>
        <p:spPr bwMode="auto">
          <a:xfrm>
            <a:off x="571471" y="714356"/>
            <a:ext cx="7819183" cy="6143644"/>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7772400" cy="559482"/>
          </a:xfrm>
        </p:spPr>
        <p:txBody>
          <a:bodyPr/>
          <a:lstStyle/>
          <a:p>
            <a:r>
              <a:rPr lang="en-IN" sz="2400" b="1" dirty="0" smtClean="0"/>
              <a:t>Click on the new tab of user variables</a:t>
            </a:r>
            <a:endParaRPr lang="en-IN" sz="2400" dirty="0"/>
          </a:p>
        </p:txBody>
      </p:sp>
      <p:pic>
        <p:nvPicPr>
          <p:cNvPr id="8194" name="Picture 2"/>
          <p:cNvPicPr>
            <a:picLocks noChangeAspect="1" noChangeArrowheads="1"/>
          </p:cNvPicPr>
          <p:nvPr/>
        </p:nvPicPr>
        <p:blipFill>
          <a:blip r:embed="rId2"/>
          <a:srcRect/>
          <a:stretch>
            <a:fillRect/>
          </a:stretch>
        </p:blipFill>
        <p:spPr bwMode="auto">
          <a:xfrm>
            <a:off x="571472" y="500042"/>
            <a:ext cx="7715304" cy="6357958"/>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772400" cy="714380"/>
          </a:xfrm>
        </p:spPr>
        <p:txBody>
          <a:bodyPr/>
          <a:lstStyle/>
          <a:p>
            <a:r>
              <a:rPr lang="en-IN" sz="2800" b="1" dirty="0" smtClean="0"/>
              <a:t>Write the path in the variable name</a:t>
            </a:r>
            <a:endParaRPr lang="en-IN" sz="2800" dirty="0"/>
          </a:p>
        </p:txBody>
      </p:sp>
      <p:pic>
        <p:nvPicPr>
          <p:cNvPr id="9218" name="Picture 2"/>
          <p:cNvPicPr>
            <a:picLocks noChangeAspect="1" noChangeArrowheads="1"/>
          </p:cNvPicPr>
          <p:nvPr/>
        </p:nvPicPr>
        <p:blipFill>
          <a:blip r:embed="rId2"/>
          <a:srcRect/>
          <a:stretch>
            <a:fillRect/>
          </a:stretch>
        </p:blipFill>
        <p:spPr bwMode="auto">
          <a:xfrm>
            <a:off x="500034" y="644007"/>
            <a:ext cx="7286676" cy="621399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772400" cy="642918"/>
          </a:xfrm>
        </p:spPr>
        <p:txBody>
          <a:bodyPr/>
          <a:lstStyle/>
          <a:p>
            <a:r>
              <a:rPr lang="en-IN" sz="2400" b="1" dirty="0" smtClean="0"/>
              <a:t>Copy the path of bin folder</a:t>
            </a:r>
            <a:endParaRPr lang="en-IN" sz="2400" dirty="0"/>
          </a:p>
        </p:txBody>
      </p:sp>
      <p:pic>
        <p:nvPicPr>
          <p:cNvPr id="10242" name="Picture 2"/>
          <p:cNvPicPr>
            <a:picLocks noChangeAspect="1" noChangeArrowheads="1"/>
          </p:cNvPicPr>
          <p:nvPr/>
        </p:nvPicPr>
        <p:blipFill>
          <a:blip r:embed="rId2"/>
          <a:srcRect/>
          <a:stretch>
            <a:fillRect/>
          </a:stretch>
        </p:blipFill>
        <p:spPr bwMode="auto">
          <a:xfrm>
            <a:off x="500034" y="714356"/>
            <a:ext cx="8643966" cy="5572164"/>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7772400" cy="500042"/>
          </a:xfrm>
        </p:spPr>
        <p:txBody>
          <a:bodyPr/>
          <a:lstStyle/>
          <a:p>
            <a:r>
              <a:rPr lang="en-IN" sz="2400" b="1" dirty="0" smtClean="0"/>
              <a:t>Paste path of bin folder in the variable value</a:t>
            </a:r>
            <a:endParaRPr lang="en-IN" sz="2400" dirty="0"/>
          </a:p>
        </p:txBody>
      </p:sp>
      <p:pic>
        <p:nvPicPr>
          <p:cNvPr id="11266" name="Picture 2"/>
          <p:cNvPicPr>
            <a:picLocks noChangeAspect="1" noChangeArrowheads="1"/>
          </p:cNvPicPr>
          <p:nvPr/>
        </p:nvPicPr>
        <p:blipFill>
          <a:blip r:embed="rId2"/>
          <a:srcRect/>
          <a:stretch>
            <a:fillRect/>
          </a:stretch>
        </p:blipFill>
        <p:spPr bwMode="auto">
          <a:xfrm>
            <a:off x="571472" y="571480"/>
            <a:ext cx="7715304" cy="636763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357166"/>
            <a:ext cx="7772400" cy="488044"/>
          </a:xfrm>
        </p:spPr>
        <p:txBody>
          <a:bodyPr/>
          <a:lstStyle/>
          <a:p>
            <a:r>
              <a:rPr lang="en-IN" sz="2400" b="1" dirty="0" smtClean="0"/>
              <a:t>Click on ok button</a:t>
            </a:r>
            <a:endParaRPr lang="en-IN" sz="2400" dirty="0"/>
          </a:p>
        </p:txBody>
      </p:sp>
      <p:pic>
        <p:nvPicPr>
          <p:cNvPr id="12290" name="Picture 2"/>
          <p:cNvPicPr>
            <a:picLocks noChangeAspect="1" noChangeArrowheads="1"/>
          </p:cNvPicPr>
          <p:nvPr/>
        </p:nvPicPr>
        <p:blipFill>
          <a:blip r:embed="rId2"/>
          <a:srcRect/>
          <a:stretch>
            <a:fillRect/>
          </a:stretch>
        </p:blipFill>
        <p:spPr bwMode="auto">
          <a:xfrm>
            <a:off x="500034" y="772875"/>
            <a:ext cx="6429420" cy="608512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290"/>
            <a:ext cx="7772400" cy="702358"/>
          </a:xfrm>
        </p:spPr>
        <p:txBody>
          <a:bodyPr/>
          <a:lstStyle/>
          <a:p>
            <a:r>
              <a:rPr lang="en-IN" sz="2800" b="1" dirty="0" smtClean="0"/>
              <a:t>Click on ok button</a:t>
            </a:r>
            <a:endParaRPr lang="en-IN" sz="2800" dirty="0"/>
          </a:p>
        </p:txBody>
      </p:sp>
      <p:pic>
        <p:nvPicPr>
          <p:cNvPr id="13314" name="Picture 2"/>
          <p:cNvPicPr>
            <a:picLocks noChangeAspect="1" noChangeArrowheads="1"/>
          </p:cNvPicPr>
          <p:nvPr/>
        </p:nvPicPr>
        <p:blipFill>
          <a:blip r:embed="rId2"/>
          <a:srcRect/>
          <a:stretch>
            <a:fillRect/>
          </a:stretch>
        </p:blipFill>
        <p:spPr bwMode="auto">
          <a:xfrm>
            <a:off x="642910" y="847725"/>
            <a:ext cx="6572296" cy="60102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4290"/>
            <a:ext cx="7772400" cy="1500198"/>
          </a:xfrm>
        </p:spPr>
        <p:txBody>
          <a:bodyPr/>
          <a:lstStyle/>
          <a:p>
            <a:r>
              <a:rPr lang="en-IN" dirty="0" smtClean="0"/>
              <a:t>Java OOPs Concepts (Object-Oriented Programming System)</a:t>
            </a:r>
            <a:br>
              <a:rPr lang="en-IN" dirty="0" smtClean="0"/>
            </a:br>
            <a:r>
              <a:rPr lang="en-IN" dirty="0" smtClean="0"/>
              <a:t/>
            </a:r>
            <a:br>
              <a:rPr lang="en-IN" dirty="0" smtClean="0"/>
            </a:b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857224" y="1464498"/>
            <a:ext cx="7072362" cy="5393502"/>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428604"/>
            <a:ext cx="8358246" cy="6141270"/>
          </a:xfrm>
        </p:spPr>
        <p:txBody>
          <a:bodyPr>
            <a:normAutofit/>
          </a:bodyPr>
          <a:lstStyle/>
          <a:p>
            <a:pPr>
              <a:buNone/>
            </a:pPr>
            <a:r>
              <a:rPr lang="en-IN" sz="3200" dirty="0" smtClean="0"/>
              <a:t>Object</a:t>
            </a:r>
          </a:p>
          <a:p>
            <a:pPr>
              <a:buFont typeface="Wingdings" pitchFamily="2" charset="2"/>
              <a:buChar char="§"/>
            </a:pPr>
            <a:r>
              <a:rPr lang="en-IN" sz="2000" i="1" dirty="0" smtClean="0"/>
              <a:t>Any entity that has state and behaviour is known as an object. For example, a chair, pen, table, keyboard, bike, etc. It can be physical or logical.</a:t>
            </a:r>
          </a:p>
          <a:p>
            <a:pPr>
              <a:buFont typeface="Wingdings" pitchFamily="2" charset="2"/>
              <a:buChar char="§"/>
            </a:pPr>
            <a:r>
              <a:rPr lang="en-IN" sz="2000" i="1" dirty="0" smtClean="0"/>
              <a:t>Example: A dog is an object because it has states like colour, name, breed, etc. as well as behaviours like wagging the tail, barking, eating, etc.</a:t>
            </a:r>
          </a:p>
          <a:p>
            <a:pPr>
              <a:buNone/>
            </a:pPr>
            <a:r>
              <a:rPr lang="en-IN" sz="3200" dirty="0" smtClean="0"/>
              <a:t>Class</a:t>
            </a:r>
          </a:p>
          <a:p>
            <a:r>
              <a:rPr lang="en-IN" sz="2000" i="1" dirty="0" smtClean="0"/>
              <a:t>Collection of objects</a:t>
            </a:r>
            <a:r>
              <a:rPr lang="en-IN" sz="2000" dirty="0" smtClean="0"/>
              <a:t> is called class. It is a logical entity.</a:t>
            </a:r>
          </a:p>
          <a:p>
            <a:r>
              <a:rPr lang="en-IN" sz="2000" dirty="0" smtClean="0"/>
              <a:t>A class can also be defined as a blueprint from which you can create an individual object. Class doesn't consume any space.</a:t>
            </a:r>
          </a:p>
          <a:p>
            <a:pPr>
              <a:buNone/>
            </a:pPr>
            <a:r>
              <a:rPr lang="en-IN" sz="3200" dirty="0" smtClean="0"/>
              <a:t>Inheritance</a:t>
            </a:r>
          </a:p>
          <a:p>
            <a:pPr>
              <a:buFont typeface="Wingdings" pitchFamily="2" charset="2"/>
              <a:buChar char="§"/>
            </a:pPr>
            <a:r>
              <a:rPr lang="en-IN" sz="2000" i="1" dirty="0" smtClean="0"/>
              <a:t>When one object acquires all the properties and behaviours of a parent object, it is known as inheritance. It provides code reusability. It is used to achieve runtime polymorphism.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857232"/>
            <a:ext cx="8429684" cy="5429288"/>
          </a:xfrm>
        </p:spPr>
        <p:txBody>
          <a:bodyPr/>
          <a:lstStyle/>
          <a:p>
            <a:pPr>
              <a:buNone/>
            </a:pPr>
            <a:r>
              <a:rPr lang="en-IN" dirty="0" smtClean="0"/>
              <a:t>Polymorphism</a:t>
            </a:r>
          </a:p>
          <a:p>
            <a:r>
              <a:rPr lang="en-IN" sz="2000" i="1" dirty="0" smtClean="0"/>
              <a:t>If one task is performed in different ways, it is known as polymorphism. For example: to convince the customer differently, to draw something, for example, shape, triangle, rectangle, etc.</a:t>
            </a:r>
          </a:p>
          <a:p>
            <a:r>
              <a:rPr lang="en-IN" sz="2000" i="1" dirty="0" smtClean="0"/>
              <a:t>In Java, we use method overloading and method overriding to achieve polymorphism.</a:t>
            </a:r>
          </a:p>
          <a:p>
            <a:r>
              <a:rPr lang="en-IN" sz="2000" i="1" dirty="0" smtClean="0"/>
              <a:t>Another example can be to speak something; for example, a cat speaks meow, dog barks woof, etc.</a:t>
            </a:r>
          </a:p>
          <a:p>
            <a:pPr>
              <a:buNone/>
            </a:pPr>
            <a:r>
              <a:rPr lang="en-IN" dirty="0" smtClean="0"/>
              <a:t>Abstraction</a:t>
            </a:r>
          </a:p>
          <a:p>
            <a:pPr>
              <a:buFont typeface="Wingdings" pitchFamily="2" charset="2"/>
              <a:buChar char="§"/>
            </a:pPr>
            <a:r>
              <a:rPr lang="en-IN" sz="2000" i="1" dirty="0" smtClean="0"/>
              <a:t>Hiding internal details and showing functionality is known as abstraction. For example phone call, we don't know the internal processing.</a:t>
            </a:r>
          </a:p>
          <a:p>
            <a:pPr>
              <a:buFont typeface="Wingdings" pitchFamily="2" charset="2"/>
              <a:buChar char="§"/>
            </a:pPr>
            <a:r>
              <a:rPr lang="en-IN" sz="2000" i="1" dirty="0" smtClean="0"/>
              <a:t>In Java, we use abstract class and interface to achieve abstraction.</a:t>
            </a:r>
          </a:p>
          <a:p>
            <a:pPr>
              <a:buNone/>
            </a:pPr>
            <a:endParaRPr lang="en-IN" sz="3200" dirty="0" smtClean="0"/>
          </a:p>
          <a:p>
            <a:pPr>
              <a:buNone/>
            </a:pPr>
            <a:endParaRPr lang="en-IN" sz="2000" i="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285728"/>
            <a:ext cx="8358246" cy="2428892"/>
          </a:xfrm>
        </p:spPr>
        <p:txBody>
          <a:bodyPr/>
          <a:lstStyle/>
          <a:p>
            <a:pPr>
              <a:buNone/>
            </a:pPr>
            <a:r>
              <a:rPr lang="en-IN" sz="2800" dirty="0" smtClean="0"/>
              <a:t>Encapsulation</a:t>
            </a:r>
          </a:p>
          <a:p>
            <a:r>
              <a:rPr lang="en-IN" sz="2000" i="1" dirty="0" smtClean="0"/>
              <a:t>Binding (or wrapping) code and data together into a single unit are known as encapsulation</a:t>
            </a:r>
            <a:r>
              <a:rPr lang="en-IN" sz="2000" dirty="0" smtClean="0"/>
              <a:t>. For example, a capsule, it is wrapped with different medicines.</a:t>
            </a:r>
          </a:p>
          <a:p>
            <a:r>
              <a:rPr lang="en-IN" sz="2000" dirty="0" smtClean="0"/>
              <a:t>A java class is the example of encapsulation. Java bean is the fully encapsulated class because all the data members are private here.</a:t>
            </a:r>
          </a:p>
          <a:p>
            <a:pPr>
              <a:buNone/>
            </a:pPr>
            <a:endParaRPr lang="en-IN" sz="2000" dirty="0"/>
          </a:p>
        </p:txBody>
      </p:sp>
      <p:pic>
        <p:nvPicPr>
          <p:cNvPr id="2051" name="Picture 3"/>
          <p:cNvPicPr>
            <a:picLocks noChangeAspect="1" noChangeArrowheads="1"/>
          </p:cNvPicPr>
          <p:nvPr/>
        </p:nvPicPr>
        <p:blipFill>
          <a:blip r:embed="rId2"/>
          <a:srcRect/>
          <a:stretch>
            <a:fillRect/>
          </a:stretch>
        </p:blipFill>
        <p:spPr bwMode="auto">
          <a:xfrm>
            <a:off x="2857488" y="2857496"/>
            <a:ext cx="3286148" cy="184215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7772400" cy="500042"/>
          </a:xfrm>
        </p:spPr>
        <p:txBody>
          <a:bodyPr/>
          <a:lstStyle/>
          <a:p>
            <a:r>
              <a:rPr lang="en-US" sz="2800" dirty="0" smtClean="0"/>
              <a:t>Simple java program</a:t>
            </a:r>
            <a:endParaRPr lang="en-IN" sz="2800" dirty="0"/>
          </a:p>
        </p:txBody>
      </p:sp>
      <p:pic>
        <p:nvPicPr>
          <p:cNvPr id="1026" name="Picture 2"/>
          <p:cNvPicPr>
            <a:picLocks noGrp="1" noChangeAspect="1" noChangeArrowheads="1"/>
          </p:cNvPicPr>
          <p:nvPr>
            <p:ph idx="1"/>
          </p:nvPr>
        </p:nvPicPr>
        <p:blipFill>
          <a:blip r:embed="rId2"/>
          <a:srcRect/>
          <a:stretch>
            <a:fillRect/>
          </a:stretch>
        </p:blipFill>
        <p:spPr bwMode="auto">
          <a:xfrm>
            <a:off x="642910" y="571480"/>
            <a:ext cx="6215106" cy="2323749"/>
          </a:xfrm>
          <a:prstGeom prst="rect">
            <a:avLst/>
          </a:prstGeom>
          <a:noFill/>
          <a:ln w="9525">
            <a:noFill/>
            <a:miter lim="800000"/>
            <a:headEnd/>
            <a:tailEnd/>
          </a:ln>
          <a:effectLst/>
        </p:spPr>
      </p:pic>
      <p:sp>
        <p:nvSpPr>
          <p:cNvPr id="10" name="Rectangle 9"/>
          <p:cNvSpPr/>
          <p:nvPr/>
        </p:nvSpPr>
        <p:spPr>
          <a:xfrm>
            <a:off x="500034" y="2887682"/>
            <a:ext cx="8429684" cy="3970318"/>
          </a:xfrm>
          <a:prstGeom prst="rect">
            <a:avLst/>
          </a:prstGeom>
        </p:spPr>
        <p:txBody>
          <a:bodyPr wrap="square">
            <a:spAutoFit/>
          </a:bodyPr>
          <a:lstStyle/>
          <a:p>
            <a:r>
              <a:rPr lang="en-IN" sz="3200" b="1" dirty="0" smtClean="0">
                <a:solidFill>
                  <a:srgbClr val="FFFF00"/>
                </a:solidFill>
              </a:rPr>
              <a:t>Parameters used in First Java Program</a:t>
            </a:r>
          </a:p>
          <a:p>
            <a:r>
              <a:rPr lang="en-IN" sz="2400" b="1" dirty="0" smtClean="0"/>
              <a:t>Let's see what is the meaning of class, public, static, void, main, String[], System.out.println().</a:t>
            </a:r>
          </a:p>
          <a:p>
            <a:r>
              <a:rPr lang="en-IN" sz="2400" b="1" dirty="0" smtClean="0">
                <a:solidFill>
                  <a:srgbClr val="FFFF00"/>
                </a:solidFill>
              </a:rPr>
              <a:t>Class -</a:t>
            </a:r>
            <a:r>
              <a:rPr lang="en-IN" b="1" dirty="0" smtClean="0">
                <a:solidFill>
                  <a:srgbClr val="92D050"/>
                </a:solidFill>
              </a:rPr>
              <a:t> </a:t>
            </a:r>
            <a:r>
              <a:rPr lang="en-IN" sz="2000" b="1" dirty="0" smtClean="0">
                <a:solidFill>
                  <a:srgbClr val="92D050"/>
                </a:solidFill>
              </a:rPr>
              <a:t>keyword is used to declare a class in Java.</a:t>
            </a:r>
          </a:p>
          <a:p>
            <a:r>
              <a:rPr lang="en-IN" sz="2400" b="1" dirty="0" smtClean="0">
                <a:solidFill>
                  <a:srgbClr val="FFFF00"/>
                </a:solidFill>
              </a:rPr>
              <a:t>public</a:t>
            </a:r>
            <a:r>
              <a:rPr lang="en-IN" b="1" dirty="0" smtClean="0">
                <a:solidFill>
                  <a:srgbClr val="92D050"/>
                </a:solidFill>
              </a:rPr>
              <a:t>  </a:t>
            </a:r>
            <a:r>
              <a:rPr lang="en-IN" sz="2000" b="1" dirty="0" smtClean="0">
                <a:solidFill>
                  <a:srgbClr val="92D050"/>
                </a:solidFill>
              </a:rPr>
              <a:t>- keyword is an access modifier that represents visibility. It means it is visible to all.</a:t>
            </a:r>
          </a:p>
          <a:p>
            <a:r>
              <a:rPr lang="en-IN" sz="2400" b="1" dirty="0" smtClean="0">
                <a:solidFill>
                  <a:srgbClr val="FFFF00"/>
                </a:solidFill>
              </a:rPr>
              <a:t>Static - </a:t>
            </a:r>
            <a:r>
              <a:rPr lang="en-IN" sz="2000" b="1" dirty="0" smtClean="0">
                <a:solidFill>
                  <a:srgbClr val="92D050"/>
                </a:solidFill>
              </a:rPr>
              <a:t> is a keyword. If we declare any method as static, it is known as the static method. The core advantage of the static method is that there is no need to create an object to invoke the static method. The main() method is executed by the JVM, so it doesn't require creating an object to invoke the main() method. So, it saves memory.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500034" y="3929066"/>
            <a:ext cx="7772400" cy="642942"/>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800" spc="-100" dirty="0" smtClean="0">
                <a:solidFill>
                  <a:srgbClr val="92D050"/>
                </a:solidFill>
                <a:latin typeface="+mj-lt"/>
                <a:ea typeface="+mj-ea"/>
                <a:cs typeface="+mj-cs"/>
              </a:rPr>
              <a:t>How to compile code</a:t>
            </a:r>
            <a:endParaRPr kumimoji="0" lang="en-IN" sz="2800" b="0" i="0" u="none" strike="noStrike" kern="1200" cap="none" spc="-100" normalizeH="0" baseline="0" noProof="0" dirty="0">
              <a:ln>
                <a:noFill/>
              </a:ln>
              <a:solidFill>
                <a:srgbClr val="92D050"/>
              </a:solidFill>
              <a:effectLst/>
              <a:uLnTx/>
              <a:uFillTx/>
              <a:latin typeface="+mj-lt"/>
              <a:ea typeface="+mj-ea"/>
              <a:cs typeface="+mj-cs"/>
            </a:endParaRPr>
          </a:p>
        </p:txBody>
      </p:sp>
      <p:pic>
        <p:nvPicPr>
          <p:cNvPr id="12" name="Picture 3"/>
          <p:cNvPicPr>
            <a:picLocks noChangeAspect="1" noChangeArrowheads="1"/>
          </p:cNvPicPr>
          <p:nvPr/>
        </p:nvPicPr>
        <p:blipFill>
          <a:blip r:embed="rId2"/>
          <a:srcRect/>
          <a:stretch>
            <a:fillRect/>
          </a:stretch>
        </p:blipFill>
        <p:spPr bwMode="auto">
          <a:xfrm>
            <a:off x="428596" y="4500570"/>
            <a:ext cx="7795851" cy="2143140"/>
          </a:xfrm>
          <a:prstGeom prst="rect">
            <a:avLst/>
          </a:prstGeom>
          <a:noFill/>
          <a:ln w="9525">
            <a:noFill/>
            <a:miter lim="800000"/>
            <a:headEnd/>
            <a:tailEnd/>
          </a:ln>
          <a:effectLst/>
        </p:spPr>
      </p:pic>
      <p:sp>
        <p:nvSpPr>
          <p:cNvPr id="13" name="Rectangle 12"/>
          <p:cNvSpPr/>
          <p:nvPr/>
        </p:nvSpPr>
        <p:spPr>
          <a:xfrm>
            <a:off x="357158" y="357166"/>
            <a:ext cx="8358246" cy="3046988"/>
          </a:xfrm>
          <a:prstGeom prst="rect">
            <a:avLst/>
          </a:prstGeom>
        </p:spPr>
        <p:txBody>
          <a:bodyPr wrap="square">
            <a:spAutoFit/>
          </a:bodyPr>
          <a:lstStyle/>
          <a:p>
            <a:r>
              <a:rPr lang="en-IN" sz="2400" b="1" dirty="0" smtClean="0">
                <a:solidFill>
                  <a:srgbClr val="FFFF00"/>
                </a:solidFill>
              </a:rPr>
              <a:t>Void -</a:t>
            </a:r>
            <a:r>
              <a:rPr lang="en-IN" dirty="0" smtClean="0"/>
              <a:t> </a:t>
            </a:r>
            <a:r>
              <a:rPr lang="en-IN" sz="2400" dirty="0" smtClean="0"/>
              <a:t>is the return type of the method. It means it doesn't return any value.</a:t>
            </a:r>
          </a:p>
          <a:p>
            <a:r>
              <a:rPr lang="en-IN" sz="2400" b="1" dirty="0" smtClean="0">
                <a:solidFill>
                  <a:srgbClr val="FFFF00"/>
                </a:solidFill>
              </a:rPr>
              <a:t>main</a:t>
            </a:r>
            <a:r>
              <a:rPr lang="en-IN" dirty="0" smtClean="0"/>
              <a:t>  </a:t>
            </a:r>
            <a:r>
              <a:rPr lang="en-IN" sz="2400" dirty="0" smtClean="0"/>
              <a:t>- represents the starting point of the program.</a:t>
            </a:r>
          </a:p>
          <a:p>
            <a:r>
              <a:rPr lang="en-IN" sz="2400" b="1" dirty="0" smtClean="0">
                <a:solidFill>
                  <a:srgbClr val="FFFF00"/>
                </a:solidFill>
              </a:rPr>
              <a:t>String[] args</a:t>
            </a:r>
            <a:r>
              <a:rPr lang="en-IN" sz="2400" dirty="0" smtClean="0">
                <a:solidFill>
                  <a:srgbClr val="FFFF00"/>
                </a:solidFill>
              </a:rPr>
              <a:t> or </a:t>
            </a:r>
            <a:r>
              <a:rPr lang="en-IN" sz="2400" b="1" dirty="0" smtClean="0">
                <a:solidFill>
                  <a:srgbClr val="FFFF00"/>
                </a:solidFill>
              </a:rPr>
              <a:t>String args[] -</a:t>
            </a:r>
            <a:r>
              <a:rPr lang="en-IN" sz="2000" dirty="0" smtClean="0">
                <a:solidFill>
                  <a:srgbClr val="FFFF00"/>
                </a:solidFill>
              </a:rPr>
              <a:t> </a:t>
            </a:r>
            <a:r>
              <a:rPr lang="en-IN" sz="2400" dirty="0" smtClean="0"/>
              <a:t>is used for </a:t>
            </a:r>
            <a:r>
              <a:rPr lang="en-IN" sz="2400" dirty="0" smtClean="0">
                <a:hlinkClick r:id="rId3"/>
              </a:rPr>
              <a:t>command line argument</a:t>
            </a:r>
            <a:r>
              <a:rPr lang="en-IN" sz="2400" dirty="0" smtClean="0"/>
              <a:t>. We will discuss it in coming section.</a:t>
            </a:r>
          </a:p>
          <a:p>
            <a:r>
              <a:rPr lang="en-IN" sz="2400" b="1" dirty="0" smtClean="0">
                <a:solidFill>
                  <a:srgbClr val="FFFF00"/>
                </a:solidFill>
              </a:rPr>
              <a:t>System.out.println() -</a:t>
            </a:r>
            <a:r>
              <a:rPr lang="en-IN" sz="2400" dirty="0" smtClean="0"/>
              <a:t> is used to print statement. Here, System is a class, out is an object of the PrintStream class, println() is a method of the PrintStream class. </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srcRect/>
          <a:stretch>
            <a:fillRect/>
          </a:stretch>
        </p:blipFill>
        <p:spPr bwMode="auto">
          <a:xfrm>
            <a:off x="490848" y="0"/>
            <a:ext cx="8653152" cy="3500438"/>
          </a:xfrm>
          <a:prstGeom prst="rect">
            <a:avLst/>
          </a:prstGeom>
          <a:noFill/>
          <a:ln w="9525">
            <a:noFill/>
            <a:miter lim="800000"/>
            <a:headEnd/>
            <a:tailEnd/>
          </a:ln>
          <a:effectLst/>
        </p:spPr>
      </p:pic>
      <p:sp>
        <p:nvSpPr>
          <p:cNvPr id="5" name="TextBox 4"/>
          <p:cNvSpPr txBox="1"/>
          <p:nvPr/>
        </p:nvSpPr>
        <p:spPr>
          <a:xfrm>
            <a:off x="928662" y="2643182"/>
            <a:ext cx="1714512" cy="369332"/>
          </a:xfrm>
          <a:prstGeom prst="rect">
            <a:avLst/>
          </a:prstGeom>
          <a:noFill/>
        </p:spPr>
        <p:txBody>
          <a:bodyPr wrap="square" rtlCol="0">
            <a:spAutoFit/>
          </a:bodyPr>
          <a:lstStyle/>
          <a:p>
            <a:r>
              <a:rPr lang="en-US" b="1" dirty="0" smtClean="0"/>
              <a:t>Demo1.java</a:t>
            </a:r>
            <a:endParaRPr lang="en-IN" b="1" dirty="0"/>
          </a:p>
        </p:txBody>
      </p:sp>
      <p:sp>
        <p:nvSpPr>
          <p:cNvPr id="6" name="TextBox 5"/>
          <p:cNvSpPr txBox="1"/>
          <p:nvPr/>
        </p:nvSpPr>
        <p:spPr>
          <a:xfrm>
            <a:off x="6429388" y="2643182"/>
            <a:ext cx="1500198" cy="369332"/>
          </a:xfrm>
          <a:prstGeom prst="rect">
            <a:avLst/>
          </a:prstGeom>
          <a:noFill/>
        </p:spPr>
        <p:txBody>
          <a:bodyPr wrap="square" rtlCol="0">
            <a:spAutoFit/>
          </a:bodyPr>
          <a:lstStyle/>
          <a:p>
            <a:r>
              <a:rPr lang="en-US" b="1" dirty="0" smtClean="0"/>
              <a:t>Demo1.class</a:t>
            </a:r>
            <a:endParaRPr lang="en-IN" b="1" dirty="0"/>
          </a:p>
        </p:txBody>
      </p:sp>
      <p:sp>
        <p:nvSpPr>
          <p:cNvPr id="7" name="TextBox 6"/>
          <p:cNvSpPr txBox="1"/>
          <p:nvPr/>
        </p:nvSpPr>
        <p:spPr>
          <a:xfrm>
            <a:off x="3071802" y="1500174"/>
            <a:ext cx="2428892" cy="400110"/>
          </a:xfrm>
          <a:prstGeom prst="rect">
            <a:avLst/>
          </a:prstGeom>
          <a:noFill/>
        </p:spPr>
        <p:txBody>
          <a:bodyPr wrap="square" rtlCol="0">
            <a:spAutoFit/>
          </a:bodyPr>
          <a:lstStyle/>
          <a:p>
            <a:r>
              <a:rPr lang="en-US" sz="2000" b="1" dirty="0" smtClean="0">
                <a:solidFill>
                  <a:srgbClr val="7030A0"/>
                </a:solidFill>
              </a:rPr>
              <a:t>Javac Demo1.java</a:t>
            </a:r>
            <a:endParaRPr lang="en-IN" sz="2000" b="1" dirty="0">
              <a:solidFill>
                <a:srgbClr val="7030A0"/>
              </a:solidFill>
            </a:endParaRPr>
          </a:p>
        </p:txBody>
      </p:sp>
      <p:sp>
        <p:nvSpPr>
          <p:cNvPr id="8" name="Title 1"/>
          <p:cNvSpPr>
            <a:spLocks noGrp="1"/>
          </p:cNvSpPr>
          <p:nvPr>
            <p:ph type="title"/>
          </p:nvPr>
        </p:nvSpPr>
        <p:spPr>
          <a:xfrm>
            <a:off x="428596" y="3571876"/>
            <a:ext cx="7772400" cy="559482"/>
          </a:xfrm>
        </p:spPr>
        <p:txBody>
          <a:bodyPr/>
          <a:lstStyle/>
          <a:p>
            <a:r>
              <a:rPr lang="en-US" sz="2800" dirty="0" smtClean="0"/>
              <a:t>How to execute program</a:t>
            </a:r>
            <a:endParaRPr lang="en-IN" sz="2800" dirty="0"/>
          </a:p>
        </p:txBody>
      </p:sp>
      <p:pic>
        <p:nvPicPr>
          <p:cNvPr id="9" name="Picture 2"/>
          <p:cNvPicPr>
            <a:picLocks noGrp="1" noChangeAspect="1" noChangeArrowheads="1"/>
          </p:cNvPicPr>
          <p:nvPr>
            <p:ph idx="1"/>
          </p:nvPr>
        </p:nvPicPr>
        <p:blipFill>
          <a:blip r:embed="rId3"/>
          <a:srcRect/>
          <a:stretch>
            <a:fillRect/>
          </a:stretch>
        </p:blipFill>
        <p:spPr bwMode="auto">
          <a:xfrm>
            <a:off x="428596" y="4286232"/>
            <a:ext cx="7476397" cy="257176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772400" cy="914400"/>
          </a:xfrm>
        </p:spPr>
        <p:txBody>
          <a:bodyPr/>
          <a:lstStyle/>
          <a:p>
            <a:r>
              <a:rPr lang="en-IN" dirty="0" smtClean="0"/>
              <a:t>How to set path in Java</a:t>
            </a:r>
            <a:br>
              <a:rPr lang="en-IN" dirty="0" smtClean="0"/>
            </a:br>
            <a:endParaRPr lang="en-IN" dirty="0"/>
          </a:p>
        </p:txBody>
      </p:sp>
      <p:sp>
        <p:nvSpPr>
          <p:cNvPr id="3" name="Content Placeholder 2"/>
          <p:cNvSpPr>
            <a:spLocks noGrp="1"/>
          </p:cNvSpPr>
          <p:nvPr>
            <p:ph idx="1"/>
          </p:nvPr>
        </p:nvSpPr>
        <p:spPr>
          <a:xfrm>
            <a:off x="500034" y="785794"/>
            <a:ext cx="8429684" cy="4214842"/>
          </a:xfrm>
        </p:spPr>
        <p:txBody>
          <a:bodyPr/>
          <a:lstStyle/>
          <a:p>
            <a:r>
              <a:rPr lang="en-IN" dirty="0" smtClean="0"/>
              <a:t>There are two ways to set the path in Java:</a:t>
            </a:r>
          </a:p>
          <a:p>
            <a:pPr lvl="3"/>
            <a:r>
              <a:rPr lang="en-IN" sz="2800" dirty="0" smtClean="0"/>
              <a:t>Temporary</a:t>
            </a:r>
          </a:p>
          <a:p>
            <a:pPr lvl="3"/>
            <a:r>
              <a:rPr lang="en-IN" sz="2800" dirty="0" smtClean="0"/>
              <a:t>Permanent</a:t>
            </a:r>
          </a:p>
          <a:p>
            <a:r>
              <a:rPr lang="en-IN" dirty="0" smtClean="0">
                <a:solidFill>
                  <a:schemeClr val="accent4">
                    <a:lumMod val="40000"/>
                    <a:lumOff val="60000"/>
                  </a:schemeClr>
                </a:solidFill>
              </a:rPr>
              <a:t>How to set the Temporary Path of JDK in Windows</a:t>
            </a:r>
          </a:p>
          <a:p>
            <a:pPr lvl="2"/>
            <a:r>
              <a:rPr lang="en-IN" dirty="0" smtClean="0"/>
              <a:t>Open the command prompt</a:t>
            </a:r>
          </a:p>
          <a:p>
            <a:pPr lvl="2"/>
            <a:r>
              <a:rPr lang="en-IN" dirty="0" smtClean="0"/>
              <a:t>Copy the path of the JDK/bin directory</a:t>
            </a:r>
          </a:p>
          <a:p>
            <a:pPr lvl="2"/>
            <a:r>
              <a:rPr lang="en-IN" dirty="0" smtClean="0"/>
              <a:t>Write in command prompt: set path= copied_path</a:t>
            </a:r>
          </a:p>
          <a:p>
            <a:endParaRPr lang="en-IN" dirty="0"/>
          </a:p>
        </p:txBody>
      </p:sp>
      <p:pic>
        <p:nvPicPr>
          <p:cNvPr id="3074" name="Picture 2"/>
          <p:cNvPicPr>
            <a:picLocks noChangeAspect="1" noChangeArrowheads="1"/>
          </p:cNvPicPr>
          <p:nvPr/>
        </p:nvPicPr>
        <p:blipFill>
          <a:blip r:embed="rId2"/>
          <a:srcRect/>
          <a:stretch>
            <a:fillRect/>
          </a:stretch>
        </p:blipFill>
        <p:spPr bwMode="auto">
          <a:xfrm>
            <a:off x="500034" y="4929198"/>
            <a:ext cx="8429684" cy="1750231"/>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246</TotalTime>
  <Words>295</Words>
  <Application>Microsoft Office PowerPoint</Application>
  <PresentationFormat>On-screen Show (4:3)</PresentationFormat>
  <Paragraphs>55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Metro</vt:lpstr>
      <vt:lpstr>Java is an object-oriented, class-based, concurrent, secured and general-purpose computer-programming language.  Java is a programming language and a platform. Java is a high level, robust, object-oriented and secure programming language. Java was developed by Sun Microsystems (which is now the subsidiary of Oracle) in the year 1995. James Gosling is known as the father of Java. Before Java, its name was Oak. Since Oak was already a registered company, so James Gosling and his team changed the name from Oak to Java. </vt:lpstr>
      <vt:lpstr>Java OOPs Concepts (Object-Oriented Programming System)  </vt:lpstr>
      <vt:lpstr>Slide 3</vt:lpstr>
      <vt:lpstr>Slide 4</vt:lpstr>
      <vt:lpstr>Slide 5</vt:lpstr>
      <vt:lpstr>Simple java program</vt:lpstr>
      <vt:lpstr>Slide 7</vt:lpstr>
      <vt:lpstr>How to execute program</vt:lpstr>
      <vt:lpstr>How to set path in Java </vt:lpstr>
      <vt:lpstr>Slide 10</vt:lpstr>
      <vt:lpstr>How to set Permanent Path of JDK in Windows</vt:lpstr>
      <vt:lpstr>Click on the advanced tab</vt:lpstr>
      <vt:lpstr> Click on environment variables</vt:lpstr>
      <vt:lpstr>Click on the new tab of user variables</vt:lpstr>
      <vt:lpstr>Write the path in the variable name</vt:lpstr>
      <vt:lpstr>Copy the path of bin folder</vt:lpstr>
      <vt:lpstr>Paste path of bin folder in the variable value</vt:lpstr>
      <vt:lpstr>Click on ok button</vt:lpstr>
      <vt:lpstr>Click on ok button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is an object-oriented, class-based, concurrent, secured and general-purpose computer-programming language.  Java is a programming language and a platform. Java is a high level, robust, object-oriented and secure programming language.</dc:title>
  <dc:creator>dell</dc:creator>
  <cp:lastModifiedBy>dell</cp:lastModifiedBy>
  <cp:revision>38</cp:revision>
  <dcterms:created xsi:type="dcterms:W3CDTF">2022-03-01T15:29:13Z</dcterms:created>
  <dcterms:modified xsi:type="dcterms:W3CDTF">2022-03-03T01:49:53Z</dcterms:modified>
</cp:coreProperties>
</file>