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4C0B7A-C3EC-4C41-8DA0-CAA0438BA7FA}" type="datetimeFigureOut">
              <a:rPr lang="en-US" smtClean="0"/>
              <a:pPr/>
              <a:t>4/22/2022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D7BC1-E86E-43D0-8545-488DF1DD1242}" type="slidenum">
              <a:rPr lang="en-IN" smtClean="0"/>
              <a:pPr/>
              <a:t>‹#›</a:t>
            </a:fld>
            <a:endParaRPr lang="en-IN"/>
          </a:p>
        </p:txBody>
      </p:sp>
    </p:spTree>
    <p:extLst>
      <p:ext uri="{BB962C8B-B14F-4D97-AF65-F5344CB8AC3E}">
        <p14:creationId xmlns:p14="http://schemas.microsoft.com/office/powerpoint/2010/main" val="1244215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34C0B7A-C3EC-4C41-8DA0-CAA0438BA7FA}" type="datetimeFigureOut">
              <a:rPr lang="en-US" smtClean="0"/>
              <a:pPr/>
              <a:t>4/22/2022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AD7BC1-E86E-43D0-8545-488DF1DD1242}" type="slidenum">
              <a:rPr lang="en-IN" smtClean="0"/>
              <a:pPr/>
              <a:t>‹#›</a:t>
            </a:fld>
            <a:endParaRPr lang="en-IN"/>
          </a:p>
        </p:txBody>
      </p:sp>
    </p:spTree>
    <p:extLst>
      <p:ext uri="{BB962C8B-B14F-4D97-AF65-F5344CB8AC3E}">
        <p14:creationId xmlns:p14="http://schemas.microsoft.com/office/powerpoint/2010/main" val="3992306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4C0B7A-C3EC-4C41-8DA0-CAA0438BA7FA}" type="datetimeFigureOut">
              <a:rPr lang="en-US" smtClean="0"/>
              <a:pPr/>
              <a:t>4/22/2022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D7BC1-E86E-43D0-8545-488DF1DD1242}" type="slidenum">
              <a:rPr lang="en-IN" smtClean="0"/>
              <a:pPr/>
              <a:t>‹#›</a:t>
            </a:fld>
            <a:endParaRPr lang="en-IN"/>
          </a:p>
        </p:txBody>
      </p:sp>
    </p:spTree>
    <p:extLst>
      <p:ext uri="{BB962C8B-B14F-4D97-AF65-F5344CB8AC3E}">
        <p14:creationId xmlns:p14="http://schemas.microsoft.com/office/powerpoint/2010/main" val="2647086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4C0B7A-C3EC-4C41-8DA0-CAA0438BA7FA}" type="datetimeFigureOut">
              <a:rPr lang="en-US" smtClean="0"/>
              <a:pPr/>
              <a:t>4/22/2022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D7BC1-E86E-43D0-8545-488DF1DD1242}" type="slidenum">
              <a:rPr lang="en-IN" smtClean="0"/>
              <a:pPr/>
              <a:t>‹#›</a:t>
            </a:fld>
            <a:endParaRPr lang="en-IN"/>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4403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4C0B7A-C3EC-4C41-8DA0-CAA0438BA7FA}" type="datetimeFigureOut">
              <a:rPr lang="en-US" smtClean="0"/>
              <a:pPr/>
              <a:t>4/22/2022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D7BC1-E86E-43D0-8545-488DF1DD1242}" type="slidenum">
              <a:rPr lang="en-IN" smtClean="0"/>
              <a:pPr/>
              <a:t>‹#›</a:t>
            </a:fld>
            <a:endParaRPr lang="en-IN"/>
          </a:p>
        </p:txBody>
      </p:sp>
    </p:spTree>
    <p:extLst>
      <p:ext uri="{BB962C8B-B14F-4D97-AF65-F5344CB8AC3E}">
        <p14:creationId xmlns:p14="http://schemas.microsoft.com/office/powerpoint/2010/main" val="3007712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4C0B7A-C3EC-4C41-8DA0-CAA0438BA7FA}" type="datetimeFigureOut">
              <a:rPr lang="en-US" smtClean="0"/>
              <a:pPr/>
              <a:t>4/22/2022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D7BC1-E86E-43D0-8545-488DF1DD1242}" type="slidenum">
              <a:rPr lang="en-IN" smtClean="0"/>
              <a:pPr/>
              <a:t>‹#›</a:t>
            </a:fld>
            <a:endParaRPr lang="en-IN"/>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73597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4C0B7A-C3EC-4C41-8DA0-CAA0438BA7FA}" type="datetimeFigureOut">
              <a:rPr lang="en-US" smtClean="0"/>
              <a:pPr/>
              <a:t>4/22/2022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D7BC1-E86E-43D0-8545-488DF1DD1242}" type="slidenum">
              <a:rPr lang="en-IN" smtClean="0"/>
              <a:pPr/>
              <a:t>‹#›</a:t>
            </a:fld>
            <a:endParaRPr lang="en-IN"/>
          </a:p>
        </p:txBody>
      </p:sp>
    </p:spTree>
    <p:extLst>
      <p:ext uri="{BB962C8B-B14F-4D97-AF65-F5344CB8AC3E}">
        <p14:creationId xmlns:p14="http://schemas.microsoft.com/office/powerpoint/2010/main" val="640404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C0B7A-C3EC-4C41-8DA0-CAA0438BA7FA}" type="datetimeFigureOut">
              <a:rPr lang="en-US" smtClean="0"/>
              <a:pPr/>
              <a:t>4/22/2022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D7BC1-E86E-43D0-8545-488DF1DD1242}" type="slidenum">
              <a:rPr lang="en-IN" smtClean="0"/>
              <a:pPr/>
              <a:t>‹#›</a:t>
            </a:fld>
            <a:endParaRPr lang="en-IN"/>
          </a:p>
        </p:txBody>
      </p:sp>
    </p:spTree>
    <p:extLst>
      <p:ext uri="{BB962C8B-B14F-4D97-AF65-F5344CB8AC3E}">
        <p14:creationId xmlns:p14="http://schemas.microsoft.com/office/powerpoint/2010/main" val="1661497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C0B7A-C3EC-4C41-8DA0-CAA0438BA7FA}" type="datetimeFigureOut">
              <a:rPr lang="en-US" smtClean="0"/>
              <a:pPr/>
              <a:t>4/22/2022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D7BC1-E86E-43D0-8545-488DF1DD1242}" type="slidenum">
              <a:rPr lang="en-IN" smtClean="0"/>
              <a:pPr/>
              <a:t>‹#›</a:t>
            </a:fld>
            <a:endParaRPr lang="en-IN"/>
          </a:p>
        </p:txBody>
      </p:sp>
    </p:spTree>
    <p:extLst>
      <p:ext uri="{BB962C8B-B14F-4D97-AF65-F5344CB8AC3E}">
        <p14:creationId xmlns:p14="http://schemas.microsoft.com/office/powerpoint/2010/main" val="309057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C0B7A-C3EC-4C41-8DA0-CAA0438BA7FA}" type="datetimeFigureOut">
              <a:rPr lang="en-US" smtClean="0"/>
              <a:pPr/>
              <a:t>4/22/2022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D7BC1-E86E-43D0-8545-488DF1DD1242}" type="slidenum">
              <a:rPr lang="en-IN" smtClean="0"/>
              <a:pPr/>
              <a:t>‹#›</a:t>
            </a:fld>
            <a:endParaRPr lang="en-IN"/>
          </a:p>
        </p:txBody>
      </p:sp>
    </p:spTree>
    <p:extLst>
      <p:ext uri="{BB962C8B-B14F-4D97-AF65-F5344CB8AC3E}">
        <p14:creationId xmlns:p14="http://schemas.microsoft.com/office/powerpoint/2010/main" val="1163752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4C0B7A-C3EC-4C41-8DA0-CAA0438BA7FA}" type="datetimeFigureOut">
              <a:rPr lang="en-US" smtClean="0"/>
              <a:pPr/>
              <a:t>4/22/2022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D7BC1-E86E-43D0-8545-488DF1DD1242}" type="slidenum">
              <a:rPr lang="en-IN" smtClean="0"/>
              <a:pPr/>
              <a:t>‹#›</a:t>
            </a:fld>
            <a:endParaRPr lang="en-IN"/>
          </a:p>
        </p:txBody>
      </p:sp>
    </p:spTree>
    <p:extLst>
      <p:ext uri="{BB962C8B-B14F-4D97-AF65-F5344CB8AC3E}">
        <p14:creationId xmlns:p14="http://schemas.microsoft.com/office/powerpoint/2010/main" val="1209920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4C0B7A-C3EC-4C41-8DA0-CAA0438BA7FA}" type="datetimeFigureOut">
              <a:rPr lang="en-US" smtClean="0"/>
              <a:pPr/>
              <a:t>4/22/2022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AD7BC1-E86E-43D0-8545-488DF1DD1242}" type="slidenum">
              <a:rPr lang="en-IN" smtClean="0"/>
              <a:pPr/>
              <a:t>‹#›</a:t>
            </a:fld>
            <a:endParaRPr lang="en-IN"/>
          </a:p>
        </p:txBody>
      </p:sp>
    </p:spTree>
    <p:extLst>
      <p:ext uri="{BB962C8B-B14F-4D97-AF65-F5344CB8AC3E}">
        <p14:creationId xmlns:p14="http://schemas.microsoft.com/office/powerpoint/2010/main" val="3122861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4C0B7A-C3EC-4C41-8DA0-CAA0438BA7FA}" type="datetimeFigureOut">
              <a:rPr lang="en-US" smtClean="0"/>
              <a:pPr/>
              <a:t>4/22/2022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AD7BC1-E86E-43D0-8545-488DF1DD1242}" type="slidenum">
              <a:rPr lang="en-IN" smtClean="0"/>
              <a:pPr/>
              <a:t>‹#›</a:t>
            </a:fld>
            <a:endParaRPr lang="en-IN"/>
          </a:p>
        </p:txBody>
      </p:sp>
    </p:spTree>
    <p:extLst>
      <p:ext uri="{BB962C8B-B14F-4D97-AF65-F5344CB8AC3E}">
        <p14:creationId xmlns:p14="http://schemas.microsoft.com/office/powerpoint/2010/main" val="480084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4C0B7A-C3EC-4C41-8DA0-CAA0438BA7FA}" type="datetimeFigureOut">
              <a:rPr lang="en-US" smtClean="0"/>
              <a:pPr/>
              <a:t>4/22/2022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AD7BC1-E86E-43D0-8545-488DF1DD1242}" type="slidenum">
              <a:rPr lang="en-IN" smtClean="0"/>
              <a:pPr/>
              <a:t>‹#›</a:t>
            </a:fld>
            <a:endParaRPr lang="en-IN"/>
          </a:p>
        </p:txBody>
      </p:sp>
    </p:spTree>
    <p:extLst>
      <p:ext uri="{BB962C8B-B14F-4D97-AF65-F5344CB8AC3E}">
        <p14:creationId xmlns:p14="http://schemas.microsoft.com/office/powerpoint/2010/main" val="38402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4C0B7A-C3EC-4C41-8DA0-CAA0438BA7FA}" type="datetimeFigureOut">
              <a:rPr lang="en-US" smtClean="0"/>
              <a:pPr/>
              <a:t>4/22/2022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AD7BC1-E86E-43D0-8545-488DF1DD1242}" type="slidenum">
              <a:rPr lang="en-IN" smtClean="0"/>
              <a:pPr/>
              <a:t>‹#›</a:t>
            </a:fld>
            <a:endParaRPr lang="en-IN"/>
          </a:p>
        </p:txBody>
      </p:sp>
    </p:spTree>
    <p:extLst>
      <p:ext uri="{BB962C8B-B14F-4D97-AF65-F5344CB8AC3E}">
        <p14:creationId xmlns:p14="http://schemas.microsoft.com/office/powerpoint/2010/main" val="46891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4C0B7A-C3EC-4C41-8DA0-CAA0438BA7FA}" type="datetimeFigureOut">
              <a:rPr lang="en-US" smtClean="0"/>
              <a:pPr/>
              <a:t>4/22/2022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AD7BC1-E86E-43D0-8545-488DF1DD1242}" type="slidenum">
              <a:rPr lang="en-IN" smtClean="0"/>
              <a:pPr/>
              <a:t>‹#›</a:t>
            </a:fld>
            <a:endParaRPr lang="en-IN"/>
          </a:p>
        </p:txBody>
      </p:sp>
    </p:spTree>
    <p:extLst>
      <p:ext uri="{BB962C8B-B14F-4D97-AF65-F5344CB8AC3E}">
        <p14:creationId xmlns:p14="http://schemas.microsoft.com/office/powerpoint/2010/main" val="828482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4C0B7A-C3EC-4C41-8DA0-CAA0438BA7FA}" type="datetimeFigureOut">
              <a:rPr lang="en-US" smtClean="0"/>
              <a:pPr/>
              <a:t>4/22/2022</a:t>
            </a:fld>
            <a:endParaRPr lang="en-IN"/>
          </a:p>
        </p:txBody>
      </p:sp>
      <p:sp>
        <p:nvSpPr>
          <p:cNvPr id="6" name="Footer Placeholder 5"/>
          <p:cNvSpPr>
            <a:spLocks noGrp="1"/>
          </p:cNvSpPr>
          <p:nvPr>
            <p:ph type="ftr" sz="quarter" idx="11"/>
          </p:nvPr>
        </p:nvSpPr>
        <p:spPr>
          <a:xfrm>
            <a:off x="533400" y="6172200"/>
            <a:ext cx="5811724" cy="365125"/>
          </a:xfrm>
        </p:spPr>
        <p:txBody>
          <a:bodyPr/>
          <a:lstStyle/>
          <a:p>
            <a:endParaRPr lang="en-IN"/>
          </a:p>
        </p:txBody>
      </p:sp>
      <p:sp>
        <p:nvSpPr>
          <p:cNvPr id="7" name="Slide Number Placeholder 6"/>
          <p:cNvSpPr>
            <a:spLocks noGrp="1"/>
          </p:cNvSpPr>
          <p:nvPr>
            <p:ph type="sldNum" sz="quarter" idx="12"/>
          </p:nvPr>
        </p:nvSpPr>
        <p:spPr/>
        <p:txBody>
          <a:bodyPr/>
          <a:lstStyle/>
          <a:p>
            <a:fld id="{66AD7BC1-E86E-43D0-8545-488DF1DD1242}" type="slidenum">
              <a:rPr lang="en-IN" smtClean="0"/>
              <a:pPr/>
              <a:t>‹#›</a:t>
            </a:fld>
            <a:endParaRPr lang="en-IN"/>
          </a:p>
        </p:txBody>
      </p:sp>
    </p:spTree>
    <p:extLst>
      <p:ext uri="{BB962C8B-B14F-4D97-AF65-F5344CB8AC3E}">
        <p14:creationId xmlns:p14="http://schemas.microsoft.com/office/powerpoint/2010/main" val="3795437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34C0B7A-C3EC-4C41-8DA0-CAA0438BA7FA}" type="datetimeFigureOut">
              <a:rPr lang="en-US" smtClean="0"/>
              <a:pPr/>
              <a:t>4/22/2022</a:t>
            </a:fld>
            <a:endParaRPr lang="en-IN"/>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66AD7BC1-E86E-43D0-8545-488DF1DD1242}" type="slidenum">
              <a:rPr lang="en-IN" smtClean="0"/>
              <a:pPr/>
              <a:t>‹#›</a:t>
            </a:fld>
            <a:endParaRPr lang="en-IN"/>
          </a:p>
        </p:txBody>
      </p:sp>
    </p:spTree>
    <p:extLst>
      <p:ext uri="{BB962C8B-B14F-4D97-AF65-F5344CB8AC3E}">
        <p14:creationId xmlns:p14="http://schemas.microsoft.com/office/powerpoint/2010/main" val="4087203206"/>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142852"/>
            <a:ext cx="6480048" cy="571504"/>
          </a:xfrm>
        </p:spPr>
        <p:txBody>
          <a:bodyPr>
            <a:normAutofit fontScale="90000"/>
          </a:bodyPr>
          <a:lstStyle/>
          <a:p>
            <a:pPr algn="ctr"/>
            <a:r>
              <a:rPr sz="3200"/>
              <a:t>MODIFIERS</a:t>
            </a:r>
            <a:endParaRPr lang="en-IN" sz="3200" dirty="0"/>
          </a:p>
        </p:txBody>
      </p:sp>
      <p:sp>
        <p:nvSpPr>
          <p:cNvPr id="4" name="Rectangle 3"/>
          <p:cNvSpPr/>
          <p:nvPr/>
        </p:nvSpPr>
        <p:spPr>
          <a:xfrm>
            <a:off x="214282" y="857232"/>
            <a:ext cx="8786874" cy="4247317"/>
          </a:xfrm>
          <a:prstGeom prst="rect">
            <a:avLst/>
          </a:prstGeom>
        </p:spPr>
        <p:txBody>
          <a:bodyPr wrap="square">
            <a:spAutoFit/>
          </a:bodyPr>
          <a:lstStyle/>
          <a:p>
            <a:r>
              <a:rPr lang="en-IN" dirty="0"/>
              <a:t>There are four types of Java access modifiers:</a:t>
            </a:r>
          </a:p>
          <a:p>
            <a:endParaRPr lang="en-IN" dirty="0"/>
          </a:p>
          <a:p>
            <a:r>
              <a:rPr lang="en-IN" b="1" dirty="0"/>
              <a:t>Private</a:t>
            </a:r>
            <a:r>
              <a:rPr lang="en-IN" dirty="0"/>
              <a:t>: The access level of a private modifier is only within the class. It cannot be accessed from outside the class.</a:t>
            </a:r>
          </a:p>
          <a:p>
            <a:endParaRPr lang="en-IN" dirty="0"/>
          </a:p>
          <a:p>
            <a:r>
              <a:rPr lang="en-IN" b="1" dirty="0"/>
              <a:t>Default</a:t>
            </a:r>
            <a:r>
              <a:rPr lang="en-IN" dirty="0"/>
              <a:t>: The access level of a default modifier is only within the package. It cannot be accessed from outside the package. If you do not specify any access level, it will be the default.</a:t>
            </a:r>
          </a:p>
          <a:p>
            <a:endParaRPr lang="en-IN" dirty="0"/>
          </a:p>
          <a:p>
            <a:r>
              <a:rPr lang="en-IN" b="1" dirty="0"/>
              <a:t>Protected</a:t>
            </a:r>
            <a:r>
              <a:rPr lang="en-IN" dirty="0"/>
              <a:t>: The access level of a protected modifier is within the package and outside the package through inheritance only. If you do not make the child class, it cannot be accessed from outside the package.</a:t>
            </a:r>
          </a:p>
          <a:p>
            <a:endParaRPr lang="en-IN" dirty="0"/>
          </a:p>
          <a:p>
            <a:r>
              <a:rPr lang="en-IN" b="1" dirty="0"/>
              <a:t>Public</a:t>
            </a:r>
            <a:r>
              <a:rPr lang="en-IN" dirty="0"/>
              <a:t>: The access level of a public modifier is everywhere. It can be accessed from within the class, outside the class, within the package and outside the package.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59945" y="357166"/>
            <a:ext cx="8824110" cy="614366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53330" y="714356"/>
            <a:ext cx="9037336" cy="571504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57126" y="1714488"/>
            <a:ext cx="8786874" cy="341472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4290"/>
            <a:ext cx="7467600" cy="571503"/>
          </a:xfrm>
        </p:spPr>
        <p:txBody>
          <a:bodyPr>
            <a:normAutofit/>
          </a:bodyPr>
          <a:lstStyle/>
          <a:p>
            <a:r>
              <a:rPr lang="en-US" sz="2400" b="1" dirty="0">
                <a:solidFill>
                  <a:srgbClr val="002060"/>
                </a:solidFill>
              </a:rPr>
              <a:t>Private Example</a:t>
            </a:r>
            <a:endParaRPr lang="en-IN" sz="2400" b="1" dirty="0">
              <a:solidFill>
                <a:srgbClr val="002060"/>
              </a:solidFill>
            </a:endParaRPr>
          </a:p>
        </p:txBody>
      </p:sp>
      <p:sp>
        <p:nvSpPr>
          <p:cNvPr id="4" name="Rectangle 3"/>
          <p:cNvSpPr/>
          <p:nvPr/>
        </p:nvSpPr>
        <p:spPr>
          <a:xfrm>
            <a:off x="285720" y="857232"/>
            <a:ext cx="8643998" cy="3970318"/>
          </a:xfrm>
          <a:prstGeom prst="rect">
            <a:avLst/>
          </a:prstGeom>
        </p:spPr>
        <p:txBody>
          <a:bodyPr wrap="square">
            <a:spAutoFit/>
          </a:bodyPr>
          <a:lstStyle/>
          <a:p>
            <a:r>
              <a:rPr lang="en-IN" b="1" dirty="0"/>
              <a:t>class</a:t>
            </a:r>
            <a:r>
              <a:rPr lang="en-IN" dirty="0"/>
              <a:t> A{  </a:t>
            </a:r>
          </a:p>
          <a:p>
            <a:r>
              <a:rPr lang="en-IN" b="1" dirty="0"/>
              <a:t>private</a:t>
            </a:r>
            <a:r>
              <a:rPr lang="en-IN" dirty="0"/>
              <a:t> </a:t>
            </a:r>
            <a:r>
              <a:rPr lang="en-IN" b="1" dirty="0"/>
              <a:t>int</a:t>
            </a:r>
            <a:r>
              <a:rPr lang="en-IN" dirty="0"/>
              <a:t> data=40;  </a:t>
            </a:r>
          </a:p>
          <a:p>
            <a:r>
              <a:rPr lang="en-IN" b="1" dirty="0"/>
              <a:t>private</a:t>
            </a:r>
            <a:r>
              <a:rPr lang="en-IN" dirty="0"/>
              <a:t> </a:t>
            </a:r>
            <a:r>
              <a:rPr lang="en-IN" b="1" dirty="0"/>
              <a:t>void</a:t>
            </a:r>
            <a:r>
              <a:rPr lang="en-IN" dirty="0"/>
              <a:t> </a:t>
            </a:r>
            <a:r>
              <a:rPr lang="en-IN" dirty="0" err="1"/>
              <a:t>msg</a:t>
            </a:r>
            <a:r>
              <a:rPr lang="en-IN" dirty="0"/>
              <a:t>(){</a:t>
            </a:r>
          </a:p>
          <a:p>
            <a:r>
              <a:rPr lang="en-IN" dirty="0"/>
              <a:t>System.out.println("Hello java");</a:t>
            </a:r>
          </a:p>
          <a:p>
            <a:r>
              <a:rPr lang="en-IN" dirty="0"/>
              <a:t>}  </a:t>
            </a:r>
          </a:p>
          <a:p>
            <a:r>
              <a:rPr lang="en-IN" dirty="0"/>
              <a:t>}  </a:t>
            </a:r>
          </a:p>
          <a:p>
            <a:r>
              <a:rPr lang="en-IN" dirty="0"/>
              <a:t>  </a:t>
            </a:r>
          </a:p>
          <a:p>
            <a:r>
              <a:rPr lang="en-IN" b="1" dirty="0"/>
              <a:t>public</a:t>
            </a:r>
            <a:r>
              <a:rPr lang="en-IN" dirty="0"/>
              <a:t> </a:t>
            </a:r>
            <a:r>
              <a:rPr lang="en-IN" b="1" dirty="0"/>
              <a:t>class</a:t>
            </a:r>
            <a:r>
              <a:rPr lang="en-IN" dirty="0"/>
              <a:t> Simple{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A </a:t>
            </a:r>
            <a:r>
              <a:rPr lang="en-IN" dirty="0" err="1"/>
              <a:t>obj</a:t>
            </a:r>
            <a:r>
              <a:rPr lang="en-IN" dirty="0"/>
              <a:t>=</a:t>
            </a:r>
            <a:r>
              <a:rPr lang="en-IN" b="1" dirty="0"/>
              <a:t>new</a:t>
            </a:r>
            <a:r>
              <a:rPr lang="en-IN" dirty="0"/>
              <a:t> A();  </a:t>
            </a:r>
          </a:p>
          <a:p>
            <a:r>
              <a:rPr lang="en-IN" dirty="0"/>
              <a:t>   System.out.println(</a:t>
            </a:r>
            <a:r>
              <a:rPr lang="en-IN" dirty="0" err="1"/>
              <a:t>obj.data</a:t>
            </a:r>
            <a:r>
              <a:rPr lang="en-IN" dirty="0"/>
              <a:t>);	//Compile Time Error  </a:t>
            </a:r>
          </a:p>
          <a:p>
            <a:r>
              <a:rPr lang="en-IN" dirty="0"/>
              <a:t>   obj.msg();	//Compile Time Error  </a:t>
            </a:r>
          </a:p>
          <a:p>
            <a:r>
              <a:rPr lang="en-IN" dirty="0"/>
              <a:t>   }  </a:t>
            </a:r>
          </a:p>
          <a:p>
            <a:r>
              <a:rPr lang="en-IN"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214290"/>
            <a:ext cx="7467600" cy="571503"/>
          </a:xfrm>
        </p:spPr>
        <p:txBody>
          <a:bodyPr>
            <a:normAutofit/>
          </a:bodyPr>
          <a:lstStyle/>
          <a:p>
            <a:r>
              <a:rPr lang="en-US" sz="2400" b="1" dirty="0">
                <a:solidFill>
                  <a:srgbClr val="002060"/>
                </a:solidFill>
              </a:rPr>
              <a:t>Default Example</a:t>
            </a:r>
            <a:endParaRPr lang="en-IN" sz="2400" b="1" dirty="0">
              <a:solidFill>
                <a:srgbClr val="002060"/>
              </a:solidFill>
            </a:endParaRPr>
          </a:p>
        </p:txBody>
      </p:sp>
      <p:sp>
        <p:nvSpPr>
          <p:cNvPr id="5" name="Rectangle 4"/>
          <p:cNvSpPr/>
          <p:nvPr/>
        </p:nvSpPr>
        <p:spPr>
          <a:xfrm>
            <a:off x="0" y="2428868"/>
            <a:ext cx="8001024" cy="1500198"/>
          </a:xfrm>
          <a:prstGeom prst="rect">
            <a:avLst/>
          </a:prstGeom>
        </p:spPr>
        <p:txBody>
          <a:bodyPr wrap="square">
            <a:spAutoFit/>
          </a:bodyPr>
          <a:lstStyle/>
          <a:p>
            <a:r>
              <a:rPr lang="en-IN" dirty="0"/>
              <a:t>//save by A.java  </a:t>
            </a:r>
          </a:p>
          <a:p>
            <a:r>
              <a:rPr lang="en-IN" b="1" dirty="0"/>
              <a:t>package</a:t>
            </a:r>
            <a:r>
              <a:rPr lang="en-IN" dirty="0"/>
              <a:t> pack;  </a:t>
            </a:r>
          </a:p>
          <a:p>
            <a:r>
              <a:rPr lang="en-IN" b="1" dirty="0"/>
              <a:t>class</a:t>
            </a:r>
            <a:r>
              <a:rPr lang="en-IN" dirty="0"/>
              <a:t> A{  </a:t>
            </a:r>
          </a:p>
          <a:p>
            <a:r>
              <a:rPr lang="en-IN" dirty="0"/>
              <a:t>  </a:t>
            </a:r>
            <a:r>
              <a:rPr lang="en-IN" b="1" dirty="0"/>
              <a:t>void</a:t>
            </a:r>
            <a:r>
              <a:rPr lang="en-IN" dirty="0"/>
              <a:t> msg(){System.out.println("Hello");}  </a:t>
            </a:r>
          </a:p>
          <a:p>
            <a:r>
              <a:rPr lang="en-IN" dirty="0"/>
              <a:t>}  </a:t>
            </a:r>
          </a:p>
        </p:txBody>
      </p:sp>
      <p:sp>
        <p:nvSpPr>
          <p:cNvPr id="6" name="Rectangle 5"/>
          <p:cNvSpPr/>
          <p:nvPr/>
        </p:nvSpPr>
        <p:spPr>
          <a:xfrm>
            <a:off x="0" y="4272677"/>
            <a:ext cx="8215338" cy="2585323"/>
          </a:xfrm>
          <a:prstGeom prst="rect">
            <a:avLst/>
          </a:prstGeom>
        </p:spPr>
        <p:txBody>
          <a:bodyPr wrap="square">
            <a:spAutoFit/>
          </a:bodyPr>
          <a:lstStyle/>
          <a:p>
            <a:r>
              <a:rPr lang="en-IN" dirty="0"/>
              <a:t>//save by B.java  </a:t>
            </a:r>
          </a:p>
          <a:p>
            <a:r>
              <a:rPr lang="en-IN" b="1" dirty="0"/>
              <a:t>package</a:t>
            </a:r>
            <a:r>
              <a:rPr lang="en-IN" dirty="0"/>
              <a:t> mypack;  </a:t>
            </a:r>
          </a:p>
          <a:p>
            <a:r>
              <a:rPr lang="en-IN" b="1" dirty="0"/>
              <a:t>import</a:t>
            </a:r>
            <a:r>
              <a:rPr lang="en-IN" dirty="0"/>
              <a:t> pack.*;  </a:t>
            </a:r>
          </a:p>
          <a:p>
            <a:r>
              <a:rPr lang="en-IN" b="1" dirty="0"/>
              <a:t>class</a:t>
            </a:r>
            <a:r>
              <a:rPr lang="en-IN" dirty="0"/>
              <a:t> B{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A </a:t>
            </a:r>
            <a:r>
              <a:rPr lang="en-IN" dirty="0" err="1"/>
              <a:t>obj</a:t>
            </a:r>
            <a:r>
              <a:rPr lang="en-IN" dirty="0"/>
              <a:t> = </a:t>
            </a:r>
            <a:r>
              <a:rPr lang="en-IN" b="1" dirty="0"/>
              <a:t>new</a:t>
            </a:r>
            <a:r>
              <a:rPr lang="en-IN" dirty="0"/>
              <a:t> A();		//Compile Time Error  </a:t>
            </a:r>
          </a:p>
          <a:p>
            <a:r>
              <a:rPr lang="en-IN" dirty="0"/>
              <a:t>   obj.msg();	//Compile Time Error  </a:t>
            </a:r>
          </a:p>
          <a:p>
            <a:r>
              <a:rPr lang="en-IN" dirty="0"/>
              <a:t>  }  </a:t>
            </a:r>
          </a:p>
          <a:p>
            <a:r>
              <a:rPr lang="en-IN" dirty="0"/>
              <a:t>}  </a:t>
            </a:r>
          </a:p>
        </p:txBody>
      </p:sp>
      <p:sp>
        <p:nvSpPr>
          <p:cNvPr id="7" name="TextBox 6"/>
          <p:cNvSpPr txBox="1"/>
          <p:nvPr/>
        </p:nvSpPr>
        <p:spPr>
          <a:xfrm>
            <a:off x="0" y="857232"/>
            <a:ext cx="9144000" cy="923330"/>
          </a:xfrm>
          <a:prstGeom prst="rect">
            <a:avLst/>
          </a:prstGeom>
          <a:noFill/>
        </p:spPr>
        <p:txBody>
          <a:bodyPr wrap="square" rtlCol="0">
            <a:spAutoFit/>
          </a:bodyPr>
          <a:lstStyle/>
          <a:p>
            <a:r>
              <a:rPr lang="en-IN" dirty="0"/>
              <a:t>If you don't use any modifier, it is treated as </a:t>
            </a:r>
            <a:r>
              <a:rPr lang="en-IN" b="1" dirty="0"/>
              <a:t>default</a:t>
            </a:r>
            <a:r>
              <a:rPr lang="en-IN" dirty="0"/>
              <a:t> by default. The default modifier is accessible only within package. It cannot be accessed from outside the package. It provides more accessibility than private. But, it is more restrictive than protected, and public.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430071" cy="461665"/>
          </a:xfrm>
          <a:prstGeom prst="rect">
            <a:avLst/>
          </a:prstGeom>
        </p:spPr>
        <p:txBody>
          <a:bodyPr wrap="none">
            <a:spAutoFit/>
          </a:bodyPr>
          <a:lstStyle/>
          <a:p>
            <a:r>
              <a:rPr lang="en-IN" sz="2400" b="1" dirty="0">
                <a:solidFill>
                  <a:srgbClr val="002060"/>
                </a:solidFill>
              </a:rPr>
              <a:t>Protected</a:t>
            </a:r>
          </a:p>
        </p:txBody>
      </p:sp>
      <p:sp>
        <p:nvSpPr>
          <p:cNvPr id="5" name="Rectangle 4"/>
          <p:cNvSpPr/>
          <p:nvPr/>
        </p:nvSpPr>
        <p:spPr>
          <a:xfrm>
            <a:off x="0" y="428604"/>
            <a:ext cx="9144000" cy="1477328"/>
          </a:xfrm>
          <a:prstGeom prst="rect">
            <a:avLst/>
          </a:prstGeom>
        </p:spPr>
        <p:txBody>
          <a:bodyPr wrap="square">
            <a:spAutoFit/>
          </a:bodyPr>
          <a:lstStyle/>
          <a:p>
            <a:r>
              <a:rPr lang="en-IN" dirty="0"/>
              <a:t>The </a:t>
            </a:r>
            <a:r>
              <a:rPr lang="en-IN" b="1" dirty="0"/>
              <a:t>protected access modifier</a:t>
            </a:r>
            <a:r>
              <a:rPr lang="en-IN" dirty="0"/>
              <a:t> is accessible within package and outside the package but through inheritance only.</a:t>
            </a:r>
          </a:p>
          <a:p>
            <a:r>
              <a:rPr lang="en-IN" dirty="0"/>
              <a:t>The protected access modifier can be applied on the data member, method and constructor. It can't be applied on the class.</a:t>
            </a:r>
          </a:p>
          <a:p>
            <a:r>
              <a:rPr lang="en-IN" dirty="0"/>
              <a:t>It provides more accessibility than the default modifier.</a:t>
            </a:r>
          </a:p>
        </p:txBody>
      </p:sp>
      <p:sp>
        <p:nvSpPr>
          <p:cNvPr id="6" name="Rectangle 5"/>
          <p:cNvSpPr/>
          <p:nvPr/>
        </p:nvSpPr>
        <p:spPr>
          <a:xfrm>
            <a:off x="0" y="1928802"/>
            <a:ext cx="9144000" cy="5355312"/>
          </a:xfrm>
          <a:prstGeom prst="rect">
            <a:avLst/>
          </a:prstGeom>
        </p:spPr>
        <p:txBody>
          <a:bodyPr wrap="square">
            <a:spAutoFit/>
          </a:bodyPr>
          <a:lstStyle/>
          <a:p>
            <a:r>
              <a:rPr lang="en-IN" dirty="0"/>
              <a:t>//save by A.java  </a:t>
            </a:r>
          </a:p>
          <a:p>
            <a:r>
              <a:rPr lang="en-IN" b="1" dirty="0"/>
              <a:t>package</a:t>
            </a:r>
            <a:r>
              <a:rPr lang="en-IN" dirty="0"/>
              <a:t> pack;  </a:t>
            </a:r>
          </a:p>
          <a:p>
            <a:r>
              <a:rPr lang="en-IN" b="1" dirty="0"/>
              <a:t>public</a:t>
            </a:r>
            <a:r>
              <a:rPr lang="en-IN" dirty="0"/>
              <a:t> </a:t>
            </a:r>
            <a:r>
              <a:rPr lang="en-IN" b="1" dirty="0"/>
              <a:t>class</a:t>
            </a:r>
            <a:r>
              <a:rPr lang="en-IN" dirty="0"/>
              <a:t> A{  </a:t>
            </a:r>
          </a:p>
          <a:p>
            <a:r>
              <a:rPr lang="en-IN" b="1" dirty="0"/>
              <a:t>protected</a:t>
            </a:r>
            <a:r>
              <a:rPr lang="en-IN" dirty="0"/>
              <a:t> </a:t>
            </a:r>
            <a:r>
              <a:rPr lang="en-IN" b="1" dirty="0"/>
              <a:t>void</a:t>
            </a:r>
            <a:r>
              <a:rPr lang="en-IN" dirty="0"/>
              <a:t> </a:t>
            </a:r>
            <a:r>
              <a:rPr lang="en-IN" dirty="0" err="1"/>
              <a:t>msg</a:t>
            </a:r>
            <a:r>
              <a:rPr lang="en-IN" dirty="0"/>
              <a:t>(){</a:t>
            </a:r>
          </a:p>
          <a:p>
            <a:r>
              <a:rPr lang="en-IN" dirty="0"/>
              <a:t>System.out.println("Hello");</a:t>
            </a:r>
          </a:p>
          <a:p>
            <a:r>
              <a:rPr lang="en-IN" dirty="0"/>
              <a:t>}  </a:t>
            </a:r>
          </a:p>
          <a:p>
            <a:r>
              <a:rPr lang="en-IN" dirty="0"/>
              <a:t>}  </a:t>
            </a:r>
          </a:p>
          <a:p>
            <a:r>
              <a:rPr lang="en-US" dirty="0"/>
              <a:t>------------------------------------------</a:t>
            </a:r>
          </a:p>
          <a:p>
            <a:r>
              <a:rPr lang="en-IN" dirty="0"/>
              <a:t>//save by B.java  </a:t>
            </a:r>
          </a:p>
          <a:p>
            <a:r>
              <a:rPr lang="en-IN" b="1" dirty="0"/>
              <a:t>package</a:t>
            </a:r>
            <a:r>
              <a:rPr lang="en-IN" dirty="0"/>
              <a:t> mypack;  </a:t>
            </a:r>
          </a:p>
          <a:p>
            <a:r>
              <a:rPr lang="en-IN" b="1" dirty="0"/>
              <a:t>import</a:t>
            </a:r>
            <a:r>
              <a:rPr lang="en-IN" dirty="0"/>
              <a:t> pack.*;  </a:t>
            </a:r>
          </a:p>
          <a:p>
            <a:r>
              <a:rPr lang="en-IN" dirty="0"/>
              <a:t>  </a:t>
            </a:r>
          </a:p>
          <a:p>
            <a:r>
              <a:rPr lang="en-IN" b="1" dirty="0"/>
              <a:t>class</a:t>
            </a:r>
            <a:r>
              <a:rPr lang="en-IN" dirty="0"/>
              <a:t> B </a:t>
            </a:r>
            <a:r>
              <a:rPr lang="en-IN" b="1" dirty="0"/>
              <a:t>extends</a:t>
            </a:r>
            <a:r>
              <a:rPr lang="en-IN" dirty="0"/>
              <a:t> A{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B </a:t>
            </a:r>
            <a:r>
              <a:rPr lang="en-IN" dirty="0" err="1"/>
              <a:t>obj</a:t>
            </a:r>
            <a:r>
              <a:rPr lang="en-IN" dirty="0"/>
              <a:t> = </a:t>
            </a:r>
            <a:r>
              <a:rPr lang="en-IN" b="1" dirty="0"/>
              <a:t>new</a:t>
            </a:r>
            <a:r>
              <a:rPr lang="en-IN" dirty="0"/>
              <a:t> B();  </a:t>
            </a:r>
          </a:p>
          <a:p>
            <a:r>
              <a:rPr lang="en-IN" dirty="0"/>
              <a:t>   obj.msg();  </a:t>
            </a:r>
          </a:p>
          <a:p>
            <a:r>
              <a:rPr lang="en-IN" dirty="0"/>
              <a:t>  }  </a:t>
            </a:r>
          </a:p>
          <a:p>
            <a:r>
              <a:rPr lang="en-IN" dirty="0"/>
              <a:t>}  </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7157" cy="523220"/>
          </a:xfrm>
          <a:prstGeom prst="rect">
            <a:avLst/>
          </a:prstGeom>
        </p:spPr>
        <p:txBody>
          <a:bodyPr wrap="none">
            <a:spAutoFit/>
          </a:bodyPr>
          <a:lstStyle/>
          <a:p>
            <a:r>
              <a:rPr lang="en-IN" sz="2800" b="1" dirty="0">
                <a:solidFill>
                  <a:srgbClr val="002060"/>
                </a:solidFill>
              </a:rPr>
              <a:t>Public</a:t>
            </a:r>
          </a:p>
        </p:txBody>
      </p:sp>
      <p:sp>
        <p:nvSpPr>
          <p:cNvPr id="5" name="Rectangle 4"/>
          <p:cNvSpPr/>
          <p:nvPr/>
        </p:nvSpPr>
        <p:spPr>
          <a:xfrm>
            <a:off x="0" y="571480"/>
            <a:ext cx="9144000" cy="646331"/>
          </a:xfrm>
          <a:prstGeom prst="rect">
            <a:avLst/>
          </a:prstGeom>
        </p:spPr>
        <p:txBody>
          <a:bodyPr wrap="square">
            <a:spAutoFit/>
          </a:bodyPr>
          <a:lstStyle/>
          <a:p>
            <a:r>
              <a:rPr lang="en-IN" dirty="0"/>
              <a:t>The </a:t>
            </a:r>
            <a:r>
              <a:rPr lang="en-IN" b="1" dirty="0"/>
              <a:t>public access modifier</a:t>
            </a:r>
            <a:r>
              <a:rPr lang="en-IN" dirty="0"/>
              <a:t> is accessible everywhere. It has the widest scope among all other modifiers.</a:t>
            </a:r>
          </a:p>
        </p:txBody>
      </p:sp>
      <p:sp>
        <p:nvSpPr>
          <p:cNvPr id="6" name="Rectangle 5"/>
          <p:cNvSpPr/>
          <p:nvPr/>
        </p:nvSpPr>
        <p:spPr>
          <a:xfrm>
            <a:off x="0" y="1285860"/>
            <a:ext cx="8286776" cy="5632311"/>
          </a:xfrm>
          <a:prstGeom prst="rect">
            <a:avLst/>
          </a:prstGeom>
        </p:spPr>
        <p:txBody>
          <a:bodyPr wrap="square">
            <a:spAutoFit/>
          </a:bodyPr>
          <a:lstStyle/>
          <a:p>
            <a:r>
              <a:rPr lang="en-IN" dirty="0"/>
              <a:t>//save by A.java  </a:t>
            </a:r>
          </a:p>
          <a:p>
            <a:r>
              <a:rPr lang="en-IN" dirty="0"/>
              <a:t>  </a:t>
            </a:r>
          </a:p>
          <a:p>
            <a:r>
              <a:rPr lang="en-IN" b="1" dirty="0"/>
              <a:t>package</a:t>
            </a:r>
            <a:r>
              <a:rPr lang="en-IN" dirty="0"/>
              <a:t> pack;  </a:t>
            </a:r>
          </a:p>
          <a:p>
            <a:r>
              <a:rPr lang="en-IN" b="1" dirty="0"/>
              <a:t>public</a:t>
            </a:r>
            <a:r>
              <a:rPr lang="en-IN" dirty="0"/>
              <a:t> </a:t>
            </a:r>
            <a:r>
              <a:rPr lang="en-IN" b="1" dirty="0"/>
              <a:t>class</a:t>
            </a:r>
            <a:r>
              <a:rPr lang="en-IN" dirty="0"/>
              <a:t> A{  </a:t>
            </a:r>
          </a:p>
          <a:p>
            <a:r>
              <a:rPr lang="en-IN" b="1" dirty="0"/>
              <a:t>public</a:t>
            </a:r>
            <a:r>
              <a:rPr lang="en-IN" dirty="0"/>
              <a:t> </a:t>
            </a:r>
            <a:r>
              <a:rPr lang="en-IN" b="1" dirty="0"/>
              <a:t>void</a:t>
            </a:r>
            <a:r>
              <a:rPr lang="en-IN" dirty="0"/>
              <a:t> </a:t>
            </a:r>
            <a:r>
              <a:rPr lang="en-IN" dirty="0" err="1"/>
              <a:t>msg</a:t>
            </a:r>
            <a:r>
              <a:rPr lang="en-IN" dirty="0"/>
              <a:t>(){System.out.println("Hello");</a:t>
            </a:r>
          </a:p>
          <a:p>
            <a:r>
              <a:rPr lang="en-IN" dirty="0"/>
              <a:t>}  </a:t>
            </a:r>
          </a:p>
          <a:p>
            <a:r>
              <a:rPr lang="en-IN" dirty="0"/>
              <a:t>}  </a:t>
            </a:r>
          </a:p>
          <a:p>
            <a:r>
              <a:rPr lang="en-US" dirty="0"/>
              <a:t>----------------------------------------------------</a:t>
            </a:r>
            <a:endParaRPr lang="en-IN" dirty="0"/>
          </a:p>
          <a:p>
            <a:r>
              <a:rPr lang="en-IN" dirty="0"/>
              <a:t>//save by B.java  </a:t>
            </a:r>
          </a:p>
          <a:p>
            <a:r>
              <a:rPr lang="en-IN" dirty="0"/>
              <a:t>  </a:t>
            </a:r>
          </a:p>
          <a:p>
            <a:r>
              <a:rPr lang="en-IN" b="1" dirty="0"/>
              <a:t>package</a:t>
            </a:r>
            <a:r>
              <a:rPr lang="en-IN" dirty="0"/>
              <a:t> mypack;  </a:t>
            </a:r>
          </a:p>
          <a:p>
            <a:r>
              <a:rPr lang="en-IN" b="1" dirty="0"/>
              <a:t>import</a:t>
            </a:r>
            <a:r>
              <a:rPr lang="en-IN" dirty="0"/>
              <a:t> pack.*;  </a:t>
            </a:r>
          </a:p>
          <a:p>
            <a:r>
              <a:rPr lang="en-IN" dirty="0"/>
              <a:t>  </a:t>
            </a:r>
          </a:p>
          <a:p>
            <a:r>
              <a:rPr lang="en-IN" b="1" dirty="0"/>
              <a:t>class</a:t>
            </a:r>
            <a:r>
              <a:rPr lang="en-IN" dirty="0"/>
              <a:t> B{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A </a:t>
            </a:r>
            <a:r>
              <a:rPr lang="en-IN" dirty="0" err="1"/>
              <a:t>obj</a:t>
            </a:r>
            <a:r>
              <a:rPr lang="en-IN" dirty="0"/>
              <a:t> = </a:t>
            </a:r>
            <a:r>
              <a:rPr lang="en-IN" b="1" dirty="0"/>
              <a:t>new</a:t>
            </a:r>
            <a:r>
              <a:rPr lang="en-IN" dirty="0"/>
              <a:t> A();  </a:t>
            </a:r>
          </a:p>
          <a:p>
            <a:r>
              <a:rPr lang="en-IN" dirty="0"/>
              <a:t>   obj.msg();  </a:t>
            </a:r>
          </a:p>
          <a:p>
            <a:r>
              <a:rPr lang="en-IN" dirty="0"/>
              <a:t>  }  </a:t>
            </a:r>
          </a:p>
          <a:p>
            <a:r>
              <a:rPr lang="en-IN" dirty="0"/>
              <a:t>}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7422" y="0"/>
            <a:ext cx="3330848" cy="523220"/>
          </a:xfrm>
          <a:prstGeom prst="rect">
            <a:avLst/>
          </a:prstGeom>
        </p:spPr>
        <p:txBody>
          <a:bodyPr wrap="none">
            <a:spAutoFit/>
          </a:bodyPr>
          <a:lstStyle/>
          <a:p>
            <a:r>
              <a:rPr lang="en-IN" sz="2800" b="1" dirty="0">
                <a:solidFill>
                  <a:srgbClr val="002060"/>
                </a:solidFill>
              </a:rPr>
              <a:t>List of Java Keywords</a:t>
            </a:r>
          </a:p>
        </p:txBody>
      </p:sp>
      <p:pic>
        <p:nvPicPr>
          <p:cNvPr id="1026" name="Picture 2"/>
          <p:cNvPicPr>
            <a:picLocks noChangeAspect="1" noChangeArrowheads="1"/>
          </p:cNvPicPr>
          <p:nvPr/>
        </p:nvPicPr>
        <p:blipFill>
          <a:blip r:embed="rId2"/>
          <a:srcRect/>
          <a:stretch>
            <a:fillRect/>
          </a:stretch>
        </p:blipFill>
        <p:spPr bwMode="auto">
          <a:xfrm>
            <a:off x="0" y="642918"/>
            <a:ext cx="9144000" cy="626766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9686" y="-1"/>
            <a:ext cx="9233686" cy="679202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571480"/>
            <a:ext cx="9144000" cy="587828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4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143</TotalTime>
  <Words>564</Words>
  <Application>Microsoft Office PowerPoint</Application>
  <PresentationFormat>On-screen Show (4:3)</PresentationFormat>
  <Paragraphs>85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3</vt:lpstr>
      <vt:lpstr>Slice</vt:lpstr>
      <vt:lpstr>MODIFIERS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MODIFIERS</dc:title>
  <dc:creator>dell</dc:creator>
  <cp:lastModifiedBy>Pratap Dhawale</cp:lastModifiedBy>
  <cp:revision>27</cp:revision>
  <cp:lastPrinted>2022-04-22T08:47:38Z</cp:lastPrinted>
  <dcterms:created xsi:type="dcterms:W3CDTF">2022-03-07T01:17:37Z</dcterms:created>
  <dcterms:modified xsi:type="dcterms:W3CDTF">2022-04-22T08:50:58Z</dcterms:modified>
</cp:coreProperties>
</file>