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FF"/>
    <a:srgbClr val="A50021"/>
    <a:srgbClr val="81696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9BE57-1AEF-4133-A6A5-0F3C24147469}" type="datetimeFigureOut">
              <a:rPr lang="en-IN" smtClean="0"/>
              <a:t>10-11-2022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E3D38-1B7C-4BF9-BD00-491BA41082EF}" type="slidenum">
              <a:rPr lang="en-IN" smtClean="0"/>
              <a:t>‹#›</a:t>
            </a:fld>
            <a:endParaRPr lang="en-IN"/>
          </a:p>
        </p:txBody>
      </p:sp>
    </p:spTree>
    <p:extLst>
      <p:ext uri="{BB962C8B-B14F-4D97-AF65-F5344CB8AC3E}">
        <p14:creationId xmlns:p14="http://schemas.microsoft.com/office/powerpoint/2010/main" val="427276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FFB9BC-3012-4406-8A2A-1ADFB098687B}" type="datetimeFigureOut">
              <a:rPr lang="en-IN" smtClean="0"/>
              <a:t>10-11-2022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341317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FB9BC-3012-4406-8A2A-1ADFB098687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160800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FB9BC-3012-4406-8A2A-1ADFB098687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193223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FB9BC-3012-4406-8A2A-1ADFB098687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205397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FB9BC-3012-4406-8A2A-1ADFB098687B}"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150357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FFB9BC-3012-4406-8A2A-1ADFB098687B}"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8507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FFB9BC-3012-4406-8A2A-1ADFB098687B}"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398233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FFB9BC-3012-4406-8A2A-1ADFB098687B}"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208199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FB9BC-3012-4406-8A2A-1ADFB098687B}"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1021717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FB9BC-3012-4406-8A2A-1ADFB098687B}"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340633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FFB9BC-3012-4406-8A2A-1ADFB098687B}" type="datetimeFigureOut">
              <a:rPr lang="en-IN" smtClean="0"/>
              <a:t>10-11-2022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BA91AC2-0022-4637-A630-324B6CD0F614}" type="slidenum">
              <a:rPr lang="en-IN" smtClean="0"/>
              <a:t>‹#›</a:t>
            </a:fld>
            <a:endParaRPr lang="en-IN"/>
          </a:p>
        </p:txBody>
      </p:sp>
    </p:spTree>
    <p:extLst>
      <p:ext uri="{BB962C8B-B14F-4D97-AF65-F5344CB8AC3E}">
        <p14:creationId xmlns:p14="http://schemas.microsoft.com/office/powerpoint/2010/main" val="286957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FFB9BC-3012-4406-8A2A-1ADFB098687B}" type="datetimeFigureOut">
              <a:rPr lang="en-IN" smtClean="0"/>
              <a:t>10-11-2022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BA91AC2-0022-4637-A630-324B6CD0F614}"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428209"/>
      </p:ext>
    </p:extLst>
  </p:cSld>
  <p:clrMap bg1="dk1" tx1="lt1" bg2="dk2" tx2="lt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playlist?list=PLhW3qG5bs-L8GliJi4SP5GVHl5YLSygJ9" TargetMode="External"/><Relationship Id="rId2" Type="http://schemas.openxmlformats.org/officeDocument/2006/relationships/hyperlink" Target="https://youtube.be/1nuPwejrnJc"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example.cypress.io/"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mailto:example@gmail.com"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J9AHVKNDkDU&amp;list=PLhW3qG5bs-L9LTfxZ5LEBiM1WFfvX3dJo&amp;index=1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cypress.io/api/commands/exec" TargetMode="External"/><Relationship Id="rId2" Type="http://schemas.openxmlformats.org/officeDocument/2006/relationships/hyperlink" Target="https://docs.cypress.io/api/commands/request" TargetMode="External"/><Relationship Id="rId1" Type="http://schemas.openxmlformats.org/officeDocument/2006/relationships/slideLayout" Target="../slideLayouts/slideLayout7.xml"/><Relationship Id="rId5" Type="http://schemas.openxmlformats.org/officeDocument/2006/relationships/hyperlink" Target="https://docs.cypress.io/guides/references/roadmap" TargetMode="External"/><Relationship Id="rId4" Type="http://schemas.openxmlformats.org/officeDocument/2006/relationships/hyperlink" Target="https://docs.cypress.io/api/commands/tas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FA89-EE60-FFB3-5FEC-4B51B963F4E2}"/>
              </a:ext>
            </a:extLst>
          </p:cNvPr>
          <p:cNvSpPr>
            <a:spLocks noGrp="1"/>
          </p:cNvSpPr>
          <p:nvPr>
            <p:ph type="ctrTitle"/>
          </p:nvPr>
        </p:nvSpPr>
        <p:spPr/>
        <p:txBody>
          <a:bodyPr/>
          <a:lstStyle/>
          <a:p>
            <a:r>
              <a:rPr lang="en-IN" dirty="0"/>
              <a:t>CYPRESS</a:t>
            </a:r>
            <a:br>
              <a:rPr lang="en-IN" dirty="0"/>
            </a:br>
            <a:endParaRPr lang="en-IN" dirty="0"/>
          </a:p>
        </p:txBody>
      </p:sp>
      <p:sp>
        <p:nvSpPr>
          <p:cNvPr id="3" name="Subtitle 2">
            <a:extLst>
              <a:ext uri="{FF2B5EF4-FFF2-40B4-BE49-F238E27FC236}">
                <a16:creationId xmlns:a16="http://schemas.microsoft.com/office/drawing/2014/main" id="{601418EF-2750-D0C2-D2BA-B7A0DF85B90A}"/>
              </a:ext>
            </a:extLst>
          </p:cNvPr>
          <p:cNvSpPr>
            <a:spLocks noGrp="1"/>
          </p:cNvSpPr>
          <p:nvPr>
            <p:ph type="subTitle" idx="1"/>
          </p:nvPr>
        </p:nvSpPr>
        <p:spPr/>
        <p:txBody>
          <a:bodyPr/>
          <a:lstStyle/>
          <a:p>
            <a:r>
              <a:rPr lang="en-IN" dirty="0">
                <a:solidFill>
                  <a:schemeClr val="tx1"/>
                </a:solidFill>
              </a:rPr>
              <a:t>Learn Step by Step</a:t>
            </a:r>
          </a:p>
        </p:txBody>
      </p:sp>
    </p:spTree>
    <p:extLst>
      <p:ext uri="{BB962C8B-B14F-4D97-AF65-F5344CB8AC3E}">
        <p14:creationId xmlns:p14="http://schemas.microsoft.com/office/powerpoint/2010/main" val="421322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FBBBC4-20FC-7B90-0CD9-899929A9C757}"/>
              </a:ext>
            </a:extLst>
          </p:cNvPr>
          <p:cNvSpPr txBox="1"/>
          <p:nvPr/>
        </p:nvSpPr>
        <p:spPr>
          <a:xfrm>
            <a:off x="142043" y="133165"/>
            <a:ext cx="11869444" cy="5847755"/>
          </a:xfrm>
          <a:prstGeom prst="rect">
            <a:avLst/>
          </a:prstGeom>
          <a:noFill/>
        </p:spPr>
        <p:txBody>
          <a:bodyPr wrap="square" rtlCol="0">
            <a:spAutoFit/>
          </a:bodyPr>
          <a:lstStyle/>
          <a:p>
            <a:r>
              <a:rPr lang="en-IN" sz="2500" dirty="0"/>
              <a:t>IDE  -  Visual Studio Code</a:t>
            </a:r>
          </a:p>
          <a:p>
            <a:endParaRPr lang="en-IN" sz="2500" dirty="0"/>
          </a:p>
          <a:p>
            <a:r>
              <a:rPr lang="en-IN" dirty="0"/>
              <a:t>Step 1 :  Download and open visual studio code </a:t>
            </a:r>
          </a:p>
          <a:p>
            <a:r>
              <a:rPr lang="en-IN" dirty="0"/>
              <a:t>			</a:t>
            </a:r>
            <a:r>
              <a:rPr lang="en-IN" dirty="0">
                <a:solidFill>
                  <a:srgbClr val="00B0F0"/>
                </a:solidFill>
              </a:rPr>
              <a:t>website : </a:t>
            </a:r>
            <a:r>
              <a:rPr lang="en-IN" dirty="0">
                <a:solidFill>
                  <a:srgbClr val="00B0F0"/>
                </a:solidFill>
                <a:hlinkClick r:id="rId2"/>
              </a:rPr>
              <a:t>https://code.visualstudio.com/download</a:t>
            </a:r>
            <a:endParaRPr lang="en-IN" dirty="0">
              <a:solidFill>
                <a:srgbClr val="00B0F0"/>
              </a:solidFill>
            </a:endParaRPr>
          </a:p>
          <a:p>
            <a:endParaRPr lang="en-IN" dirty="0"/>
          </a:p>
          <a:p>
            <a:r>
              <a:rPr lang="en-IN" dirty="0"/>
              <a:t>Step 2 :  Explore GUI  -  Interface Overview</a:t>
            </a:r>
          </a:p>
          <a:p>
            <a:endParaRPr lang="en-IN" dirty="0"/>
          </a:p>
          <a:p>
            <a:endParaRPr lang="en-IN" dirty="0"/>
          </a:p>
          <a:p>
            <a:endParaRPr lang="en-IN" dirty="0"/>
          </a:p>
          <a:p>
            <a:endParaRPr lang="en-IN" dirty="0"/>
          </a:p>
          <a:p>
            <a:endParaRPr lang="en-IN" dirty="0"/>
          </a:p>
          <a:p>
            <a:r>
              <a:rPr lang="en-IN" dirty="0"/>
              <a:t>Step 3 : Command Palette – ctrl + shift + P</a:t>
            </a:r>
          </a:p>
          <a:p>
            <a:endParaRPr lang="en-IN" dirty="0"/>
          </a:p>
          <a:p>
            <a:r>
              <a:rPr lang="en-IN" dirty="0"/>
              <a:t>Step 4 :  Open folder</a:t>
            </a:r>
          </a:p>
          <a:p>
            <a:endParaRPr lang="en-IN" dirty="0"/>
          </a:p>
          <a:p>
            <a:r>
              <a:rPr lang="en-IN" dirty="0"/>
              <a:t>Step 5 :  Create file </a:t>
            </a:r>
          </a:p>
          <a:p>
            <a:endParaRPr lang="en-IN" dirty="0"/>
          </a:p>
          <a:p>
            <a:r>
              <a:rPr lang="en-IN" dirty="0"/>
              <a:t>Step 6 :  Add Extensions</a:t>
            </a:r>
          </a:p>
          <a:p>
            <a:r>
              <a:rPr lang="en-IN" dirty="0"/>
              <a:t> </a:t>
            </a:r>
          </a:p>
          <a:p>
            <a:r>
              <a:rPr lang="en-IN" dirty="0"/>
              <a:t>Step 7 : Create and run code</a:t>
            </a:r>
          </a:p>
        </p:txBody>
      </p:sp>
      <p:sp>
        <p:nvSpPr>
          <p:cNvPr id="3" name="TextBox 2">
            <a:extLst>
              <a:ext uri="{FF2B5EF4-FFF2-40B4-BE49-F238E27FC236}">
                <a16:creationId xmlns:a16="http://schemas.microsoft.com/office/drawing/2014/main" id="{6CF68032-0F43-20E1-3F96-78F95C8C8E13}"/>
              </a:ext>
            </a:extLst>
          </p:cNvPr>
          <p:cNvSpPr txBox="1"/>
          <p:nvPr/>
        </p:nvSpPr>
        <p:spPr>
          <a:xfrm>
            <a:off x="976544" y="2095131"/>
            <a:ext cx="259228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Activity bar</a:t>
            </a:r>
          </a:p>
          <a:p>
            <a:pPr marL="285750" indent="-285750">
              <a:buFont typeface="Arial" panose="020B0604020202020204" pitchFamily="34" charset="0"/>
              <a:buChar char="•"/>
            </a:pPr>
            <a:r>
              <a:rPr lang="en-IN" dirty="0"/>
              <a:t>Menu</a:t>
            </a:r>
          </a:p>
          <a:p>
            <a:pPr marL="285750" indent="-285750">
              <a:buFont typeface="Arial" panose="020B0604020202020204" pitchFamily="34" charset="0"/>
              <a:buChar char="•"/>
            </a:pPr>
            <a:r>
              <a:rPr lang="en-IN" dirty="0"/>
              <a:t>Editors</a:t>
            </a:r>
          </a:p>
          <a:p>
            <a:pPr marL="285750" indent="-285750">
              <a:buFont typeface="Arial" panose="020B0604020202020204" pitchFamily="34" charset="0"/>
              <a:buChar char="•"/>
            </a:pPr>
            <a:r>
              <a:rPr lang="en-IN" dirty="0"/>
              <a:t>Status bar</a:t>
            </a:r>
          </a:p>
        </p:txBody>
      </p:sp>
    </p:spTree>
    <p:extLst>
      <p:ext uri="{BB962C8B-B14F-4D97-AF65-F5344CB8AC3E}">
        <p14:creationId xmlns:p14="http://schemas.microsoft.com/office/powerpoint/2010/main" val="65063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13EE-E73E-FF1E-FE11-93674476D401}"/>
              </a:ext>
            </a:extLst>
          </p:cNvPr>
          <p:cNvSpPr>
            <a:spLocks noGrp="1"/>
          </p:cNvSpPr>
          <p:nvPr>
            <p:ph type="title"/>
          </p:nvPr>
        </p:nvSpPr>
        <p:spPr>
          <a:xfrm>
            <a:off x="803510" y="0"/>
            <a:ext cx="9281524" cy="678052"/>
          </a:xfrm>
        </p:spPr>
        <p:txBody>
          <a:bodyPr>
            <a:normAutofit/>
          </a:bodyPr>
          <a:lstStyle/>
          <a:p>
            <a:r>
              <a:rPr lang="en-IN" sz="2500" dirty="0"/>
              <a:t>Cypress project setup</a:t>
            </a:r>
          </a:p>
        </p:txBody>
      </p:sp>
      <p:sp>
        <p:nvSpPr>
          <p:cNvPr id="3" name="TextBox 2">
            <a:extLst>
              <a:ext uri="{FF2B5EF4-FFF2-40B4-BE49-F238E27FC236}">
                <a16:creationId xmlns:a16="http://schemas.microsoft.com/office/drawing/2014/main" id="{C7CB266F-536D-C660-462F-773AB7B7A9D8}"/>
              </a:ext>
            </a:extLst>
          </p:cNvPr>
          <p:cNvSpPr txBox="1"/>
          <p:nvPr/>
        </p:nvSpPr>
        <p:spPr>
          <a:xfrm>
            <a:off x="372862" y="923278"/>
            <a:ext cx="11398928" cy="4191789"/>
          </a:xfrm>
          <a:prstGeom prst="rect">
            <a:avLst/>
          </a:prstGeom>
          <a:noFill/>
        </p:spPr>
        <p:txBody>
          <a:bodyPr wrap="square" rtlCol="0">
            <a:spAutoFit/>
          </a:bodyPr>
          <a:lstStyle/>
          <a:p>
            <a:pPr>
              <a:lnSpc>
                <a:spcPct val="150000"/>
              </a:lnSpc>
            </a:pPr>
            <a:r>
              <a:rPr lang="en-IN" sz="2000" dirty="0"/>
              <a:t>Step 1 :  Install </a:t>
            </a:r>
            <a:r>
              <a:rPr lang="en-IN" sz="2000" b="1" dirty="0">
                <a:solidFill>
                  <a:srgbClr val="FFFF00"/>
                </a:solidFill>
              </a:rPr>
              <a:t>Nodejs</a:t>
            </a:r>
          </a:p>
          <a:p>
            <a:pPr>
              <a:lnSpc>
                <a:spcPct val="150000"/>
              </a:lnSpc>
            </a:pPr>
            <a:r>
              <a:rPr lang="en-IN" sz="2000" dirty="0"/>
              <a:t>Step 2 : Install </a:t>
            </a:r>
            <a:r>
              <a:rPr lang="en-IN" sz="2000" b="1" dirty="0">
                <a:solidFill>
                  <a:srgbClr val="FFFF00"/>
                </a:solidFill>
              </a:rPr>
              <a:t>Visual Studio Code (VS Code)</a:t>
            </a:r>
          </a:p>
          <a:p>
            <a:pPr>
              <a:lnSpc>
                <a:spcPct val="150000"/>
              </a:lnSpc>
            </a:pPr>
            <a:r>
              <a:rPr lang="en-IN" sz="2000" dirty="0"/>
              <a:t>Step 3 :  Create a new folder for Cypress project</a:t>
            </a:r>
          </a:p>
          <a:p>
            <a:pPr>
              <a:lnSpc>
                <a:spcPct val="150000"/>
              </a:lnSpc>
            </a:pPr>
            <a:r>
              <a:rPr lang="en-IN" sz="2000" dirty="0"/>
              <a:t>Step 4 : Open folder in VS Code</a:t>
            </a:r>
          </a:p>
          <a:p>
            <a:pPr>
              <a:lnSpc>
                <a:spcPct val="150000"/>
              </a:lnSpc>
            </a:pPr>
            <a:r>
              <a:rPr lang="en-IN" sz="2000" dirty="0"/>
              <a:t>Step 5 :  Open VS Code terminal &amp; run command  </a:t>
            </a:r>
            <a:r>
              <a:rPr lang="en-IN" sz="2000" b="1" dirty="0" err="1">
                <a:solidFill>
                  <a:srgbClr val="92D050"/>
                </a:solidFill>
              </a:rPr>
              <a:t>npm</a:t>
            </a:r>
            <a:r>
              <a:rPr lang="en-IN" sz="2000" b="1" dirty="0">
                <a:solidFill>
                  <a:srgbClr val="92D050"/>
                </a:solidFill>
              </a:rPr>
              <a:t> </a:t>
            </a:r>
            <a:r>
              <a:rPr lang="en-IN" sz="2000" b="1" dirty="0" err="1">
                <a:solidFill>
                  <a:srgbClr val="92D050"/>
                </a:solidFill>
              </a:rPr>
              <a:t>init</a:t>
            </a:r>
            <a:r>
              <a:rPr lang="en-IN" sz="2000" b="1" dirty="0">
                <a:solidFill>
                  <a:srgbClr val="92D050"/>
                </a:solidFill>
              </a:rPr>
              <a:t>-y</a:t>
            </a:r>
          </a:p>
          <a:p>
            <a:pPr>
              <a:lnSpc>
                <a:spcPct val="150000"/>
              </a:lnSpc>
            </a:pPr>
            <a:r>
              <a:rPr lang="en-IN" sz="2000" dirty="0"/>
              <a:t>Step 6 :  Install Cypress 	</a:t>
            </a:r>
            <a:r>
              <a:rPr lang="en-IN" sz="2000" dirty="0" err="1">
                <a:solidFill>
                  <a:srgbClr val="FFC000"/>
                </a:solidFill>
              </a:rPr>
              <a:t>npm</a:t>
            </a:r>
            <a:r>
              <a:rPr lang="en-IN" sz="2000" dirty="0">
                <a:solidFill>
                  <a:srgbClr val="FFC000"/>
                </a:solidFill>
              </a:rPr>
              <a:t> install cypress 	</a:t>
            </a:r>
            <a:r>
              <a:rPr lang="en-IN" sz="2000" dirty="0" err="1">
                <a:solidFill>
                  <a:srgbClr val="FFC000"/>
                </a:solidFill>
              </a:rPr>
              <a:t>npx</a:t>
            </a:r>
            <a:r>
              <a:rPr lang="en-IN" sz="2000" dirty="0">
                <a:solidFill>
                  <a:srgbClr val="FFC000"/>
                </a:solidFill>
              </a:rPr>
              <a:t> cypress –v</a:t>
            </a:r>
          </a:p>
          <a:p>
            <a:pPr>
              <a:lnSpc>
                <a:spcPct val="150000"/>
              </a:lnSpc>
            </a:pPr>
            <a:r>
              <a:rPr lang="en-IN" sz="2000" dirty="0">
                <a:solidFill>
                  <a:srgbClr val="FFC000"/>
                </a:solidFill>
              </a:rPr>
              <a:t>													 </a:t>
            </a:r>
            <a:r>
              <a:rPr lang="en-IN" sz="2000" dirty="0" err="1">
                <a:solidFill>
                  <a:srgbClr val="FFC000"/>
                </a:solidFill>
              </a:rPr>
              <a:t>npx</a:t>
            </a:r>
            <a:r>
              <a:rPr lang="en-IN" sz="2000" dirty="0">
                <a:solidFill>
                  <a:srgbClr val="FFC000"/>
                </a:solidFill>
              </a:rPr>
              <a:t> cypress verify</a:t>
            </a:r>
          </a:p>
          <a:p>
            <a:pPr>
              <a:lnSpc>
                <a:spcPct val="150000"/>
              </a:lnSpc>
            </a:pPr>
            <a:r>
              <a:rPr lang="en-IN" sz="2000" dirty="0"/>
              <a:t>Step 7 :  Open cypress 		</a:t>
            </a:r>
            <a:r>
              <a:rPr lang="en-IN" sz="2000" dirty="0" err="1">
                <a:solidFill>
                  <a:srgbClr val="FFC000"/>
                </a:solidFill>
              </a:rPr>
              <a:t>npx</a:t>
            </a:r>
            <a:r>
              <a:rPr lang="en-IN" sz="2000" dirty="0">
                <a:solidFill>
                  <a:srgbClr val="FFC000"/>
                </a:solidFill>
              </a:rPr>
              <a:t> cypress open </a:t>
            </a:r>
            <a:r>
              <a:rPr lang="en-IN" sz="2000" dirty="0"/>
              <a:t>		</a:t>
            </a:r>
          </a:p>
          <a:p>
            <a:pPr>
              <a:lnSpc>
                <a:spcPct val="150000"/>
              </a:lnSpc>
            </a:pPr>
            <a:endParaRPr lang="en-IN" sz="2000" dirty="0"/>
          </a:p>
        </p:txBody>
      </p:sp>
    </p:spTree>
    <p:extLst>
      <p:ext uri="{BB962C8B-B14F-4D97-AF65-F5344CB8AC3E}">
        <p14:creationId xmlns:p14="http://schemas.microsoft.com/office/powerpoint/2010/main" val="96489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082C99-5E15-5253-91B5-0CE0288DBDD2}"/>
              </a:ext>
            </a:extLst>
          </p:cNvPr>
          <p:cNvSpPr txBox="1"/>
          <p:nvPr/>
        </p:nvSpPr>
        <p:spPr>
          <a:xfrm>
            <a:off x="99134" y="168675"/>
            <a:ext cx="11993732" cy="2246769"/>
          </a:xfrm>
          <a:prstGeom prst="rect">
            <a:avLst/>
          </a:prstGeom>
          <a:noFill/>
        </p:spPr>
        <p:txBody>
          <a:bodyPr wrap="square" rtlCol="0">
            <a:spAutoFit/>
          </a:bodyPr>
          <a:lstStyle/>
          <a:p>
            <a:r>
              <a:rPr lang="en-IN" sz="2000" b="1" dirty="0">
                <a:solidFill>
                  <a:schemeClr val="accent6">
                    <a:lumMod val="40000"/>
                    <a:lumOff val="60000"/>
                  </a:schemeClr>
                </a:solidFill>
              </a:rPr>
              <a:t>Cypress 1</a:t>
            </a:r>
            <a:r>
              <a:rPr lang="en-IN" sz="2000" b="1" baseline="30000" dirty="0">
                <a:solidFill>
                  <a:schemeClr val="accent6">
                    <a:lumMod val="40000"/>
                    <a:lumOff val="60000"/>
                  </a:schemeClr>
                </a:solidFill>
              </a:rPr>
              <a:t>st</a:t>
            </a:r>
            <a:r>
              <a:rPr lang="en-IN" sz="2000" b="1" dirty="0">
                <a:solidFill>
                  <a:schemeClr val="accent6">
                    <a:lumMod val="40000"/>
                    <a:lumOff val="60000"/>
                  </a:schemeClr>
                </a:solidFill>
              </a:rPr>
              <a:t>  Test</a:t>
            </a:r>
          </a:p>
          <a:p>
            <a:endParaRPr lang="en-IN" sz="2000" b="1" dirty="0">
              <a:solidFill>
                <a:schemeClr val="accent6">
                  <a:lumMod val="40000"/>
                  <a:lumOff val="60000"/>
                </a:schemeClr>
              </a:solidFill>
            </a:endParaRPr>
          </a:p>
          <a:p>
            <a:r>
              <a:rPr lang="en-IN" sz="2000" dirty="0">
                <a:latin typeface="Arial" panose="020B0604020202020204" pitchFamily="34" charset="0"/>
                <a:cs typeface="Arial" panose="020B0604020202020204" pitchFamily="34" charset="0"/>
              </a:rPr>
              <a:t>Step 1 :  Create a file under cypress folder</a:t>
            </a:r>
          </a:p>
          <a:p>
            <a:r>
              <a:rPr lang="en-IN" sz="2000" dirty="0">
                <a:latin typeface="Arial" panose="020B0604020202020204" pitchFamily="34" charset="0"/>
                <a:cs typeface="Arial" panose="020B0604020202020204" pitchFamily="34" charset="0"/>
              </a:rPr>
              <a:t>Step 2 :  At the top mention  </a:t>
            </a:r>
            <a:r>
              <a:rPr lang="en-IN" sz="2000" dirty="0">
                <a:solidFill>
                  <a:srgbClr val="FFFF00"/>
                </a:solidFill>
                <a:latin typeface="Arial" panose="020B0604020202020204" pitchFamily="34" charset="0"/>
                <a:cs typeface="Arial" panose="020B0604020202020204" pitchFamily="34" charset="0"/>
              </a:rPr>
              <a:t>/// &lt;reference types=“cypress”/&gt;</a:t>
            </a:r>
          </a:p>
          <a:p>
            <a:pPr lvl="1"/>
            <a:endParaRPr lang="en-IN" sz="2000" dirty="0">
              <a:latin typeface="Arial" panose="020B0604020202020204" pitchFamily="34" charset="0"/>
              <a:cs typeface="Arial" panose="020B0604020202020204" pitchFamily="34" charset="0"/>
            </a:endParaRPr>
          </a:p>
          <a:p>
            <a:pPr lvl="1"/>
            <a:r>
              <a:rPr lang="en-IN" sz="2000" dirty="0">
                <a:latin typeface="Arial" panose="020B0604020202020204" pitchFamily="34" charset="0"/>
                <a:cs typeface="Arial" panose="020B0604020202020204" pitchFamily="34" charset="0"/>
              </a:rPr>
              <a:t>To write a test we need a test runner – </a:t>
            </a:r>
            <a:r>
              <a:rPr lang="en-IN" sz="2000" dirty="0">
                <a:solidFill>
                  <a:srgbClr val="FFFF00"/>
                </a:solidFill>
                <a:latin typeface="Arial" panose="020B0604020202020204" pitchFamily="34" charset="0"/>
                <a:cs typeface="Arial" panose="020B0604020202020204" pitchFamily="34" charset="0"/>
              </a:rPr>
              <a:t>mocha</a:t>
            </a:r>
          </a:p>
          <a:p>
            <a:pPr lvl="1"/>
            <a:r>
              <a:rPr lang="en-IN" sz="2000" dirty="0">
                <a:solidFill>
                  <a:srgbClr val="FFFF00"/>
                </a:solidFill>
                <a:latin typeface="Arial" panose="020B0604020202020204" pitchFamily="34" charset="0"/>
                <a:cs typeface="Arial" panose="020B0604020202020204" pitchFamily="34" charset="0"/>
              </a:rPr>
              <a:t>	mocha comes built-in with cypress</a:t>
            </a:r>
          </a:p>
        </p:txBody>
      </p:sp>
      <p:sp>
        <p:nvSpPr>
          <p:cNvPr id="3" name="TextBox 2">
            <a:extLst>
              <a:ext uri="{FF2B5EF4-FFF2-40B4-BE49-F238E27FC236}">
                <a16:creationId xmlns:a16="http://schemas.microsoft.com/office/drawing/2014/main" id="{42F3ABEC-D8C5-6D3D-A106-1921103CB685}"/>
              </a:ext>
            </a:extLst>
          </p:cNvPr>
          <p:cNvSpPr txBox="1"/>
          <p:nvPr/>
        </p:nvSpPr>
        <p:spPr>
          <a:xfrm>
            <a:off x="276687" y="2601156"/>
            <a:ext cx="12092866" cy="2862322"/>
          </a:xfrm>
          <a:prstGeom prst="rect">
            <a:avLst/>
          </a:prstGeom>
          <a:noFill/>
        </p:spPr>
        <p:txBody>
          <a:bodyPr wrap="square" rtlCol="0">
            <a:spAutoFit/>
          </a:bodyPr>
          <a:lstStyle/>
          <a:p>
            <a:r>
              <a:rPr lang="en-IN" dirty="0"/>
              <a:t>Step 3 :  Write test function</a:t>
            </a:r>
          </a:p>
          <a:p>
            <a:r>
              <a:rPr lang="en-IN" dirty="0"/>
              <a:t>	</a:t>
            </a:r>
          </a:p>
          <a:p>
            <a:r>
              <a:rPr lang="en-IN" dirty="0"/>
              <a:t>			</a:t>
            </a:r>
            <a:r>
              <a:rPr lang="en-IN" dirty="0">
                <a:highlight>
                  <a:srgbClr val="FF00FF"/>
                </a:highlight>
              </a:rPr>
              <a:t>it(‘google search’,() {</a:t>
            </a:r>
          </a:p>
          <a:p>
            <a:r>
              <a:rPr lang="en-IN" dirty="0">
                <a:highlight>
                  <a:srgbClr val="FF00FF"/>
                </a:highlight>
              </a:rPr>
              <a:t>				</a:t>
            </a:r>
            <a:r>
              <a:rPr lang="en-IN" dirty="0" err="1">
                <a:highlight>
                  <a:srgbClr val="FF00FF"/>
                </a:highlight>
              </a:rPr>
              <a:t>cy.visit</a:t>
            </a:r>
            <a:r>
              <a:rPr lang="en-IN" dirty="0">
                <a:highlight>
                  <a:srgbClr val="FF00FF"/>
                </a:highlight>
              </a:rPr>
              <a:t>(‘https://google.com/’)})</a:t>
            </a:r>
          </a:p>
          <a:p>
            <a:endParaRPr lang="en-IN" dirty="0">
              <a:highlight>
                <a:srgbClr val="FF00FF"/>
              </a:highlight>
            </a:endParaRPr>
          </a:p>
          <a:p>
            <a:r>
              <a:rPr lang="en-IN" dirty="0"/>
              <a:t>Step 4 :  Run test  		</a:t>
            </a:r>
            <a:r>
              <a:rPr lang="en-IN" dirty="0" err="1">
                <a:solidFill>
                  <a:srgbClr val="FFFF00"/>
                </a:solidFill>
              </a:rPr>
              <a:t>npx</a:t>
            </a:r>
            <a:r>
              <a:rPr lang="en-IN" dirty="0">
                <a:solidFill>
                  <a:srgbClr val="FFFF00"/>
                </a:solidFill>
              </a:rPr>
              <a:t> cypress open </a:t>
            </a:r>
          </a:p>
          <a:p>
            <a:endParaRPr lang="en-IN" dirty="0">
              <a:solidFill>
                <a:srgbClr val="FFFF00"/>
              </a:solidFill>
            </a:endParaRPr>
          </a:p>
          <a:p>
            <a:r>
              <a:rPr lang="en-IN" dirty="0"/>
              <a:t>See what happens when you make any changes &amp; save</a:t>
            </a:r>
          </a:p>
          <a:p>
            <a:endParaRPr lang="en-IN" dirty="0"/>
          </a:p>
          <a:p>
            <a:r>
              <a:rPr lang="en-IN" dirty="0"/>
              <a:t>Step 5 :  Access the elements</a:t>
            </a:r>
          </a:p>
        </p:txBody>
      </p:sp>
    </p:spTree>
    <p:extLst>
      <p:ext uri="{BB962C8B-B14F-4D97-AF65-F5344CB8AC3E}">
        <p14:creationId xmlns:p14="http://schemas.microsoft.com/office/powerpoint/2010/main" val="136315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8BEBD-1DC5-C7EC-24DA-25E3CAE2B356}"/>
              </a:ext>
            </a:extLst>
          </p:cNvPr>
          <p:cNvSpPr txBox="1"/>
          <p:nvPr/>
        </p:nvSpPr>
        <p:spPr>
          <a:xfrm>
            <a:off x="825623" y="346229"/>
            <a:ext cx="11159231" cy="2862322"/>
          </a:xfrm>
          <a:prstGeom prst="rect">
            <a:avLst/>
          </a:prstGeom>
          <a:noFill/>
        </p:spPr>
        <p:txBody>
          <a:bodyPr wrap="square" rtlCol="0">
            <a:spAutoFit/>
          </a:bodyPr>
          <a:lstStyle/>
          <a:p>
            <a:r>
              <a:rPr lang="en-IN" sz="2000" dirty="0"/>
              <a:t>Command we learned </a:t>
            </a:r>
          </a:p>
          <a:p>
            <a:endParaRPr lang="en-IN" sz="2000" dirty="0"/>
          </a:p>
          <a:p>
            <a:r>
              <a:rPr lang="en-IN" sz="2000" dirty="0" err="1"/>
              <a:t>cy.visit</a:t>
            </a:r>
            <a:r>
              <a:rPr lang="en-IN" sz="2000" dirty="0"/>
              <a:t>()  	</a:t>
            </a:r>
            <a:r>
              <a:rPr lang="en-IN" sz="2000" b="1" dirty="0" err="1">
                <a:solidFill>
                  <a:srgbClr val="FFFF00"/>
                </a:solidFill>
              </a:rPr>
              <a:t>cy.visit</a:t>
            </a:r>
            <a:r>
              <a:rPr lang="en-IN" sz="2000" b="1" dirty="0">
                <a:solidFill>
                  <a:srgbClr val="FFFF00"/>
                </a:solidFill>
              </a:rPr>
              <a:t>(‘https://google.com/’)</a:t>
            </a:r>
          </a:p>
          <a:p>
            <a:endParaRPr lang="en-IN" sz="2000" dirty="0"/>
          </a:p>
          <a:p>
            <a:r>
              <a:rPr lang="en-IN" sz="2000" dirty="0" err="1"/>
              <a:t>cy.get</a:t>
            </a:r>
            <a:r>
              <a:rPr lang="en-IN" sz="2000" dirty="0"/>
              <a:t>()		</a:t>
            </a:r>
            <a:r>
              <a:rPr lang="en-IN" sz="2000" b="1" dirty="0" err="1">
                <a:solidFill>
                  <a:srgbClr val="FFFF00"/>
                </a:solidFill>
              </a:rPr>
              <a:t>cy.get</a:t>
            </a:r>
            <a:r>
              <a:rPr lang="en-IN" sz="2000" b="1" dirty="0">
                <a:solidFill>
                  <a:srgbClr val="FFFF00"/>
                </a:solidFill>
              </a:rPr>
              <a:t>(‘.class’)</a:t>
            </a:r>
          </a:p>
          <a:p>
            <a:endParaRPr lang="en-IN" sz="2000" dirty="0"/>
          </a:p>
          <a:p>
            <a:r>
              <a:rPr lang="en-IN" sz="2000" dirty="0"/>
              <a:t>type()		</a:t>
            </a:r>
            <a:r>
              <a:rPr lang="en-IN" sz="2000" b="1" dirty="0" err="1">
                <a:solidFill>
                  <a:srgbClr val="FFFF00"/>
                </a:solidFill>
              </a:rPr>
              <a:t>cy.get</a:t>
            </a:r>
            <a:r>
              <a:rPr lang="en-IN" sz="2000" b="1" dirty="0">
                <a:solidFill>
                  <a:srgbClr val="FFFF00"/>
                </a:solidFill>
              </a:rPr>
              <a:t>(‘.class’).type(‘1234’)</a:t>
            </a:r>
          </a:p>
          <a:p>
            <a:endParaRPr lang="en-IN" sz="2000" dirty="0"/>
          </a:p>
          <a:p>
            <a:r>
              <a:rPr lang="en-IN" sz="2000" dirty="0"/>
              <a:t>click 		</a:t>
            </a:r>
            <a:r>
              <a:rPr lang="en-IN" sz="2000" b="1" dirty="0" err="1">
                <a:solidFill>
                  <a:srgbClr val="FFFF00"/>
                </a:solidFill>
              </a:rPr>
              <a:t>cy.get</a:t>
            </a:r>
            <a:r>
              <a:rPr lang="en-IN" sz="2000" b="1" dirty="0">
                <a:solidFill>
                  <a:srgbClr val="FFFF00"/>
                </a:solidFill>
              </a:rPr>
              <a:t>(‘.class’).click()</a:t>
            </a:r>
          </a:p>
        </p:txBody>
      </p:sp>
    </p:spTree>
    <p:extLst>
      <p:ext uri="{BB962C8B-B14F-4D97-AF65-F5344CB8AC3E}">
        <p14:creationId xmlns:p14="http://schemas.microsoft.com/office/powerpoint/2010/main" val="363404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08412E-E09F-6C8C-736E-C3CA1DB10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47" y="106641"/>
            <a:ext cx="9039132" cy="6048173"/>
          </a:xfrm>
          <a:prstGeom prst="rect">
            <a:avLst/>
          </a:prstGeom>
        </p:spPr>
      </p:pic>
    </p:spTree>
    <p:extLst>
      <p:ext uri="{BB962C8B-B14F-4D97-AF65-F5344CB8AC3E}">
        <p14:creationId xmlns:p14="http://schemas.microsoft.com/office/powerpoint/2010/main" val="239585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2F20B-F853-B613-FCC2-72A1BBAD6295}"/>
              </a:ext>
            </a:extLst>
          </p:cNvPr>
          <p:cNvSpPr txBox="1"/>
          <p:nvPr/>
        </p:nvSpPr>
        <p:spPr>
          <a:xfrm>
            <a:off x="0" y="79899"/>
            <a:ext cx="12192000" cy="4739759"/>
          </a:xfrm>
          <a:prstGeom prst="rect">
            <a:avLst/>
          </a:prstGeom>
          <a:noFill/>
        </p:spPr>
        <p:txBody>
          <a:bodyPr wrap="square" rtlCol="0">
            <a:spAutoFit/>
          </a:bodyPr>
          <a:lstStyle/>
          <a:p>
            <a:r>
              <a:rPr lang="en-IN" sz="2500" dirty="0"/>
              <a:t>How to access elements</a:t>
            </a:r>
          </a:p>
          <a:p>
            <a:endParaRPr lang="en-IN" sz="2500" dirty="0"/>
          </a:p>
          <a:p>
            <a:r>
              <a:rPr lang="en-IN" dirty="0"/>
              <a:t>Step 1 :  Run test</a:t>
            </a:r>
          </a:p>
          <a:p>
            <a:endParaRPr lang="en-IN" dirty="0"/>
          </a:p>
          <a:p>
            <a:r>
              <a:rPr lang="en-IN" dirty="0"/>
              <a:t>Step 2 :  On the browser – App Preview – click  </a:t>
            </a:r>
            <a:r>
              <a:rPr lang="en-IN" dirty="0">
                <a:solidFill>
                  <a:srgbClr val="FFFF00"/>
                </a:solidFill>
              </a:rPr>
              <a:t>Selector Playground</a:t>
            </a:r>
          </a:p>
          <a:p>
            <a:endParaRPr lang="en-IN" dirty="0">
              <a:solidFill>
                <a:srgbClr val="FFFF00"/>
              </a:solidFill>
            </a:endParaRPr>
          </a:p>
          <a:p>
            <a:r>
              <a:rPr lang="en-IN" dirty="0"/>
              <a:t>Step 3 :  Copy the </a:t>
            </a:r>
            <a:r>
              <a:rPr lang="en-IN" dirty="0" err="1"/>
              <a:t>cy.get</a:t>
            </a:r>
            <a:r>
              <a:rPr lang="en-IN" dirty="0"/>
              <a:t> command and paste in the test script</a:t>
            </a:r>
          </a:p>
          <a:p>
            <a:endParaRPr lang="en-IN" dirty="0"/>
          </a:p>
          <a:p>
            <a:r>
              <a:rPr lang="en-IN" dirty="0"/>
              <a:t>Step 4 :  Add custom timeouts – command level</a:t>
            </a:r>
          </a:p>
          <a:p>
            <a:r>
              <a:rPr lang="en-IN" dirty="0"/>
              <a:t>		</a:t>
            </a:r>
            <a:r>
              <a:rPr lang="en-IN" b="1" dirty="0" err="1">
                <a:solidFill>
                  <a:srgbClr val="FFC000"/>
                </a:solidFill>
              </a:rPr>
              <a:t>cy.get</a:t>
            </a:r>
            <a:r>
              <a:rPr lang="en-IN" b="1" dirty="0">
                <a:solidFill>
                  <a:srgbClr val="FFC000"/>
                </a:solidFill>
              </a:rPr>
              <a:t>(‘.</a:t>
            </a:r>
            <a:r>
              <a:rPr lang="en-IN" b="1" dirty="0" err="1">
                <a:solidFill>
                  <a:srgbClr val="FFC000"/>
                </a:solidFill>
              </a:rPr>
              <a:t>className</a:t>
            </a:r>
            <a:r>
              <a:rPr lang="en-IN" b="1" dirty="0">
                <a:solidFill>
                  <a:srgbClr val="FFC000"/>
                </a:solidFill>
              </a:rPr>
              <a:t>’,{timeout:5000}).type(‘1234{enter}’)</a:t>
            </a:r>
          </a:p>
          <a:p>
            <a:endParaRPr lang="en-IN" b="1" dirty="0">
              <a:solidFill>
                <a:srgbClr val="FFC000"/>
              </a:solidFill>
            </a:endParaRPr>
          </a:p>
          <a:p>
            <a:r>
              <a:rPr lang="en-IN" dirty="0"/>
              <a:t>Step 5 :  Add custom timeouts – global level -  </a:t>
            </a:r>
            <a:r>
              <a:rPr lang="en-IN" b="1" dirty="0" err="1">
                <a:solidFill>
                  <a:srgbClr val="00B0F0"/>
                </a:solidFill>
              </a:rPr>
              <a:t>cypress.json</a:t>
            </a:r>
            <a:endParaRPr lang="en-IN" b="1" dirty="0">
              <a:solidFill>
                <a:srgbClr val="00B0F0"/>
              </a:solidFill>
            </a:endParaRPr>
          </a:p>
          <a:p>
            <a:r>
              <a:rPr lang="en-IN" b="1" dirty="0">
                <a:solidFill>
                  <a:srgbClr val="00B0F0"/>
                </a:solidFill>
              </a:rPr>
              <a:t>										</a:t>
            </a:r>
            <a:r>
              <a:rPr lang="en-IN" dirty="0">
                <a:solidFill>
                  <a:srgbClr val="00B0F0"/>
                </a:solidFill>
              </a:rPr>
              <a:t>“</a:t>
            </a:r>
            <a:r>
              <a:rPr lang="en-IN" dirty="0" err="1">
                <a:solidFill>
                  <a:srgbClr val="00B0F0"/>
                </a:solidFill>
              </a:rPr>
              <a:t>defaultCommandTimeout</a:t>
            </a:r>
            <a:r>
              <a:rPr lang="en-IN" dirty="0">
                <a:solidFill>
                  <a:srgbClr val="00B0F0"/>
                </a:solidFill>
              </a:rPr>
              <a:t>”: 10000</a:t>
            </a:r>
          </a:p>
          <a:p>
            <a:endParaRPr lang="en-IN" dirty="0">
              <a:solidFill>
                <a:srgbClr val="00B0F0"/>
              </a:solidFill>
            </a:endParaRPr>
          </a:p>
          <a:p>
            <a:r>
              <a:rPr lang="en-IN" dirty="0"/>
              <a:t>Step 6 :  Access element with text </a:t>
            </a:r>
          </a:p>
          <a:p>
            <a:r>
              <a:rPr lang="en-IN" dirty="0"/>
              <a:t>					</a:t>
            </a:r>
            <a:r>
              <a:rPr lang="en-IN" dirty="0" err="1">
                <a:solidFill>
                  <a:srgbClr val="FFFF00"/>
                </a:solidFill>
              </a:rPr>
              <a:t>cy.contains</a:t>
            </a:r>
            <a:r>
              <a:rPr lang="en-IN" dirty="0">
                <a:solidFill>
                  <a:srgbClr val="FFFF00"/>
                </a:solidFill>
              </a:rPr>
              <a:t>(‘Videos’).click()</a:t>
            </a:r>
          </a:p>
        </p:txBody>
      </p:sp>
    </p:spTree>
    <p:extLst>
      <p:ext uri="{BB962C8B-B14F-4D97-AF65-F5344CB8AC3E}">
        <p14:creationId xmlns:p14="http://schemas.microsoft.com/office/powerpoint/2010/main" val="310085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23954-B79B-6418-4A3F-54BFFC1B78D8}"/>
              </a:ext>
            </a:extLst>
          </p:cNvPr>
          <p:cNvSpPr txBox="1"/>
          <p:nvPr/>
        </p:nvSpPr>
        <p:spPr>
          <a:xfrm>
            <a:off x="0" y="124287"/>
            <a:ext cx="12082509" cy="4339521"/>
          </a:xfrm>
          <a:prstGeom prst="rect">
            <a:avLst/>
          </a:prstGeom>
          <a:noFill/>
        </p:spPr>
        <p:txBody>
          <a:bodyPr wrap="square" rtlCol="0">
            <a:spAutoFit/>
          </a:bodyPr>
          <a:lstStyle/>
          <a:p>
            <a:pPr>
              <a:lnSpc>
                <a:spcPct val="150000"/>
              </a:lnSpc>
            </a:pPr>
            <a:r>
              <a:rPr lang="en-IN" dirty="0"/>
              <a:t>We learned </a:t>
            </a:r>
          </a:p>
          <a:p>
            <a:pPr>
              <a:lnSpc>
                <a:spcPct val="150000"/>
              </a:lnSpc>
            </a:pPr>
            <a:endParaRPr lang="en-IN" dirty="0"/>
          </a:p>
          <a:p>
            <a:pPr>
              <a:lnSpc>
                <a:spcPct val="150000"/>
              </a:lnSpc>
            </a:pPr>
            <a:r>
              <a:rPr lang="en-IN" dirty="0"/>
              <a:t>Ways to access and interact with elements</a:t>
            </a:r>
          </a:p>
          <a:p>
            <a:pPr>
              <a:lnSpc>
                <a:spcPct val="150000"/>
              </a:lnSpc>
            </a:pPr>
            <a:r>
              <a:rPr lang="en-IN" dirty="0"/>
              <a:t>Adding custom timeouts – command level</a:t>
            </a:r>
          </a:p>
          <a:p>
            <a:pPr>
              <a:lnSpc>
                <a:spcPct val="150000"/>
              </a:lnSpc>
            </a:pPr>
            <a:r>
              <a:rPr lang="en-IN" dirty="0"/>
              <a:t>Adding Custom timeouts – global level</a:t>
            </a:r>
          </a:p>
          <a:p>
            <a:pPr>
              <a:lnSpc>
                <a:spcPct val="150000"/>
              </a:lnSpc>
            </a:pPr>
            <a:r>
              <a:rPr lang="en-IN" dirty="0"/>
              <a:t>------------------------------------------------------------------------------------------------------------------------------------</a:t>
            </a:r>
          </a:p>
          <a:p>
            <a:pPr>
              <a:lnSpc>
                <a:spcPct val="150000"/>
              </a:lnSpc>
            </a:pPr>
            <a:r>
              <a:rPr lang="en-IN" dirty="0" err="1"/>
              <a:t>cy.contains</a:t>
            </a:r>
            <a:r>
              <a:rPr lang="en-IN" dirty="0"/>
              <a:t>()  		</a:t>
            </a:r>
            <a:r>
              <a:rPr lang="en-IN" dirty="0" err="1">
                <a:solidFill>
                  <a:srgbClr val="FFFF00"/>
                </a:solidFill>
              </a:rPr>
              <a:t>cy.contains</a:t>
            </a:r>
            <a:r>
              <a:rPr lang="en-IN" dirty="0">
                <a:solidFill>
                  <a:srgbClr val="FFFF00"/>
                </a:solidFill>
              </a:rPr>
              <a:t>(‘Videos’).click()</a:t>
            </a:r>
          </a:p>
          <a:p>
            <a:pPr>
              <a:lnSpc>
                <a:spcPct val="150000"/>
              </a:lnSpc>
            </a:pPr>
            <a:r>
              <a:rPr lang="en-IN" dirty="0" err="1"/>
              <a:t>cy.wait</a:t>
            </a:r>
            <a:r>
              <a:rPr lang="en-IN" dirty="0"/>
              <a:t>()</a:t>
            </a:r>
            <a:r>
              <a:rPr lang="en-IN" dirty="0">
                <a:solidFill>
                  <a:srgbClr val="FFFF00"/>
                </a:solidFill>
              </a:rPr>
              <a:t>				</a:t>
            </a:r>
            <a:r>
              <a:rPr lang="en-IN" dirty="0" err="1">
                <a:solidFill>
                  <a:srgbClr val="FFFF00"/>
                </a:solidFill>
              </a:rPr>
              <a:t>cy.wait</a:t>
            </a:r>
            <a:r>
              <a:rPr lang="en-IN" dirty="0">
                <a:solidFill>
                  <a:srgbClr val="FFFF00"/>
                </a:solidFill>
              </a:rPr>
              <a:t>(5000)</a:t>
            </a:r>
          </a:p>
          <a:p>
            <a:pPr>
              <a:lnSpc>
                <a:spcPct val="150000"/>
              </a:lnSpc>
            </a:pPr>
            <a:endParaRPr lang="en-IN" dirty="0">
              <a:solidFill>
                <a:srgbClr val="FFFF00"/>
              </a:solidFill>
            </a:endParaRPr>
          </a:p>
          <a:p>
            <a:pPr>
              <a:lnSpc>
                <a:spcPct val="150000"/>
              </a:lnSpc>
            </a:pPr>
            <a:r>
              <a:rPr lang="en-IN" sz="2500" b="1" dirty="0">
                <a:solidFill>
                  <a:srgbClr val="002060"/>
                </a:solidFill>
                <a:highlight>
                  <a:srgbClr val="FFFF00"/>
                </a:highlight>
              </a:rPr>
              <a:t>Check more on Cypress.io – Interacting with Elements</a:t>
            </a:r>
          </a:p>
        </p:txBody>
      </p:sp>
    </p:spTree>
    <p:extLst>
      <p:ext uri="{BB962C8B-B14F-4D97-AF65-F5344CB8AC3E}">
        <p14:creationId xmlns:p14="http://schemas.microsoft.com/office/powerpoint/2010/main" val="181961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C4EB1-B547-16A7-3240-AB1F3CFD5E83}"/>
              </a:ext>
            </a:extLst>
          </p:cNvPr>
          <p:cNvSpPr txBox="1"/>
          <p:nvPr/>
        </p:nvSpPr>
        <p:spPr>
          <a:xfrm>
            <a:off x="0" y="0"/>
            <a:ext cx="12192000" cy="3693319"/>
          </a:xfrm>
          <a:prstGeom prst="rect">
            <a:avLst/>
          </a:prstGeom>
          <a:noFill/>
        </p:spPr>
        <p:txBody>
          <a:bodyPr wrap="square" rtlCol="0">
            <a:spAutoFit/>
          </a:bodyPr>
          <a:lstStyle/>
          <a:p>
            <a:r>
              <a:rPr lang="en-IN" dirty="0"/>
              <a:t>Cypress with JavaScript</a:t>
            </a:r>
          </a:p>
          <a:p>
            <a:r>
              <a:rPr lang="en-IN" dirty="0"/>
              <a:t>Cypress with TypeScript</a:t>
            </a:r>
          </a:p>
          <a:p>
            <a:endParaRPr lang="en-IN" dirty="0"/>
          </a:p>
          <a:p>
            <a:r>
              <a:rPr lang="en-IN" dirty="0"/>
              <a:t>Cypress run with JavaScript, so you can use JavaScript or any language that transpires down to JavaScript like TypeScript.</a:t>
            </a:r>
          </a:p>
          <a:p>
            <a:endParaRPr lang="en-IN" dirty="0"/>
          </a:p>
          <a:p>
            <a:endParaRPr lang="en-IN" dirty="0"/>
          </a:p>
          <a:p>
            <a:r>
              <a:rPr lang="en-IN" dirty="0"/>
              <a:t>Cypress with TypeScript </a:t>
            </a:r>
          </a:p>
          <a:p>
            <a:r>
              <a:rPr lang="en-IN" dirty="0">
                <a:hlinkClick r:id="rId2"/>
              </a:rPr>
              <a:t>https://youtube.be/1nuPwejrnJc</a:t>
            </a:r>
            <a:endParaRPr lang="en-IN" dirty="0"/>
          </a:p>
          <a:p>
            <a:endParaRPr lang="en-IN" dirty="0"/>
          </a:p>
          <a:p>
            <a:r>
              <a:rPr lang="en-IN" dirty="0"/>
              <a:t>Cypress with JavaScript</a:t>
            </a:r>
          </a:p>
          <a:p>
            <a:r>
              <a:rPr lang="en-IN" dirty="0">
                <a:hlinkClick r:id="rId3"/>
              </a:rPr>
              <a:t>https://www.youtube.com/playlist?list=PLhW3qG5bs-L8GliJi4SP5GVHl5YLSygJ9</a:t>
            </a:r>
            <a:endParaRPr lang="en-IN" dirty="0"/>
          </a:p>
          <a:p>
            <a:endParaRPr lang="en-IN" dirty="0"/>
          </a:p>
        </p:txBody>
      </p:sp>
    </p:spTree>
    <p:extLst>
      <p:ext uri="{BB962C8B-B14F-4D97-AF65-F5344CB8AC3E}">
        <p14:creationId xmlns:p14="http://schemas.microsoft.com/office/powerpoint/2010/main" val="324930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8CA9-FD38-F97D-8B15-E95379FEC406}"/>
              </a:ext>
            </a:extLst>
          </p:cNvPr>
          <p:cNvSpPr>
            <a:spLocks noGrp="1"/>
          </p:cNvSpPr>
          <p:nvPr>
            <p:ph type="title"/>
          </p:nvPr>
        </p:nvSpPr>
        <p:spPr>
          <a:xfrm>
            <a:off x="1450392" y="0"/>
            <a:ext cx="9291215" cy="438355"/>
          </a:xfrm>
        </p:spPr>
        <p:txBody>
          <a:bodyPr>
            <a:normAutofit fontScale="90000"/>
          </a:bodyPr>
          <a:lstStyle/>
          <a:p>
            <a:r>
              <a:rPr lang="en-IN" dirty="0"/>
              <a:t>Assertions in cypress</a:t>
            </a:r>
          </a:p>
        </p:txBody>
      </p:sp>
      <p:sp>
        <p:nvSpPr>
          <p:cNvPr id="3" name="TextBox 2">
            <a:extLst>
              <a:ext uri="{FF2B5EF4-FFF2-40B4-BE49-F238E27FC236}">
                <a16:creationId xmlns:a16="http://schemas.microsoft.com/office/drawing/2014/main" id="{379E351E-4AE0-BF49-136D-E7442E4FB609}"/>
              </a:ext>
            </a:extLst>
          </p:cNvPr>
          <p:cNvSpPr txBox="1"/>
          <p:nvPr/>
        </p:nvSpPr>
        <p:spPr>
          <a:xfrm>
            <a:off x="0" y="612559"/>
            <a:ext cx="6096000" cy="2031325"/>
          </a:xfrm>
          <a:prstGeom prst="rect">
            <a:avLst/>
          </a:prstGeom>
          <a:noFill/>
        </p:spPr>
        <p:txBody>
          <a:bodyPr wrap="square" rtlCol="0">
            <a:spAutoFit/>
          </a:bodyPr>
          <a:lstStyle/>
          <a:p>
            <a:pPr algn="ctr"/>
            <a:r>
              <a:rPr lang="en-IN" dirty="0"/>
              <a:t>Implicit </a:t>
            </a:r>
          </a:p>
          <a:p>
            <a:pPr algn="ctr"/>
            <a:endParaRPr lang="en-IN" dirty="0"/>
          </a:p>
          <a:p>
            <a:pPr algn="ctr"/>
            <a:r>
              <a:rPr lang="en-IN" dirty="0"/>
              <a:t>In-built assertions</a:t>
            </a:r>
          </a:p>
          <a:p>
            <a:pPr algn="ctr"/>
            <a:endParaRPr lang="en-IN" dirty="0"/>
          </a:p>
          <a:p>
            <a:pPr algn="ctr"/>
            <a:r>
              <a:rPr lang="en-IN" b="1" dirty="0">
                <a:solidFill>
                  <a:srgbClr val="FFFF00"/>
                </a:solidFill>
              </a:rPr>
              <a:t>should()</a:t>
            </a:r>
          </a:p>
          <a:p>
            <a:pPr algn="ctr"/>
            <a:endParaRPr lang="en-IN" b="1" dirty="0"/>
          </a:p>
          <a:p>
            <a:pPr algn="ctr"/>
            <a:r>
              <a:rPr lang="en-IN" b="1" dirty="0">
                <a:solidFill>
                  <a:srgbClr val="FFFF00"/>
                </a:solidFill>
              </a:rPr>
              <a:t>and()</a:t>
            </a:r>
          </a:p>
        </p:txBody>
      </p:sp>
      <p:sp>
        <p:nvSpPr>
          <p:cNvPr id="4" name="Arrow: Down 3">
            <a:extLst>
              <a:ext uri="{FF2B5EF4-FFF2-40B4-BE49-F238E27FC236}">
                <a16:creationId xmlns:a16="http://schemas.microsoft.com/office/drawing/2014/main" id="{5796293E-6CA8-0FC9-3FA0-F76F614CE93E}"/>
              </a:ext>
            </a:extLst>
          </p:cNvPr>
          <p:cNvSpPr/>
          <p:nvPr/>
        </p:nvSpPr>
        <p:spPr>
          <a:xfrm>
            <a:off x="2986026" y="943890"/>
            <a:ext cx="123947" cy="315000"/>
          </a:xfrm>
          <a:prstGeom prst="downArrow">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
        <p:nvSpPr>
          <p:cNvPr id="5" name="TextBox 4">
            <a:extLst>
              <a:ext uri="{FF2B5EF4-FFF2-40B4-BE49-F238E27FC236}">
                <a16:creationId xmlns:a16="http://schemas.microsoft.com/office/drawing/2014/main" id="{69A45328-1074-0907-55C2-FD9A2E952918}"/>
              </a:ext>
            </a:extLst>
          </p:cNvPr>
          <p:cNvSpPr txBox="1"/>
          <p:nvPr/>
        </p:nvSpPr>
        <p:spPr>
          <a:xfrm>
            <a:off x="5903650" y="674703"/>
            <a:ext cx="6288350" cy="2031325"/>
          </a:xfrm>
          <a:prstGeom prst="rect">
            <a:avLst/>
          </a:prstGeom>
          <a:noFill/>
        </p:spPr>
        <p:txBody>
          <a:bodyPr wrap="square" rtlCol="0">
            <a:spAutoFit/>
          </a:bodyPr>
          <a:lstStyle/>
          <a:p>
            <a:pPr algn="ctr"/>
            <a:r>
              <a:rPr lang="en-IN" dirty="0"/>
              <a:t>Explicit</a:t>
            </a:r>
          </a:p>
          <a:p>
            <a:pPr algn="ctr"/>
            <a:endParaRPr lang="en-IN" dirty="0"/>
          </a:p>
          <a:p>
            <a:pPr algn="ctr"/>
            <a:endParaRPr lang="en-IN" dirty="0"/>
          </a:p>
          <a:p>
            <a:pPr algn="ctr"/>
            <a:r>
              <a:rPr lang="en-IN" dirty="0"/>
              <a:t>Not in-built or referred</a:t>
            </a:r>
          </a:p>
          <a:p>
            <a:pPr algn="ctr"/>
            <a:endParaRPr lang="en-IN" dirty="0"/>
          </a:p>
          <a:p>
            <a:pPr algn="ctr"/>
            <a:r>
              <a:rPr lang="en-IN" dirty="0"/>
              <a:t>Have to use specific assertion commands like </a:t>
            </a:r>
          </a:p>
          <a:p>
            <a:pPr algn="ctr"/>
            <a:r>
              <a:rPr lang="en-IN" b="1" dirty="0">
                <a:solidFill>
                  <a:srgbClr val="FFFF00"/>
                </a:solidFill>
              </a:rPr>
              <a:t>assert() </a:t>
            </a:r>
            <a:r>
              <a:rPr lang="en-IN" dirty="0"/>
              <a:t>or </a:t>
            </a:r>
            <a:r>
              <a:rPr lang="en-IN" b="1" dirty="0">
                <a:solidFill>
                  <a:srgbClr val="FFFF00"/>
                </a:solidFill>
              </a:rPr>
              <a:t>expect()</a:t>
            </a:r>
          </a:p>
        </p:txBody>
      </p:sp>
      <p:sp>
        <p:nvSpPr>
          <p:cNvPr id="6" name="TextBox 5">
            <a:extLst>
              <a:ext uri="{FF2B5EF4-FFF2-40B4-BE49-F238E27FC236}">
                <a16:creationId xmlns:a16="http://schemas.microsoft.com/office/drawing/2014/main" id="{C1CBFCB5-F397-24B6-851E-2C339E84762E}"/>
              </a:ext>
            </a:extLst>
          </p:cNvPr>
          <p:cNvSpPr txBox="1"/>
          <p:nvPr/>
        </p:nvSpPr>
        <p:spPr>
          <a:xfrm>
            <a:off x="0" y="2831977"/>
            <a:ext cx="12192000" cy="3970318"/>
          </a:xfrm>
          <a:prstGeom prst="rect">
            <a:avLst/>
          </a:prstGeom>
          <a:noFill/>
        </p:spPr>
        <p:txBody>
          <a:bodyPr wrap="square" rtlCol="0">
            <a:spAutoFit/>
          </a:bodyPr>
          <a:lstStyle/>
          <a:p>
            <a:r>
              <a:rPr lang="en-IN" dirty="0"/>
              <a:t>Step 1 – Create a sample test for </a:t>
            </a:r>
            <a:r>
              <a:rPr lang="en-IN" dirty="0">
                <a:hlinkClick r:id="rId2"/>
              </a:rPr>
              <a:t>https://example.cypress.io</a:t>
            </a:r>
            <a:r>
              <a:rPr lang="en-IN" dirty="0"/>
              <a:t> </a:t>
            </a:r>
          </a:p>
          <a:p>
            <a:r>
              <a:rPr lang="en-IN" dirty="0"/>
              <a:t>Step 2 – Test the following assertions </a:t>
            </a:r>
          </a:p>
          <a:p>
            <a:r>
              <a:rPr lang="en-IN" dirty="0"/>
              <a:t>																 </a:t>
            </a:r>
            <a:r>
              <a:rPr lang="en-IN" b="1" dirty="0">
                <a:solidFill>
                  <a:srgbClr val="002060"/>
                </a:solidFill>
                <a:highlight>
                  <a:srgbClr val="C0C0C0"/>
                </a:highlight>
              </a:rPr>
              <a:t>Implicit Assertions </a:t>
            </a:r>
          </a:p>
          <a:p>
            <a:r>
              <a:rPr lang="en-IN" dirty="0">
                <a:solidFill>
                  <a:srgbClr val="FFFF00"/>
                </a:solidFill>
              </a:rPr>
              <a:t>should-contains</a:t>
            </a:r>
            <a:r>
              <a:rPr lang="en-IN" dirty="0"/>
              <a:t>		.should(‘</a:t>
            </a:r>
            <a:r>
              <a:rPr lang="en-IN" dirty="0" err="1"/>
              <a:t>contain’,’Button</a:t>
            </a:r>
            <a:r>
              <a:rPr lang="en-IN" dirty="0"/>
              <a:t>’)</a:t>
            </a:r>
          </a:p>
          <a:p>
            <a:endParaRPr lang="en-IN" dirty="0"/>
          </a:p>
          <a:p>
            <a:r>
              <a:rPr lang="en-IN" dirty="0">
                <a:solidFill>
                  <a:srgbClr val="FFFF00"/>
                </a:solidFill>
              </a:rPr>
              <a:t>Should-have</a:t>
            </a:r>
            <a:r>
              <a:rPr lang="en-IN" dirty="0"/>
              <a:t> 			.should(‘have.class’,’</a:t>
            </a:r>
            <a:r>
              <a:rPr lang="en-IN" dirty="0" err="1"/>
              <a:t>query.Button</a:t>
            </a:r>
            <a:r>
              <a:rPr lang="en-IN" dirty="0"/>
              <a:t>’)</a:t>
            </a:r>
          </a:p>
          <a:p>
            <a:r>
              <a:rPr lang="en-IN" dirty="0"/>
              <a:t>							</a:t>
            </a:r>
            <a:r>
              <a:rPr lang="en-IN" dirty="0" err="1"/>
              <a:t>have.text</a:t>
            </a:r>
            <a:endParaRPr lang="en-IN" dirty="0"/>
          </a:p>
          <a:p>
            <a:r>
              <a:rPr lang="en-IN" dirty="0"/>
              <a:t>							have.html</a:t>
            </a:r>
          </a:p>
          <a:p>
            <a:endParaRPr lang="en-IN" dirty="0"/>
          </a:p>
          <a:p>
            <a:r>
              <a:rPr lang="en-IN" dirty="0">
                <a:solidFill>
                  <a:srgbClr val="FFFF00"/>
                </a:solidFill>
              </a:rPr>
              <a:t>should-be</a:t>
            </a:r>
            <a:r>
              <a:rPr lang="en-IN" dirty="0"/>
              <a:t> 			.should(‘</a:t>
            </a:r>
            <a:r>
              <a:rPr lang="en-IN" dirty="0" err="1"/>
              <a:t>be.visible</a:t>
            </a:r>
            <a:r>
              <a:rPr lang="en-IN" dirty="0"/>
              <a:t>’)</a:t>
            </a:r>
          </a:p>
          <a:p>
            <a:r>
              <a:rPr lang="en-IN" dirty="0"/>
              <a:t>							</a:t>
            </a:r>
            <a:r>
              <a:rPr lang="en-IN" dirty="0" err="1"/>
              <a:t>be.selected</a:t>
            </a:r>
            <a:endParaRPr lang="en-IN" dirty="0"/>
          </a:p>
          <a:p>
            <a:r>
              <a:rPr lang="en-IN" dirty="0"/>
              <a:t>							 </a:t>
            </a:r>
            <a:r>
              <a:rPr lang="en-IN" dirty="0" err="1"/>
              <a:t>be.diasabled</a:t>
            </a:r>
            <a:endParaRPr lang="en-IN" dirty="0"/>
          </a:p>
          <a:p>
            <a:r>
              <a:rPr lang="en-IN" dirty="0"/>
              <a:t>							 </a:t>
            </a:r>
            <a:r>
              <a:rPr lang="en-IN" dirty="0" err="1"/>
              <a:t>be.focused</a:t>
            </a:r>
            <a:endParaRPr lang="en-IN" dirty="0"/>
          </a:p>
          <a:p>
            <a:endParaRPr lang="en-IN" dirty="0"/>
          </a:p>
        </p:txBody>
      </p:sp>
    </p:spTree>
    <p:extLst>
      <p:ext uri="{BB962C8B-B14F-4D97-AF65-F5344CB8AC3E}">
        <p14:creationId xmlns:p14="http://schemas.microsoft.com/office/powerpoint/2010/main" val="266725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28673-98DB-7D7D-D7D0-A56A55676CEC}"/>
              </a:ext>
            </a:extLst>
          </p:cNvPr>
          <p:cNvSpPr txBox="1"/>
          <p:nvPr/>
        </p:nvSpPr>
        <p:spPr>
          <a:xfrm>
            <a:off x="133164" y="0"/>
            <a:ext cx="11940467" cy="6186309"/>
          </a:xfrm>
          <a:prstGeom prst="rect">
            <a:avLst/>
          </a:prstGeom>
          <a:noFill/>
        </p:spPr>
        <p:txBody>
          <a:bodyPr wrap="square" rtlCol="0">
            <a:spAutoFit/>
          </a:bodyPr>
          <a:lstStyle/>
          <a:p>
            <a:r>
              <a:rPr lang="en-IN" dirty="0">
                <a:solidFill>
                  <a:srgbClr val="FFFF00"/>
                </a:solidFill>
              </a:rPr>
              <a:t>should-equal 				</a:t>
            </a:r>
            <a:r>
              <a:rPr lang="en-IN" dirty="0"/>
              <a:t>.invoke(‘</a:t>
            </a:r>
            <a:r>
              <a:rPr lang="en-IN" dirty="0" err="1"/>
              <a:t>attr</a:t>
            </a:r>
            <a:r>
              <a:rPr lang="en-IN" dirty="0"/>
              <a:t>’,’id’).should(‘equal’,’</a:t>
            </a:r>
            <a:r>
              <a:rPr lang="en-IN" dirty="0" err="1"/>
              <a:t>que</a:t>
            </a:r>
            <a:r>
              <a:rPr lang="en-IN" dirty="0"/>
              <a:t>ry-btn’)</a:t>
            </a:r>
          </a:p>
          <a:p>
            <a:endParaRPr lang="en-IN" dirty="0"/>
          </a:p>
          <a:p>
            <a:r>
              <a:rPr lang="en-IN" dirty="0">
                <a:solidFill>
                  <a:srgbClr val="FFFF00"/>
                </a:solidFill>
              </a:rPr>
              <a:t>and</a:t>
            </a:r>
            <a:r>
              <a:rPr lang="en-IN" dirty="0"/>
              <a:t>							chained assertion</a:t>
            </a:r>
          </a:p>
          <a:p>
            <a:endParaRPr lang="en-IN" dirty="0"/>
          </a:p>
          <a:p>
            <a:endParaRPr lang="en-IN" dirty="0"/>
          </a:p>
          <a:p>
            <a:pPr algn="ctr"/>
            <a:r>
              <a:rPr lang="en-IN" b="1" dirty="0">
                <a:solidFill>
                  <a:srgbClr val="002060"/>
                </a:solidFill>
                <a:highlight>
                  <a:srgbClr val="C0C0C0"/>
                </a:highlight>
              </a:rPr>
              <a:t>Explicit Assertions</a:t>
            </a:r>
          </a:p>
          <a:p>
            <a:pPr algn="ctr"/>
            <a:endParaRPr lang="en-IN" b="1" dirty="0">
              <a:solidFill>
                <a:srgbClr val="002060"/>
              </a:solidFill>
              <a:highlight>
                <a:srgbClr val="C0C0C0"/>
              </a:highlight>
            </a:endParaRPr>
          </a:p>
          <a:p>
            <a:r>
              <a:rPr lang="en-IN" dirty="0">
                <a:solidFill>
                  <a:srgbClr val="FFFF00"/>
                </a:solidFill>
              </a:rPr>
              <a:t>expect</a:t>
            </a:r>
            <a:r>
              <a:rPr lang="en-IN" b="1" dirty="0">
                <a:solidFill>
                  <a:srgbClr val="FFFF00"/>
                </a:solidFill>
              </a:rPr>
              <a:t> : - 					</a:t>
            </a:r>
          </a:p>
          <a:p>
            <a:r>
              <a:rPr lang="en-IN" b="1" dirty="0">
                <a:solidFill>
                  <a:srgbClr val="FFFF00"/>
                </a:solidFill>
              </a:rPr>
              <a:t>							</a:t>
            </a:r>
            <a:r>
              <a:rPr lang="en-IN" dirty="0"/>
              <a:t>expect(true).</a:t>
            </a:r>
            <a:r>
              <a:rPr lang="en-IN" dirty="0" err="1"/>
              <a:t>to.be.true</a:t>
            </a:r>
            <a:endParaRPr lang="en-IN" dirty="0"/>
          </a:p>
          <a:p>
            <a:endParaRPr lang="en-IN" dirty="0"/>
          </a:p>
          <a:p>
            <a:r>
              <a:rPr lang="en-IN" dirty="0"/>
              <a:t>							let name=‘cypress’;	</a:t>
            </a:r>
          </a:p>
          <a:p>
            <a:r>
              <a:rPr lang="en-IN" dirty="0"/>
              <a:t>							expect(name).</a:t>
            </a:r>
            <a:r>
              <a:rPr lang="en-IN" dirty="0" err="1"/>
              <a:t>to.be.equal</a:t>
            </a:r>
            <a:r>
              <a:rPr lang="en-IN" dirty="0"/>
              <a:t>(‘cypress’)</a:t>
            </a:r>
          </a:p>
          <a:p>
            <a:r>
              <a:rPr lang="en-IN" dirty="0"/>
              <a:t>					</a:t>
            </a:r>
          </a:p>
          <a:p>
            <a:r>
              <a:rPr lang="en-IN" dirty="0"/>
              <a:t>							</a:t>
            </a:r>
            <a:r>
              <a:rPr lang="en-IN" dirty="0" err="1"/>
              <a:t>to.not.equal</a:t>
            </a:r>
            <a:r>
              <a:rPr lang="en-IN" dirty="0"/>
              <a:t>()</a:t>
            </a:r>
          </a:p>
          <a:p>
            <a:r>
              <a:rPr lang="en-IN" dirty="0"/>
              <a:t>							</a:t>
            </a:r>
            <a:r>
              <a:rPr lang="en-IN" dirty="0" err="1"/>
              <a:t>to.be.a</a:t>
            </a:r>
            <a:r>
              <a:rPr lang="en-IN" dirty="0"/>
              <a:t>(‘string’)</a:t>
            </a:r>
          </a:p>
          <a:p>
            <a:r>
              <a:rPr lang="en-IN" dirty="0"/>
              <a:t>							</a:t>
            </a:r>
            <a:r>
              <a:rPr lang="en-IN" dirty="0" err="1"/>
              <a:t>to.be.true</a:t>
            </a:r>
            <a:endParaRPr lang="en-IN" dirty="0"/>
          </a:p>
          <a:p>
            <a:r>
              <a:rPr lang="en-IN" dirty="0"/>
              <a:t>							</a:t>
            </a:r>
            <a:r>
              <a:rPr lang="en-IN" dirty="0" err="1"/>
              <a:t>to.be.false</a:t>
            </a:r>
            <a:endParaRPr lang="en-IN" dirty="0"/>
          </a:p>
          <a:p>
            <a:r>
              <a:rPr lang="en-IN" dirty="0"/>
              <a:t>							</a:t>
            </a:r>
            <a:r>
              <a:rPr lang="en-IN" dirty="0" err="1"/>
              <a:t>to.be.null</a:t>
            </a:r>
            <a:endParaRPr lang="en-IN" dirty="0"/>
          </a:p>
          <a:p>
            <a:r>
              <a:rPr lang="en-IN" dirty="0"/>
              <a:t>							</a:t>
            </a:r>
            <a:r>
              <a:rPr lang="en-IN" dirty="0" err="1"/>
              <a:t>to.exist</a:t>
            </a:r>
            <a:endParaRPr lang="en-IN" dirty="0"/>
          </a:p>
          <a:p>
            <a:endParaRPr lang="en-IN" dirty="0"/>
          </a:p>
          <a:p>
            <a:r>
              <a:rPr lang="en-IN" dirty="0"/>
              <a:t>-------------------------------------------------------------------------------------------------------------------------------------------------</a:t>
            </a:r>
          </a:p>
          <a:p>
            <a:endParaRPr lang="en-IN" dirty="0"/>
          </a:p>
        </p:txBody>
      </p:sp>
    </p:spTree>
    <p:extLst>
      <p:ext uri="{BB962C8B-B14F-4D97-AF65-F5344CB8AC3E}">
        <p14:creationId xmlns:p14="http://schemas.microsoft.com/office/powerpoint/2010/main" val="293076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9829-5900-26D6-7B1C-ACB16711A7B0}"/>
              </a:ext>
            </a:extLst>
          </p:cNvPr>
          <p:cNvSpPr>
            <a:spLocks noGrp="1"/>
          </p:cNvSpPr>
          <p:nvPr>
            <p:ph type="title"/>
          </p:nvPr>
        </p:nvSpPr>
        <p:spPr/>
        <p:txBody>
          <a:bodyPr/>
          <a:lstStyle/>
          <a:p>
            <a:r>
              <a:rPr lang="en-IN" dirty="0"/>
              <a:t>Introduction</a:t>
            </a:r>
          </a:p>
        </p:txBody>
      </p:sp>
      <p:sp>
        <p:nvSpPr>
          <p:cNvPr id="3" name="Subtitle 2">
            <a:extLst>
              <a:ext uri="{FF2B5EF4-FFF2-40B4-BE49-F238E27FC236}">
                <a16:creationId xmlns:a16="http://schemas.microsoft.com/office/drawing/2014/main" id="{113BA403-8E26-30C6-6802-ED28DED9FB70}"/>
              </a:ext>
            </a:extLst>
          </p:cNvPr>
          <p:cNvSpPr>
            <a:spLocks noGrp="1"/>
          </p:cNvSpPr>
          <p:nvPr>
            <p:ph idx="1"/>
          </p:nvPr>
        </p:nvSpPr>
        <p:spPr/>
        <p:txBody>
          <a:bodyPr>
            <a:normAutofit/>
          </a:bodyPr>
          <a:lstStyle/>
          <a:p>
            <a:pPr marL="342900" lvl="0" indent="-342900">
              <a:lnSpc>
                <a:spcPct val="107000"/>
              </a:lnSpc>
              <a:buFont typeface="+mj-lt"/>
              <a:buAutoNum type="arabicPeriod"/>
            </a:pPr>
            <a:r>
              <a:rPr lang="en-IN" sz="2500" dirty="0">
                <a:effectLst/>
                <a:latin typeface="Calibri" panose="020F0502020204030204" pitchFamily="34" charset="0"/>
                <a:ea typeface="Calibri" panose="020F0502020204030204" pitchFamily="34" charset="0"/>
                <a:cs typeface="Times New Roman" panose="02020603050405020304" pitchFamily="18" charset="0"/>
              </a:rPr>
              <a:t>For complete beginners </a:t>
            </a:r>
          </a:p>
          <a:p>
            <a:pPr marL="342900" lvl="0" indent="-342900">
              <a:lnSpc>
                <a:spcPct val="107000"/>
              </a:lnSpc>
              <a:buFont typeface="+mj-lt"/>
              <a:buAutoNum type="arabicPeriod"/>
            </a:pPr>
            <a:r>
              <a:rPr lang="en-IN" sz="2500" dirty="0">
                <a:effectLst/>
                <a:latin typeface="Calibri" panose="020F0502020204030204" pitchFamily="34" charset="0"/>
                <a:ea typeface="Calibri" panose="020F0502020204030204" pitchFamily="34" charset="0"/>
                <a:cs typeface="Times New Roman" panose="02020603050405020304" pitchFamily="18" charset="0"/>
              </a:rPr>
              <a:t>Will start from scratch</a:t>
            </a:r>
          </a:p>
          <a:p>
            <a:pPr marL="342900" lvl="0" indent="-342900">
              <a:lnSpc>
                <a:spcPct val="107000"/>
              </a:lnSpc>
              <a:buFont typeface="+mj-lt"/>
              <a:buAutoNum type="arabicPeriod"/>
            </a:pPr>
            <a:r>
              <a:rPr lang="en-IN" sz="2500" dirty="0">
                <a:effectLst/>
                <a:latin typeface="Calibri" panose="020F0502020204030204" pitchFamily="34" charset="0"/>
                <a:ea typeface="Calibri" panose="020F0502020204030204" pitchFamily="34" charset="0"/>
                <a:cs typeface="Times New Roman" panose="02020603050405020304" pitchFamily="18" charset="0"/>
              </a:rPr>
              <a:t>Go Step by Step</a:t>
            </a:r>
          </a:p>
          <a:p>
            <a:pPr marL="342900" lvl="0" indent="-342900">
              <a:lnSpc>
                <a:spcPct val="107000"/>
              </a:lnSpc>
              <a:buFont typeface="+mj-lt"/>
              <a:buAutoNum type="arabicPeriod"/>
            </a:pPr>
            <a:r>
              <a:rPr lang="en-IN" sz="2500" dirty="0">
                <a:effectLst/>
                <a:latin typeface="Calibri" panose="020F0502020204030204" pitchFamily="34" charset="0"/>
                <a:ea typeface="Calibri" panose="020F0502020204030204" pitchFamily="34" charset="0"/>
                <a:cs typeface="Times New Roman" panose="02020603050405020304" pitchFamily="18" charset="0"/>
              </a:rPr>
              <a:t>No prior experience required</a:t>
            </a:r>
          </a:p>
          <a:p>
            <a:pPr marL="342900" lvl="0" indent="-342900">
              <a:lnSpc>
                <a:spcPct val="107000"/>
              </a:lnSpc>
              <a:buFont typeface="+mj-lt"/>
              <a:buAutoNum type="arabicPeriod"/>
            </a:pPr>
            <a:r>
              <a:rPr lang="en-IN" sz="2500" dirty="0">
                <a:effectLst/>
                <a:latin typeface="Calibri" panose="020F0502020204030204" pitchFamily="34" charset="0"/>
                <a:ea typeface="Calibri" panose="020F0502020204030204" pitchFamily="34" charset="0"/>
                <a:cs typeface="Times New Roman" panose="02020603050405020304" pitchFamily="18" charset="0"/>
              </a:rPr>
              <a:t>Demo | Examples | Hands on</a:t>
            </a:r>
          </a:p>
          <a:p>
            <a:pPr marL="342900" lvl="0" indent="-342900">
              <a:lnSpc>
                <a:spcPct val="107000"/>
              </a:lnSpc>
              <a:spcAft>
                <a:spcPts val="800"/>
              </a:spcAft>
              <a:buFont typeface="+mj-lt"/>
              <a:buAutoNum type="arabicPeriod"/>
            </a:pPr>
            <a:r>
              <a:rPr lang="en-IN" sz="2500" dirty="0">
                <a:effectLst/>
                <a:latin typeface="Calibri" panose="020F0502020204030204" pitchFamily="34" charset="0"/>
                <a:ea typeface="Calibri" panose="020F0502020204030204" pitchFamily="34" charset="0"/>
                <a:cs typeface="Times New Roman" panose="02020603050405020304" pitchFamily="18" charset="0"/>
              </a:rPr>
              <a:t>Quizzes</a:t>
            </a:r>
          </a:p>
        </p:txBody>
      </p:sp>
    </p:spTree>
    <p:extLst>
      <p:ext uri="{BB962C8B-B14F-4D97-AF65-F5344CB8AC3E}">
        <p14:creationId xmlns:p14="http://schemas.microsoft.com/office/powerpoint/2010/main" val="3591641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CEAAAE-E52B-BFF5-702B-AF82714E1749}"/>
              </a:ext>
            </a:extLst>
          </p:cNvPr>
          <p:cNvSpPr txBox="1"/>
          <p:nvPr/>
        </p:nvSpPr>
        <p:spPr>
          <a:xfrm>
            <a:off x="71021" y="115410"/>
            <a:ext cx="12120979" cy="369332"/>
          </a:xfrm>
          <a:prstGeom prst="rect">
            <a:avLst/>
          </a:prstGeom>
          <a:noFill/>
        </p:spPr>
        <p:txBody>
          <a:bodyPr wrap="square" rtlCol="0">
            <a:spAutoFit/>
          </a:bodyPr>
          <a:lstStyle/>
          <a:p>
            <a:r>
              <a:rPr lang="en-IN" dirty="0">
                <a:solidFill>
                  <a:srgbClr val="FFFF00"/>
                </a:solidFill>
              </a:rPr>
              <a:t>assert :-</a:t>
            </a:r>
          </a:p>
        </p:txBody>
      </p:sp>
      <p:sp>
        <p:nvSpPr>
          <p:cNvPr id="3" name="TextBox 2">
            <a:extLst>
              <a:ext uri="{FF2B5EF4-FFF2-40B4-BE49-F238E27FC236}">
                <a16:creationId xmlns:a16="http://schemas.microsoft.com/office/drawing/2014/main" id="{5A8170DD-9C35-903D-6955-E8932B6B1D55}"/>
              </a:ext>
            </a:extLst>
          </p:cNvPr>
          <p:cNvSpPr txBox="1"/>
          <p:nvPr/>
        </p:nvSpPr>
        <p:spPr>
          <a:xfrm>
            <a:off x="1003177" y="751071"/>
            <a:ext cx="6720396" cy="6038448"/>
          </a:xfrm>
          <a:prstGeom prst="rect">
            <a:avLst/>
          </a:prstGeom>
          <a:noFill/>
        </p:spPr>
        <p:txBody>
          <a:bodyPr wrap="square" rtlCol="0">
            <a:spAutoFit/>
          </a:bodyPr>
          <a:lstStyle/>
          <a:p>
            <a:pPr>
              <a:lnSpc>
                <a:spcPct val="150000"/>
              </a:lnSpc>
            </a:pPr>
            <a:r>
              <a:rPr lang="en-IN" sz="2000" dirty="0" err="1">
                <a:solidFill>
                  <a:srgbClr val="FFFF00"/>
                </a:solidFill>
              </a:rPr>
              <a:t>assert.equal</a:t>
            </a:r>
            <a:r>
              <a:rPr lang="en-IN" sz="2000" dirty="0">
                <a:solidFill>
                  <a:srgbClr val="FFFF00"/>
                </a:solidFill>
              </a:rPr>
              <a:t>			</a:t>
            </a:r>
            <a:r>
              <a:rPr lang="en-IN" sz="2000" dirty="0" err="1"/>
              <a:t>assert.equal</a:t>
            </a:r>
            <a:r>
              <a:rPr lang="en-IN" sz="2000" dirty="0"/>
              <a:t>(4,5,’NOT EQUAL’)</a:t>
            </a:r>
          </a:p>
          <a:p>
            <a:pPr>
              <a:lnSpc>
                <a:spcPct val="150000"/>
              </a:lnSpc>
            </a:pPr>
            <a:r>
              <a:rPr lang="en-IN" sz="2000" dirty="0" err="1">
                <a:solidFill>
                  <a:srgbClr val="FFFF00"/>
                </a:solidFill>
              </a:rPr>
              <a:t>assert.notEqual</a:t>
            </a:r>
            <a:endParaRPr lang="en-IN" sz="2000" dirty="0">
              <a:solidFill>
                <a:srgbClr val="FFFF00"/>
              </a:solidFill>
            </a:endParaRPr>
          </a:p>
          <a:p>
            <a:pPr>
              <a:lnSpc>
                <a:spcPct val="150000"/>
              </a:lnSpc>
            </a:pPr>
            <a:r>
              <a:rPr lang="en-IN" sz="2000" dirty="0" err="1">
                <a:solidFill>
                  <a:srgbClr val="FFFF00"/>
                </a:solidFill>
              </a:rPr>
              <a:t>assert.strictEqual</a:t>
            </a:r>
            <a:endParaRPr lang="en-IN" sz="2000" dirty="0">
              <a:solidFill>
                <a:srgbClr val="FFFF00"/>
              </a:solidFill>
            </a:endParaRPr>
          </a:p>
          <a:p>
            <a:pPr>
              <a:lnSpc>
                <a:spcPct val="150000"/>
              </a:lnSpc>
            </a:pPr>
            <a:r>
              <a:rPr lang="en-IN" sz="2000" dirty="0" err="1">
                <a:solidFill>
                  <a:srgbClr val="FFFF00"/>
                </a:solidFill>
              </a:rPr>
              <a:t>assert.isAbove</a:t>
            </a:r>
            <a:endParaRPr lang="en-IN" sz="2000" dirty="0">
              <a:solidFill>
                <a:srgbClr val="FFFF00"/>
              </a:solidFill>
            </a:endParaRPr>
          </a:p>
          <a:p>
            <a:pPr>
              <a:lnSpc>
                <a:spcPct val="150000"/>
              </a:lnSpc>
            </a:pPr>
            <a:r>
              <a:rPr lang="en-IN" sz="2000" dirty="0" err="1">
                <a:solidFill>
                  <a:srgbClr val="FFFF00"/>
                </a:solidFill>
              </a:rPr>
              <a:t>assert.isBelow</a:t>
            </a:r>
            <a:endParaRPr lang="en-IN" sz="2000" dirty="0">
              <a:solidFill>
                <a:srgbClr val="FFFF00"/>
              </a:solidFill>
            </a:endParaRPr>
          </a:p>
          <a:p>
            <a:pPr>
              <a:lnSpc>
                <a:spcPct val="150000"/>
              </a:lnSpc>
            </a:pPr>
            <a:r>
              <a:rPr lang="en-IN" sz="2000" dirty="0" err="1">
                <a:solidFill>
                  <a:srgbClr val="FFFF00"/>
                </a:solidFill>
              </a:rPr>
              <a:t>assert.exists</a:t>
            </a:r>
            <a:endParaRPr lang="en-IN" sz="2000" dirty="0">
              <a:solidFill>
                <a:srgbClr val="FFFF00"/>
              </a:solidFill>
            </a:endParaRPr>
          </a:p>
          <a:p>
            <a:pPr>
              <a:lnSpc>
                <a:spcPct val="150000"/>
              </a:lnSpc>
            </a:pPr>
            <a:r>
              <a:rPr lang="en-IN" sz="2000" dirty="0" err="1">
                <a:solidFill>
                  <a:srgbClr val="FFFF00"/>
                </a:solidFill>
              </a:rPr>
              <a:t>assert.notExists</a:t>
            </a:r>
            <a:endParaRPr lang="en-IN" sz="2000" dirty="0">
              <a:solidFill>
                <a:srgbClr val="FFFF00"/>
              </a:solidFill>
            </a:endParaRPr>
          </a:p>
          <a:p>
            <a:pPr>
              <a:lnSpc>
                <a:spcPct val="150000"/>
              </a:lnSpc>
            </a:pPr>
            <a:r>
              <a:rPr lang="en-IN" sz="2000" dirty="0" err="1">
                <a:solidFill>
                  <a:srgbClr val="FFFF00"/>
                </a:solidFill>
              </a:rPr>
              <a:t>assert.true</a:t>
            </a:r>
            <a:endParaRPr lang="en-IN" sz="2000" dirty="0">
              <a:solidFill>
                <a:srgbClr val="FFFF00"/>
              </a:solidFill>
            </a:endParaRPr>
          </a:p>
          <a:p>
            <a:pPr>
              <a:lnSpc>
                <a:spcPct val="150000"/>
              </a:lnSpc>
            </a:pPr>
            <a:r>
              <a:rPr lang="en-IN" sz="2000" dirty="0" err="1">
                <a:solidFill>
                  <a:srgbClr val="FFFF00"/>
                </a:solidFill>
              </a:rPr>
              <a:t>assert.false</a:t>
            </a:r>
            <a:endParaRPr lang="en-IN" sz="2000" dirty="0">
              <a:solidFill>
                <a:srgbClr val="FFFF00"/>
              </a:solidFill>
            </a:endParaRPr>
          </a:p>
          <a:p>
            <a:pPr>
              <a:lnSpc>
                <a:spcPct val="150000"/>
              </a:lnSpc>
            </a:pPr>
            <a:r>
              <a:rPr lang="en-IN" sz="2000" dirty="0" err="1">
                <a:solidFill>
                  <a:srgbClr val="FFFF00"/>
                </a:solidFill>
              </a:rPr>
              <a:t>assert.isString</a:t>
            </a:r>
            <a:endParaRPr lang="en-IN" sz="2000" dirty="0">
              <a:solidFill>
                <a:srgbClr val="FFFF00"/>
              </a:solidFill>
            </a:endParaRPr>
          </a:p>
          <a:p>
            <a:pPr>
              <a:lnSpc>
                <a:spcPct val="150000"/>
              </a:lnSpc>
            </a:pPr>
            <a:r>
              <a:rPr lang="en-IN" sz="2000" dirty="0" err="1">
                <a:solidFill>
                  <a:srgbClr val="FFFF00"/>
                </a:solidFill>
              </a:rPr>
              <a:t>assert.isNotString</a:t>
            </a:r>
            <a:endParaRPr lang="en-IN" sz="2000" dirty="0">
              <a:solidFill>
                <a:srgbClr val="FFFF00"/>
              </a:solidFill>
            </a:endParaRPr>
          </a:p>
          <a:p>
            <a:pPr>
              <a:lnSpc>
                <a:spcPct val="150000"/>
              </a:lnSpc>
            </a:pPr>
            <a:r>
              <a:rPr lang="en-IN" sz="2000" dirty="0" err="1">
                <a:solidFill>
                  <a:srgbClr val="FFFF00"/>
                </a:solidFill>
              </a:rPr>
              <a:t>assert.isNumber</a:t>
            </a:r>
            <a:endParaRPr lang="en-IN" sz="2000" dirty="0">
              <a:solidFill>
                <a:srgbClr val="FFFF00"/>
              </a:solidFill>
            </a:endParaRPr>
          </a:p>
          <a:p>
            <a:pPr>
              <a:lnSpc>
                <a:spcPct val="150000"/>
              </a:lnSpc>
            </a:pPr>
            <a:r>
              <a:rPr lang="en-IN" sz="2000" dirty="0" err="1">
                <a:solidFill>
                  <a:srgbClr val="FFFF00"/>
                </a:solidFill>
              </a:rPr>
              <a:t>assert.isNOtNumber</a:t>
            </a:r>
            <a:endParaRPr lang="en-IN" sz="2000" dirty="0">
              <a:solidFill>
                <a:srgbClr val="FFFF00"/>
              </a:solidFill>
            </a:endParaRPr>
          </a:p>
        </p:txBody>
      </p:sp>
    </p:spTree>
    <p:extLst>
      <p:ext uri="{BB962C8B-B14F-4D97-AF65-F5344CB8AC3E}">
        <p14:creationId xmlns:p14="http://schemas.microsoft.com/office/powerpoint/2010/main" val="3226537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E4E4-7A0B-F932-E729-D72DB72CED35}"/>
              </a:ext>
            </a:extLst>
          </p:cNvPr>
          <p:cNvSpPr>
            <a:spLocks noGrp="1"/>
          </p:cNvSpPr>
          <p:nvPr>
            <p:ph type="title"/>
          </p:nvPr>
        </p:nvSpPr>
        <p:spPr>
          <a:xfrm>
            <a:off x="1016573" y="0"/>
            <a:ext cx="9291215" cy="473865"/>
          </a:xfrm>
        </p:spPr>
        <p:txBody>
          <a:bodyPr>
            <a:normAutofit fontScale="90000"/>
          </a:bodyPr>
          <a:lstStyle/>
          <a:p>
            <a:r>
              <a:rPr lang="en-IN" dirty="0"/>
              <a:t>Page object model</a:t>
            </a:r>
          </a:p>
        </p:txBody>
      </p:sp>
      <p:sp>
        <p:nvSpPr>
          <p:cNvPr id="3" name="TextBox 2">
            <a:extLst>
              <a:ext uri="{FF2B5EF4-FFF2-40B4-BE49-F238E27FC236}">
                <a16:creationId xmlns:a16="http://schemas.microsoft.com/office/drawing/2014/main" id="{FD92023E-E9EF-837D-D0B9-ED8A455EDCA5}"/>
              </a:ext>
            </a:extLst>
          </p:cNvPr>
          <p:cNvSpPr txBox="1"/>
          <p:nvPr/>
        </p:nvSpPr>
        <p:spPr>
          <a:xfrm>
            <a:off x="115410" y="861134"/>
            <a:ext cx="12076590" cy="1200329"/>
          </a:xfrm>
          <a:prstGeom prst="rect">
            <a:avLst/>
          </a:prstGeom>
          <a:noFill/>
        </p:spPr>
        <p:txBody>
          <a:bodyPr wrap="square" rtlCol="0">
            <a:spAutoFit/>
          </a:bodyPr>
          <a:lstStyle/>
          <a:p>
            <a:pPr marL="285750" indent="-285750">
              <a:buFontTx/>
              <a:buChar char="-"/>
            </a:pPr>
            <a:r>
              <a:rPr lang="en-IN" dirty="0"/>
              <a:t>A design principle</a:t>
            </a:r>
          </a:p>
          <a:p>
            <a:pPr marL="285750" indent="-285750">
              <a:buFontTx/>
              <a:buChar char="-"/>
            </a:pPr>
            <a:r>
              <a:rPr lang="en-IN" dirty="0"/>
              <a:t>Keep the objects &amp; methods separate from test script</a:t>
            </a:r>
          </a:p>
          <a:p>
            <a:pPr marL="285750" indent="-285750">
              <a:buFontTx/>
              <a:buChar char="-"/>
            </a:pPr>
            <a:r>
              <a:rPr lang="en-IN" dirty="0"/>
              <a:t>Efficient reusability</a:t>
            </a:r>
          </a:p>
          <a:p>
            <a:pPr marL="285750" indent="-285750">
              <a:buFontTx/>
              <a:buChar char="-"/>
            </a:pPr>
            <a:r>
              <a:rPr lang="en-IN" dirty="0"/>
              <a:t>Easier, efficient and faster changes &amp; </a:t>
            </a:r>
            <a:r>
              <a:rPr lang="en-IN" dirty="0" err="1"/>
              <a:t>maintainance</a:t>
            </a:r>
            <a:endParaRPr lang="en-IN" dirty="0"/>
          </a:p>
        </p:txBody>
      </p:sp>
      <p:sp>
        <p:nvSpPr>
          <p:cNvPr id="4" name="TextBox 3">
            <a:extLst>
              <a:ext uri="{FF2B5EF4-FFF2-40B4-BE49-F238E27FC236}">
                <a16:creationId xmlns:a16="http://schemas.microsoft.com/office/drawing/2014/main" id="{BE8E83C0-61DF-7F9C-2ADF-D1F2DCBD1850}"/>
              </a:ext>
            </a:extLst>
          </p:cNvPr>
          <p:cNvSpPr txBox="1"/>
          <p:nvPr/>
        </p:nvSpPr>
        <p:spPr>
          <a:xfrm>
            <a:off x="115410" y="2061463"/>
            <a:ext cx="11860567" cy="4801314"/>
          </a:xfrm>
          <a:prstGeom prst="rect">
            <a:avLst/>
          </a:prstGeom>
          <a:noFill/>
        </p:spPr>
        <p:txBody>
          <a:bodyPr wrap="square" rtlCol="0">
            <a:spAutoFit/>
          </a:bodyPr>
          <a:lstStyle/>
          <a:p>
            <a:r>
              <a:rPr lang="en-IN" dirty="0">
                <a:highlight>
                  <a:srgbClr val="008000"/>
                </a:highlight>
              </a:rPr>
              <a:t>Step 1 -  Create a login test</a:t>
            </a:r>
          </a:p>
          <a:p>
            <a:endParaRPr lang="en-IN" dirty="0">
              <a:highlight>
                <a:srgbClr val="008000"/>
              </a:highlight>
            </a:endParaRPr>
          </a:p>
          <a:p>
            <a:r>
              <a:rPr lang="en-IN" dirty="0">
                <a:highlight>
                  <a:srgbClr val="008000"/>
                </a:highlight>
              </a:rPr>
              <a:t>Step 2 – Create a file and add a class for the page</a:t>
            </a:r>
          </a:p>
          <a:p>
            <a:endParaRPr lang="en-IN" dirty="0">
              <a:highlight>
                <a:srgbClr val="008000"/>
              </a:highlight>
            </a:endParaRPr>
          </a:p>
          <a:p>
            <a:endParaRPr lang="en-IN" dirty="0">
              <a:highlight>
                <a:srgbClr val="008000"/>
              </a:highlight>
            </a:endParaRPr>
          </a:p>
          <a:p>
            <a:endParaRPr lang="en-IN" dirty="0">
              <a:highlight>
                <a:srgbClr val="008000"/>
              </a:highlight>
            </a:endParaRPr>
          </a:p>
          <a:p>
            <a:endParaRPr lang="en-IN" dirty="0">
              <a:highlight>
                <a:srgbClr val="008000"/>
              </a:highlight>
            </a:endParaRPr>
          </a:p>
          <a:p>
            <a:r>
              <a:rPr lang="en-IN" dirty="0">
                <a:highlight>
                  <a:srgbClr val="008000"/>
                </a:highlight>
              </a:rPr>
              <a:t>Step 3 – Add objects and functions in the class </a:t>
            </a:r>
          </a:p>
          <a:p>
            <a:endParaRPr lang="en-IN" dirty="0">
              <a:highlight>
                <a:srgbClr val="008000"/>
              </a:highlight>
            </a:endParaRPr>
          </a:p>
          <a:p>
            <a:endParaRPr lang="en-IN" dirty="0">
              <a:highlight>
                <a:srgbClr val="008000"/>
              </a:highlight>
            </a:endParaRPr>
          </a:p>
          <a:p>
            <a:endParaRPr lang="en-IN" dirty="0">
              <a:highlight>
                <a:srgbClr val="008000"/>
              </a:highlight>
            </a:endParaRPr>
          </a:p>
          <a:p>
            <a:endParaRPr lang="en-IN" dirty="0">
              <a:highlight>
                <a:srgbClr val="008000"/>
              </a:highlight>
            </a:endParaRPr>
          </a:p>
          <a:p>
            <a:endParaRPr lang="en-IN" dirty="0">
              <a:highlight>
                <a:srgbClr val="008000"/>
              </a:highlight>
            </a:endParaRPr>
          </a:p>
          <a:p>
            <a:endParaRPr lang="en-IN" dirty="0">
              <a:highlight>
                <a:srgbClr val="008000"/>
              </a:highlight>
            </a:endParaRPr>
          </a:p>
          <a:p>
            <a:endParaRPr lang="en-IN" dirty="0">
              <a:highlight>
                <a:srgbClr val="008000"/>
              </a:highlight>
            </a:endParaRPr>
          </a:p>
          <a:p>
            <a:r>
              <a:rPr lang="en-IN" dirty="0">
                <a:highlight>
                  <a:srgbClr val="008000"/>
                </a:highlight>
              </a:rPr>
              <a:t>Step 4 – Import the class in the test spec </a:t>
            </a:r>
          </a:p>
          <a:p>
            <a:endParaRPr lang="en-IN" dirty="0">
              <a:highlight>
                <a:srgbClr val="008000"/>
              </a:highlight>
            </a:endParaRPr>
          </a:p>
        </p:txBody>
      </p:sp>
      <p:sp>
        <p:nvSpPr>
          <p:cNvPr id="5" name="TextBox 4">
            <a:extLst>
              <a:ext uri="{FF2B5EF4-FFF2-40B4-BE49-F238E27FC236}">
                <a16:creationId xmlns:a16="http://schemas.microsoft.com/office/drawing/2014/main" id="{A2220B31-8BF9-98C7-4D19-D700302ED2DA}"/>
              </a:ext>
            </a:extLst>
          </p:cNvPr>
          <p:cNvSpPr txBox="1"/>
          <p:nvPr/>
        </p:nvSpPr>
        <p:spPr>
          <a:xfrm>
            <a:off x="2831976" y="2984793"/>
            <a:ext cx="6249880" cy="3970318"/>
          </a:xfrm>
          <a:prstGeom prst="rect">
            <a:avLst/>
          </a:prstGeom>
          <a:noFill/>
        </p:spPr>
        <p:txBody>
          <a:bodyPr wrap="square" rtlCol="0">
            <a:spAutoFit/>
          </a:bodyPr>
          <a:lstStyle/>
          <a:p>
            <a:r>
              <a:rPr lang="en-IN" dirty="0">
                <a:solidFill>
                  <a:srgbClr val="FFFF00"/>
                </a:solidFill>
              </a:rPr>
              <a:t>export class </a:t>
            </a:r>
            <a:r>
              <a:rPr lang="en-IN" dirty="0" err="1">
                <a:solidFill>
                  <a:srgbClr val="FFFF00"/>
                </a:solidFill>
              </a:rPr>
              <a:t>LoginPage</a:t>
            </a:r>
            <a:r>
              <a:rPr lang="en-IN" dirty="0">
                <a:solidFill>
                  <a:srgbClr val="FFFF00"/>
                </a:solidFill>
              </a:rPr>
              <a:t>{</a:t>
            </a:r>
          </a:p>
          <a:p>
            <a:endParaRPr lang="en-IN" dirty="0">
              <a:solidFill>
                <a:srgbClr val="FFFF00"/>
              </a:solidFill>
            </a:endParaRPr>
          </a:p>
          <a:p>
            <a:r>
              <a:rPr lang="en-IN" dirty="0">
                <a:solidFill>
                  <a:srgbClr val="FFFF00"/>
                </a:solidFill>
              </a:rPr>
              <a:t>}</a:t>
            </a:r>
          </a:p>
          <a:p>
            <a:endParaRPr lang="en-IN" dirty="0">
              <a:solidFill>
                <a:srgbClr val="FFFF00"/>
              </a:solidFill>
            </a:endParaRPr>
          </a:p>
          <a:p>
            <a:endParaRPr lang="en-IN" dirty="0">
              <a:solidFill>
                <a:srgbClr val="FFFF00"/>
              </a:solidFill>
            </a:endParaRPr>
          </a:p>
          <a:p>
            <a:r>
              <a:rPr lang="en-IN" dirty="0" err="1">
                <a:solidFill>
                  <a:srgbClr val="FFFF00"/>
                </a:solidFill>
              </a:rPr>
              <a:t>loginPage_username</a:t>
            </a:r>
            <a:r>
              <a:rPr lang="en-IN" dirty="0">
                <a:solidFill>
                  <a:srgbClr val="FFFF00"/>
                </a:solidFill>
              </a:rPr>
              <a:t> = ‘#</a:t>
            </a:r>
            <a:r>
              <a:rPr lang="en-IN" dirty="0" err="1">
                <a:solidFill>
                  <a:srgbClr val="FFFF00"/>
                </a:solidFill>
              </a:rPr>
              <a:t>unname</a:t>
            </a:r>
            <a:r>
              <a:rPr lang="en-IN" dirty="0">
                <a:solidFill>
                  <a:srgbClr val="FFFF00"/>
                </a:solidFill>
              </a:rPr>
              <a:t>’</a:t>
            </a:r>
          </a:p>
          <a:p>
            <a:endParaRPr lang="en-IN" dirty="0">
              <a:solidFill>
                <a:srgbClr val="FFFF00"/>
              </a:solidFill>
            </a:endParaRPr>
          </a:p>
          <a:p>
            <a:r>
              <a:rPr lang="en-IN" dirty="0" err="1">
                <a:solidFill>
                  <a:srgbClr val="FFFF00"/>
                </a:solidFill>
              </a:rPr>
              <a:t>enterUsername</a:t>
            </a:r>
            <a:r>
              <a:rPr lang="en-IN" dirty="0">
                <a:solidFill>
                  <a:srgbClr val="FFFF00"/>
                </a:solidFill>
              </a:rPr>
              <a:t>(username: string)</a:t>
            </a:r>
          </a:p>
          <a:p>
            <a:r>
              <a:rPr lang="en-IN" dirty="0">
                <a:solidFill>
                  <a:srgbClr val="FFFF00"/>
                </a:solidFill>
              </a:rPr>
              <a:t>{</a:t>
            </a:r>
          </a:p>
          <a:p>
            <a:r>
              <a:rPr lang="en-IN" dirty="0">
                <a:solidFill>
                  <a:srgbClr val="FFFF00"/>
                </a:solidFill>
              </a:rPr>
              <a:t>	</a:t>
            </a:r>
            <a:r>
              <a:rPr lang="en-IN" dirty="0" err="1">
                <a:solidFill>
                  <a:srgbClr val="FFFF00"/>
                </a:solidFill>
              </a:rPr>
              <a:t>cy.get</a:t>
            </a:r>
            <a:r>
              <a:rPr lang="en-IN" dirty="0">
                <a:solidFill>
                  <a:srgbClr val="FFFF00"/>
                </a:solidFill>
              </a:rPr>
              <a:t>(</a:t>
            </a:r>
            <a:r>
              <a:rPr lang="en-IN" dirty="0" err="1">
                <a:solidFill>
                  <a:srgbClr val="FFFF00"/>
                </a:solidFill>
              </a:rPr>
              <a:t>this.loginPage_username</a:t>
            </a:r>
            <a:r>
              <a:rPr lang="en-IN" dirty="0">
                <a:solidFill>
                  <a:srgbClr val="FFFF00"/>
                </a:solidFill>
              </a:rPr>
              <a:t>).type(username)</a:t>
            </a:r>
          </a:p>
          <a:p>
            <a:r>
              <a:rPr lang="en-IN" dirty="0">
                <a:solidFill>
                  <a:srgbClr val="FFFF00"/>
                </a:solidFill>
              </a:rPr>
              <a:t>}</a:t>
            </a:r>
          </a:p>
          <a:p>
            <a:endParaRPr lang="en-IN" dirty="0">
              <a:solidFill>
                <a:srgbClr val="FFFF00"/>
              </a:solidFill>
            </a:endParaRPr>
          </a:p>
          <a:p>
            <a:endParaRPr lang="en-IN" dirty="0">
              <a:solidFill>
                <a:srgbClr val="FFFF00"/>
              </a:solidFill>
            </a:endParaRPr>
          </a:p>
          <a:p>
            <a:r>
              <a:rPr lang="en-IN" dirty="0">
                <a:solidFill>
                  <a:srgbClr val="FFFF00"/>
                </a:solidFill>
              </a:rPr>
              <a:t>import {</a:t>
            </a:r>
            <a:r>
              <a:rPr lang="en-IN" dirty="0" err="1">
                <a:solidFill>
                  <a:srgbClr val="FFFF00"/>
                </a:solidFill>
              </a:rPr>
              <a:t>LoginPage</a:t>
            </a:r>
            <a:r>
              <a:rPr lang="en-IN" dirty="0">
                <a:solidFill>
                  <a:srgbClr val="FFFF00"/>
                </a:solidFill>
              </a:rPr>
              <a:t>} from “./pages/</a:t>
            </a:r>
            <a:r>
              <a:rPr lang="en-IN" dirty="0" err="1">
                <a:solidFill>
                  <a:srgbClr val="FFFF00"/>
                </a:solidFill>
              </a:rPr>
              <a:t>login_page</a:t>
            </a:r>
            <a:r>
              <a:rPr lang="en-IN" dirty="0">
                <a:solidFill>
                  <a:srgbClr val="FFFF00"/>
                </a:solidFill>
              </a:rPr>
              <a:t>”</a:t>
            </a:r>
          </a:p>
        </p:txBody>
      </p:sp>
    </p:spTree>
    <p:extLst>
      <p:ext uri="{BB962C8B-B14F-4D97-AF65-F5344CB8AC3E}">
        <p14:creationId xmlns:p14="http://schemas.microsoft.com/office/powerpoint/2010/main" val="3911784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C6D901-C6CD-5AD3-C1DD-26CCC9B81339}"/>
              </a:ext>
            </a:extLst>
          </p:cNvPr>
          <p:cNvSpPr txBox="1"/>
          <p:nvPr/>
        </p:nvSpPr>
        <p:spPr>
          <a:xfrm>
            <a:off x="97654" y="0"/>
            <a:ext cx="12094346" cy="3693319"/>
          </a:xfrm>
          <a:prstGeom prst="rect">
            <a:avLst/>
          </a:prstGeom>
          <a:noFill/>
        </p:spPr>
        <p:txBody>
          <a:bodyPr wrap="square" rtlCol="0">
            <a:spAutoFit/>
          </a:bodyPr>
          <a:lstStyle/>
          <a:p>
            <a:r>
              <a:rPr lang="en-IN" dirty="0">
                <a:highlight>
                  <a:srgbClr val="008000"/>
                </a:highlight>
              </a:rPr>
              <a:t>Step 5 – Create object of the class</a:t>
            </a:r>
          </a:p>
          <a:p>
            <a:endParaRPr lang="en-IN" dirty="0">
              <a:highlight>
                <a:srgbClr val="008000"/>
              </a:highlight>
            </a:endParaRPr>
          </a:p>
          <a:p>
            <a:endParaRPr lang="en-IN" dirty="0">
              <a:highlight>
                <a:srgbClr val="008000"/>
              </a:highlight>
            </a:endParaRPr>
          </a:p>
          <a:p>
            <a:r>
              <a:rPr lang="en-IN" dirty="0">
                <a:highlight>
                  <a:srgbClr val="008000"/>
                </a:highlight>
              </a:rPr>
              <a:t>Step 6 – call the class functions</a:t>
            </a:r>
          </a:p>
          <a:p>
            <a:endParaRPr lang="en-IN" dirty="0">
              <a:highlight>
                <a:srgbClr val="008000"/>
              </a:highlight>
            </a:endParaRPr>
          </a:p>
          <a:p>
            <a:endParaRPr lang="en-IN" dirty="0">
              <a:highlight>
                <a:srgbClr val="008000"/>
              </a:highlight>
            </a:endParaRPr>
          </a:p>
          <a:p>
            <a:endParaRPr lang="en-IN" dirty="0">
              <a:highlight>
                <a:srgbClr val="008000"/>
              </a:highlight>
            </a:endParaRPr>
          </a:p>
          <a:p>
            <a:r>
              <a:rPr lang="en-IN" dirty="0"/>
              <a:t>To validate text on alert box</a:t>
            </a:r>
          </a:p>
          <a:p>
            <a:endParaRPr lang="en-IN" dirty="0"/>
          </a:p>
          <a:p>
            <a:endParaRPr lang="en-IN" dirty="0"/>
          </a:p>
          <a:p>
            <a:endParaRPr lang="en-IN" dirty="0"/>
          </a:p>
          <a:p>
            <a:endParaRPr lang="en-IN" dirty="0"/>
          </a:p>
          <a:p>
            <a:r>
              <a:rPr lang="en-IN" dirty="0"/>
              <a:t>Can pass the data from test script</a:t>
            </a:r>
          </a:p>
        </p:txBody>
      </p:sp>
      <p:sp>
        <p:nvSpPr>
          <p:cNvPr id="3" name="TextBox 2">
            <a:extLst>
              <a:ext uri="{FF2B5EF4-FFF2-40B4-BE49-F238E27FC236}">
                <a16:creationId xmlns:a16="http://schemas.microsoft.com/office/drawing/2014/main" id="{BA17E667-DE78-4102-538A-7C1A1A76C9BF}"/>
              </a:ext>
            </a:extLst>
          </p:cNvPr>
          <p:cNvSpPr txBox="1"/>
          <p:nvPr/>
        </p:nvSpPr>
        <p:spPr>
          <a:xfrm>
            <a:off x="763480" y="369332"/>
            <a:ext cx="10271464" cy="5355312"/>
          </a:xfrm>
          <a:prstGeom prst="rect">
            <a:avLst/>
          </a:prstGeom>
          <a:noFill/>
        </p:spPr>
        <p:txBody>
          <a:bodyPr wrap="square" rtlCol="0">
            <a:spAutoFit/>
          </a:bodyPr>
          <a:lstStyle/>
          <a:p>
            <a:r>
              <a:rPr lang="en-IN" dirty="0" err="1">
                <a:solidFill>
                  <a:srgbClr val="FFFF00"/>
                </a:solidFill>
              </a:rPr>
              <a:t>const</a:t>
            </a:r>
            <a:r>
              <a:rPr lang="en-IN" dirty="0">
                <a:solidFill>
                  <a:srgbClr val="FFFF00"/>
                </a:solidFill>
              </a:rPr>
              <a:t> </a:t>
            </a:r>
            <a:r>
              <a:rPr lang="en-IN" dirty="0" err="1">
                <a:solidFill>
                  <a:srgbClr val="FFFF00"/>
                </a:solidFill>
              </a:rPr>
              <a:t>lp</a:t>
            </a:r>
            <a:r>
              <a:rPr lang="en-IN" dirty="0">
                <a:solidFill>
                  <a:srgbClr val="FFFF00"/>
                </a:solidFill>
              </a:rPr>
              <a:t> = new </a:t>
            </a:r>
            <a:r>
              <a:rPr lang="en-IN" dirty="0" err="1">
                <a:solidFill>
                  <a:srgbClr val="FFFF00"/>
                </a:solidFill>
              </a:rPr>
              <a:t>LoginPage</a:t>
            </a:r>
            <a:r>
              <a:rPr lang="en-IN" dirty="0">
                <a:solidFill>
                  <a:srgbClr val="FFFF00"/>
                </a:solidFill>
              </a:rPr>
              <a:t>()</a:t>
            </a:r>
          </a:p>
          <a:p>
            <a:endParaRPr lang="en-IN" dirty="0">
              <a:solidFill>
                <a:srgbClr val="FFFF00"/>
              </a:solidFill>
            </a:endParaRPr>
          </a:p>
          <a:p>
            <a:endParaRPr lang="en-IN" dirty="0">
              <a:solidFill>
                <a:srgbClr val="FFFF00"/>
              </a:solidFill>
            </a:endParaRPr>
          </a:p>
          <a:p>
            <a:r>
              <a:rPr lang="en-IN" dirty="0" err="1">
                <a:solidFill>
                  <a:srgbClr val="FFFF00"/>
                </a:solidFill>
              </a:rPr>
              <a:t>lp.enterUsername</a:t>
            </a:r>
            <a:r>
              <a:rPr lang="en-IN" dirty="0">
                <a:solidFill>
                  <a:srgbClr val="FFFF00"/>
                </a:solidFill>
              </a:rPr>
              <a:t>(‘test’)</a:t>
            </a:r>
          </a:p>
          <a:p>
            <a:endParaRPr lang="en-IN" dirty="0">
              <a:solidFill>
                <a:srgbClr val="FFFF00"/>
              </a:solidFill>
            </a:endParaRPr>
          </a:p>
          <a:p>
            <a:endParaRPr lang="en-IN" dirty="0">
              <a:solidFill>
                <a:srgbClr val="FFFF00"/>
              </a:solidFill>
            </a:endParaRPr>
          </a:p>
          <a:p>
            <a:endParaRPr lang="en-IN" dirty="0">
              <a:solidFill>
                <a:srgbClr val="FFFF00"/>
              </a:solidFill>
            </a:endParaRPr>
          </a:p>
          <a:p>
            <a:r>
              <a:rPr lang="en-IN" dirty="0" err="1">
                <a:solidFill>
                  <a:srgbClr val="FFFF00"/>
                </a:solidFill>
              </a:rPr>
              <a:t>cy.on</a:t>
            </a:r>
            <a:r>
              <a:rPr lang="en-IN" dirty="0">
                <a:solidFill>
                  <a:srgbClr val="FFFF00"/>
                </a:solidFill>
              </a:rPr>
              <a:t>(‘</a:t>
            </a:r>
            <a:r>
              <a:rPr lang="en-IN" dirty="0" err="1">
                <a:solidFill>
                  <a:srgbClr val="FFFF00"/>
                </a:solidFill>
              </a:rPr>
              <a:t>window:alert</a:t>
            </a:r>
            <a:r>
              <a:rPr lang="en-IN" dirty="0">
                <a:solidFill>
                  <a:srgbClr val="FFFF00"/>
                </a:solidFill>
              </a:rPr>
              <a:t>’,(txt)=&gt;{</a:t>
            </a:r>
          </a:p>
          <a:p>
            <a:r>
              <a:rPr lang="en-IN" dirty="0">
                <a:solidFill>
                  <a:srgbClr val="FFFF00"/>
                </a:solidFill>
              </a:rPr>
              <a:t>	expect(txt).</a:t>
            </a:r>
            <a:r>
              <a:rPr lang="en-IN" dirty="0" err="1">
                <a:solidFill>
                  <a:srgbClr val="FFFF00"/>
                </a:solidFill>
              </a:rPr>
              <a:t>to.be.equal</a:t>
            </a:r>
            <a:r>
              <a:rPr lang="en-IN" dirty="0">
                <a:solidFill>
                  <a:srgbClr val="FFFF00"/>
                </a:solidFill>
              </a:rPr>
              <a:t>(‘message’)</a:t>
            </a:r>
          </a:p>
          <a:p>
            <a:r>
              <a:rPr lang="en-IN" dirty="0">
                <a:solidFill>
                  <a:srgbClr val="FFFF00"/>
                </a:solidFill>
              </a:rPr>
              <a:t>})</a:t>
            </a:r>
          </a:p>
          <a:p>
            <a:endParaRPr lang="en-IN" dirty="0">
              <a:solidFill>
                <a:srgbClr val="FFFF00"/>
              </a:solidFill>
            </a:endParaRPr>
          </a:p>
          <a:p>
            <a:endParaRPr lang="en-IN" dirty="0">
              <a:solidFill>
                <a:srgbClr val="FFFF00"/>
              </a:solidFill>
            </a:endParaRPr>
          </a:p>
          <a:p>
            <a:r>
              <a:rPr lang="en-IN" dirty="0" err="1">
                <a:solidFill>
                  <a:srgbClr val="FFFF00"/>
                </a:solidFill>
              </a:rPr>
              <a:t>enterUsername</a:t>
            </a:r>
            <a:r>
              <a:rPr lang="en-IN" dirty="0">
                <a:solidFill>
                  <a:srgbClr val="FFFF00"/>
                </a:solidFill>
              </a:rPr>
              <a:t>(username)	{</a:t>
            </a:r>
          </a:p>
          <a:p>
            <a:r>
              <a:rPr lang="en-IN" dirty="0">
                <a:solidFill>
                  <a:srgbClr val="FFFF00"/>
                </a:solidFill>
              </a:rPr>
              <a:t>	</a:t>
            </a:r>
            <a:r>
              <a:rPr lang="en-US" b="0" dirty="0" err="1">
                <a:solidFill>
                  <a:srgbClr val="FFFF00"/>
                </a:solidFill>
                <a:effectLst/>
                <a:latin typeface="Consolas" panose="020B0609020204030204" pitchFamily="49" charset="0"/>
              </a:rPr>
              <a:t>cy.get</a:t>
            </a:r>
            <a:r>
              <a:rPr lang="en-US" b="0" dirty="0">
                <a:solidFill>
                  <a:srgbClr val="FFFF00"/>
                </a:solidFill>
                <a:effectLst/>
                <a:latin typeface="Consolas" panose="020B0609020204030204" pitchFamily="49" charset="0"/>
              </a:rPr>
              <a:t>(':nth-child(2) &gt; .</a:t>
            </a:r>
            <a:r>
              <a:rPr lang="en-US" b="0" dirty="0" err="1">
                <a:solidFill>
                  <a:srgbClr val="FFFF00"/>
                </a:solidFill>
                <a:effectLst/>
                <a:latin typeface="Consolas" panose="020B0609020204030204" pitchFamily="49" charset="0"/>
              </a:rPr>
              <a:t>oxd</a:t>
            </a:r>
            <a:r>
              <a:rPr lang="en-US" b="0" dirty="0">
                <a:solidFill>
                  <a:srgbClr val="FFFF00"/>
                </a:solidFill>
                <a:effectLst/>
                <a:latin typeface="Consolas" panose="020B0609020204030204" pitchFamily="49" charset="0"/>
              </a:rPr>
              <a:t>-input-group &gt; :nth-child(2) &gt; .</a:t>
            </a:r>
            <a:r>
              <a:rPr lang="en-US" b="0" dirty="0" err="1">
                <a:solidFill>
                  <a:srgbClr val="FFFF00"/>
                </a:solidFill>
                <a:effectLst/>
                <a:latin typeface="Consolas" panose="020B0609020204030204" pitchFamily="49" charset="0"/>
              </a:rPr>
              <a:t>oxd</a:t>
            </a:r>
            <a:r>
              <a:rPr lang="en-US" b="0" dirty="0">
                <a:solidFill>
                  <a:srgbClr val="FFFF00"/>
                </a:solidFill>
                <a:effectLst/>
                <a:latin typeface="Consolas" panose="020B0609020204030204" pitchFamily="49" charset="0"/>
              </a:rPr>
              <a:t>-input').type(username)</a:t>
            </a:r>
            <a:endParaRPr lang="en-IN" dirty="0">
              <a:solidFill>
                <a:srgbClr val="FFFF00"/>
              </a:solidFill>
            </a:endParaRPr>
          </a:p>
          <a:p>
            <a:r>
              <a:rPr lang="en-IN" dirty="0">
                <a:solidFill>
                  <a:srgbClr val="FFFF00"/>
                </a:solidFill>
              </a:rPr>
              <a:t>}</a:t>
            </a:r>
          </a:p>
          <a:p>
            <a:endParaRPr lang="en-IN" dirty="0">
              <a:solidFill>
                <a:srgbClr val="FFFF00"/>
              </a:solidFill>
            </a:endParaRPr>
          </a:p>
          <a:p>
            <a:r>
              <a:rPr lang="en-IN" dirty="0">
                <a:solidFill>
                  <a:srgbClr val="FFFF00"/>
                </a:solidFill>
              </a:rPr>
              <a:t>----------------------------------------------------------------------------------------------------------------------</a:t>
            </a:r>
          </a:p>
          <a:p>
            <a:r>
              <a:rPr lang="en-IN" dirty="0" err="1">
                <a:solidFill>
                  <a:srgbClr val="FFFF00"/>
                </a:solidFill>
              </a:rPr>
              <a:t>lp.enterUsername</a:t>
            </a:r>
            <a:r>
              <a:rPr lang="en-IN" dirty="0">
                <a:solidFill>
                  <a:srgbClr val="FFFF00"/>
                </a:solidFill>
              </a:rPr>
              <a:t>(‘</a:t>
            </a:r>
            <a:r>
              <a:rPr lang="en-IN" dirty="0">
                <a:solidFill>
                  <a:srgbClr val="00B0F0"/>
                </a:solidFill>
              </a:rPr>
              <a:t>test</a:t>
            </a:r>
            <a:r>
              <a:rPr lang="en-IN" dirty="0">
                <a:solidFill>
                  <a:srgbClr val="FFFF00"/>
                </a:solidFill>
              </a:rPr>
              <a:t>’)</a:t>
            </a:r>
          </a:p>
        </p:txBody>
      </p:sp>
    </p:spTree>
    <p:extLst>
      <p:ext uri="{BB962C8B-B14F-4D97-AF65-F5344CB8AC3E}">
        <p14:creationId xmlns:p14="http://schemas.microsoft.com/office/powerpoint/2010/main" val="67268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E0E59-4DC7-9AA4-9504-49D9B2EC2345}"/>
              </a:ext>
            </a:extLst>
          </p:cNvPr>
          <p:cNvSpPr txBox="1"/>
          <p:nvPr/>
        </p:nvSpPr>
        <p:spPr>
          <a:xfrm>
            <a:off x="62144" y="0"/>
            <a:ext cx="12064753" cy="369332"/>
          </a:xfrm>
          <a:prstGeom prst="rect">
            <a:avLst/>
          </a:prstGeom>
          <a:noFill/>
        </p:spPr>
        <p:txBody>
          <a:bodyPr wrap="square" rtlCol="0">
            <a:spAutoFit/>
          </a:bodyPr>
          <a:lstStyle/>
          <a:p>
            <a:r>
              <a:rPr lang="en-IN" dirty="0"/>
              <a:t>In the page class can create variables for object locators</a:t>
            </a:r>
          </a:p>
        </p:txBody>
      </p:sp>
      <p:sp>
        <p:nvSpPr>
          <p:cNvPr id="3" name="TextBox 2">
            <a:extLst>
              <a:ext uri="{FF2B5EF4-FFF2-40B4-BE49-F238E27FC236}">
                <a16:creationId xmlns:a16="http://schemas.microsoft.com/office/drawing/2014/main" id="{EE2A40FC-184D-A2E4-7682-D0485893E366}"/>
              </a:ext>
            </a:extLst>
          </p:cNvPr>
          <p:cNvSpPr txBox="1"/>
          <p:nvPr/>
        </p:nvSpPr>
        <p:spPr>
          <a:xfrm>
            <a:off x="1447060" y="369332"/>
            <a:ext cx="10591060" cy="1477328"/>
          </a:xfrm>
          <a:prstGeom prst="rect">
            <a:avLst/>
          </a:prstGeom>
          <a:noFill/>
        </p:spPr>
        <p:txBody>
          <a:bodyPr wrap="square" rtlCol="0">
            <a:spAutoFit/>
          </a:bodyPr>
          <a:lstStyle/>
          <a:p>
            <a:r>
              <a:rPr lang="en-IN" dirty="0" err="1">
                <a:solidFill>
                  <a:srgbClr val="00B0F0"/>
                </a:solidFill>
              </a:rPr>
              <a:t>loginPage_username</a:t>
            </a:r>
            <a:r>
              <a:rPr lang="en-IN" dirty="0">
                <a:solidFill>
                  <a:srgbClr val="00B0F0"/>
                </a:solidFill>
              </a:rPr>
              <a:t> </a:t>
            </a:r>
            <a:r>
              <a:rPr lang="en-IN" dirty="0">
                <a:solidFill>
                  <a:srgbClr val="FFFF00"/>
                </a:solidFill>
              </a:rPr>
              <a:t>= ‘#</a:t>
            </a:r>
            <a:r>
              <a:rPr lang="en-IN" dirty="0" err="1">
                <a:solidFill>
                  <a:srgbClr val="FFFF00"/>
                </a:solidFill>
              </a:rPr>
              <a:t>unname</a:t>
            </a:r>
            <a:r>
              <a:rPr lang="en-IN" dirty="0">
                <a:solidFill>
                  <a:srgbClr val="FFFF00"/>
                </a:solidFill>
              </a:rPr>
              <a:t>’</a:t>
            </a:r>
          </a:p>
          <a:p>
            <a:endParaRPr lang="en-IN" dirty="0">
              <a:solidFill>
                <a:srgbClr val="FFFF00"/>
              </a:solidFill>
            </a:endParaRPr>
          </a:p>
          <a:p>
            <a:r>
              <a:rPr lang="en-IN" dirty="0" err="1">
                <a:solidFill>
                  <a:srgbClr val="FFFF00"/>
                </a:solidFill>
              </a:rPr>
              <a:t>enterUsername</a:t>
            </a:r>
            <a:r>
              <a:rPr lang="en-IN" dirty="0">
                <a:solidFill>
                  <a:srgbClr val="FFFF00"/>
                </a:solidFill>
              </a:rPr>
              <a:t>(username){</a:t>
            </a:r>
          </a:p>
          <a:p>
            <a:r>
              <a:rPr lang="en-IN" dirty="0">
                <a:solidFill>
                  <a:srgbClr val="FFFF00"/>
                </a:solidFill>
              </a:rPr>
              <a:t>	</a:t>
            </a:r>
            <a:r>
              <a:rPr lang="en-IN" b="0" dirty="0" err="1">
                <a:solidFill>
                  <a:srgbClr val="FFFF00"/>
                </a:solidFill>
                <a:effectLst/>
                <a:latin typeface="Consolas" panose="020B0609020204030204" pitchFamily="49" charset="0"/>
              </a:rPr>
              <a:t>cy.get</a:t>
            </a:r>
            <a:r>
              <a:rPr lang="en-IN" b="0" dirty="0">
                <a:solidFill>
                  <a:srgbClr val="FFFF00"/>
                </a:solidFill>
                <a:effectLst/>
                <a:latin typeface="Consolas" panose="020B0609020204030204" pitchFamily="49" charset="0"/>
              </a:rPr>
              <a:t>(</a:t>
            </a:r>
            <a:r>
              <a:rPr lang="en-IN" b="0" dirty="0" err="1">
                <a:solidFill>
                  <a:srgbClr val="00B0F0"/>
                </a:solidFill>
                <a:effectLst/>
                <a:latin typeface="Consolas" panose="020B0609020204030204" pitchFamily="49" charset="0"/>
              </a:rPr>
              <a:t>this.username_txtbox</a:t>
            </a:r>
            <a:r>
              <a:rPr lang="en-IN" b="0" dirty="0">
                <a:solidFill>
                  <a:srgbClr val="FFFF00"/>
                </a:solidFill>
                <a:effectLst/>
                <a:latin typeface="Consolas" panose="020B0609020204030204" pitchFamily="49" charset="0"/>
              </a:rPr>
              <a:t>).type(username)</a:t>
            </a:r>
            <a:endParaRPr lang="en-IN" dirty="0">
              <a:solidFill>
                <a:srgbClr val="FFFF00"/>
              </a:solidFill>
            </a:endParaRPr>
          </a:p>
          <a:p>
            <a:r>
              <a:rPr lang="en-IN" dirty="0">
                <a:solidFill>
                  <a:srgbClr val="FFFF00"/>
                </a:solidFill>
              </a:rPr>
              <a:t>}</a:t>
            </a:r>
          </a:p>
        </p:txBody>
      </p:sp>
    </p:spTree>
    <p:extLst>
      <p:ext uri="{BB962C8B-B14F-4D97-AF65-F5344CB8AC3E}">
        <p14:creationId xmlns:p14="http://schemas.microsoft.com/office/powerpoint/2010/main" val="120046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BA3A67-EF73-B692-BBCC-E553B523BBDA}"/>
              </a:ext>
            </a:extLst>
          </p:cNvPr>
          <p:cNvSpPr txBox="1"/>
          <p:nvPr/>
        </p:nvSpPr>
        <p:spPr>
          <a:xfrm>
            <a:off x="168676" y="195309"/>
            <a:ext cx="11922710" cy="3504870"/>
          </a:xfrm>
          <a:prstGeom prst="rect">
            <a:avLst/>
          </a:prstGeom>
          <a:noFill/>
        </p:spPr>
        <p:txBody>
          <a:bodyPr wrap="square" rtlCol="0">
            <a:spAutoFit/>
          </a:bodyPr>
          <a:lstStyle/>
          <a:p>
            <a:r>
              <a:rPr lang="en-IN" dirty="0"/>
              <a:t>App Actions </a:t>
            </a:r>
          </a:p>
          <a:p>
            <a:endParaRPr lang="en-IN" dirty="0"/>
          </a:p>
          <a:p>
            <a:pPr>
              <a:lnSpc>
                <a:spcPct val="150000"/>
              </a:lnSpc>
            </a:pPr>
            <a:r>
              <a:rPr lang="en-IN" dirty="0"/>
              <a:t>What are app actions </a:t>
            </a:r>
          </a:p>
          <a:p>
            <a:pPr>
              <a:lnSpc>
                <a:spcPct val="150000"/>
              </a:lnSpc>
            </a:pPr>
            <a:r>
              <a:rPr lang="en-IN" dirty="0"/>
              <a:t>How is it different from Page Objects </a:t>
            </a:r>
          </a:p>
          <a:p>
            <a:pPr>
              <a:lnSpc>
                <a:spcPct val="150000"/>
              </a:lnSpc>
            </a:pPr>
            <a:endParaRPr lang="en-IN" dirty="0"/>
          </a:p>
          <a:p>
            <a:pPr>
              <a:lnSpc>
                <a:spcPct val="150000"/>
              </a:lnSpc>
            </a:pPr>
            <a:r>
              <a:rPr lang="en-IN" b="1" dirty="0">
                <a:solidFill>
                  <a:schemeClr val="accent6">
                    <a:lumMod val="40000"/>
                    <a:lumOff val="60000"/>
                  </a:schemeClr>
                </a:solidFill>
              </a:rPr>
              <a:t>What are app actions </a:t>
            </a:r>
          </a:p>
          <a:p>
            <a:pPr>
              <a:lnSpc>
                <a:spcPct val="150000"/>
              </a:lnSpc>
            </a:pPr>
            <a:r>
              <a:rPr lang="en-IN" dirty="0"/>
              <a:t>Shortcuts in the app </a:t>
            </a:r>
          </a:p>
          <a:p>
            <a:pPr>
              <a:lnSpc>
                <a:spcPct val="150000"/>
              </a:lnSpc>
            </a:pPr>
            <a:r>
              <a:rPr lang="en-IN" dirty="0" err="1"/>
              <a:t>Provvide</a:t>
            </a:r>
            <a:r>
              <a:rPr lang="en-IN" dirty="0"/>
              <a:t> users with quick ways to navigate to specific activities in app</a:t>
            </a:r>
          </a:p>
          <a:p>
            <a:pPr>
              <a:lnSpc>
                <a:spcPct val="150000"/>
              </a:lnSpc>
            </a:pPr>
            <a:r>
              <a:rPr lang="en-IN" dirty="0"/>
              <a:t>Change the state of your app without user interaction (GUI)</a:t>
            </a:r>
          </a:p>
        </p:txBody>
      </p:sp>
      <p:pic>
        <p:nvPicPr>
          <p:cNvPr id="5" name="Picture 4">
            <a:extLst>
              <a:ext uri="{FF2B5EF4-FFF2-40B4-BE49-F238E27FC236}">
                <a16:creationId xmlns:a16="http://schemas.microsoft.com/office/drawing/2014/main" id="{FDE58DA1-FAE2-9A27-9EBC-274744A0A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89" y="3767090"/>
            <a:ext cx="8648700" cy="3006571"/>
          </a:xfrm>
          <a:prstGeom prst="rect">
            <a:avLst/>
          </a:prstGeom>
        </p:spPr>
      </p:pic>
    </p:spTree>
    <p:extLst>
      <p:ext uri="{BB962C8B-B14F-4D97-AF65-F5344CB8AC3E}">
        <p14:creationId xmlns:p14="http://schemas.microsoft.com/office/powerpoint/2010/main" val="73247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35C8A-225A-4374-DD18-662E6E27DA5B}"/>
              </a:ext>
            </a:extLst>
          </p:cNvPr>
          <p:cNvSpPr txBox="1"/>
          <p:nvPr/>
        </p:nvSpPr>
        <p:spPr>
          <a:xfrm>
            <a:off x="0" y="0"/>
            <a:ext cx="12192000" cy="1477328"/>
          </a:xfrm>
          <a:prstGeom prst="rect">
            <a:avLst/>
          </a:prstGeom>
          <a:noFill/>
        </p:spPr>
        <p:txBody>
          <a:bodyPr wrap="square" rtlCol="0">
            <a:spAutoFit/>
          </a:bodyPr>
          <a:lstStyle/>
          <a:p>
            <a:r>
              <a:rPr lang="en-IN" dirty="0"/>
              <a:t>How to Group tests in Cypress </a:t>
            </a:r>
          </a:p>
          <a:p>
            <a:endParaRPr lang="en-IN" dirty="0"/>
          </a:p>
          <a:p>
            <a:r>
              <a:rPr lang="en-IN" dirty="0"/>
              <a:t>Step 1 -  In the test file add 2 it blocks for login test &amp; run </a:t>
            </a:r>
          </a:p>
          <a:p>
            <a:r>
              <a:rPr lang="en-IN" dirty="0"/>
              <a:t>Step 2 – Have to login test with valid &amp; invalid credentials</a:t>
            </a:r>
          </a:p>
          <a:p>
            <a:r>
              <a:rPr lang="en-IN" dirty="0"/>
              <a:t>Step 3 – Group all tests (it blocks) in a </a:t>
            </a:r>
            <a:r>
              <a:rPr lang="en-IN" dirty="0">
                <a:solidFill>
                  <a:srgbClr val="FFFF00"/>
                </a:solidFill>
              </a:rPr>
              <a:t>describe</a:t>
            </a:r>
            <a:r>
              <a:rPr lang="en-IN" dirty="0"/>
              <a:t> block</a:t>
            </a:r>
          </a:p>
        </p:txBody>
      </p:sp>
      <p:sp>
        <p:nvSpPr>
          <p:cNvPr id="3" name="TextBox 2">
            <a:extLst>
              <a:ext uri="{FF2B5EF4-FFF2-40B4-BE49-F238E27FC236}">
                <a16:creationId xmlns:a16="http://schemas.microsoft.com/office/drawing/2014/main" id="{9FCEBE63-10F9-3DE3-041F-2BB38C5F47DE}"/>
              </a:ext>
            </a:extLst>
          </p:cNvPr>
          <p:cNvSpPr txBox="1"/>
          <p:nvPr/>
        </p:nvSpPr>
        <p:spPr>
          <a:xfrm>
            <a:off x="62144" y="1477328"/>
            <a:ext cx="12129856" cy="3970318"/>
          </a:xfrm>
          <a:prstGeom prst="rect">
            <a:avLst/>
          </a:prstGeom>
          <a:noFill/>
        </p:spPr>
        <p:txBody>
          <a:bodyPr wrap="square" rtlCol="0">
            <a:spAutoFit/>
          </a:bodyPr>
          <a:lstStyle/>
          <a:p>
            <a:r>
              <a:rPr lang="en-IN" dirty="0"/>
              <a:t>If you have your tests under describe blocks you can use these annotations or text like</a:t>
            </a:r>
          </a:p>
          <a:p>
            <a:r>
              <a:rPr lang="en-IN" dirty="0"/>
              <a:t>	</a:t>
            </a:r>
            <a:r>
              <a:rPr lang="en-IN" dirty="0">
                <a:solidFill>
                  <a:srgbClr val="FFFF00"/>
                </a:solidFill>
              </a:rPr>
              <a:t>describe()</a:t>
            </a:r>
          </a:p>
          <a:p>
            <a:r>
              <a:rPr lang="en-IN" dirty="0">
                <a:solidFill>
                  <a:srgbClr val="FFFF00"/>
                </a:solidFill>
              </a:rPr>
              <a:t>	.only (it can run only particular test for that group)</a:t>
            </a:r>
          </a:p>
          <a:p>
            <a:r>
              <a:rPr lang="en-IN" dirty="0">
                <a:solidFill>
                  <a:srgbClr val="FFFF00"/>
                </a:solidFill>
              </a:rPr>
              <a:t>	.skip (it can skip only particular test for that group)</a:t>
            </a:r>
          </a:p>
          <a:p>
            <a:r>
              <a:rPr lang="en-IN" dirty="0">
                <a:solidFill>
                  <a:srgbClr val="FFFF00"/>
                </a:solidFill>
              </a:rPr>
              <a:t>	</a:t>
            </a:r>
            <a:r>
              <a:rPr lang="en-IN" dirty="0" err="1">
                <a:solidFill>
                  <a:srgbClr val="FFFF00"/>
                </a:solidFill>
              </a:rPr>
              <a:t>beforeEach</a:t>
            </a:r>
            <a:r>
              <a:rPr lang="en-IN" dirty="0">
                <a:solidFill>
                  <a:srgbClr val="FFFF00"/>
                </a:solidFill>
              </a:rPr>
              <a:t> (it can run the </a:t>
            </a:r>
            <a:r>
              <a:rPr lang="en-IN" dirty="0" err="1">
                <a:solidFill>
                  <a:srgbClr val="FFFF00"/>
                </a:solidFill>
              </a:rPr>
              <a:t>periucular</a:t>
            </a:r>
            <a:r>
              <a:rPr lang="en-IN" dirty="0">
                <a:solidFill>
                  <a:srgbClr val="FFFF00"/>
                </a:solidFill>
              </a:rPr>
              <a:t> command for every blocks whatever we had declared for testing)</a:t>
            </a:r>
          </a:p>
          <a:p>
            <a:r>
              <a:rPr lang="en-IN" dirty="0">
                <a:solidFill>
                  <a:srgbClr val="FFFF00"/>
                </a:solidFill>
              </a:rPr>
              <a:t>		</a:t>
            </a:r>
            <a:r>
              <a:rPr lang="en-IN" dirty="0">
                <a:solidFill>
                  <a:schemeClr val="accent6">
                    <a:lumMod val="40000"/>
                    <a:lumOff val="60000"/>
                  </a:schemeClr>
                </a:solidFill>
              </a:rPr>
              <a:t>within describe  -</a:t>
            </a:r>
            <a:r>
              <a:rPr lang="en-IN" dirty="0">
                <a:solidFill>
                  <a:srgbClr val="FFFF00"/>
                </a:solidFill>
              </a:rPr>
              <a:t>  </a:t>
            </a:r>
            <a:r>
              <a:rPr lang="en-IN" dirty="0"/>
              <a:t>Runs before each test in that describe group</a:t>
            </a:r>
          </a:p>
          <a:p>
            <a:r>
              <a:rPr lang="en-IN" dirty="0"/>
              <a:t>					</a:t>
            </a:r>
            <a:r>
              <a:rPr lang="en-IN" dirty="0" err="1"/>
              <a:t>beforeEach</a:t>
            </a:r>
            <a:r>
              <a:rPr lang="en-IN" dirty="0"/>
              <a:t>(() =&gt; {</a:t>
            </a:r>
          </a:p>
          <a:p>
            <a:r>
              <a:rPr lang="en-IN" dirty="0"/>
              <a:t>				</a:t>
            </a:r>
            <a:r>
              <a:rPr lang="en-IN" dirty="0" err="1"/>
              <a:t>lp.navigate</a:t>
            </a:r>
            <a:r>
              <a:rPr lang="en-IN" dirty="0"/>
              <a:t>(‘</a:t>
            </a:r>
            <a:r>
              <a:rPr lang="en-IN" b="0" dirty="0">
                <a:solidFill>
                  <a:schemeClr val="accent6">
                    <a:lumMod val="20000"/>
                    <a:lumOff val="80000"/>
                  </a:schemeClr>
                </a:solidFill>
                <a:effectLst/>
                <a:latin typeface="Consolas" panose="020B0609020204030204" pitchFamily="49" charset="0"/>
              </a:rPr>
              <a:t>https://opensource-demo.orangehrmlive.com/web/</a:t>
            </a:r>
            <a:r>
              <a:rPr lang="en-IN" b="0" dirty="0" err="1">
                <a:solidFill>
                  <a:schemeClr val="accent6">
                    <a:lumMod val="20000"/>
                    <a:lumOff val="80000"/>
                  </a:schemeClr>
                </a:solidFill>
                <a:effectLst/>
                <a:latin typeface="Consolas" panose="020B0609020204030204" pitchFamily="49" charset="0"/>
              </a:rPr>
              <a:t>index.php</a:t>
            </a:r>
            <a:r>
              <a:rPr lang="en-IN" b="0" dirty="0">
                <a:solidFill>
                  <a:schemeClr val="accent6">
                    <a:lumMod val="20000"/>
                    <a:lumOff val="80000"/>
                  </a:schemeClr>
                </a:solidFill>
                <a:effectLst/>
                <a:latin typeface="Consolas" panose="020B0609020204030204" pitchFamily="49" charset="0"/>
              </a:rPr>
              <a:t>/auth/login</a:t>
            </a:r>
            <a:r>
              <a:rPr lang="en-IN" dirty="0"/>
              <a:t>’)</a:t>
            </a:r>
          </a:p>
          <a:p>
            <a:r>
              <a:rPr lang="en-IN" dirty="0"/>
              <a:t>						})</a:t>
            </a:r>
          </a:p>
          <a:p>
            <a:endParaRPr lang="en-IN" dirty="0"/>
          </a:p>
          <a:p>
            <a:r>
              <a:rPr lang="en-IN" dirty="0"/>
              <a:t>		</a:t>
            </a:r>
            <a:r>
              <a:rPr lang="en-IN" dirty="0">
                <a:solidFill>
                  <a:schemeClr val="accent6">
                    <a:lumMod val="20000"/>
                    <a:lumOff val="80000"/>
                  </a:schemeClr>
                </a:solidFill>
              </a:rPr>
              <a:t>Outside describe  -  </a:t>
            </a:r>
            <a:r>
              <a:rPr lang="en-IN" dirty="0"/>
              <a:t>Run before each test in that specific file</a:t>
            </a:r>
          </a:p>
          <a:p>
            <a:r>
              <a:rPr lang="en-IN" dirty="0"/>
              <a:t>		</a:t>
            </a:r>
            <a:r>
              <a:rPr lang="en-IN" dirty="0">
                <a:solidFill>
                  <a:schemeClr val="accent6">
                    <a:lumMod val="20000"/>
                    <a:lumOff val="80000"/>
                  </a:schemeClr>
                </a:solidFill>
              </a:rPr>
              <a:t>in support files – </a:t>
            </a:r>
            <a:r>
              <a:rPr lang="en-IN" dirty="0"/>
              <a:t>Runs before every test in every spec file </a:t>
            </a:r>
          </a:p>
          <a:p>
            <a:r>
              <a:rPr lang="en-IN" dirty="0">
                <a:solidFill>
                  <a:schemeClr val="accent6">
                    <a:lumMod val="20000"/>
                    <a:lumOff val="80000"/>
                  </a:schemeClr>
                </a:solidFill>
              </a:rPr>
              <a:t>			</a:t>
            </a:r>
            <a:r>
              <a:rPr lang="en-IN" dirty="0">
                <a:solidFill>
                  <a:srgbClr val="00FFFF"/>
                </a:solidFill>
              </a:rPr>
              <a:t>index.js</a:t>
            </a:r>
          </a:p>
          <a:p>
            <a:r>
              <a:rPr lang="en-IN" dirty="0">
                <a:solidFill>
                  <a:srgbClr val="00FFFF"/>
                </a:solidFill>
              </a:rPr>
              <a:t>			e2e.js (</a:t>
            </a:r>
            <a:r>
              <a:rPr lang="en-IN" dirty="0" err="1">
                <a:solidFill>
                  <a:srgbClr val="00FFFF"/>
                </a:solidFill>
              </a:rPr>
              <a:t>ver</a:t>
            </a:r>
            <a:r>
              <a:rPr lang="en-IN" dirty="0">
                <a:solidFill>
                  <a:srgbClr val="00FFFF"/>
                </a:solidFill>
              </a:rPr>
              <a:t> 10+) – </a:t>
            </a:r>
            <a:r>
              <a:rPr lang="en-IN" dirty="0"/>
              <a:t>(our project folder =&gt; cypress folder =&gt; support folder =&gt; e2e.js)</a:t>
            </a:r>
            <a:endParaRPr lang="en-IN" dirty="0">
              <a:solidFill>
                <a:srgbClr val="00FFFF"/>
              </a:solidFill>
            </a:endParaRPr>
          </a:p>
        </p:txBody>
      </p:sp>
    </p:spTree>
    <p:extLst>
      <p:ext uri="{BB962C8B-B14F-4D97-AF65-F5344CB8AC3E}">
        <p14:creationId xmlns:p14="http://schemas.microsoft.com/office/powerpoint/2010/main" val="227316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1461-73E5-EFF3-4039-FAE5880159CB}"/>
              </a:ext>
            </a:extLst>
          </p:cNvPr>
          <p:cNvSpPr>
            <a:spLocks noGrp="1"/>
          </p:cNvSpPr>
          <p:nvPr>
            <p:ph type="title"/>
          </p:nvPr>
        </p:nvSpPr>
        <p:spPr>
          <a:xfrm>
            <a:off x="830142" y="129817"/>
            <a:ext cx="11012670" cy="393966"/>
          </a:xfrm>
        </p:spPr>
        <p:txBody>
          <a:bodyPr>
            <a:noAutofit/>
          </a:bodyPr>
          <a:lstStyle/>
          <a:p>
            <a:r>
              <a:rPr lang="en-IN" sz="2000" b="1" dirty="0">
                <a:solidFill>
                  <a:srgbClr val="FF0000"/>
                </a:solidFill>
                <a:highlight>
                  <a:srgbClr val="FFFF00"/>
                </a:highlight>
              </a:rPr>
              <a:t>How to run cypress  tests from </a:t>
            </a:r>
            <a:r>
              <a:rPr lang="en-IN" sz="2000" b="1" dirty="0" err="1">
                <a:solidFill>
                  <a:srgbClr val="FF0000"/>
                </a:solidFill>
                <a:highlight>
                  <a:srgbClr val="FFFF00"/>
                </a:highlight>
              </a:rPr>
              <a:t>Cli</a:t>
            </a:r>
            <a:r>
              <a:rPr lang="en-IN" sz="2000" b="1" dirty="0">
                <a:solidFill>
                  <a:srgbClr val="FF0000"/>
                </a:solidFill>
                <a:highlight>
                  <a:srgbClr val="FFFF00"/>
                </a:highlight>
              </a:rPr>
              <a:t> ( command line interface )</a:t>
            </a:r>
          </a:p>
        </p:txBody>
      </p:sp>
      <p:sp>
        <p:nvSpPr>
          <p:cNvPr id="4" name="TextBox 3">
            <a:extLst>
              <a:ext uri="{FF2B5EF4-FFF2-40B4-BE49-F238E27FC236}">
                <a16:creationId xmlns:a16="http://schemas.microsoft.com/office/drawing/2014/main" id="{D3DF1B31-FE87-4B88-B804-25A20CEF334F}"/>
              </a:ext>
            </a:extLst>
          </p:cNvPr>
          <p:cNvSpPr txBox="1"/>
          <p:nvPr/>
        </p:nvSpPr>
        <p:spPr>
          <a:xfrm>
            <a:off x="79899" y="461639"/>
            <a:ext cx="12002610" cy="6555641"/>
          </a:xfrm>
          <a:prstGeom prst="rect">
            <a:avLst/>
          </a:prstGeom>
          <a:noFill/>
        </p:spPr>
        <p:txBody>
          <a:bodyPr wrap="square" rtlCol="0">
            <a:spAutoFit/>
          </a:bodyPr>
          <a:lstStyle/>
          <a:p>
            <a:r>
              <a:rPr lang="en-IN" sz="2000" dirty="0">
                <a:solidFill>
                  <a:srgbClr val="FFFF00"/>
                </a:solidFill>
              </a:rPr>
              <a:t>Why CLI – </a:t>
            </a:r>
            <a:r>
              <a:rPr lang="en-IN" sz="2000" dirty="0"/>
              <a:t>So command line interface is very </a:t>
            </a:r>
            <a:r>
              <a:rPr lang="en-IN" sz="2000" dirty="0" err="1"/>
              <a:t>very</a:t>
            </a:r>
            <a:r>
              <a:rPr lang="en-IN" sz="2000" dirty="0"/>
              <a:t> important and you will find in all the automation tools and in all the projects and frameworks you will see there is always a option of running your tests or running your projects from command line. So command is very important because it makes executions very easy because there is no GUI , there is no huge memory consumptions. So command line uses very </a:t>
            </a:r>
            <a:r>
              <a:rPr lang="en-IN" sz="2000" dirty="0" err="1"/>
              <a:t>very</a:t>
            </a:r>
            <a:r>
              <a:rPr lang="en-IN" sz="2000" dirty="0"/>
              <a:t> less memory that’s why it makes it executions very faster, its easier, it is more efficient and whenever you have to integrate your project, your test executions with any third party or external processes command line will always for use.</a:t>
            </a:r>
          </a:p>
          <a:p>
            <a:r>
              <a:rPr lang="en-IN" sz="2000" dirty="0">
                <a:solidFill>
                  <a:schemeClr val="accent5">
                    <a:lumMod val="60000"/>
                    <a:lumOff val="40000"/>
                  </a:schemeClr>
                </a:solidFill>
              </a:rPr>
              <a:t>Easier, faster, efficient</a:t>
            </a:r>
          </a:p>
          <a:p>
            <a:r>
              <a:rPr lang="en-IN" sz="2000" dirty="0">
                <a:solidFill>
                  <a:schemeClr val="accent5">
                    <a:lumMod val="60000"/>
                    <a:lumOff val="40000"/>
                  </a:schemeClr>
                </a:solidFill>
              </a:rPr>
              <a:t>Less memory consumption</a:t>
            </a:r>
          </a:p>
          <a:p>
            <a:r>
              <a:rPr lang="en-IN" sz="2000" dirty="0">
                <a:solidFill>
                  <a:schemeClr val="accent5">
                    <a:lumMod val="60000"/>
                    <a:lumOff val="40000"/>
                  </a:schemeClr>
                </a:solidFill>
              </a:rPr>
              <a:t>To integrate testing with external process</a:t>
            </a:r>
          </a:p>
          <a:p>
            <a:r>
              <a:rPr lang="en-IN" sz="2000" dirty="0">
                <a:solidFill>
                  <a:schemeClr val="accent5">
                    <a:lumMod val="60000"/>
                    <a:lumOff val="40000"/>
                  </a:schemeClr>
                </a:solidFill>
              </a:rPr>
              <a:t>CI &amp; CD</a:t>
            </a:r>
          </a:p>
          <a:p>
            <a:endParaRPr lang="en-IN" sz="2000" dirty="0">
              <a:solidFill>
                <a:schemeClr val="accent5">
                  <a:lumMod val="60000"/>
                  <a:lumOff val="40000"/>
                </a:schemeClr>
              </a:solidFill>
            </a:endParaRPr>
          </a:p>
          <a:p>
            <a:r>
              <a:rPr lang="en-IN" sz="2000" dirty="0"/>
              <a:t>Step 1 – open terminal &amp; run command		</a:t>
            </a:r>
            <a:r>
              <a:rPr lang="en-IN" sz="2000" dirty="0" err="1">
                <a:solidFill>
                  <a:srgbClr val="FFFF00"/>
                </a:solidFill>
              </a:rPr>
              <a:t>npx</a:t>
            </a:r>
            <a:r>
              <a:rPr lang="en-IN" sz="2000" dirty="0">
                <a:solidFill>
                  <a:srgbClr val="FFFF00"/>
                </a:solidFill>
              </a:rPr>
              <a:t> cypress run</a:t>
            </a:r>
          </a:p>
          <a:p>
            <a:r>
              <a:rPr lang="en-IN" sz="2000" dirty="0">
                <a:solidFill>
                  <a:srgbClr val="FFFF00"/>
                </a:solidFill>
              </a:rPr>
              <a:t>											 </a:t>
            </a:r>
            <a:r>
              <a:rPr lang="en-IN" sz="2000" dirty="0" err="1">
                <a:solidFill>
                  <a:srgbClr val="FFFF00"/>
                </a:solidFill>
              </a:rPr>
              <a:t>npx</a:t>
            </a:r>
            <a:r>
              <a:rPr lang="en-IN" sz="2000" dirty="0">
                <a:solidFill>
                  <a:srgbClr val="FFFF00"/>
                </a:solidFill>
              </a:rPr>
              <a:t> cypress run – help or -h</a:t>
            </a:r>
          </a:p>
          <a:p>
            <a:r>
              <a:rPr lang="en-IN" sz="2000" dirty="0">
                <a:solidFill>
                  <a:srgbClr val="FFFF00"/>
                </a:solidFill>
              </a:rPr>
              <a:t>											--spec or –s</a:t>
            </a:r>
          </a:p>
          <a:p>
            <a:r>
              <a:rPr lang="en-IN" sz="2000" dirty="0">
                <a:solidFill>
                  <a:srgbClr val="FFFF00"/>
                </a:solidFill>
              </a:rPr>
              <a:t>											--browser or –b</a:t>
            </a:r>
          </a:p>
          <a:p>
            <a:r>
              <a:rPr lang="en-IN" sz="2000" dirty="0">
                <a:solidFill>
                  <a:srgbClr val="FFFF00"/>
                </a:solidFill>
              </a:rPr>
              <a:t>											--headless</a:t>
            </a:r>
          </a:p>
          <a:p>
            <a:endParaRPr lang="en-IN" sz="2000" dirty="0">
              <a:solidFill>
                <a:srgbClr val="FFFF00"/>
              </a:solidFill>
            </a:endParaRPr>
          </a:p>
          <a:p>
            <a:r>
              <a:rPr lang="en-IN" sz="2000" dirty="0"/>
              <a:t>When we run command like</a:t>
            </a:r>
            <a:r>
              <a:rPr lang="en-IN" sz="2000" dirty="0">
                <a:solidFill>
                  <a:srgbClr val="FFFF00"/>
                </a:solidFill>
              </a:rPr>
              <a:t>    </a:t>
            </a:r>
            <a:r>
              <a:rPr lang="en-IN" sz="2000" dirty="0" err="1">
                <a:solidFill>
                  <a:srgbClr val="FFFF00"/>
                </a:solidFill>
              </a:rPr>
              <a:t>npx</a:t>
            </a:r>
            <a:r>
              <a:rPr lang="en-IN" sz="2000" dirty="0">
                <a:solidFill>
                  <a:srgbClr val="FFFF00"/>
                </a:solidFill>
              </a:rPr>
              <a:t> cypress run – help or –h</a:t>
            </a:r>
          </a:p>
          <a:p>
            <a:r>
              <a:rPr lang="en-IN" sz="2000" dirty="0"/>
              <a:t>Then we get options on terminal as follows :</a:t>
            </a:r>
          </a:p>
          <a:p>
            <a:endParaRPr lang="en-IN" sz="2000" dirty="0">
              <a:solidFill>
                <a:srgbClr val="FFFF00"/>
              </a:solidFill>
            </a:endParaRPr>
          </a:p>
        </p:txBody>
      </p:sp>
    </p:spTree>
    <p:extLst>
      <p:ext uri="{BB962C8B-B14F-4D97-AF65-F5344CB8AC3E}">
        <p14:creationId xmlns:p14="http://schemas.microsoft.com/office/powerpoint/2010/main" val="1925952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FE075-E3AC-ACBE-43CD-C6E653ED1F18}"/>
              </a:ext>
            </a:extLst>
          </p:cNvPr>
          <p:cNvSpPr txBox="1"/>
          <p:nvPr/>
        </p:nvSpPr>
        <p:spPr>
          <a:xfrm>
            <a:off x="-1" y="0"/>
            <a:ext cx="12819355" cy="6906955"/>
          </a:xfrm>
          <a:prstGeom prst="rect">
            <a:avLst/>
          </a:prstGeom>
          <a:noFill/>
        </p:spPr>
        <p:txBody>
          <a:bodyPr wrap="square" rtlCol="0">
            <a:spAutoFit/>
          </a:bodyPr>
          <a:lstStyle/>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PS C:\Program111\CypressProjects\Cypressprjt&gt; </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npx</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cypress run -h</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Usage: cypress run [options]</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Runs Cypress tests from the CLI without the GUI</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Options:</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-b, --browser &lt;browser-name-or-path&gt;       runs Cypress in the browser with the given name. if a filesystem path is supplied, Cypress will      </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attempt to use the browser at that path.</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--ci-build-id &lt;id&gt;                         the unique identifier for a run on your CI provider. typically a "BUILD_ID" env var. this value is   </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automatically detected for most CI providers</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--component                                runs component tests</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-c, --config &lt;config&gt;                      sets configuration values. separate multiple values with a comma. overrides any value in</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cypress.config</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js,ts,mjs,cjs</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-C, --config-file &lt;config-file&gt;            path to script file where configuration values are set. defaults to "</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cypress.config</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js,ts,mjs,cjs</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--e2e                                      runs end to end tests</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-e, --env &lt;env&gt;                            sets environment variables. separate multiple values with a comma. overrides any value in</a:t>
            </a:r>
          </a:p>
          <a:p>
            <a:pPr>
              <a:lnSpc>
                <a:spcPct val="107000"/>
              </a:lnSpc>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cypress.config</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js,ts,mjs,cjs</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or </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cypress.env.json</a:t>
            </a:r>
            <a:endPar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--group &lt;name&gt;                             a named group for recorded runs in the Cypress Dashboard</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-k, --key &lt;record-key&gt;                     your secret Record Key. you can omit this if you set a CYPRESS_RECORD_KEY environment variable.      </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--headed                                   displays the browser instead of running heedlessly</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--headless                                 hide the browser instead of running headed (default for cypress run)</a:t>
            </a:r>
          </a:p>
        </p:txBody>
      </p:sp>
    </p:spTree>
    <p:extLst>
      <p:ext uri="{BB962C8B-B14F-4D97-AF65-F5344CB8AC3E}">
        <p14:creationId xmlns:p14="http://schemas.microsoft.com/office/powerpoint/2010/main" val="1007729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6DE93-1D14-7EE5-6BFA-BAB5AD2B3AED}"/>
              </a:ext>
            </a:extLst>
          </p:cNvPr>
          <p:cNvSpPr txBox="1"/>
          <p:nvPr/>
        </p:nvSpPr>
        <p:spPr>
          <a:xfrm>
            <a:off x="0" y="0"/>
            <a:ext cx="12192000" cy="5457904"/>
          </a:xfrm>
          <a:prstGeom prst="rect">
            <a:avLst/>
          </a:prstGeom>
          <a:noFill/>
        </p:spPr>
        <p:txBody>
          <a:bodyPr wrap="square" rtlCol="0">
            <a:spAutoFit/>
          </a:bodyPr>
          <a:lstStyle/>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--no-exit                                  keep the browser open after tests finish</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--parallel                                 enables concurrent runs and automatic load balancing of specs across multiple machines or processes  </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-p, --port &lt;port&gt;                          runs Cypress on a specific port. overrides any value in </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cypress.config</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js,ts,mjs,cjs</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-P, --project &lt;project-path&gt;               path to the project</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-q, --quiet                                run quietly, using only the configured reporter</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--record [bool]                            records the run. sends test results, screenshots and videos to your Cypress Dashboard.</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-r, --reporter &lt;reporter&gt;                  runs a specific mocha reporter. pass a path to use a custom reporter. defaults to "spec"</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-o, --reporter-options &lt;reporter-options&gt;  options for the mocha reporter. defaults to "null"</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-s, --spec &lt;spec&gt;                          runs specific spec file(s). defaults to "all"</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-t, --tag &lt;tag&gt;                            named tag(s) for recorded runs in the Cypress Dashboard</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--dev                                      runs cypress in development and bypasses binary check</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-h, --help                                 display help for command</a:t>
            </a:r>
          </a:p>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PS C:\Program111\CypressProjects\Cypressprjt&gt;</a:t>
            </a:r>
            <a:endParaRPr lang="en-IN" dirty="0">
              <a:solidFill>
                <a:srgbClr val="FF0000"/>
              </a:solidFill>
              <a:highlight>
                <a:srgbClr val="FFFF00"/>
              </a:highlight>
            </a:endParaRPr>
          </a:p>
        </p:txBody>
      </p:sp>
      <p:sp>
        <p:nvSpPr>
          <p:cNvPr id="3" name="TextBox 2">
            <a:extLst>
              <a:ext uri="{FF2B5EF4-FFF2-40B4-BE49-F238E27FC236}">
                <a16:creationId xmlns:a16="http://schemas.microsoft.com/office/drawing/2014/main" id="{ABFDB8A8-2CCA-9F79-FEE6-A3F3CA5DE7E0}"/>
              </a:ext>
            </a:extLst>
          </p:cNvPr>
          <p:cNvSpPr txBox="1"/>
          <p:nvPr/>
        </p:nvSpPr>
        <p:spPr>
          <a:xfrm>
            <a:off x="0" y="5457904"/>
            <a:ext cx="12192000" cy="923330"/>
          </a:xfrm>
          <a:prstGeom prst="rect">
            <a:avLst/>
          </a:prstGeom>
          <a:noFill/>
        </p:spPr>
        <p:txBody>
          <a:bodyPr wrap="square" rtlCol="0">
            <a:spAutoFit/>
          </a:bodyPr>
          <a:lstStyle/>
          <a:p>
            <a:r>
              <a:rPr lang="en-IN" dirty="0" err="1">
                <a:solidFill>
                  <a:srgbClr val="00FFFF"/>
                </a:solidFill>
              </a:rPr>
              <a:t>npx</a:t>
            </a:r>
            <a:r>
              <a:rPr lang="en-IN" dirty="0">
                <a:solidFill>
                  <a:srgbClr val="00FFFF"/>
                </a:solidFill>
              </a:rPr>
              <a:t> cypress run –s .\cypress\integration\FirstTest.js</a:t>
            </a:r>
          </a:p>
          <a:p>
            <a:endParaRPr lang="en-IN" dirty="0">
              <a:solidFill>
                <a:srgbClr val="00FFFF"/>
              </a:solidFill>
            </a:endParaRPr>
          </a:p>
          <a:p>
            <a:r>
              <a:rPr lang="en-IN" dirty="0" err="1">
                <a:solidFill>
                  <a:srgbClr val="00FFFF"/>
                </a:solidFill>
              </a:rPr>
              <a:t>npx</a:t>
            </a:r>
            <a:r>
              <a:rPr lang="en-IN" dirty="0">
                <a:solidFill>
                  <a:srgbClr val="00FFFF"/>
                </a:solidFill>
              </a:rPr>
              <a:t> cypress run –s .cypress\integration\FirstTest.js –b chrome --headless</a:t>
            </a:r>
          </a:p>
        </p:txBody>
      </p:sp>
    </p:spTree>
    <p:extLst>
      <p:ext uri="{BB962C8B-B14F-4D97-AF65-F5344CB8AC3E}">
        <p14:creationId xmlns:p14="http://schemas.microsoft.com/office/powerpoint/2010/main" val="3569811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FCBA29-F93C-B528-4DAB-34ADB9863B00}"/>
              </a:ext>
            </a:extLst>
          </p:cNvPr>
          <p:cNvSpPr txBox="1"/>
          <p:nvPr/>
        </p:nvSpPr>
        <p:spPr>
          <a:xfrm>
            <a:off x="0" y="0"/>
            <a:ext cx="12192000" cy="7294305"/>
          </a:xfrm>
          <a:prstGeom prst="rect">
            <a:avLst/>
          </a:prstGeom>
          <a:noFill/>
        </p:spPr>
        <p:txBody>
          <a:bodyPr wrap="square" rtlCol="0">
            <a:spAutoFit/>
          </a:bodyPr>
          <a:lstStyle/>
          <a:p>
            <a:r>
              <a:rPr lang="en-IN" dirty="0"/>
              <a:t>Step 2 – Open </a:t>
            </a:r>
            <a:r>
              <a:rPr lang="en-IN" dirty="0" err="1"/>
              <a:t>packge.json</a:t>
            </a:r>
            <a:r>
              <a:rPr lang="en-IN" dirty="0"/>
              <a:t> file</a:t>
            </a:r>
          </a:p>
          <a:p>
            <a:r>
              <a:rPr lang="en-IN" dirty="0"/>
              <a:t>Step 3 – Add under script section</a:t>
            </a:r>
          </a:p>
          <a:p>
            <a:r>
              <a:rPr lang="en-IN" dirty="0"/>
              <a:t> 	</a:t>
            </a:r>
            <a:r>
              <a:rPr lang="en-IN" dirty="0">
                <a:solidFill>
                  <a:srgbClr val="00FFFF"/>
                </a:solidFill>
                <a:latin typeface="Consolas" panose="020B0609020204030204" pitchFamily="49" charset="0"/>
              </a:rPr>
              <a:t> </a:t>
            </a:r>
            <a:r>
              <a:rPr lang="en-IN" b="0" dirty="0">
                <a:solidFill>
                  <a:srgbClr val="00FFFF"/>
                </a:solidFill>
                <a:effectLst/>
                <a:latin typeface="Consolas" panose="020B0609020204030204" pitchFamily="49" charset="0"/>
              </a:rPr>
              <a:t>"scripts": {</a:t>
            </a:r>
          </a:p>
          <a:p>
            <a:r>
              <a:rPr lang="en-IN" b="0" dirty="0">
                <a:solidFill>
                  <a:srgbClr val="00FFFF"/>
                </a:solidFill>
                <a:effectLst/>
                <a:latin typeface="Consolas" panose="020B0609020204030204" pitchFamily="49" charset="0"/>
              </a:rPr>
              <a:t>    "</a:t>
            </a:r>
            <a:r>
              <a:rPr lang="en-IN" b="0" dirty="0" err="1">
                <a:solidFill>
                  <a:srgbClr val="00FFFF"/>
                </a:solidFill>
                <a:effectLst/>
                <a:latin typeface="Consolas" panose="020B0609020204030204" pitchFamily="49" charset="0"/>
              </a:rPr>
              <a:t>pretest</a:t>
            </a:r>
            <a:r>
              <a:rPr lang="en-IN" b="0" dirty="0">
                <a:solidFill>
                  <a:srgbClr val="00FFFF"/>
                </a:solidFill>
                <a:effectLst/>
                <a:latin typeface="Consolas" panose="020B0609020204030204" pitchFamily="49" charset="0"/>
              </a:rPr>
              <a:t>": "echo I AM </a:t>
            </a:r>
            <a:r>
              <a:rPr lang="en-IN" b="0" dirty="0" err="1">
                <a:solidFill>
                  <a:srgbClr val="00FFFF"/>
                </a:solidFill>
                <a:effectLst/>
                <a:latin typeface="Consolas" panose="020B0609020204030204" pitchFamily="49" charset="0"/>
              </a:rPr>
              <a:t>PreTEST</a:t>
            </a:r>
            <a:r>
              <a:rPr lang="en-IN" b="0" dirty="0">
                <a:solidFill>
                  <a:srgbClr val="00FFFF"/>
                </a:solidFill>
                <a:effectLst/>
                <a:latin typeface="Consolas" panose="020B0609020204030204" pitchFamily="49" charset="0"/>
              </a:rPr>
              <a:t>",</a:t>
            </a:r>
          </a:p>
          <a:p>
            <a:r>
              <a:rPr lang="en-IN" b="0" dirty="0">
                <a:solidFill>
                  <a:srgbClr val="00FFFF"/>
                </a:solidFill>
                <a:effectLst/>
                <a:latin typeface="Consolas" panose="020B0609020204030204" pitchFamily="49" charset="0"/>
              </a:rPr>
              <a:t>    "</a:t>
            </a:r>
            <a:r>
              <a:rPr lang="en-IN" b="0" dirty="0" err="1">
                <a:solidFill>
                  <a:srgbClr val="00FFFF"/>
                </a:solidFill>
                <a:effectLst/>
                <a:latin typeface="Consolas" panose="020B0609020204030204" pitchFamily="49" charset="0"/>
              </a:rPr>
              <a:t>posttest</a:t>
            </a:r>
            <a:r>
              <a:rPr lang="en-IN" b="0" dirty="0">
                <a:solidFill>
                  <a:srgbClr val="00FFFF"/>
                </a:solidFill>
                <a:effectLst/>
                <a:latin typeface="Consolas" panose="020B0609020204030204" pitchFamily="49" charset="0"/>
              </a:rPr>
              <a:t>": "echo I AM </a:t>
            </a:r>
            <a:r>
              <a:rPr lang="en-IN" b="0" dirty="0" err="1">
                <a:solidFill>
                  <a:srgbClr val="00FFFF"/>
                </a:solidFill>
                <a:effectLst/>
                <a:latin typeface="Consolas" panose="020B0609020204030204" pitchFamily="49" charset="0"/>
              </a:rPr>
              <a:t>PostTEST</a:t>
            </a:r>
            <a:r>
              <a:rPr lang="en-IN" b="0" dirty="0">
                <a:solidFill>
                  <a:srgbClr val="00FFFF"/>
                </a:solidFill>
                <a:effectLst/>
                <a:latin typeface="Consolas" panose="020B0609020204030204" pitchFamily="49" charset="0"/>
              </a:rPr>
              <a:t>",</a:t>
            </a:r>
          </a:p>
          <a:p>
            <a:r>
              <a:rPr lang="en-IN" b="0" dirty="0">
                <a:solidFill>
                  <a:srgbClr val="00FFFF"/>
                </a:solidFill>
                <a:effectLst/>
                <a:latin typeface="Consolas" panose="020B0609020204030204" pitchFamily="49" charset="0"/>
              </a:rPr>
              <a:t>    "test": "echo I AM THE TEST",</a:t>
            </a:r>
          </a:p>
          <a:p>
            <a:r>
              <a:rPr lang="en-IN" b="0" dirty="0">
                <a:solidFill>
                  <a:srgbClr val="00FFFF"/>
                </a:solidFill>
                <a:effectLst/>
                <a:latin typeface="Consolas" panose="020B0609020204030204" pitchFamily="49" charset="0"/>
              </a:rPr>
              <a:t>    "hello": "echo hello world",</a:t>
            </a:r>
          </a:p>
          <a:p>
            <a:r>
              <a:rPr lang="en-IN" b="0" dirty="0">
                <a:solidFill>
                  <a:srgbClr val="00FFFF"/>
                </a:solidFill>
                <a:effectLst/>
                <a:latin typeface="Consolas" panose="020B0609020204030204" pitchFamily="49" charset="0"/>
              </a:rPr>
              <a:t>    "cy-test": "cypress run“</a:t>
            </a:r>
          </a:p>
          <a:p>
            <a:r>
              <a:rPr lang="en-IN" dirty="0">
                <a:highlight>
                  <a:srgbClr val="FF0000"/>
                </a:highlight>
              </a:rPr>
              <a:t>Every line under this section can be run with </a:t>
            </a:r>
            <a:r>
              <a:rPr lang="en-IN" dirty="0" err="1">
                <a:highlight>
                  <a:srgbClr val="FF0000"/>
                </a:highlight>
              </a:rPr>
              <a:t>npm</a:t>
            </a:r>
            <a:r>
              <a:rPr lang="en-IN" dirty="0">
                <a:highlight>
                  <a:srgbClr val="FF0000"/>
                </a:highlight>
              </a:rPr>
              <a:t> run command</a:t>
            </a:r>
          </a:p>
          <a:p>
            <a:endParaRPr lang="en-IN" dirty="0">
              <a:solidFill>
                <a:srgbClr val="00FFFF"/>
              </a:solidFill>
              <a:highlight>
                <a:srgbClr val="FF0000"/>
              </a:highlight>
              <a:latin typeface="Consolas" panose="020B0609020204030204" pitchFamily="49" charset="0"/>
            </a:endParaRP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PS C:\Program111\CypressProjects\Cypressprjt&gt; </a:t>
            </a:r>
            <a:r>
              <a:rPr lang="en-IN" sz="1800" dirty="0" err="1">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npm</a:t>
            </a:r>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run test</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&gt; cypressprjt@1.0.0 </a:t>
            </a:r>
            <a:r>
              <a:rPr lang="en-IN" sz="1800" dirty="0" err="1">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pretest</a:t>
            </a:r>
            <a:endPar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endParaRP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&gt; echo I AM </a:t>
            </a:r>
            <a:r>
              <a:rPr lang="en-IN" sz="1800" dirty="0" err="1">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PreTEST</a:t>
            </a:r>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I AM </a:t>
            </a:r>
            <a:r>
              <a:rPr lang="en-IN" sz="1800" dirty="0" err="1">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PreTEST</a:t>
            </a:r>
            <a:endPar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endParaRP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&gt; cypressprjt@1.0.0 test</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&gt; echo I AM THE TEST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I AM THE TEST</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&gt; cypressprjt@1.0.0 </a:t>
            </a:r>
            <a:r>
              <a:rPr lang="en-IN" sz="1800" dirty="0" err="1">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posttest</a:t>
            </a:r>
            <a:endPar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endParaRP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&gt; echo I AM </a:t>
            </a:r>
            <a:r>
              <a:rPr lang="en-IN" sz="1800" dirty="0" err="1">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PostTEST</a:t>
            </a:r>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 </a:t>
            </a:r>
          </a:p>
          <a:p>
            <a:r>
              <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I AM </a:t>
            </a:r>
            <a:r>
              <a:rPr lang="en-IN" sz="1800" dirty="0" err="1">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rPr>
              <a:t>PostTEST</a:t>
            </a:r>
            <a:endParaRPr lang="en-IN" sz="1800" dirty="0">
              <a:solidFill>
                <a:srgbClr val="00FFFF"/>
              </a:solidFill>
              <a:effectLst/>
              <a:highlight>
                <a:srgbClr val="816964"/>
              </a:highligh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3844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55D2-2667-6C04-0118-EEA9B2FECA7A}"/>
              </a:ext>
            </a:extLst>
          </p:cNvPr>
          <p:cNvSpPr>
            <a:spLocks noGrp="1"/>
          </p:cNvSpPr>
          <p:nvPr>
            <p:ph type="title"/>
          </p:nvPr>
        </p:nvSpPr>
        <p:spPr>
          <a:xfrm>
            <a:off x="1052083" y="0"/>
            <a:ext cx="9291215" cy="1049235"/>
          </a:xfrm>
        </p:spPr>
        <p:txBody>
          <a:bodyPr/>
          <a:lstStyle/>
          <a:p>
            <a:r>
              <a:rPr lang="en-IN" dirty="0"/>
              <a:t>We will run step by step</a:t>
            </a:r>
          </a:p>
        </p:txBody>
      </p:sp>
      <p:sp>
        <p:nvSpPr>
          <p:cNvPr id="3" name="Content Placeholder 2">
            <a:extLst>
              <a:ext uri="{FF2B5EF4-FFF2-40B4-BE49-F238E27FC236}">
                <a16:creationId xmlns:a16="http://schemas.microsoft.com/office/drawing/2014/main" id="{7F68CBF0-09E7-FE64-4A4E-44976CFB27D3}"/>
              </a:ext>
            </a:extLst>
          </p:cNvPr>
          <p:cNvSpPr>
            <a:spLocks noGrp="1"/>
          </p:cNvSpPr>
          <p:nvPr>
            <p:ph idx="1"/>
          </p:nvPr>
        </p:nvSpPr>
        <p:spPr>
          <a:xfrm>
            <a:off x="355107" y="1491447"/>
            <a:ext cx="2883464" cy="4527613"/>
          </a:xfrm>
        </p:spPr>
        <p:txBody>
          <a:bodyPr/>
          <a:lstStyle/>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is Cypress</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Getting Started</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Installation &amp; Setup</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IDE &amp; Prerequisites</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Object Locators</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Cypress with JavaScript</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Cypress with TypeScript</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Assertions</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Page Object Model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App Actions</a:t>
            </a:r>
          </a:p>
        </p:txBody>
      </p:sp>
      <p:sp>
        <p:nvSpPr>
          <p:cNvPr id="5" name="Content Placeholder 2">
            <a:extLst>
              <a:ext uri="{FF2B5EF4-FFF2-40B4-BE49-F238E27FC236}">
                <a16:creationId xmlns:a16="http://schemas.microsoft.com/office/drawing/2014/main" id="{408CC468-0A1B-F5C2-7C6B-A288E336A060}"/>
              </a:ext>
            </a:extLst>
          </p:cNvPr>
          <p:cNvSpPr txBox="1">
            <a:spLocks/>
          </p:cNvSpPr>
          <p:nvPr/>
        </p:nvSpPr>
        <p:spPr>
          <a:xfrm>
            <a:off x="3866187" y="1491447"/>
            <a:ext cx="3029063" cy="4527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CLI</a:t>
            </a:r>
          </a:p>
          <a:p>
            <a:pPr lvl="0">
              <a:lnSpc>
                <a:spcPct val="107000"/>
              </a:lnSpc>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Package.json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File Handling</a:t>
            </a:r>
          </a:p>
          <a:p>
            <a:pPr marL="800100" indent="-3429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(Read, Write, Upload, Download)</a:t>
            </a:r>
          </a:p>
          <a:p>
            <a:pPr lvl="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Reporting</a:t>
            </a:r>
          </a:p>
          <a:p>
            <a:pPr lvl="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API Testing</a:t>
            </a:r>
          </a:p>
          <a:p>
            <a:pPr lvl="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 Commands</a:t>
            </a:r>
          </a:p>
          <a:p>
            <a:pPr lvl="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Cypress Studio</a:t>
            </a:r>
          </a:p>
          <a:p>
            <a:pPr lv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Cypress Dashboard</a:t>
            </a:r>
          </a:p>
        </p:txBody>
      </p:sp>
      <p:sp>
        <p:nvSpPr>
          <p:cNvPr id="8" name="Content Placeholder 2">
            <a:extLst>
              <a:ext uri="{FF2B5EF4-FFF2-40B4-BE49-F238E27FC236}">
                <a16:creationId xmlns:a16="http://schemas.microsoft.com/office/drawing/2014/main" id="{D4FB51D2-D298-8334-A20B-29F2B7D53DC0}"/>
              </a:ext>
            </a:extLst>
          </p:cNvPr>
          <p:cNvSpPr txBox="1">
            <a:spLocks/>
          </p:cNvSpPr>
          <p:nvPr/>
        </p:nvSpPr>
        <p:spPr>
          <a:xfrm>
            <a:off x="7522866" y="1554079"/>
            <a:ext cx="3029063" cy="4402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Cypress BDD Cucumber</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Database Integration</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Git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Jenkins</a:t>
            </a:r>
          </a:p>
          <a:p>
            <a:pPr>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260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CE8A5-3FFB-C7E2-F287-889114DC2FAA}"/>
              </a:ext>
            </a:extLst>
          </p:cNvPr>
          <p:cNvSpPr txBox="1"/>
          <p:nvPr/>
        </p:nvSpPr>
        <p:spPr>
          <a:xfrm>
            <a:off x="0" y="0"/>
            <a:ext cx="12091386" cy="3416320"/>
          </a:xfrm>
          <a:prstGeom prst="rect">
            <a:avLst/>
          </a:prstGeom>
          <a:noFill/>
        </p:spPr>
        <p:txBody>
          <a:bodyPr wrap="square" rtlCol="0">
            <a:spAutoFit/>
          </a:bodyPr>
          <a:lstStyle/>
          <a:p>
            <a:r>
              <a:rPr lang="en-IN" dirty="0"/>
              <a:t>Step 4 – Can set Configuration from command line </a:t>
            </a:r>
          </a:p>
          <a:p>
            <a:r>
              <a:rPr lang="en-IN" dirty="0"/>
              <a:t>		syntax: 	</a:t>
            </a:r>
            <a:r>
              <a:rPr lang="en-IN" dirty="0" err="1">
                <a:solidFill>
                  <a:srgbClr val="00FFFF"/>
                </a:solidFill>
              </a:rPr>
              <a:t>cypess</a:t>
            </a:r>
            <a:r>
              <a:rPr lang="en-IN" dirty="0">
                <a:solidFill>
                  <a:srgbClr val="00FFFF"/>
                </a:solidFill>
              </a:rPr>
              <a:t> run –config &lt;config&gt;.</a:t>
            </a:r>
          </a:p>
          <a:p>
            <a:r>
              <a:rPr lang="en-IN" dirty="0">
                <a:solidFill>
                  <a:srgbClr val="00FFFF"/>
                </a:solidFill>
              </a:rPr>
              <a:t> 		</a:t>
            </a:r>
            <a:r>
              <a:rPr lang="en-IN" sz="2000" dirty="0">
                <a:solidFill>
                  <a:schemeClr val="accent1">
                    <a:lumMod val="40000"/>
                    <a:lumOff val="60000"/>
                  </a:schemeClr>
                </a:solidFill>
              </a:rPr>
              <a:t>cypress run </a:t>
            </a:r>
            <a:r>
              <a:rPr lang="en-IN" sz="2000" dirty="0">
                <a:solidFill>
                  <a:srgbClr val="FFFF00"/>
                </a:solidFill>
              </a:rPr>
              <a:t>--config </a:t>
            </a:r>
            <a:r>
              <a:rPr lang="en-IN" sz="2000" dirty="0" err="1">
                <a:solidFill>
                  <a:schemeClr val="accent1">
                    <a:lumMod val="40000"/>
                    <a:lumOff val="60000"/>
                  </a:schemeClr>
                </a:solidFill>
              </a:rPr>
              <a:t>pageLoadTimeout</a:t>
            </a:r>
            <a:r>
              <a:rPr lang="en-IN" sz="2000" dirty="0">
                <a:solidFill>
                  <a:schemeClr val="accent1">
                    <a:lumMod val="40000"/>
                    <a:lumOff val="60000"/>
                  </a:schemeClr>
                </a:solidFill>
              </a:rPr>
              <a:t>=100000,watchForFileChanges=false</a:t>
            </a:r>
          </a:p>
          <a:p>
            <a:r>
              <a:rPr lang="en-IN" sz="2000" dirty="0">
                <a:solidFill>
                  <a:schemeClr val="accent1">
                    <a:lumMod val="40000"/>
                    <a:lumOff val="60000"/>
                  </a:schemeClr>
                </a:solidFill>
              </a:rPr>
              <a:t>	</a:t>
            </a:r>
            <a:r>
              <a:rPr lang="en-IN" sz="2000" dirty="0"/>
              <a:t>or we can also declare configuration like this</a:t>
            </a:r>
          </a:p>
          <a:p>
            <a:r>
              <a:rPr lang="en-IN" sz="2000" dirty="0"/>
              <a:t>		</a:t>
            </a:r>
            <a:r>
              <a:rPr lang="en-IN" sz="2000" dirty="0">
                <a:solidFill>
                  <a:schemeClr val="accent1">
                    <a:lumMod val="40000"/>
                    <a:lumOff val="60000"/>
                  </a:schemeClr>
                </a:solidFill>
              </a:rPr>
              <a:t>cypress run </a:t>
            </a:r>
            <a:r>
              <a:rPr lang="en-IN" sz="2000" dirty="0">
                <a:solidFill>
                  <a:srgbClr val="FFFF00"/>
                </a:solidFill>
              </a:rPr>
              <a:t>–config</a:t>
            </a:r>
            <a:r>
              <a:rPr lang="en-IN" sz="2000" dirty="0">
                <a:solidFill>
                  <a:schemeClr val="accent1">
                    <a:lumMod val="40000"/>
                    <a:lumOff val="60000"/>
                  </a:schemeClr>
                </a:solidFill>
              </a:rPr>
              <a:t> ‘{“</a:t>
            </a:r>
            <a:r>
              <a:rPr lang="en-IN" sz="2000" dirty="0" err="1">
                <a:solidFill>
                  <a:schemeClr val="accent1">
                    <a:lumMod val="40000"/>
                    <a:lumOff val="60000"/>
                  </a:schemeClr>
                </a:solidFill>
              </a:rPr>
              <a:t>watchForFileChanges</a:t>
            </a:r>
            <a:r>
              <a:rPr lang="en-IN" sz="2000" dirty="0">
                <a:solidFill>
                  <a:schemeClr val="accent1">
                    <a:lumMod val="40000"/>
                    <a:lumOff val="60000"/>
                  </a:schemeClr>
                </a:solidFill>
              </a:rPr>
              <a:t>”:false, “pageLoadTimeout”:100000}’</a:t>
            </a:r>
          </a:p>
          <a:p>
            <a:r>
              <a:rPr lang="en-IN" sz="2000" dirty="0">
                <a:solidFill>
                  <a:schemeClr val="accent1">
                    <a:lumMod val="40000"/>
                    <a:lumOff val="60000"/>
                  </a:schemeClr>
                </a:solidFill>
              </a:rPr>
              <a:t>		</a:t>
            </a:r>
            <a:r>
              <a:rPr lang="en-IN" sz="2000" dirty="0">
                <a:solidFill>
                  <a:srgbClr val="FFFF00"/>
                </a:solidFill>
              </a:rPr>
              <a:t>cypress run			</a:t>
            </a:r>
            <a:r>
              <a:rPr lang="en-IN" sz="2000" dirty="0"/>
              <a:t>Runs cypress tests from CLI</a:t>
            </a:r>
          </a:p>
          <a:p>
            <a:r>
              <a:rPr lang="en-IN" sz="2000" dirty="0"/>
              <a:t>		</a:t>
            </a:r>
            <a:r>
              <a:rPr lang="en-IN" sz="2000" dirty="0">
                <a:solidFill>
                  <a:srgbClr val="FFFF00"/>
                </a:solidFill>
              </a:rPr>
              <a:t>cypress open		</a:t>
            </a:r>
            <a:r>
              <a:rPr lang="en-IN" sz="2000" dirty="0"/>
              <a:t>Open Cypress App</a:t>
            </a:r>
          </a:p>
          <a:p>
            <a:r>
              <a:rPr lang="en-IN" sz="2000" dirty="0"/>
              <a:t>		</a:t>
            </a:r>
            <a:r>
              <a:rPr lang="en-IN" sz="2000" dirty="0">
                <a:solidFill>
                  <a:srgbClr val="FFFF00"/>
                </a:solidFill>
              </a:rPr>
              <a:t>cypress Verify		</a:t>
            </a:r>
            <a:r>
              <a:rPr lang="en-IN" sz="2000" dirty="0"/>
              <a:t>Verify cypress is installed correctly and is executable</a:t>
            </a:r>
          </a:p>
          <a:p>
            <a:r>
              <a:rPr lang="en-IN" sz="2000" dirty="0"/>
              <a:t>		</a:t>
            </a:r>
            <a:r>
              <a:rPr lang="en-IN" sz="2000" dirty="0">
                <a:solidFill>
                  <a:srgbClr val="FFFF00"/>
                </a:solidFill>
              </a:rPr>
              <a:t>cypress version	</a:t>
            </a:r>
            <a:r>
              <a:rPr lang="en-IN" sz="2000" dirty="0"/>
              <a:t>Prints Cypress version</a:t>
            </a:r>
          </a:p>
          <a:p>
            <a:r>
              <a:rPr lang="en-IN" sz="2000" dirty="0"/>
              <a:t>		</a:t>
            </a:r>
            <a:r>
              <a:rPr lang="en-IN" sz="2000" dirty="0">
                <a:solidFill>
                  <a:srgbClr val="FFFF00"/>
                </a:solidFill>
              </a:rPr>
              <a:t>cypress info		</a:t>
            </a:r>
            <a:r>
              <a:rPr lang="en-IN" sz="2000" dirty="0"/>
              <a:t>Prints information about Cypress &amp; current environment</a:t>
            </a:r>
          </a:p>
          <a:p>
            <a:r>
              <a:rPr lang="en-IN" sz="2000" dirty="0"/>
              <a:t>		</a:t>
            </a:r>
            <a:r>
              <a:rPr lang="en-IN" sz="2000" dirty="0">
                <a:solidFill>
                  <a:srgbClr val="FFFF00"/>
                </a:solidFill>
              </a:rPr>
              <a:t>cypress cache		</a:t>
            </a:r>
            <a:r>
              <a:rPr lang="en-IN" sz="2000" dirty="0"/>
              <a:t>Prints info about Cypress cache</a:t>
            </a:r>
          </a:p>
        </p:txBody>
      </p:sp>
    </p:spTree>
    <p:extLst>
      <p:ext uri="{BB962C8B-B14F-4D97-AF65-F5344CB8AC3E}">
        <p14:creationId xmlns:p14="http://schemas.microsoft.com/office/powerpoint/2010/main" val="219331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B0A318-F0AE-BFCC-79EA-26D6D132AC7A}"/>
              </a:ext>
            </a:extLst>
          </p:cNvPr>
          <p:cNvSpPr txBox="1"/>
          <p:nvPr/>
        </p:nvSpPr>
        <p:spPr>
          <a:xfrm>
            <a:off x="0" y="71021"/>
            <a:ext cx="12192000" cy="553998"/>
          </a:xfrm>
          <a:prstGeom prst="rect">
            <a:avLst/>
          </a:prstGeom>
          <a:noFill/>
        </p:spPr>
        <p:txBody>
          <a:bodyPr wrap="square" rtlCol="0">
            <a:spAutoFit/>
          </a:bodyPr>
          <a:lstStyle/>
          <a:p>
            <a:pPr algn="ctr"/>
            <a:r>
              <a:rPr lang="en-IN" sz="3000" b="1" dirty="0">
                <a:solidFill>
                  <a:srgbClr val="00FFFF"/>
                </a:solidFill>
              </a:rPr>
              <a:t>What is </a:t>
            </a:r>
            <a:r>
              <a:rPr lang="en-IN" sz="3000" b="1" dirty="0" err="1">
                <a:solidFill>
                  <a:srgbClr val="00FFFF"/>
                </a:solidFill>
              </a:rPr>
              <a:t>package.json</a:t>
            </a:r>
            <a:endParaRPr lang="en-IN" sz="3000" b="1" dirty="0">
              <a:solidFill>
                <a:srgbClr val="00FFFF"/>
              </a:solidFill>
            </a:endParaRPr>
          </a:p>
        </p:txBody>
      </p:sp>
      <p:pic>
        <p:nvPicPr>
          <p:cNvPr id="4" name="Picture 3">
            <a:extLst>
              <a:ext uri="{FF2B5EF4-FFF2-40B4-BE49-F238E27FC236}">
                <a16:creationId xmlns:a16="http://schemas.microsoft.com/office/drawing/2014/main" id="{E71C0741-0C00-22B2-ABC7-C26E227E7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802"/>
            <a:ext cx="3634740" cy="4297680"/>
          </a:xfrm>
          <a:prstGeom prst="rect">
            <a:avLst/>
          </a:prstGeom>
        </p:spPr>
      </p:pic>
      <p:sp>
        <p:nvSpPr>
          <p:cNvPr id="5" name="TextBox 4">
            <a:extLst>
              <a:ext uri="{FF2B5EF4-FFF2-40B4-BE49-F238E27FC236}">
                <a16:creationId xmlns:a16="http://schemas.microsoft.com/office/drawing/2014/main" id="{46DBBEEB-4B7F-E4E8-5C1A-C7944EF2F88A}"/>
              </a:ext>
            </a:extLst>
          </p:cNvPr>
          <p:cNvSpPr txBox="1"/>
          <p:nvPr/>
        </p:nvSpPr>
        <p:spPr>
          <a:xfrm>
            <a:off x="4101482" y="710214"/>
            <a:ext cx="8090517" cy="6136360"/>
          </a:xfrm>
          <a:prstGeom prst="rect">
            <a:avLst/>
          </a:prstGeom>
          <a:noFill/>
        </p:spPr>
        <p:txBody>
          <a:bodyPr wrap="square" rtlCol="0">
            <a:spAutoFit/>
          </a:bodyPr>
          <a:lstStyle/>
          <a:p>
            <a:r>
              <a:rPr lang="en-IN" dirty="0"/>
              <a:t>Every node.js project has </a:t>
            </a:r>
            <a:r>
              <a:rPr lang="en-IN" dirty="0" err="1"/>
              <a:t>package.json</a:t>
            </a:r>
            <a:r>
              <a:rPr lang="en-IN" dirty="0"/>
              <a:t> file located in the root folder</a:t>
            </a:r>
          </a:p>
          <a:p>
            <a:r>
              <a:rPr lang="en-IN" dirty="0"/>
              <a:t>Information about node.js project</a:t>
            </a:r>
          </a:p>
          <a:p>
            <a:r>
              <a:rPr lang="en-IN" dirty="0"/>
              <a:t>List of dependencies with version</a:t>
            </a:r>
          </a:p>
          <a:p>
            <a:r>
              <a:rPr lang="en-IN" dirty="0"/>
              <a:t>How to create :</a:t>
            </a:r>
          </a:p>
          <a:p>
            <a:endParaRPr lang="en-IN" dirty="0"/>
          </a:p>
          <a:p>
            <a:r>
              <a:rPr lang="en-IN" dirty="0" err="1">
                <a:solidFill>
                  <a:srgbClr val="FFFF00"/>
                </a:solidFill>
              </a:rPr>
              <a:t>npm</a:t>
            </a:r>
            <a:r>
              <a:rPr lang="en-IN" dirty="0">
                <a:solidFill>
                  <a:srgbClr val="FFFF00"/>
                </a:solidFill>
              </a:rPr>
              <a:t> </a:t>
            </a:r>
            <a:r>
              <a:rPr lang="en-IN" dirty="0" err="1">
                <a:solidFill>
                  <a:srgbClr val="FFFF00"/>
                </a:solidFill>
              </a:rPr>
              <a:t>init</a:t>
            </a:r>
            <a:endParaRPr lang="en-IN" dirty="0">
              <a:solidFill>
                <a:srgbClr val="FFFF00"/>
              </a:solidFill>
            </a:endParaRPr>
          </a:p>
          <a:p>
            <a:r>
              <a:rPr lang="en-IN" dirty="0" err="1">
                <a:solidFill>
                  <a:srgbClr val="FFFF00"/>
                </a:solidFill>
              </a:rPr>
              <a:t>npm</a:t>
            </a:r>
            <a:r>
              <a:rPr lang="en-IN" dirty="0">
                <a:solidFill>
                  <a:srgbClr val="FFFF00"/>
                </a:solidFill>
              </a:rPr>
              <a:t> </a:t>
            </a:r>
            <a:r>
              <a:rPr lang="en-IN" dirty="0" err="1">
                <a:solidFill>
                  <a:srgbClr val="FFFF00"/>
                </a:solidFill>
              </a:rPr>
              <a:t>init</a:t>
            </a:r>
            <a:r>
              <a:rPr lang="en-IN" dirty="0">
                <a:solidFill>
                  <a:srgbClr val="FFFF00"/>
                </a:solidFill>
              </a:rPr>
              <a:t> --y</a:t>
            </a:r>
          </a:p>
          <a:p>
            <a:pPr marL="342900" indent="-342900">
              <a:lnSpc>
                <a:spcPct val="150000"/>
              </a:lnSpc>
              <a:buFont typeface="+mj-lt"/>
              <a:buAutoNum type="arabicPeriod"/>
            </a:pPr>
            <a:r>
              <a:rPr lang="en-IN" dirty="0"/>
              <a:t>Package name</a:t>
            </a:r>
          </a:p>
          <a:p>
            <a:pPr marL="342900" indent="-342900">
              <a:lnSpc>
                <a:spcPct val="150000"/>
              </a:lnSpc>
              <a:buFont typeface="+mj-lt"/>
              <a:buAutoNum type="arabicPeriod"/>
            </a:pPr>
            <a:r>
              <a:rPr lang="en-IN" dirty="0"/>
              <a:t>Version </a:t>
            </a:r>
          </a:p>
          <a:p>
            <a:pPr marL="342900" indent="-342900">
              <a:lnSpc>
                <a:spcPct val="150000"/>
              </a:lnSpc>
              <a:buFont typeface="+mj-lt"/>
              <a:buAutoNum type="arabicPeriod"/>
            </a:pPr>
            <a:r>
              <a:rPr lang="en-IN" dirty="0"/>
              <a:t>Description</a:t>
            </a:r>
          </a:p>
          <a:p>
            <a:pPr marL="342900" indent="-342900">
              <a:lnSpc>
                <a:spcPct val="150000"/>
              </a:lnSpc>
              <a:buFont typeface="+mj-lt"/>
              <a:buAutoNum type="arabicPeriod"/>
            </a:pPr>
            <a:r>
              <a:rPr lang="en-IN" dirty="0"/>
              <a:t>Entry point</a:t>
            </a:r>
          </a:p>
          <a:p>
            <a:pPr marL="342900" indent="-342900">
              <a:lnSpc>
                <a:spcPct val="150000"/>
              </a:lnSpc>
              <a:buFont typeface="+mj-lt"/>
              <a:buAutoNum type="arabicPeriod"/>
            </a:pPr>
            <a:r>
              <a:rPr lang="en-IN" dirty="0"/>
              <a:t>test command:</a:t>
            </a:r>
          </a:p>
          <a:p>
            <a:pPr marL="342900" indent="-342900">
              <a:lnSpc>
                <a:spcPct val="150000"/>
              </a:lnSpc>
              <a:buFont typeface="+mj-lt"/>
              <a:buAutoNum type="arabicPeriod"/>
            </a:pPr>
            <a:r>
              <a:rPr lang="en-IN" dirty="0"/>
              <a:t>Keywords:</a:t>
            </a:r>
          </a:p>
          <a:p>
            <a:pPr marL="342900" indent="-342900">
              <a:lnSpc>
                <a:spcPct val="150000"/>
              </a:lnSpc>
              <a:buFont typeface="+mj-lt"/>
              <a:buAutoNum type="arabicPeriod"/>
            </a:pPr>
            <a:r>
              <a:rPr lang="en-IN" dirty="0"/>
              <a:t>Author:</a:t>
            </a:r>
          </a:p>
          <a:p>
            <a:pPr marL="342900" indent="-342900">
              <a:lnSpc>
                <a:spcPct val="150000"/>
              </a:lnSpc>
              <a:buFont typeface="+mj-lt"/>
              <a:buAutoNum type="arabicPeriod"/>
            </a:pPr>
            <a:r>
              <a:rPr lang="en-IN" dirty="0"/>
              <a:t>Licence</a:t>
            </a:r>
          </a:p>
          <a:p>
            <a:pPr marL="342900" indent="-342900">
              <a:lnSpc>
                <a:spcPct val="150000"/>
              </a:lnSpc>
              <a:buFont typeface="+mj-lt"/>
              <a:buAutoNum type="arabicPeriod"/>
            </a:pPr>
            <a:r>
              <a:rPr lang="en-IN" dirty="0"/>
              <a:t>Git repository:</a:t>
            </a:r>
          </a:p>
          <a:p>
            <a:pPr marL="342900" indent="-342900">
              <a:lnSpc>
                <a:spcPct val="150000"/>
              </a:lnSpc>
              <a:buFont typeface="+mj-lt"/>
              <a:buAutoNum type="arabicPeriod"/>
            </a:pPr>
            <a:r>
              <a:rPr lang="en-IN" dirty="0"/>
              <a:t>Dependencies</a:t>
            </a:r>
          </a:p>
        </p:txBody>
      </p:sp>
    </p:spTree>
    <p:extLst>
      <p:ext uri="{BB962C8B-B14F-4D97-AF65-F5344CB8AC3E}">
        <p14:creationId xmlns:p14="http://schemas.microsoft.com/office/powerpoint/2010/main" val="74156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6A6C3-F4D0-EC0C-B0E5-692E305E7A67}"/>
              </a:ext>
            </a:extLst>
          </p:cNvPr>
          <p:cNvSpPr txBox="1"/>
          <p:nvPr/>
        </p:nvSpPr>
        <p:spPr>
          <a:xfrm>
            <a:off x="0" y="0"/>
            <a:ext cx="12192000" cy="8125301"/>
          </a:xfrm>
          <a:prstGeom prst="rect">
            <a:avLst/>
          </a:prstGeom>
          <a:noFill/>
        </p:spPr>
        <p:txBody>
          <a:bodyPr wrap="square" rtlCol="0">
            <a:spAutoFit/>
          </a:bodyPr>
          <a:lstStyle/>
          <a:p>
            <a:r>
              <a:rPr lang="en-IN" b="1" dirty="0">
                <a:solidFill>
                  <a:srgbClr val="FFFF00"/>
                </a:solidFill>
              </a:rPr>
              <a:t>name :-</a:t>
            </a:r>
            <a:r>
              <a:rPr lang="en-IN" dirty="0"/>
              <a:t>	 name of the project</a:t>
            </a:r>
          </a:p>
          <a:p>
            <a:pPr marL="342900" indent="-342900">
              <a:buFont typeface="+mj-lt"/>
              <a:buAutoNum type="arabicPeriod"/>
            </a:pPr>
            <a:r>
              <a:rPr lang="en-IN" dirty="0"/>
              <a:t>Maximum 24 character</a:t>
            </a:r>
          </a:p>
          <a:p>
            <a:pPr marL="342900" indent="-342900">
              <a:buFont typeface="+mj-lt"/>
              <a:buAutoNum type="arabicPeriod"/>
            </a:pPr>
            <a:r>
              <a:rPr lang="en-IN" dirty="0"/>
              <a:t>Can’t start with dot or a underscore</a:t>
            </a:r>
          </a:p>
          <a:p>
            <a:pPr marL="342900" indent="-342900">
              <a:buFont typeface="+mj-lt"/>
              <a:buAutoNum type="arabicPeriod"/>
            </a:pPr>
            <a:r>
              <a:rPr lang="en-IN" dirty="0"/>
              <a:t>Must not have uppercase letter</a:t>
            </a:r>
          </a:p>
          <a:p>
            <a:pPr marL="342900" indent="-342900">
              <a:buFont typeface="+mj-lt"/>
              <a:buAutoNum type="arabicPeriod"/>
            </a:pPr>
            <a:r>
              <a:rPr lang="en-IN" dirty="0"/>
              <a:t>Stored in </a:t>
            </a:r>
            <a:r>
              <a:rPr lang="en-IN" dirty="0" err="1"/>
              <a:t>npm</a:t>
            </a:r>
            <a:r>
              <a:rPr lang="en-IN" dirty="0"/>
              <a:t> registry</a:t>
            </a:r>
          </a:p>
          <a:p>
            <a:pPr marL="342900" indent="-342900">
              <a:buFont typeface="+mj-lt"/>
              <a:buAutoNum type="arabicPeriod"/>
            </a:pPr>
            <a:endParaRPr lang="en-IN" dirty="0"/>
          </a:p>
          <a:p>
            <a:r>
              <a:rPr lang="en-IN" dirty="0">
                <a:solidFill>
                  <a:srgbClr val="FFFF00"/>
                </a:solidFill>
              </a:rPr>
              <a:t>version :-		</a:t>
            </a:r>
            <a:r>
              <a:rPr lang="en-IN" dirty="0"/>
              <a:t>version of your project or application </a:t>
            </a:r>
          </a:p>
          <a:p>
            <a:r>
              <a:rPr lang="en-IN" dirty="0">
                <a:solidFill>
                  <a:srgbClr val="FFFF00"/>
                </a:solidFill>
              </a:rPr>
              <a:t>				package name + version = unique package</a:t>
            </a:r>
          </a:p>
          <a:p>
            <a:endParaRPr lang="en-IN" dirty="0">
              <a:solidFill>
                <a:srgbClr val="FFFF00"/>
              </a:solidFill>
            </a:endParaRPr>
          </a:p>
          <a:p>
            <a:r>
              <a:rPr lang="en-IN" dirty="0">
                <a:solidFill>
                  <a:srgbClr val="FFFF00"/>
                </a:solidFill>
              </a:rPr>
              <a:t>description :- 	</a:t>
            </a:r>
            <a:r>
              <a:rPr lang="en-IN" dirty="0"/>
              <a:t>general description of your project helps to find your package no </a:t>
            </a:r>
            <a:r>
              <a:rPr lang="en-IN" dirty="0" err="1"/>
              <a:t>npm</a:t>
            </a:r>
            <a:r>
              <a:rPr lang="en-IN" dirty="0"/>
              <a:t> search</a:t>
            </a:r>
          </a:p>
          <a:p>
            <a:r>
              <a:rPr lang="en-IN" dirty="0">
                <a:solidFill>
                  <a:srgbClr val="FFFF00"/>
                </a:solidFill>
              </a:rPr>
              <a:t>main  :-			</a:t>
            </a:r>
            <a:r>
              <a:rPr lang="en-IN" dirty="0"/>
              <a:t>Entry point of the project file to run at the start</a:t>
            </a:r>
          </a:p>
          <a:p>
            <a:r>
              <a:rPr lang="en-IN" dirty="0">
                <a:solidFill>
                  <a:srgbClr val="FFFF00"/>
                </a:solidFill>
              </a:rPr>
              <a:t>scripts :-			</a:t>
            </a:r>
            <a:r>
              <a:rPr lang="en-IN" dirty="0"/>
              <a:t>dictionary containing script commands run at various time in the lifecycle of your package</a:t>
            </a:r>
          </a:p>
          <a:p>
            <a:r>
              <a:rPr lang="en-IN" dirty="0">
                <a:solidFill>
                  <a:srgbClr val="FFFF00"/>
                </a:solidFill>
              </a:rPr>
              <a:t>keywords :-		</a:t>
            </a:r>
            <a:r>
              <a:rPr lang="en-IN" dirty="0"/>
              <a:t>array of strings that can be used to identify your package in </a:t>
            </a:r>
            <a:r>
              <a:rPr lang="en-IN" dirty="0" err="1"/>
              <a:t>npm</a:t>
            </a:r>
            <a:r>
              <a:rPr lang="en-IN" dirty="0"/>
              <a:t> search</a:t>
            </a:r>
          </a:p>
          <a:p>
            <a:r>
              <a:rPr lang="en-IN" dirty="0">
                <a:solidFill>
                  <a:srgbClr val="FFFF00"/>
                </a:solidFill>
              </a:rPr>
              <a:t>author :-			</a:t>
            </a:r>
            <a:r>
              <a:rPr lang="en-IN" dirty="0"/>
              <a:t>author information for example</a:t>
            </a:r>
          </a:p>
          <a:p>
            <a:endParaRPr lang="en-IN" dirty="0"/>
          </a:p>
          <a:p>
            <a:endParaRPr lang="en-IN" dirty="0"/>
          </a:p>
          <a:p>
            <a:endParaRPr lang="en-IN" dirty="0"/>
          </a:p>
          <a:p>
            <a:endParaRPr lang="en-IN" dirty="0"/>
          </a:p>
          <a:p>
            <a:endParaRPr lang="en-IN" dirty="0"/>
          </a:p>
          <a:p>
            <a:endParaRPr lang="en-IN" dirty="0"/>
          </a:p>
          <a:p>
            <a:r>
              <a:rPr lang="en-IN" dirty="0">
                <a:solidFill>
                  <a:srgbClr val="FFFF00"/>
                </a:solidFill>
              </a:rPr>
              <a:t>licence</a:t>
            </a:r>
            <a:r>
              <a:rPr lang="en-IN" dirty="0"/>
              <a:t> :-		Licence for people know how they are permitted to use by default – ISC (Internet System 						Consortium) permissive free software licence published by the Internet System Consortium.</a:t>
            </a:r>
          </a:p>
          <a:p>
            <a:r>
              <a:rPr lang="en-IN" dirty="0">
                <a:solidFill>
                  <a:srgbClr val="FFFF00"/>
                </a:solidFill>
              </a:rPr>
              <a:t>dependencies :-	</a:t>
            </a:r>
            <a:r>
              <a:rPr lang="en-IN" dirty="0"/>
              <a:t>key – value pair i.e. Key – name of the package  value – version range</a:t>
            </a:r>
          </a:p>
          <a:p>
            <a:r>
              <a:rPr lang="en-IN" dirty="0" err="1">
                <a:solidFill>
                  <a:srgbClr val="FFFF00"/>
                </a:solidFill>
              </a:rPr>
              <a:t>devDependencies</a:t>
            </a:r>
            <a:r>
              <a:rPr lang="en-IN" dirty="0">
                <a:solidFill>
                  <a:srgbClr val="FFFF00"/>
                </a:solidFill>
              </a:rPr>
              <a:t> :-	</a:t>
            </a:r>
            <a:r>
              <a:rPr lang="en-IN" dirty="0"/>
              <a:t>use during dev or build phase</a:t>
            </a:r>
          </a:p>
          <a:p>
            <a:r>
              <a:rPr lang="en-IN" dirty="0" err="1">
                <a:solidFill>
                  <a:srgbClr val="FFFF00"/>
                </a:solidFill>
              </a:rPr>
              <a:t>npm</a:t>
            </a:r>
            <a:r>
              <a:rPr lang="en-IN" dirty="0">
                <a:solidFill>
                  <a:srgbClr val="FFFF00"/>
                </a:solidFill>
              </a:rPr>
              <a:t> install :-		</a:t>
            </a:r>
            <a:r>
              <a:rPr lang="en-IN" dirty="0"/>
              <a:t>install both dev &amp; normal dependencies</a:t>
            </a:r>
          </a:p>
          <a:p>
            <a:r>
              <a:rPr lang="en-IN" dirty="0" err="1">
                <a:solidFill>
                  <a:srgbClr val="FFFF00"/>
                </a:solidFill>
                <a:highlight>
                  <a:srgbClr val="000000"/>
                </a:highlight>
              </a:rPr>
              <a:t>npm</a:t>
            </a:r>
            <a:r>
              <a:rPr lang="en-IN" dirty="0">
                <a:solidFill>
                  <a:srgbClr val="FFFF00"/>
                </a:solidFill>
                <a:highlight>
                  <a:srgbClr val="000000"/>
                </a:highlight>
              </a:rPr>
              <a:t> install --dev :-	</a:t>
            </a:r>
            <a:r>
              <a:rPr lang="en-IN" dirty="0">
                <a:highlight>
                  <a:srgbClr val="000000"/>
                </a:highlight>
              </a:rPr>
              <a:t>installs only dev dependencies.</a:t>
            </a:r>
          </a:p>
          <a:p>
            <a:r>
              <a:rPr lang="en-IN" dirty="0" err="1">
                <a:solidFill>
                  <a:srgbClr val="FFFF00"/>
                </a:solidFill>
                <a:highlight>
                  <a:srgbClr val="000000"/>
                </a:highlight>
              </a:rPr>
              <a:t>npm</a:t>
            </a:r>
            <a:r>
              <a:rPr lang="en-IN" dirty="0">
                <a:solidFill>
                  <a:srgbClr val="FFFF00"/>
                </a:solidFill>
                <a:highlight>
                  <a:srgbClr val="000000"/>
                </a:highlight>
              </a:rPr>
              <a:t> install --prod :- 	</a:t>
            </a:r>
            <a:r>
              <a:rPr lang="en-IN" dirty="0">
                <a:highlight>
                  <a:srgbClr val="000000"/>
                </a:highlight>
              </a:rPr>
              <a:t>will not include dev dependencies.</a:t>
            </a:r>
          </a:p>
          <a:p>
            <a:r>
              <a:rPr lang="en-IN" dirty="0">
                <a:solidFill>
                  <a:srgbClr val="FFFF00"/>
                </a:solidFill>
                <a:highlight>
                  <a:srgbClr val="000000"/>
                </a:highlight>
              </a:rPr>
              <a:t>~1.2.3 </a:t>
            </a:r>
            <a:r>
              <a:rPr lang="en-IN" dirty="0">
                <a:highlight>
                  <a:srgbClr val="000000"/>
                </a:highlight>
              </a:rPr>
              <a:t>will match all 1.2.x versions but will miss 1.3.0</a:t>
            </a:r>
          </a:p>
          <a:p>
            <a:r>
              <a:rPr lang="en-IN" dirty="0">
                <a:solidFill>
                  <a:srgbClr val="FFFF00"/>
                </a:solidFill>
                <a:highlight>
                  <a:srgbClr val="000000"/>
                </a:highlight>
              </a:rPr>
              <a:t>^1.2.3 </a:t>
            </a:r>
            <a:r>
              <a:rPr lang="en-IN" dirty="0">
                <a:highlight>
                  <a:srgbClr val="000000"/>
                </a:highlight>
              </a:rPr>
              <a:t>will match any 1.x.x release including 1.3.0, but will hold off on 2.0.0</a:t>
            </a:r>
          </a:p>
        </p:txBody>
      </p:sp>
      <p:sp>
        <p:nvSpPr>
          <p:cNvPr id="6" name="TextBox 5">
            <a:extLst>
              <a:ext uri="{FF2B5EF4-FFF2-40B4-BE49-F238E27FC236}">
                <a16:creationId xmlns:a16="http://schemas.microsoft.com/office/drawing/2014/main" id="{A9453E44-C8A4-FA13-D00B-7221DF0441BE}"/>
              </a:ext>
            </a:extLst>
          </p:cNvPr>
          <p:cNvSpPr txBox="1"/>
          <p:nvPr/>
        </p:nvSpPr>
        <p:spPr>
          <a:xfrm>
            <a:off x="1731145" y="3970318"/>
            <a:ext cx="6702641" cy="1477328"/>
          </a:xfrm>
          <a:prstGeom prst="rect">
            <a:avLst/>
          </a:prstGeom>
          <a:noFill/>
        </p:spPr>
        <p:txBody>
          <a:bodyPr wrap="square" rtlCol="0">
            <a:spAutoFit/>
          </a:bodyPr>
          <a:lstStyle/>
          <a:p>
            <a:r>
              <a:rPr lang="en-IN" dirty="0"/>
              <a:t>{</a:t>
            </a:r>
          </a:p>
          <a:p>
            <a:r>
              <a:rPr lang="en-IN" dirty="0"/>
              <a:t>	</a:t>
            </a:r>
            <a:r>
              <a:rPr lang="en-IN" dirty="0">
                <a:solidFill>
                  <a:srgbClr val="00FFFF"/>
                </a:solidFill>
              </a:rPr>
              <a:t>“name” </a:t>
            </a:r>
            <a:r>
              <a:rPr lang="en-IN" dirty="0">
                <a:solidFill>
                  <a:srgbClr val="FF0066"/>
                </a:solidFill>
              </a:rPr>
              <a:t>:  “Brian </a:t>
            </a:r>
            <a:r>
              <a:rPr lang="en-IN" dirty="0" err="1">
                <a:solidFill>
                  <a:srgbClr val="FF0066"/>
                </a:solidFill>
              </a:rPr>
              <a:t>Gyle</a:t>
            </a:r>
            <a:r>
              <a:rPr lang="en-IN" dirty="0">
                <a:solidFill>
                  <a:srgbClr val="FF0066"/>
                </a:solidFill>
              </a:rPr>
              <a:t>”</a:t>
            </a:r>
          </a:p>
          <a:p>
            <a:r>
              <a:rPr lang="en-IN" dirty="0"/>
              <a:t>	</a:t>
            </a:r>
            <a:r>
              <a:rPr lang="en-IN" dirty="0">
                <a:solidFill>
                  <a:srgbClr val="00FFFF"/>
                </a:solidFill>
              </a:rPr>
              <a:t>“email”  </a:t>
            </a:r>
            <a:r>
              <a:rPr lang="en-IN" dirty="0">
                <a:solidFill>
                  <a:srgbClr val="FF0066"/>
                </a:solidFill>
              </a:rPr>
              <a:t>:   </a:t>
            </a:r>
            <a:r>
              <a:rPr lang="en-IN" dirty="0">
                <a:solidFill>
                  <a:srgbClr val="FF0066"/>
                </a:solidFill>
                <a:hlinkClick r:id="rId2">
                  <a:extLst>
                    <a:ext uri="{A12FA001-AC4F-418D-AE19-62706E023703}">
                      <ahyp:hlinkClr xmlns:ahyp="http://schemas.microsoft.com/office/drawing/2018/hyperlinkcolor" val="tx"/>
                    </a:ext>
                  </a:extLst>
                </a:hlinkClick>
              </a:rPr>
              <a:t>“example@gmail.com</a:t>
            </a:r>
            <a:r>
              <a:rPr lang="en-IN" dirty="0">
                <a:solidFill>
                  <a:srgbClr val="FF0066"/>
                </a:solidFill>
              </a:rPr>
              <a:t>”</a:t>
            </a:r>
          </a:p>
          <a:p>
            <a:r>
              <a:rPr lang="en-IN" dirty="0"/>
              <a:t>	</a:t>
            </a:r>
            <a:r>
              <a:rPr lang="en-IN" dirty="0">
                <a:solidFill>
                  <a:srgbClr val="00FFFF"/>
                </a:solidFill>
              </a:rPr>
              <a:t>“</a:t>
            </a:r>
            <a:r>
              <a:rPr lang="en-IN" dirty="0" err="1">
                <a:solidFill>
                  <a:srgbClr val="00FFFF"/>
                </a:solidFill>
              </a:rPr>
              <a:t>url</a:t>
            </a:r>
            <a:r>
              <a:rPr lang="en-IN" dirty="0">
                <a:solidFill>
                  <a:srgbClr val="00FFFF"/>
                </a:solidFill>
              </a:rPr>
              <a:t>” </a:t>
            </a:r>
            <a:r>
              <a:rPr lang="en-IN" dirty="0">
                <a:solidFill>
                  <a:srgbClr val="FF0066"/>
                </a:solidFill>
              </a:rPr>
              <a:t>:  “http://demo.co.in/”</a:t>
            </a:r>
          </a:p>
          <a:p>
            <a:r>
              <a:rPr lang="en-IN" dirty="0"/>
              <a:t>}</a:t>
            </a:r>
          </a:p>
        </p:txBody>
      </p:sp>
    </p:spTree>
    <p:extLst>
      <p:ext uri="{BB962C8B-B14F-4D97-AF65-F5344CB8AC3E}">
        <p14:creationId xmlns:p14="http://schemas.microsoft.com/office/powerpoint/2010/main" val="410562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D9F99-B096-799F-8DA2-3E37F40C95D5}"/>
              </a:ext>
            </a:extLst>
          </p:cNvPr>
          <p:cNvSpPr txBox="1"/>
          <p:nvPr/>
        </p:nvSpPr>
        <p:spPr>
          <a:xfrm>
            <a:off x="0" y="0"/>
            <a:ext cx="12192000" cy="4524315"/>
          </a:xfrm>
          <a:prstGeom prst="rect">
            <a:avLst/>
          </a:prstGeom>
          <a:noFill/>
        </p:spPr>
        <p:txBody>
          <a:bodyPr wrap="square" rtlCol="0">
            <a:spAutoFit/>
          </a:bodyPr>
          <a:lstStyle/>
          <a:p>
            <a:r>
              <a:rPr lang="en-IN" dirty="0" err="1">
                <a:solidFill>
                  <a:srgbClr val="FFFF00"/>
                </a:solidFill>
              </a:rPr>
              <a:t>Package.json</a:t>
            </a:r>
            <a:endParaRPr lang="en-IN" dirty="0">
              <a:solidFill>
                <a:srgbClr val="FFFF00"/>
              </a:solidFill>
            </a:endParaRPr>
          </a:p>
          <a:p>
            <a:r>
              <a:rPr lang="en-IN" dirty="0"/>
              <a:t>Records the minimum version needed (with ^ and ~)</a:t>
            </a:r>
          </a:p>
          <a:p>
            <a:r>
              <a:rPr lang="en-IN" dirty="0"/>
              <a:t>Is used for more than dependencies – like defining project info, author &amp; licence, scripts, etc.</a:t>
            </a:r>
          </a:p>
          <a:p>
            <a:endParaRPr lang="en-IN" dirty="0"/>
          </a:p>
          <a:p>
            <a:r>
              <a:rPr lang="en-IN" dirty="0">
                <a:solidFill>
                  <a:srgbClr val="FFFF00"/>
                </a:solidFill>
              </a:rPr>
              <a:t>Package-</a:t>
            </a:r>
            <a:r>
              <a:rPr lang="en-IN" dirty="0" err="1">
                <a:solidFill>
                  <a:srgbClr val="FFFF00"/>
                </a:solidFill>
              </a:rPr>
              <a:t>lock.json</a:t>
            </a:r>
            <a:endParaRPr lang="en-IN" dirty="0">
              <a:solidFill>
                <a:srgbClr val="FFFF00"/>
              </a:solidFill>
            </a:endParaRPr>
          </a:p>
          <a:p>
            <a:r>
              <a:rPr lang="en-IN" dirty="0"/>
              <a:t>Record the exact version of each installed package which allows you to re-install them</a:t>
            </a:r>
          </a:p>
          <a:p>
            <a:r>
              <a:rPr lang="en-IN" dirty="0"/>
              <a:t>Lock the dependencies with the installed version</a:t>
            </a:r>
          </a:p>
          <a:p>
            <a:endParaRPr lang="en-IN" dirty="0"/>
          </a:p>
          <a:p>
            <a:r>
              <a:rPr lang="en-IN" dirty="0"/>
              <a:t>When you run </a:t>
            </a:r>
            <a:r>
              <a:rPr lang="en-IN" dirty="0" err="1">
                <a:solidFill>
                  <a:srgbClr val="FFFF00"/>
                </a:solidFill>
              </a:rPr>
              <a:t>npm</a:t>
            </a:r>
            <a:r>
              <a:rPr lang="en-IN" dirty="0">
                <a:solidFill>
                  <a:srgbClr val="FFFF00"/>
                </a:solidFill>
              </a:rPr>
              <a:t> update </a:t>
            </a:r>
            <a:r>
              <a:rPr lang="en-IN" dirty="0" err="1">
                <a:solidFill>
                  <a:srgbClr val="FFFF00"/>
                </a:solidFill>
              </a:rPr>
              <a:t>packagename</a:t>
            </a:r>
            <a:r>
              <a:rPr lang="en-IN" dirty="0">
                <a:solidFill>
                  <a:srgbClr val="FFFF00"/>
                </a:solidFill>
              </a:rPr>
              <a:t> – </a:t>
            </a:r>
            <a:r>
              <a:rPr lang="en-IN" dirty="0"/>
              <a:t>it will update in package-</a:t>
            </a:r>
            <a:r>
              <a:rPr lang="en-IN" dirty="0" err="1"/>
              <a:t>lock.json</a:t>
            </a:r>
            <a:r>
              <a:rPr lang="en-IN" dirty="0"/>
              <a:t> file and not in </a:t>
            </a:r>
            <a:r>
              <a:rPr lang="en-IN" dirty="0" err="1"/>
              <a:t>package.json</a:t>
            </a:r>
            <a:endParaRPr lang="en-IN" dirty="0"/>
          </a:p>
          <a:p>
            <a:r>
              <a:rPr lang="en-IN" dirty="0" err="1">
                <a:solidFill>
                  <a:srgbClr val="FFFF00"/>
                </a:solidFill>
              </a:rPr>
              <a:t>npm</a:t>
            </a:r>
            <a:r>
              <a:rPr lang="en-IN" dirty="0">
                <a:solidFill>
                  <a:srgbClr val="FFFF00"/>
                </a:solidFill>
              </a:rPr>
              <a:t> install – </a:t>
            </a:r>
            <a:r>
              <a:rPr lang="en-IN" dirty="0"/>
              <a:t>will install dependencies as per </a:t>
            </a:r>
            <a:r>
              <a:rPr lang="en-IN" dirty="0" err="1"/>
              <a:t>package.json</a:t>
            </a:r>
            <a:endParaRPr lang="en-IN" dirty="0"/>
          </a:p>
          <a:p>
            <a:r>
              <a:rPr lang="en-IN" dirty="0" err="1">
                <a:solidFill>
                  <a:srgbClr val="FFFF00"/>
                </a:solidFill>
              </a:rPr>
              <a:t>npm</a:t>
            </a:r>
            <a:r>
              <a:rPr lang="en-IN" dirty="0">
                <a:solidFill>
                  <a:srgbClr val="FFFF00"/>
                </a:solidFill>
              </a:rPr>
              <a:t> ci - </a:t>
            </a:r>
            <a:r>
              <a:rPr lang="en-IN" dirty="0"/>
              <a:t>will install dependencies as per package-</a:t>
            </a:r>
            <a:r>
              <a:rPr lang="en-IN" dirty="0" err="1"/>
              <a:t>lock.json</a:t>
            </a:r>
            <a:endParaRPr lang="en-IN" dirty="0"/>
          </a:p>
          <a:p>
            <a:endParaRPr lang="en-IN" dirty="0">
              <a:solidFill>
                <a:srgbClr val="FFFF00"/>
              </a:solidFill>
            </a:endParaRPr>
          </a:p>
          <a:p>
            <a:r>
              <a:rPr lang="en-IN" dirty="0"/>
              <a:t>Do you need both package-</a:t>
            </a:r>
            <a:r>
              <a:rPr lang="en-IN" dirty="0" err="1"/>
              <a:t>lock.json</a:t>
            </a:r>
            <a:r>
              <a:rPr lang="en-IN" dirty="0"/>
              <a:t> and </a:t>
            </a:r>
            <a:r>
              <a:rPr lang="en-IN" dirty="0" err="1"/>
              <a:t>package.json</a:t>
            </a:r>
            <a:r>
              <a:rPr lang="en-IN" dirty="0"/>
              <a:t>?</a:t>
            </a:r>
            <a:r>
              <a:rPr lang="en-IN" dirty="0">
                <a:solidFill>
                  <a:srgbClr val="FFFF00"/>
                </a:solidFill>
              </a:rPr>
              <a:t> No</a:t>
            </a:r>
          </a:p>
          <a:p>
            <a:r>
              <a:rPr lang="en-IN" dirty="0"/>
              <a:t>Do you need both </a:t>
            </a:r>
            <a:r>
              <a:rPr lang="en-IN" dirty="0" err="1"/>
              <a:t>package.json</a:t>
            </a:r>
            <a:r>
              <a:rPr lang="en-IN" dirty="0"/>
              <a:t>?</a:t>
            </a:r>
            <a:r>
              <a:rPr lang="en-IN" dirty="0">
                <a:solidFill>
                  <a:srgbClr val="FFFF00"/>
                </a:solidFill>
              </a:rPr>
              <a:t> Yes</a:t>
            </a:r>
          </a:p>
          <a:p>
            <a:r>
              <a:rPr lang="en-IN" dirty="0"/>
              <a:t>Can you have a project with only the package-</a:t>
            </a:r>
            <a:r>
              <a:rPr lang="en-IN" dirty="0" err="1"/>
              <a:t>lock.json</a:t>
            </a:r>
            <a:r>
              <a:rPr lang="en-IN" dirty="0"/>
              <a:t>?</a:t>
            </a:r>
            <a:r>
              <a:rPr lang="en-IN" dirty="0">
                <a:solidFill>
                  <a:srgbClr val="FFFF00"/>
                </a:solidFill>
              </a:rPr>
              <a:t> No</a:t>
            </a:r>
          </a:p>
          <a:p>
            <a:endParaRPr lang="en-IN" dirty="0">
              <a:solidFill>
                <a:srgbClr val="FFFF00"/>
              </a:solidFill>
            </a:endParaRPr>
          </a:p>
        </p:txBody>
      </p:sp>
    </p:spTree>
    <p:extLst>
      <p:ext uri="{BB962C8B-B14F-4D97-AF65-F5344CB8AC3E}">
        <p14:creationId xmlns:p14="http://schemas.microsoft.com/office/powerpoint/2010/main" val="1118631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D72CC-2766-3061-D977-EFF019F5CE3C}"/>
              </a:ext>
            </a:extLst>
          </p:cNvPr>
          <p:cNvSpPr txBox="1"/>
          <p:nvPr/>
        </p:nvSpPr>
        <p:spPr>
          <a:xfrm>
            <a:off x="0" y="0"/>
            <a:ext cx="12192000" cy="6571030"/>
          </a:xfrm>
          <a:prstGeom prst="rect">
            <a:avLst/>
          </a:prstGeom>
          <a:noFill/>
        </p:spPr>
        <p:txBody>
          <a:bodyPr wrap="square" rtlCol="0">
            <a:spAutoFit/>
          </a:bodyPr>
          <a:lstStyle/>
          <a:p>
            <a:pPr algn="ctr"/>
            <a:r>
              <a:rPr lang="en-IN" sz="2500" b="1" dirty="0">
                <a:solidFill>
                  <a:srgbClr val="00FFFF"/>
                </a:solidFill>
              </a:rPr>
              <a:t>How to Read and Write file in Cypress</a:t>
            </a:r>
          </a:p>
          <a:p>
            <a:r>
              <a:rPr lang="en-IN" dirty="0"/>
              <a:t>Read files using </a:t>
            </a:r>
            <a:r>
              <a:rPr lang="en-IN" dirty="0">
                <a:solidFill>
                  <a:srgbClr val="00FFFF"/>
                </a:solidFill>
              </a:rPr>
              <a:t>fixture()</a:t>
            </a:r>
          </a:p>
          <a:p>
            <a:r>
              <a:rPr lang="en-IN" dirty="0"/>
              <a:t>Read files using </a:t>
            </a:r>
            <a:r>
              <a:rPr lang="en-IN" dirty="0" err="1">
                <a:solidFill>
                  <a:srgbClr val="00FFFF"/>
                </a:solidFill>
              </a:rPr>
              <a:t>readFile</a:t>
            </a:r>
            <a:r>
              <a:rPr lang="en-IN" dirty="0">
                <a:solidFill>
                  <a:srgbClr val="00FFFF"/>
                </a:solidFill>
              </a:rPr>
              <a:t>()</a:t>
            </a:r>
          </a:p>
          <a:p>
            <a:r>
              <a:rPr lang="en-IN" dirty="0"/>
              <a:t>Write files using </a:t>
            </a:r>
            <a:r>
              <a:rPr lang="en-IN" dirty="0" err="1">
                <a:solidFill>
                  <a:srgbClr val="00FFFF"/>
                </a:solidFill>
              </a:rPr>
              <a:t>writeFile</a:t>
            </a:r>
            <a:r>
              <a:rPr lang="en-IN" dirty="0">
                <a:solidFill>
                  <a:srgbClr val="00FFFF"/>
                </a:solidFill>
              </a:rPr>
              <a:t>()</a:t>
            </a:r>
          </a:p>
          <a:p>
            <a:endParaRPr lang="en-IN" dirty="0">
              <a:solidFill>
                <a:srgbClr val="00FFFF"/>
              </a:solidFill>
            </a:endParaRPr>
          </a:p>
          <a:p>
            <a:r>
              <a:rPr lang="en-IN" dirty="0">
                <a:solidFill>
                  <a:srgbClr val="FFFF00"/>
                </a:solidFill>
              </a:rPr>
              <a:t>Read files using </a:t>
            </a:r>
            <a:r>
              <a:rPr lang="en-IN" dirty="0">
                <a:solidFill>
                  <a:srgbClr val="00FFFF"/>
                </a:solidFill>
              </a:rPr>
              <a:t>fixture()	:-</a:t>
            </a:r>
          </a:p>
          <a:p>
            <a:r>
              <a:rPr lang="en-IN" dirty="0"/>
              <a:t>Step 1 :- Create a new test spec file</a:t>
            </a:r>
          </a:p>
          <a:p>
            <a:r>
              <a:rPr lang="en-IN" dirty="0"/>
              <a:t>Step 2 :- Add a file under fixtures folder </a:t>
            </a:r>
          </a:p>
          <a:p>
            <a:r>
              <a:rPr lang="en-IN" dirty="0"/>
              <a:t>Step 3 :- Create a test and add command</a:t>
            </a:r>
          </a:p>
          <a:p>
            <a:r>
              <a:rPr lang="en-IN" b="0" dirty="0">
                <a:solidFill>
                  <a:srgbClr val="795E26"/>
                </a:solidFill>
                <a:effectLst/>
                <a:highlight>
                  <a:srgbClr val="C0C0C0"/>
                </a:highlight>
                <a:latin typeface="Consolas" panose="020B0609020204030204" pitchFamily="49" charset="0"/>
              </a:rPr>
              <a:t>it</a:t>
            </a:r>
            <a:r>
              <a:rPr lang="en-IN" b="0" dirty="0">
                <a:solidFill>
                  <a:srgbClr val="000000"/>
                </a:solidFill>
                <a:effectLst/>
                <a:highlight>
                  <a:srgbClr val="C0C0C0"/>
                </a:highlight>
                <a:latin typeface="Consolas" panose="020B0609020204030204" pitchFamily="49" charset="0"/>
              </a:rPr>
              <a:t>(</a:t>
            </a:r>
            <a:r>
              <a:rPr lang="en-IN" b="0" dirty="0">
                <a:solidFill>
                  <a:srgbClr val="A31515"/>
                </a:solidFill>
                <a:effectLst/>
                <a:highlight>
                  <a:srgbClr val="C0C0C0"/>
                </a:highlight>
                <a:latin typeface="Consolas" panose="020B0609020204030204" pitchFamily="49" charset="0"/>
              </a:rPr>
              <a:t>'Read files using Fixture'</a:t>
            </a:r>
            <a:r>
              <a:rPr lang="en-IN" b="0" dirty="0">
                <a:solidFill>
                  <a:srgbClr val="000000"/>
                </a:solidFill>
                <a:effectLst/>
                <a:highlight>
                  <a:srgbClr val="C0C0C0"/>
                </a:highlight>
                <a:latin typeface="Consolas" panose="020B0609020204030204" pitchFamily="49" charset="0"/>
              </a:rPr>
              <a:t>, </a:t>
            </a:r>
            <a:r>
              <a:rPr lang="en-IN" b="0" dirty="0">
                <a:solidFill>
                  <a:srgbClr val="0000FF"/>
                </a:solidFill>
                <a:effectLst/>
                <a:highlight>
                  <a:srgbClr val="C0C0C0"/>
                </a:highlight>
                <a:latin typeface="Consolas" panose="020B0609020204030204" pitchFamily="49" charset="0"/>
              </a:rPr>
              <a:t>function</a:t>
            </a:r>
            <a:r>
              <a:rPr lang="en-IN" b="0" dirty="0">
                <a:solidFill>
                  <a:srgbClr val="000000"/>
                </a:solidFill>
                <a:effectLst/>
                <a:highlight>
                  <a:srgbClr val="C0C0C0"/>
                </a:highlight>
                <a:latin typeface="Consolas" panose="020B0609020204030204" pitchFamily="49" charset="0"/>
              </a:rPr>
              <a:t>(){</a:t>
            </a:r>
          </a:p>
          <a:p>
            <a:br>
              <a:rPr lang="en-IN" b="0" dirty="0">
                <a:solidFill>
                  <a:srgbClr val="000000"/>
                </a:solidFill>
                <a:effectLst/>
                <a:highlight>
                  <a:srgbClr val="C0C0C0"/>
                </a:highlight>
                <a:latin typeface="Consolas" panose="020B0609020204030204" pitchFamily="49" charset="0"/>
              </a:rPr>
            </a:br>
            <a:r>
              <a:rPr lang="en-IN" b="0" dirty="0">
                <a:solidFill>
                  <a:srgbClr val="000000"/>
                </a:solidFill>
                <a:effectLst/>
                <a:highlight>
                  <a:srgbClr val="C0C0C0"/>
                </a:highlight>
                <a:latin typeface="Consolas" panose="020B0609020204030204" pitchFamily="49" charset="0"/>
              </a:rPr>
              <a:t>    </a:t>
            </a:r>
            <a:r>
              <a:rPr lang="en-IN" b="0" dirty="0" err="1">
                <a:solidFill>
                  <a:srgbClr val="001080"/>
                </a:solidFill>
                <a:effectLst/>
                <a:highlight>
                  <a:srgbClr val="C0C0C0"/>
                </a:highlight>
                <a:latin typeface="Consolas" panose="020B0609020204030204" pitchFamily="49" charset="0"/>
              </a:rPr>
              <a:t>cy</a:t>
            </a:r>
            <a:r>
              <a:rPr lang="en-IN" b="0" dirty="0" err="1">
                <a:solidFill>
                  <a:srgbClr val="000000"/>
                </a:solidFill>
                <a:effectLst/>
                <a:highlight>
                  <a:srgbClr val="C0C0C0"/>
                </a:highlight>
                <a:latin typeface="Consolas" panose="020B0609020204030204" pitchFamily="49" charset="0"/>
              </a:rPr>
              <a:t>.</a:t>
            </a:r>
            <a:r>
              <a:rPr lang="en-IN" b="0" dirty="0" err="1">
                <a:solidFill>
                  <a:srgbClr val="795E26"/>
                </a:solidFill>
                <a:effectLst/>
                <a:highlight>
                  <a:srgbClr val="C0C0C0"/>
                </a:highlight>
                <a:latin typeface="Consolas" panose="020B0609020204030204" pitchFamily="49" charset="0"/>
              </a:rPr>
              <a:t>fixture</a:t>
            </a:r>
            <a:r>
              <a:rPr lang="en-IN" b="0" dirty="0">
                <a:solidFill>
                  <a:srgbClr val="000000"/>
                </a:solidFill>
                <a:effectLst/>
                <a:highlight>
                  <a:srgbClr val="C0C0C0"/>
                </a:highlight>
                <a:latin typeface="Consolas" panose="020B0609020204030204" pitchFamily="49" charset="0"/>
              </a:rPr>
              <a:t>(</a:t>
            </a:r>
            <a:r>
              <a:rPr lang="en-IN" b="0" dirty="0">
                <a:solidFill>
                  <a:srgbClr val="A31515"/>
                </a:solidFill>
                <a:effectLst/>
                <a:highlight>
                  <a:srgbClr val="C0C0C0"/>
                </a:highlight>
                <a:latin typeface="Consolas" panose="020B0609020204030204" pitchFamily="49" charset="0"/>
              </a:rPr>
              <a:t>'</a:t>
            </a:r>
            <a:r>
              <a:rPr lang="en-IN" b="0" dirty="0" err="1">
                <a:solidFill>
                  <a:srgbClr val="A31515"/>
                </a:solidFill>
                <a:effectLst/>
                <a:highlight>
                  <a:srgbClr val="C0C0C0"/>
                </a:highlight>
                <a:latin typeface="Consolas" panose="020B0609020204030204" pitchFamily="49" charset="0"/>
              </a:rPr>
              <a:t>example.json</a:t>
            </a:r>
            <a:r>
              <a:rPr lang="en-IN" b="0" dirty="0">
                <a:solidFill>
                  <a:srgbClr val="A31515"/>
                </a:solidFill>
                <a:effectLst/>
                <a:highlight>
                  <a:srgbClr val="C0C0C0"/>
                </a:highlight>
                <a:latin typeface="Consolas" panose="020B0609020204030204" pitchFamily="49" charset="0"/>
              </a:rPr>
              <a:t>'</a:t>
            </a:r>
            <a:r>
              <a:rPr lang="en-IN" b="0" dirty="0">
                <a:solidFill>
                  <a:srgbClr val="000000"/>
                </a:solidFill>
                <a:effectLst/>
                <a:highlight>
                  <a:srgbClr val="C0C0C0"/>
                </a:highlight>
                <a:latin typeface="Consolas" panose="020B0609020204030204" pitchFamily="49" charset="0"/>
              </a:rPr>
              <a:t>).</a:t>
            </a:r>
            <a:r>
              <a:rPr lang="en-IN" b="0" dirty="0">
                <a:solidFill>
                  <a:srgbClr val="795E26"/>
                </a:solidFill>
                <a:effectLst/>
                <a:highlight>
                  <a:srgbClr val="C0C0C0"/>
                </a:highlight>
                <a:latin typeface="Consolas" panose="020B0609020204030204" pitchFamily="49" charset="0"/>
              </a:rPr>
              <a:t>then</a:t>
            </a:r>
            <a:r>
              <a:rPr lang="en-IN" b="0" dirty="0">
                <a:solidFill>
                  <a:srgbClr val="000000"/>
                </a:solidFill>
                <a:effectLst/>
                <a:highlight>
                  <a:srgbClr val="C0C0C0"/>
                </a:highlight>
                <a:latin typeface="Consolas" panose="020B0609020204030204" pitchFamily="49" charset="0"/>
              </a:rPr>
              <a:t>((</a:t>
            </a:r>
            <a:r>
              <a:rPr lang="en-IN" b="0" dirty="0">
                <a:solidFill>
                  <a:srgbClr val="001080"/>
                </a:solidFill>
                <a:effectLst/>
                <a:highlight>
                  <a:srgbClr val="C0C0C0"/>
                </a:highlight>
                <a:latin typeface="Consolas" panose="020B0609020204030204" pitchFamily="49" charset="0"/>
              </a:rPr>
              <a:t>data</a:t>
            </a:r>
            <a:r>
              <a:rPr lang="en-IN" b="0" dirty="0">
                <a:solidFill>
                  <a:srgbClr val="000000"/>
                </a:solidFill>
                <a:effectLst/>
                <a:highlight>
                  <a:srgbClr val="C0C0C0"/>
                </a:highlight>
                <a:latin typeface="Consolas" panose="020B0609020204030204" pitchFamily="49" charset="0"/>
              </a:rPr>
              <a:t>) </a:t>
            </a:r>
            <a:r>
              <a:rPr lang="en-IN" b="0" dirty="0">
                <a:solidFill>
                  <a:srgbClr val="0000FF"/>
                </a:solidFill>
                <a:effectLst/>
                <a:highlight>
                  <a:srgbClr val="C0C0C0"/>
                </a:highlight>
                <a:latin typeface="Consolas" panose="020B0609020204030204" pitchFamily="49" charset="0"/>
              </a:rPr>
              <a:t>=&gt;</a:t>
            </a:r>
            <a:r>
              <a:rPr lang="en-IN" b="0" dirty="0">
                <a:solidFill>
                  <a:srgbClr val="000000"/>
                </a:solidFill>
                <a:effectLst/>
                <a:highlight>
                  <a:srgbClr val="C0C0C0"/>
                </a:highlight>
                <a:latin typeface="Consolas" panose="020B0609020204030204" pitchFamily="49" charset="0"/>
              </a:rPr>
              <a:t> {</a:t>
            </a:r>
          </a:p>
          <a:p>
            <a:r>
              <a:rPr lang="en-IN" b="0" dirty="0">
                <a:solidFill>
                  <a:srgbClr val="000000"/>
                </a:solidFill>
                <a:effectLst/>
                <a:highlight>
                  <a:srgbClr val="C0C0C0"/>
                </a:highlight>
                <a:latin typeface="Consolas" panose="020B0609020204030204" pitchFamily="49" charset="0"/>
              </a:rPr>
              <a:t>        </a:t>
            </a:r>
            <a:r>
              <a:rPr lang="en-IN" b="0" dirty="0">
                <a:solidFill>
                  <a:srgbClr val="001080"/>
                </a:solidFill>
                <a:effectLst/>
                <a:highlight>
                  <a:srgbClr val="C0C0C0"/>
                </a:highlight>
                <a:latin typeface="Consolas" panose="020B0609020204030204" pitchFamily="49" charset="0"/>
              </a:rPr>
              <a:t>cy</a:t>
            </a:r>
            <a:r>
              <a:rPr lang="en-IN" b="0" dirty="0">
                <a:solidFill>
                  <a:srgbClr val="000000"/>
                </a:solidFill>
                <a:effectLst/>
                <a:highlight>
                  <a:srgbClr val="C0C0C0"/>
                </a:highlight>
                <a:latin typeface="Consolas" panose="020B0609020204030204" pitchFamily="49" charset="0"/>
              </a:rPr>
              <a:t>.</a:t>
            </a:r>
            <a:r>
              <a:rPr lang="en-IN" b="0" dirty="0">
                <a:solidFill>
                  <a:srgbClr val="795E26"/>
                </a:solidFill>
                <a:effectLst/>
                <a:highlight>
                  <a:srgbClr val="C0C0C0"/>
                </a:highlight>
                <a:latin typeface="Consolas" panose="020B0609020204030204" pitchFamily="49" charset="0"/>
              </a:rPr>
              <a:t>log</a:t>
            </a:r>
            <a:r>
              <a:rPr lang="en-IN" b="0" dirty="0">
                <a:solidFill>
                  <a:srgbClr val="000000"/>
                </a:solidFill>
                <a:effectLst/>
                <a:highlight>
                  <a:srgbClr val="C0C0C0"/>
                </a:highlight>
                <a:latin typeface="Consolas" panose="020B0609020204030204" pitchFamily="49" charset="0"/>
              </a:rPr>
              <a:t>(</a:t>
            </a:r>
            <a:r>
              <a:rPr lang="en-IN" b="0" dirty="0">
                <a:solidFill>
                  <a:srgbClr val="001080"/>
                </a:solidFill>
                <a:effectLst/>
                <a:highlight>
                  <a:srgbClr val="C0C0C0"/>
                </a:highlight>
                <a:latin typeface="Consolas" panose="020B0609020204030204" pitchFamily="49" charset="0"/>
              </a:rPr>
              <a:t>data</a:t>
            </a:r>
            <a:r>
              <a:rPr lang="en-IN" b="0" dirty="0">
                <a:solidFill>
                  <a:srgbClr val="000000"/>
                </a:solidFill>
                <a:effectLst/>
                <a:highlight>
                  <a:srgbClr val="C0C0C0"/>
                </a:highlight>
                <a:latin typeface="Consolas" panose="020B0609020204030204" pitchFamily="49" charset="0"/>
              </a:rPr>
              <a:t>.</a:t>
            </a:r>
            <a:r>
              <a:rPr lang="en-IN" b="0" dirty="0">
                <a:solidFill>
                  <a:srgbClr val="001080"/>
                </a:solidFill>
                <a:effectLst/>
                <a:highlight>
                  <a:srgbClr val="C0C0C0"/>
                </a:highlight>
                <a:latin typeface="Consolas" panose="020B0609020204030204" pitchFamily="49" charset="0"/>
              </a:rPr>
              <a:t>name</a:t>
            </a:r>
            <a:r>
              <a:rPr lang="en-IN" b="0" dirty="0">
                <a:solidFill>
                  <a:srgbClr val="000000"/>
                </a:solidFill>
                <a:effectLst/>
                <a:highlight>
                  <a:srgbClr val="C0C0C0"/>
                </a:highlight>
                <a:latin typeface="Consolas" panose="020B0609020204030204" pitchFamily="49" charset="0"/>
              </a:rPr>
              <a:t>)</a:t>
            </a:r>
          </a:p>
          <a:p>
            <a:r>
              <a:rPr lang="en-IN" b="0" dirty="0">
                <a:solidFill>
                  <a:srgbClr val="000000"/>
                </a:solidFill>
                <a:effectLst/>
                <a:highlight>
                  <a:srgbClr val="C0C0C0"/>
                </a:highlight>
                <a:latin typeface="Consolas" panose="020B0609020204030204" pitchFamily="49" charset="0"/>
              </a:rPr>
              <a:t>        </a:t>
            </a:r>
            <a:r>
              <a:rPr lang="en-IN" b="0" dirty="0">
                <a:solidFill>
                  <a:srgbClr val="001080"/>
                </a:solidFill>
                <a:effectLst/>
                <a:highlight>
                  <a:srgbClr val="C0C0C0"/>
                </a:highlight>
                <a:latin typeface="Consolas" panose="020B0609020204030204" pitchFamily="49" charset="0"/>
              </a:rPr>
              <a:t>cy</a:t>
            </a:r>
            <a:r>
              <a:rPr lang="en-IN" b="0" dirty="0">
                <a:solidFill>
                  <a:srgbClr val="000000"/>
                </a:solidFill>
                <a:effectLst/>
                <a:highlight>
                  <a:srgbClr val="C0C0C0"/>
                </a:highlight>
                <a:latin typeface="Consolas" panose="020B0609020204030204" pitchFamily="49" charset="0"/>
              </a:rPr>
              <a:t>.</a:t>
            </a:r>
            <a:r>
              <a:rPr lang="en-IN" b="0" dirty="0">
                <a:solidFill>
                  <a:srgbClr val="795E26"/>
                </a:solidFill>
                <a:effectLst/>
                <a:highlight>
                  <a:srgbClr val="C0C0C0"/>
                </a:highlight>
                <a:latin typeface="Consolas" panose="020B0609020204030204" pitchFamily="49" charset="0"/>
              </a:rPr>
              <a:t>log</a:t>
            </a:r>
            <a:r>
              <a:rPr lang="en-IN" b="0" dirty="0">
                <a:solidFill>
                  <a:srgbClr val="000000"/>
                </a:solidFill>
                <a:effectLst/>
                <a:highlight>
                  <a:srgbClr val="C0C0C0"/>
                </a:highlight>
                <a:latin typeface="Consolas" panose="020B0609020204030204" pitchFamily="49" charset="0"/>
              </a:rPr>
              <a:t>(</a:t>
            </a:r>
            <a:r>
              <a:rPr lang="en-IN" b="0" dirty="0" err="1">
                <a:solidFill>
                  <a:srgbClr val="001080"/>
                </a:solidFill>
                <a:effectLst/>
                <a:highlight>
                  <a:srgbClr val="C0C0C0"/>
                </a:highlight>
                <a:latin typeface="Consolas" panose="020B0609020204030204" pitchFamily="49" charset="0"/>
              </a:rPr>
              <a:t>data</a:t>
            </a:r>
            <a:r>
              <a:rPr lang="en-IN" b="0" dirty="0" err="1">
                <a:solidFill>
                  <a:srgbClr val="000000"/>
                </a:solidFill>
                <a:effectLst/>
                <a:highlight>
                  <a:srgbClr val="C0C0C0"/>
                </a:highlight>
                <a:latin typeface="Consolas" panose="020B0609020204030204" pitchFamily="49" charset="0"/>
              </a:rPr>
              <a:t>.</a:t>
            </a:r>
            <a:r>
              <a:rPr lang="en-IN" b="0" dirty="0" err="1">
                <a:solidFill>
                  <a:srgbClr val="001080"/>
                </a:solidFill>
                <a:effectLst/>
                <a:highlight>
                  <a:srgbClr val="C0C0C0"/>
                </a:highlight>
                <a:latin typeface="Consolas" panose="020B0609020204030204" pitchFamily="49" charset="0"/>
              </a:rPr>
              <a:t>email</a:t>
            </a:r>
            <a:r>
              <a:rPr lang="en-IN" b="0" dirty="0">
                <a:solidFill>
                  <a:srgbClr val="000000"/>
                </a:solidFill>
                <a:effectLst/>
                <a:highlight>
                  <a:srgbClr val="C0C0C0"/>
                </a:highlight>
                <a:latin typeface="Consolas" panose="020B0609020204030204" pitchFamily="49" charset="0"/>
              </a:rPr>
              <a:t>)</a:t>
            </a:r>
          </a:p>
          <a:p>
            <a:r>
              <a:rPr lang="en-IN" b="0" dirty="0">
                <a:solidFill>
                  <a:srgbClr val="000000"/>
                </a:solidFill>
                <a:effectLst/>
                <a:highlight>
                  <a:srgbClr val="C0C0C0"/>
                </a:highlight>
                <a:latin typeface="Consolas" panose="020B0609020204030204" pitchFamily="49" charset="0"/>
              </a:rPr>
              <a:t>    })</a:t>
            </a:r>
          </a:p>
          <a:p>
            <a:r>
              <a:rPr lang="en-IN" b="0" dirty="0">
                <a:solidFill>
                  <a:srgbClr val="000000"/>
                </a:solidFill>
                <a:effectLst/>
                <a:highlight>
                  <a:srgbClr val="C0C0C0"/>
                </a:highlight>
                <a:latin typeface="Consolas" panose="020B0609020204030204" pitchFamily="49" charset="0"/>
              </a:rPr>
              <a:t>})</a:t>
            </a:r>
            <a:endParaRPr lang="en-IN" dirty="0">
              <a:solidFill>
                <a:srgbClr val="FF0066"/>
              </a:solidFill>
              <a:highlight>
                <a:srgbClr val="C0C0C0"/>
              </a:highlight>
              <a:latin typeface="Consolas" panose="020B0609020204030204" pitchFamily="49" charset="0"/>
            </a:endParaRPr>
          </a:p>
          <a:p>
            <a:r>
              <a:rPr lang="en-IN" b="0" dirty="0">
                <a:effectLst/>
                <a:latin typeface="Consolas" panose="020B0609020204030204" pitchFamily="49" charset="0"/>
              </a:rPr>
              <a:t>Step 4 :- To use data from file in all tests create a before function</a:t>
            </a:r>
          </a:p>
          <a:p>
            <a:r>
              <a:rPr lang="en-US" b="0" dirty="0">
                <a:solidFill>
                  <a:srgbClr val="795E26"/>
                </a:solidFill>
                <a:effectLst/>
                <a:highlight>
                  <a:srgbClr val="C0C0C0"/>
                </a:highlight>
                <a:latin typeface="Consolas" panose="020B0609020204030204" pitchFamily="49" charset="0"/>
              </a:rPr>
              <a:t>before</a:t>
            </a:r>
            <a:r>
              <a:rPr lang="en-US" b="0" dirty="0">
                <a:solidFill>
                  <a:srgbClr val="000000"/>
                </a:solidFill>
                <a:effectLst/>
                <a:highlight>
                  <a:srgbClr val="C0C0C0"/>
                </a:highlight>
                <a:latin typeface="Consolas" panose="020B0609020204030204" pitchFamily="49" charset="0"/>
              </a:rPr>
              <a:t> (</a:t>
            </a:r>
            <a:r>
              <a:rPr lang="en-US" b="0" dirty="0">
                <a:solidFill>
                  <a:srgbClr val="0000FF"/>
                </a:solidFill>
                <a:effectLst/>
                <a:highlight>
                  <a:srgbClr val="C0C0C0"/>
                </a:highlight>
                <a:latin typeface="Consolas" panose="020B0609020204030204" pitchFamily="49" charset="0"/>
              </a:rPr>
              <a:t>function</a:t>
            </a:r>
            <a:r>
              <a:rPr lang="en-US" b="0" dirty="0">
                <a:solidFill>
                  <a:srgbClr val="000000"/>
                </a:solidFill>
                <a:effectLst/>
                <a:highlight>
                  <a:srgbClr val="C0C0C0"/>
                </a:highlight>
                <a:latin typeface="Consolas" panose="020B0609020204030204" pitchFamily="49" charset="0"/>
              </a:rPr>
              <a:t>(){</a:t>
            </a:r>
          </a:p>
          <a:p>
            <a:r>
              <a:rPr lang="en-US" b="0" dirty="0">
                <a:solidFill>
                  <a:srgbClr val="000000"/>
                </a:solidFill>
                <a:effectLst/>
                <a:highlight>
                  <a:srgbClr val="C0C0C0"/>
                </a:highlight>
                <a:latin typeface="Consolas" panose="020B0609020204030204" pitchFamily="49" charset="0"/>
              </a:rPr>
              <a:t>    </a:t>
            </a:r>
            <a:r>
              <a:rPr lang="en-US" b="0" dirty="0" err="1">
                <a:solidFill>
                  <a:srgbClr val="001080"/>
                </a:solidFill>
                <a:effectLst/>
                <a:highlight>
                  <a:srgbClr val="C0C0C0"/>
                </a:highlight>
                <a:latin typeface="Consolas" panose="020B0609020204030204" pitchFamily="49" charset="0"/>
              </a:rPr>
              <a:t>cy</a:t>
            </a:r>
            <a:r>
              <a:rPr lang="en-US" b="0" dirty="0" err="1">
                <a:solidFill>
                  <a:srgbClr val="000000"/>
                </a:solidFill>
                <a:effectLst/>
                <a:highlight>
                  <a:srgbClr val="C0C0C0"/>
                </a:highlight>
                <a:latin typeface="Consolas" panose="020B0609020204030204" pitchFamily="49" charset="0"/>
              </a:rPr>
              <a:t>.</a:t>
            </a:r>
            <a:r>
              <a:rPr lang="en-US" b="0" dirty="0" err="1">
                <a:solidFill>
                  <a:srgbClr val="795E26"/>
                </a:solidFill>
                <a:effectLst/>
                <a:highlight>
                  <a:srgbClr val="C0C0C0"/>
                </a:highlight>
                <a:latin typeface="Consolas" panose="020B0609020204030204" pitchFamily="49" charset="0"/>
              </a:rPr>
              <a:t>fixture</a:t>
            </a:r>
            <a:r>
              <a:rPr lang="en-US" b="0" dirty="0">
                <a:solidFill>
                  <a:srgbClr val="000000"/>
                </a:solidFill>
                <a:effectLst/>
                <a:highlight>
                  <a:srgbClr val="C0C0C0"/>
                </a:highlight>
                <a:latin typeface="Consolas" panose="020B0609020204030204" pitchFamily="49" charset="0"/>
              </a:rPr>
              <a:t>(</a:t>
            </a:r>
            <a:r>
              <a:rPr lang="en-US" b="0" dirty="0">
                <a:solidFill>
                  <a:srgbClr val="A31515"/>
                </a:solidFill>
                <a:effectLst/>
                <a:highlight>
                  <a:srgbClr val="C0C0C0"/>
                </a:highlight>
                <a:latin typeface="Consolas" panose="020B0609020204030204" pitchFamily="49" charset="0"/>
              </a:rPr>
              <a:t>'</a:t>
            </a:r>
            <a:r>
              <a:rPr lang="en-US" b="0" dirty="0" err="1">
                <a:solidFill>
                  <a:srgbClr val="A31515"/>
                </a:solidFill>
                <a:effectLst/>
                <a:highlight>
                  <a:srgbClr val="C0C0C0"/>
                </a:highlight>
                <a:latin typeface="Consolas" panose="020B0609020204030204" pitchFamily="49" charset="0"/>
              </a:rPr>
              <a:t>example.json</a:t>
            </a:r>
            <a:r>
              <a:rPr lang="en-US" b="0" dirty="0">
                <a:solidFill>
                  <a:srgbClr val="A31515"/>
                </a:solidFill>
                <a:effectLst/>
                <a:highlight>
                  <a:srgbClr val="C0C0C0"/>
                </a:highlight>
                <a:latin typeface="Consolas" panose="020B0609020204030204" pitchFamily="49" charset="0"/>
              </a:rPr>
              <a:t>'</a:t>
            </a:r>
            <a:r>
              <a:rPr lang="en-US" b="0" dirty="0">
                <a:solidFill>
                  <a:srgbClr val="000000"/>
                </a:solidFill>
                <a:effectLst/>
                <a:highlight>
                  <a:srgbClr val="C0C0C0"/>
                </a:highlight>
                <a:latin typeface="Consolas" panose="020B0609020204030204" pitchFamily="49" charset="0"/>
              </a:rPr>
              <a:t>).</a:t>
            </a:r>
            <a:r>
              <a:rPr lang="en-US" b="0" dirty="0">
                <a:solidFill>
                  <a:srgbClr val="795E26"/>
                </a:solidFill>
                <a:effectLst/>
                <a:highlight>
                  <a:srgbClr val="C0C0C0"/>
                </a:highlight>
                <a:latin typeface="Consolas" panose="020B0609020204030204" pitchFamily="49" charset="0"/>
              </a:rPr>
              <a:t>as</a:t>
            </a:r>
            <a:r>
              <a:rPr lang="en-US" b="0" dirty="0">
                <a:solidFill>
                  <a:srgbClr val="000000"/>
                </a:solidFill>
                <a:effectLst/>
                <a:highlight>
                  <a:srgbClr val="C0C0C0"/>
                </a:highlight>
                <a:latin typeface="Consolas" panose="020B0609020204030204" pitchFamily="49" charset="0"/>
              </a:rPr>
              <a:t>(</a:t>
            </a:r>
            <a:r>
              <a:rPr lang="en-US" b="0" dirty="0">
                <a:solidFill>
                  <a:srgbClr val="A31515"/>
                </a:solidFill>
                <a:effectLst/>
                <a:highlight>
                  <a:srgbClr val="C0C0C0"/>
                </a:highlight>
                <a:latin typeface="Consolas" panose="020B0609020204030204" pitchFamily="49" charset="0"/>
              </a:rPr>
              <a:t>'</a:t>
            </a:r>
            <a:r>
              <a:rPr lang="en-US" b="0" dirty="0" err="1">
                <a:solidFill>
                  <a:srgbClr val="A31515"/>
                </a:solidFill>
                <a:effectLst/>
                <a:highlight>
                  <a:srgbClr val="C0C0C0"/>
                </a:highlight>
                <a:latin typeface="Consolas" panose="020B0609020204030204" pitchFamily="49" charset="0"/>
              </a:rPr>
              <a:t>test_data</a:t>
            </a:r>
            <a:r>
              <a:rPr lang="en-US" b="0" dirty="0">
                <a:solidFill>
                  <a:srgbClr val="A31515"/>
                </a:solidFill>
                <a:effectLst/>
                <a:highlight>
                  <a:srgbClr val="C0C0C0"/>
                </a:highlight>
                <a:latin typeface="Consolas" panose="020B0609020204030204" pitchFamily="49" charset="0"/>
              </a:rPr>
              <a:t>'</a:t>
            </a:r>
            <a:r>
              <a:rPr lang="en-US" b="0" dirty="0">
                <a:solidFill>
                  <a:srgbClr val="000000"/>
                </a:solidFill>
                <a:effectLst/>
                <a:highlight>
                  <a:srgbClr val="C0C0C0"/>
                </a:highlight>
                <a:latin typeface="Consolas" panose="020B0609020204030204" pitchFamily="49" charset="0"/>
              </a:rPr>
              <a:t>)</a:t>
            </a:r>
          </a:p>
          <a:p>
            <a:r>
              <a:rPr lang="en-US" b="0" dirty="0">
                <a:solidFill>
                  <a:srgbClr val="000000"/>
                </a:solidFill>
                <a:effectLst/>
                <a:highlight>
                  <a:srgbClr val="C0C0C0"/>
                </a:highlight>
                <a:latin typeface="Consolas" panose="020B0609020204030204" pitchFamily="49" charset="0"/>
              </a:rPr>
              <a:t>})</a:t>
            </a:r>
          </a:p>
          <a:p>
            <a:r>
              <a:rPr lang="en-US" dirty="0">
                <a:latin typeface="Consolas" panose="020B0609020204030204" pitchFamily="49" charset="0"/>
              </a:rPr>
              <a:t>Step 5 :- Now use data from file in tests</a:t>
            </a:r>
          </a:p>
          <a:p>
            <a:r>
              <a:rPr lang="en-US" b="0" dirty="0">
                <a:solidFill>
                  <a:srgbClr val="001080"/>
                </a:solidFill>
                <a:effectLst/>
                <a:highlight>
                  <a:srgbClr val="C0C0C0"/>
                </a:highlight>
                <a:latin typeface="Consolas" panose="020B0609020204030204" pitchFamily="49" charset="0"/>
              </a:rPr>
              <a:t>cy</a:t>
            </a:r>
            <a:r>
              <a:rPr lang="en-US" b="0" dirty="0">
                <a:solidFill>
                  <a:srgbClr val="000000"/>
                </a:solidFill>
                <a:effectLst/>
                <a:highlight>
                  <a:srgbClr val="C0C0C0"/>
                </a:highlight>
                <a:latin typeface="Consolas" panose="020B0609020204030204" pitchFamily="49" charset="0"/>
              </a:rPr>
              <a:t>.</a:t>
            </a:r>
            <a:r>
              <a:rPr lang="en-US" b="0" dirty="0">
                <a:solidFill>
                  <a:srgbClr val="795E26"/>
                </a:solidFill>
                <a:effectLst/>
                <a:highlight>
                  <a:srgbClr val="C0C0C0"/>
                </a:highlight>
                <a:latin typeface="Consolas" panose="020B0609020204030204" pitchFamily="49" charset="0"/>
              </a:rPr>
              <a:t>log</a:t>
            </a:r>
            <a:r>
              <a:rPr lang="en-US" b="0" dirty="0">
                <a:solidFill>
                  <a:srgbClr val="000000"/>
                </a:solidFill>
                <a:effectLst/>
                <a:highlight>
                  <a:srgbClr val="C0C0C0"/>
                </a:highlight>
                <a:latin typeface="Consolas" panose="020B0609020204030204" pitchFamily="49" charset="0"/>
              </a:rPr>
              <a:t>(</a:t>
            </a:r>
            <a:r>
              <a:rPr lang="en-US" b="0" dirty="0">
                <a:solidFill>
                  <a:srgbClr val="0000FF"/>
                </a:solidFill>
                <a:effectLst/>
                <a:highlight>
                  <a:srgbClr val="C0C0C0"/>
                </a:highlight>
                <a:latin typeface="Consolas" panose="020B0609020204030204" pitchFamily="49" charset="0"/>
              </a:rPr>
              <a:t>this</a:t>
            </a:r>
            <a:r>
              <a:rPr lang="en-US" b="0" dirty="0">
                <a:solidFill>
                  <a:srgbClr val="000000"/>
                </a:solidFill>
                <a:effectLst/>
                <a:highlight>
                  <a:srgbClr val="C0C0C0"/>
                </a:highlight>
                <a:latin typeface="Consolas" panose="020B0609020204030204" pitchFamily="49" charset="0"/>
              </a:rPr>
              <a:t>.</a:t>
            </a:r>
            <a:r>
              <a:rPr lang="en-US" b="0" dirty="0">
                <a:solidFill>
                  <a:srgbClr val="001080"/>
                </a:solidFill>
                <a:effectLst/>
                <a:highlight>
                  <a:srgbClr val="C0C0C0"/>
                </a:highlight>
                <a:latin typeface="Consolas" panose="020B0609020204030204" pitchFamily="49" charset="0"/>
              </a:rPr>
              <a:t>test_data</a:t>
            </a:r>
            <a:r>
              <a:rPr lang="en-US" b="0" dirty="0">
                <a:solidFill>
                  <a:srgbClr val="000000"/>
                </a:solidFill>
                <a:effectLst/>
                <a:highlight>
                  <a:srgbClr val="C0C0C0"/>
                </a:highlight>
                <a:latin typeface="Consolas" panose="020B0609020204030204" pitchFamily="49" charset="0"/>
              </a:rPr>
              <a:t>.</a:t>
            </a:r>
            <a:r>
              <a:rPr lang="en-US" b="0" dirty="0">
                <a:solidFill>
                  <a:srgbClr val="001080"/>
                </a:solidFill>
                <a:effectLst/>
                <a:highlight>
                  <a:srgbClr val="C0C0C0"/>
                </a:highlight>
                <a:latin typeface="Consolas" panose="020B0609020204030204" pitchFamily="49" charset="0"/>
              </a:rPr>
              <a:t>name</a:t>
            </a:r>
            <a:r>
              <a:rPr lang="en-US" b="0" dirty="0">
                <a:solidFill>
                  <a:srgbClr val="000000"/>
                </a:solidFill>
                <a:effectLst/>
                <a:highlight>
                  <a:srgbClr val="C0C0C0"/>
                </a:highlight>
                <a:latin typeface="Consolas" panose="020B0609020204030204" pitchFamily="49" charset="0"/>
              </a:rPr>
              <a:t>)</a:t>
            </a:r>
            <a:endParaRPr lang="en-IN" b="0" dirty="0">
              <a:effectLst/>
              <a:highlight>
                <a:srgbClr val="C0C0C0"/>
              </a:highlight>
              <a:latin typeface="Consolas" panose="020B0609020204030204" pitchFamily="49" charset="0"/>
            </a:endParaRPr>
          </a:p>
          <a:p>
            <a:endParaRPr lang="en-IN" dirty="0"/>
          </a:p>
        </p:txBody>
      </p:sp>
    </p:spTree>
    <p:extLst>
      <p:ext uri="{BB962C8B-B14F-4D97-AF65-F5344CB8AC3E}">
        <p14:creationId xmlns:p14="http://schemas.microsoft.com/office/powerpoint/2010/main" val="2557705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ABF69-6E86-45CA-D03D-1E3BE68AC9B0}"/>
              </a:ext>
            </a:extLst>
          </p:cNvPr>
          <p:cNvSpPr txBox="1"/>
          <p:nvPr/>
        </p:nvSpPr>
        <p:spPr>
          <a:xfrm>
            <a:off x="62144" y="0"/>
            <a:ext cx="12129856" cy="5355312"/>
          </a:xfrm>
          <a:prstGeom prst="rect">
            <a:avLst/>
          </a:prstGeom>
          <a:noFill/>
        </p:spPr>
        <p:txBody>
          <a:bodyPr wrap="square" rtlCol="0">
            <a:spAutoFit/>
          </a:bodyPr>
          <a:lstStyle/>
          <a:p>
            <a:r>
              <a:rPr lang="en-IN" b="1" dirty="0"/>
              <a:t>Notes :-</a:t>
            </a:r>
          </a:p>
          <a:p>
            <a:pPr marL="342900" indent="-342900">
              <a:lnSpc>
                <a:spcPct val="150000"/>
              </a:lnSpc>
              <a:buFont typeface="+mj-lt"/>
              <a:buAutoNum type="arabicPeriod"/>
            </a:pPr>
            <a:r>
              <a:rPr lang="en-IN" dirty="0"/>
              <a:t>If the file in fixture folder it can be referenced directly by name without extension</a:t>
            </a:r>
          </a:p>
          <a:p>
            <a:pPr marL="342900" indent="-342900">
              <a:lnSpc>
                <a:spcPct val="150000"/>
              </a:lnSpc>
              <a:buFont typeface="+mj-lt"/>
              <a:buAutoNum type="arabicPeriod"/>
            </a:pPr>
            <a:r>
              <a:rPr lang="en-IN" dirty="0"/>
              <a:t>For a JSON file </a:t>
            </a:r>
            <a:r>
              <a:rPr lang="en-IN" dirty="0">
                <a:solidFill>
                  <a:srgbClr val="FFFF00"/>
                </a:solidFill>
              </a:rPr>
              <a:t>its</a:t>
            </a:r>
            <a:r>
              <a:rPr lang="en-IN" dirty="0"/>
              <a:t> function can be used to access the values using keys</a:t>
            </a:r>
          </a:p>
          <a:p>
            <a:pPr>
              <a:lnSpc>
                <a:spcPct val="150000"/>
              </a:lnSpc>
            </a:pPr>
            <a:r>
              <a:rPr lang="en-IN" dirty="0"/>
              <a:t>		</a:t>
            </a:r>
            <a:r>
              <a:rPr lang="en-IN" dirty="0" err="1">
                <a:solidFill>
                  <a:srgbClr val="FFFF00"/>
                </a:solidFill>
              </a:rPr>
              <a:t>cy.fixture</a:t>
            </a:r>
            <a:r>
              <a:rPr lang="en-IN" dirty="0">
                <a:solidFill>
                  <a:srgbClr val="FFFF00"/>
                </a:solidFill>
              </a:rPr>
              <a:t>(‘filename’).its(‘name’).should(‘</a:t>
            </a:r>
            <a:r>
              <a:rPr lang="en-IN" dirty="0" err="1">
                <a:solidFill>
                  <a:srgbClr val="FFFF00"/>
                </a:solidFill>
              </a:rPr>
              <a:t>eq</a:t>
            </a:r>
            <a:r>
              <a:rPr lang="en-IN" dirty="0">
                <a:solidFill>
                  <a:srgbClr val="FFFF00"/>
                </a:solidFill>
              </a:rPr>
              <a:t>’,’hello’)</a:t>
            </a:r>
          </a:p>
          <a:p>
            <a:pPr>
              <a:lnSpc>
                <a:spcPct val="150000"/>
              </a:lnSpc>
            </a:pPr>
            <a:r>
              <a:rPr lang="en-IN" dirty="0"/>
              <a:t>---------------------------------------------------------------------------------------------------------------------------------------------------</a:t>
            </a:r>
            <a:endParaRPr lang="en-IN" dirty="0">
              <a:solidFill>
                <a:srgbClr val="FFFF00"/>
              </a:solidFill>
            </a:endParaRPr>
          </a:p>
          <a:p>
            <a:pPr>
              <a:lnSpc>
                <a:spcPct val="150000"/>
              </a:lnSpc>
            </a:pPr>
            <a:r>
              <a:rPr lang="en-IN" dirty="0">
                <a:solidFill>
                  <a:srgbClr val="FFFF00"/>
                </a:solidFill>
              </a:rPr>
              <a:t>Read files using </a:t>
            </a:r>
            <a:r>
              <a:rPr lang="en-IN" dirty="0" err="1">
                <a:solidFill>
                  <a:srgbClr val="00FFFF"/>
                </a:solidFill>
              </a:rPr>
              <a:t>readFile</a:t>
            </a:r>
            <a:r>
              <a:rPr lang="en-IN" dirty="0">
                <a:solidFill>
                  <a:srgbClr val="00FFFF"/>
                </a:solidFill>
              </a:rPr>
              <a:t>() :-</a:t>
            </a:r>
          </a:p>
          <a:p>
            <a:pPr>
              <a:lnSpc>
                <a:spcPct val="150000"/>
              </a:lnSpc>
            </a:pPr>
            <a:r>
              <a:rPr lang="en-IN" dirty="0"/>
              <a:t>Step 1 – Create a new test in spec file </a:t>
            </a:r>
          </a:p>
          <a:p>
            <a:pPr>
              <a:lnSpc>
                <a:spcPct val="150000"/>
              </a:lnSpc>
            </a:pPr>
            <a:r>
              <a:rPr lang="en-IN" dirty="0"/>
              <a:t>Step 2 – Test commands </a:t>
            </a:r>
          </a:p>
          <a:p>
            <a:pPr>
              <a:lnSpc>
                <a:spcPct val="150000"/>
              </a:lnSpc>
            </a:pPr>
            <a:r>
              <a:rPr lang="en-IN" dirty="0"/>
              <a:t>Step 3 – Use </a:t>
            </a:r>
            <a:r>
              <a:rPr lang="en-IN" dirty="0" err="1">
                <a:solidFill>
                  <a:srgbClr val="FFFF00"/>
                </a:solidFill>
              </a:rPr>
              <a:t>cy.readFile</a:t>
            </a:r>
            <a:r>
              <a:rPr lang="en-IN" dirty="0">
                <a:solidFill>
                  <a:srgbClr val="FFFF00"/>
                </a:solidFill>
              </a:rPr>
              <a:t>()</a:t>
            </a:r>
            <a:r>
              <a:rPr lang="en-IN" dirty="0"/>
              <a:t> function</a:t>
            </a:r>
          </a:p>
          <a:p>
            <a:r>
              <a:rPr lang="en-IN" b="0" dirty="0">
                <a:solidFill>
                  <a:srgbClr val="000000"/>
                </a:solidFill>
                <a:effectLst/>
                <a:latin typeface="Consolas" panose="020B0609020204030204" pitchFamily="49" charset="0"/>
              </a:rPr>
              <a:t> </a:t>
            </a:r>
            <a:r>
              <a:rPr lang="en-IN" b="0" dirty="0" err="1">
                <a:solidFill>
                  <a:srgbClr val="001080"/>
                </a:solidFill>
                <a:effectLst/>
                <a:highlight>
                  <a:srgbClr val="C0C0C0"/>
                </a:highlight>
                <a:latin typeface="Consolas" panose="020B0609020204030204" pitchFamily="49" charset="0"/>
              </a:rPr>
              <a:t>cy</a:t>
            </a:r>
            <a:r>
              <a:rPr lang="en-IN" b="0" dirty="0" err="1">
                <a:solidFill>
                  <a:srgbClr val="000000"/>
                </a:solidFill>
                <a:effectLst/>
                <a:highlight>
                  <a:srgbClr val="C0C0C0"/>
                </a:highlight>
                <a:latin typeface="Consolas" panose="020B0609020204030204" pitchFamily="49" charset="0"/>
              </a:rPr>
              <a:t>.</a:t>
            </a:r>
            <a:r>
              <a:rPr lang="en-IN" b="0" dirty="0" err="1">
                <a:solidFill>
                  <a:srgbClr val="795E26"/>
                </a:solidFill>
                <a:effectLst/>
                <a:highlight>
                  <a:srgbClr val="C0C0C0"/>
                </a:highlight>
                <a:latin typeface="Consolas" panose="020B0609020204030204" pitchFamily="49" charset="0"/>
              </a:rPr>
              <a:t>readFile</a:t>
            </a:r>
            <a:r>
              <a:rPr lang="en-IN" b="0" dirty="0">
                <a:solidFill>
                  <a:srgbClr val="000000"/>
                </a:solidFill>
                <a:effectLst/>
                <a:highlight>
                  <a:srgbClr val="C0C0C0"/>
                </a:highlight>
                <a:latin typeface="Consolas" panose="020B0609020204030204" pitchFamily="49" charset="0"/>
              </a:rPr>
              <a:t>(</a:t>
            </a:r>
            <a:r>
              <a:rPr lang="en-IN" b="0" dirty="0">
                <a:solidFill>
                  <a:srgbClr val="A31515"/>
                </a:solidFill>
                <a:effectLst/>
                <a:highlight>
                  <a:srgbClr val="C0C0C0"/>
                </a:highlight>
                <a:latin typeface="Consolas" panose="020B0609020204030204" pitchFamily="49" charset="0"/>
              </a:rPr>
              <a:t>'./cypress/fixtures/</a:t>
            </a:r>
            <a:r>
              <a:rPr lang="en-IN" b="0" dirty="0" err="1">
                <a:solidFill>
                  <a:srgbClr val="A31515"/>
                </a:solidFill>
                <a:effectLst/>
                <a:highlight>
                  <a:srgbClr val="C0C0C0"/>
                </a:highlight>
                <a:latin typeface="Consolas" panose="020B0609020204030204" pitchFamily="49" charset="0"/>
              </a:rPr>
              <a:t>example.json</a:t>
            </a:r>
            <a:r>
              <a:rPr lang="en-IN" b="0" dirty="0">
                <a:solidFill>
                  <a:srgbClr val="A31515"/>
                </a:solidFill>
                <a:effectLst/>
                <a:highlight>
                  <a:srgbClr val="C0C0C0"/>
                </a:highlight>
                <a:latin typeface="Consolas" panose="020B0609020204030204" pitchFamily="49" charset="0"/>
              </a:rPr>
              <a:t>'</a:t>
            </a:r>
            <a:r>
              <a:rPr lang="en-IN" b="0" dirty="0">
                <a:solidFill>
                  <a:srgbClr val="000000"/>
                </a:solidFill>
                <a:effectLst/>
                <a:highlight>
                  <a:srgbClr val="C0C0C0"/>
                </a:highlight>
                <a:latin typeface="Consolas" panose="020B0609020204030204" pitchFamily="49" charset="0"/>
              </a:rPr>
              <a:t>).</a:t>
            </a:r>
            <a:r>
              <a:rPr lang="en-IN" b="0" dirty="0">
                <a:solidFill>
                  <a:srgbClr val="795E26"/>
                </a:solidFill>
                <a:effectLst/>
                <a:highlight>
                  <a:srgbClr val="C0C0C0"/>
                </a:highlight>
                <a:latin typeface="Consolas" panose="020B0609020204030204" pitchFamily="49" charset="0"/>
              </a:rPr>
              <a:t>then</a:t>
            </a:r>
            <a:r>
              <a:rPr lang="en-IN" b="0" dirty="0">
                <a:solidFill>
                  <a:srgbClr val="000000"/>
                </a:solidFill>
                <a:effectLst/>
                <a:highlight>
                  <a:srgbClr val="C0C0C0"/>
                </a:highlight>
                <a:latin typeface="Consolas" panose="020B0609020204030204" pitchFamily="49" charset="0"/>
              </a:rPr>
              <a:t>((</a:t>
            </a:r>
            <a:r>
              <a:rPr lang="en-IN" b="0" dirty="0">
                <a:solidFill>
                  <a:srgbClr val="001080"/>
                </a:solidFill>
                <a:effectLst/>
                <a:highlight>
                  <a:srgbClr val="C0C0C0"/>
                </a:highlight>
                <a:latin typeface="Consolas" panose="020B0609020204030204" pitchFamily="49" charset="0"/>
              </a:rPr>
              <a:t>data</a:t>
            </a:r>
            <a:r>
              <a:rPr lang="en-IN" b="0" dirty="0">
                <a:solidFill>
                  <a:srgbClr val="000000"/>
                </a:solidFill>
                <a:effectLst/>
                <a:highlight>
                  <a:srgbClr val="C0C0C0"/>
                </a:highlight>
                <a:latin typeface="Consolas" panose="020B0609020204030204" pitchFamily="49" charset="0"/>
              </a:rPr>
              <a:t>) </a:t>
            </a:r>
            <a:r>
              <a:rPr lang="en-IN" b="0" dirty="0">
                <a:solidFill>
                  <a:srgbClr val="0000FF"/>
                </a:solidFill>
                <a:effectLst/>
                <a:highlight>
                  <a:srgbClr val="C0C0C0"/>
                </a:highlight>
                <a:latin typeface="Consolas" panose="020B0609020204030204" pitchFamily="49" charset="0"/>
              </a:rPr>
              <a:t>=&gt;</a:t>
            </a:r>
            <a:r>
              <a:rPr lang="en-IN" b="0" dirty="0">
                <a:solidFill>
                  <a:srgbClr val="000000"/>
                </a:solidFill>
                <a:effectLst/>
                <a:highlight>
                  <a:srgbClr val="C0C0C0"/>
                </a:highlight>
                <a:latin typeface="Consolas" panose="020B0609020204030204" pitchFamily="49" charset="0"/>
              </a:rPr>
              <a:t>{</a:t>
            </a:r>
          </a:p>
          <a:p>
            <a:r>
              <a:rPr lang="en-IN" b="0" dirty="0">
                <a:solidFill>
                  <a:srgbClr val="000000"/>
                </a:solidFill>
                <a:effectLst/>
                <a:highlight>
                  <a:srgbClr val="C0C0C0"/>
                </a:highlight>
                <a:latin typeface="Consolas" panose="020B0609020204030204" pitchFamily="49" charset="0"/>
              </a:rPr>
              <a:t>        </a:t>
            </a:r>
            <a:r>
              <a:rPr lang="en-IN" b="0" dirty="0">
                <a:solidFill>
                  <a:srgbClr val="001080"/>
                </a:solidFill>
                <a:effectLst/>
                <a:highlight>
                  <a:srgbClr val="C0C0C0"/>
                </a:highlight>
                <a:latin typeface="Consolas" panose="020B0609020204030204" pitchFamily="49" charset="0"/>
              </a:rPr>
              <a:t>cy</a:t>
            </a:r>
            <a:r>
              <a:rPr lang="en-IN" b="0" dirty="0">
                <a:solidFill>
                  <a:srgbClr val="000000"/>
                </a:solidFill>
                <a:effectLst/>
                <a:highlight>
                  <a:srgbClr val="C0C0C0"/>
                </a:highlight>
                <a:latin typeface="Consolas" panose="020B0609020204030204" pitchFamily="49" charset="0"/>
              </a:rPr>
              <a:t>.</a:t>
            </a:r>
            <a:r>
              <a:rPr lang="en-IN" b="0" dirty="0">
                <a:solidFill>
                  <a:srgbClr val="795E26"/>
                </a:solidFill>
                <a:effectLst/>
                <a:highlight>
                  <a:srgbClr val="C0C0C0"/>
                </a:highlight>
                <a:latin typeface="Consolas" panose="020B0609020204030204" pitchFamily="49" charset="0"/>
              </a:rPr>
              <a:t>log</a:t>
            </a:r>
            <a:r>
              <a:rPr lang="en-IN" b="0" dirty="0">
                <a:solidFill>
                  <a:srgbClr val="000000"/>
                </a:solidFill>
                <a:effectLst/>
                <a:highlight>
                  <a:srgbClr val="C0C0C0"/>
                </a:highlight>
                <a:latin typeface="Consolas" panose="020B0609020204030204" pitchFamily="49" charset="0"/>
              </a:rPr>
              <a:t>(</a:t>
            </a:r>
            <a:r>
              <a:rPr lang="en-IN" b="0" dirty="0">
                <a:solidFill>
                  <a:srgbClr val="001080"/>
                </a:solidFill>
                <a:effectLst/>
                <a:highlight>
                  <a:srgbClr val="C0C0C0"/>
                </a:highlight>
                <a:latin typeface="Consolas" panose="020B0609020204030204" pitchFamily="49" charset="0"/>
              </a:rPr>
              <a:t>data</a:t>
            </a:r>
            <a:r>
              <a:rPr lang="en-IN" b="0" dirty="0">
                <a:solidFill>
                  <a:srgbClr val="000000"/>
                </a:solidFill>
                <a:effectLst/>
                <a:highlight>
                  <a:srgbClr val="C0C0C0"/>
                </a:highlight>
                <a:latin typeface="Consolas" panose="020B0609020204030204" pitchFamily="49" charset="0"/>
              </a:rPr>
              <a:t>.</a:t>
            </a:r>
            <a:r>
              <a:rPr lang="en-IN" b="0" dirty="0">
                <a:solidFill>
                  <a:srgbClr val="001080"/>
                </a:solidFill>
                <a:effectLst/>
                <a:highlight>
                  <a:srgbClr val="C0C0C0"/>
                </a:highlight>
                <a:latin typeface="Consolas" panose="020B0609020204030204" pitchFamily="49" charset="0"/>
              </a:rPr>
              <a:t>name</a:t>
            </a:r>
            <a:r>
              <a:rPr lang="en-IN" b="0" dirty="0">
                <a:solidFill>
                  <a:srgbClr val="000000"/>
                </a:solidFill>
                <a:effectLst/>
                <a:highlight>
                  <a:srgbClr val="C0C0C0"/>
                </a:highlight>
                <a:latin typeface="Consolas" panose="020B0609020204030204" pitchFamily="49" charset="0"/>
              </a:rPr>
              <a:t>)</a:t>
            </a:r>
          </a:p>
          <a:p>
            <a:r>
              <a:rPr lang="en-IN" b="0" dirty="0">
                <a:solidFill>
                  <a:srgbClr val="000000"/>
                </a:solidFill>
                <a:effectLst/>
                <a:highlight>
                  <a:srgbClr val="C0C0C0"/>
                </a:highlight>
                <a:latin typeface="Consolas" panose="020B0609020204030204" pitchFamily="49" charset="0"/>
              </a:rPr>
              <a:t>        </a:t>
            </a:r>
            <a:r>
              <a:rPr lang="en-IN" b="0" dirty="0">
                <a:solidFill>
                  <a:srgbClr val="001080"/>
                </a:solidFill>
                <a:effectLst/>
                <a:highlight>
                  <a:srgbClr val="C0C0C0"/>
                </a:highlight>
                <a:latin typeface="Consolas" panose="020B0609020204030204" pitchFamily="49" charset="0"/>
              </a:rPr>
              <a:t>cy</a:t>
            </a:r>
            <a:r>
              <a:rPr lang="en-IN" b="0" dirty="0">
                <a:solidFill>
                  <a:srgbClr val="000000"/>
                </a:solidFill>
                <a:effectLst/>
                <a:highlight>
                  <a:srgbClr val="C0C0C0"/>
                </a:highlight>
                <a:latin typeface="Consolas" panose="020B0609020204030204" pitchFamily="49" charset="0"/>
              </a:rPr>
              <a:t>.</a:t>
            </a:r>
            <a:r>
              <a:rPr lang="en-IN" b="0" dirty="0">
                <a:solidFill>
                  <a:srgbClr val="795E26"/>
                </a:solidFill>
                <a:effectLst/>
                <a:highlight>
                  <a:srgbClr val="C0C0C0"/>
                </a:highlight>
                <a:latin typeface="Consolas" panose="020B0609020204030204" pitchFamily="49" charset="0"/>
              </a:rPr>
              <a:t>log</a:t>
            </a:r>
            <a:r>
              <a:rPr lang="en-IN" b="0" dirty="0">
                <a:solidFill>
                  <a:srgbClr val="000000"/>
                </a:solidFill>
                <a:effectLst/>
                <a:highlight>
                  <a:srgbClr val="C0C0C0"/>
                </a:highlight>
                <a:latin typeface="Consolas" panose="020B0609020204030204" pitchFamily="49" charset="0"/>
              </a:rPr>
              <a:t>(</a:t>
            </a:r>
            <a:r>
              <a:rPr lang="en-IN" b="0" dirty="0" err="1">
                <a:solidFill>
                  <a:srgbClr val="001080"/>
                </a:solidFill>
                <a:effectLst/>
                <a:highlight>
                  <a:srgbClr val="C0C0C0"/>
                </a:highlight>
                <a:latin typeface="Consolas" panose="020B0609020204030204" pitchFamily="49" charset="0"/>
              </a:rPr>
              <a:t>data</a:t>
            </a:r>
            <a:r>
              <a:rPr lang="en-IN" b="0" dirty="0" err="1">
                <a:solidFill>
                  <a:srgbClr val="000000"/>
                </a:solidFill>
                <a:effectLst/>
                <a:highlight>
                  <a:srgbClr val="C0C0C0"/>
                </a:highlight>
                <a:latin typeface="Consolas" panose="020B0609020204030204" pitchFamily="49" charset="0"/>
              </a:rPr>
              <a:t>.</a:t>
            </a:r>
            <a:r>
              <a:rPr lang="en-IN" b="0" dirty="0" err="1">
                <a:solidFill>
                  <a:srgbClr val="001080"/>
                </a:solidFill>
                <a:effectLst/>
                <a:highlight>
                  <a:srgbClr val="C0C0C0"/>
                </a:highlight>
                <a:latin typeface="Consolas" panose="020B0609020204030204" pitchFamily="49" charset="0"/>
              </a:rPr>
              <a:t>email</a:t>
            </a:r>
            <a:r>
              <a:rPr lang="en-IN" b="0" dirty="0">
                <a:solidFill>
                  <a:srgbClr val="000000"/>
                </a:solidFill>
                <a:effectLst/>
                <a:highlight>
                  <a:srgbClr val="C0C0C0"/>
                </a:highlight>
                <a:latin typeface="Consolas" panose="020B0609020204030204" pitchFamily="49" charset="0"/>
              </a:rPr>
              <a:t>)        </a:t>
            </a:r>
          </a:p>
          <a:p>
            <a:r>
              <a:rPr lang="en-IN" b="0" dirty="0">
                <a:solidFill>
                  <a:srgbClr val="000000"/>
                </a:solidFill>
                <a:effectLst/>
                <a:highlight>
                  <a:srgbClr val="C0C0C0"/>
                </a:highlight>
                <a:latin typeface="Consolas" panose="020B0609020204030204" pitchFamily="49" charset="0"/>
              </a:rPr>
              <a:t>    })</a:t>
            </a:r>
          </a:p>
          <a:p>
            <a:endParaRPr lang="en-IN" b="0" dirty="0">
              <a:effectLst/>
              <a:latin typeface="Consolas" panose="020B0609020204030204" pitchFamily="49" charset="0"/>
            </a:endParaRPr>
          </a:p>
          <a:p>
            <a:r>
              <a:rPr lang="en-IN" dirty="0">
                <a:latin typeface="Consolas" panose="020B0609020204030204" pitchFamily="49" charset="0"/>
              </a:rPr>
              <a:t>For JSON file can use its - </a:t>
            </a:r>
            <a:r>
              <a:rPr lang="en-IN" dirty="0">
                <a:solidFill>
                  <a:srgbClr val="FFFF00"/>
                </a:solidFill>
                <a:latin typeface="Consolas" panose="020B0609020204030204" pitchFamily="49" charset="0"/>
              </a:rPr>
              <a:t>.its(‘name’).should(‘</a:t>
            </a:r>
            <a:r>
              <a:rPr lang="en-IN" dirty="0" err="1">
                <a:solidFill>
                  <a:srgbClr val="FFFF00"/>
                </a:solidFill>
                <a:latin typeface="Consolas" panose="020B0609020204030204" pitchFamily="49" charset="0"/>
              </a:rPr>
              <a:t>eq</a:t>
            </a:r>
            <a:r>
              <a:rPr lang="en-IN" dirty="0">
                <a:solidFill>
                  <a:srgbClr val="FFFF00"/>
                </a:solidFill>
                <a:latin typeface="Consolas" panose="020B0609020204030204" pitchFamily="49" charset="0"/>
              </a:rPr>
              <a:t>’,’data’) </a:t>
            </a:r>
            <a:endParaRPr lang="en-IN" b="0" dirty="0">
              <a:solidFill>
                <a:srgbClr val="FFFF00"/>
              </a:solidFill>
              <a:effectLst/>
              <a:latin typeface="Consolas" panose="020B0609020204030204" pitchFamily="49" charset="0"/>
            </a:endParaRPr>
          </a:p>
        </p:txBody>
      </p:sp>
    </p:spTree>
    <p:extLst>
      <p:ext uri="{BB962C8B-B14F-4D97-AF65-F5344CB8AC3E}">
        <p14:creationId xmlns:p14="http://schemas.microsoft.com/office/powerpoint/2010/main" val="2419033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B2E838-A57D-10B6-1B0E-6A1380B69F1E}"/>
              </a:ext>
            </a:extLst>
          </p:cNvPr>
          <p:cNvSpPr txBox="1"/>
          <p:nvPr/>
        </p:nvSpPr>
        <p:spPr>
          <a:xfrm>
            <a:off x="0" y="0"/>
            <a:ext cx="12192000" cy="3416320"/>
          </a:xfrm>
          <a:prstGeom prst="rect">
            <a:avLst/>
          </a:prstGeom>
          <a:noFill/>
        </p:spPr>
        <p:txBody>
          <a:bodyPr wrap="square" rtlCol="0">
            <a:spAutoFit/>
          </a:bodyPr>
          <a:lstStyle/>
          <a:p>
            <a:r>
              <a:rPr lang="en-IN" dirty="0">
                <a:solidFill>
                  <a:srgbClr val="FFFF00"/>
                </a:solidFill>
              </a:rPr>
              <a:t>Write files using</a:t>
            </a:r>
            <a:r>
              <a:rPr lang="en-IN" dirty="0"/>
              <a:t> </a:t>
            </a:r>
            <a:r>
              <a:rPr lang="en-IN" dirty="0" err="1">
                <a:solidFill>
                  <a:srgbClr val="00FFFF"/>
                </a:solidFill>
              </a:rPr>
              <a:t>writeFile</a:t>
            </a:r>
            <a:r>
              <a:rPr lang="en-IN" dirty="0">
                <a:solidFill>
                  <a:srgbClr val="00FFFF"/>
                </a:solidFill>
              </a:rPr>
              <a:t>() :-</a:t>
            </a:r>
          </a:p>
          <a:p>
            <a:endParaRPr lang="en-IN" dirty="0">
              <a:solidFill>
                <a:srgbClr val="00FFFF"/>
              </a:solidFill>
            </a:endParaRPr>
          </a:p>
          <a:p>
            <a:r>
              <a:rPr lang="en-IN" dirty="0"/>
              <a:t>Step 1 – Create a new test in spec file</a:t>
            </a:r>
          </a:p>
          <a:p>
            <a:r>
              <a:rPr lang="en-IN" dirty="0"/>
              <a:t>Step 2 – Test commands </a:t>
            </a:r>
          </a:p>
          <a:p>
            <a:r>
              <a:rPr lang="en-IN" dirty="0"/>
              <a:t>		</a:t>
            </a:r>
            <a:r>
              <a:rPr lang="en-IN" dirty="0" err="1">
                <a:solidFill>
                  <a:srgbClr val="FFFF00"/>
                </a:solidFill>
              </a:rPr>
              <a:t>cy.writeFile</a:t>
            </a:r>
            <a:r>
              <a:rPr lang="en-IN" dirty="0">
                <a:solidFill>
                  <a:srgbClr val="FFFF00"/>
                </a:solidFill>
              </a:rPr>
              <a:t>(‘sample.txt’, ‘Hello I am </a:t>
            </a:r>
            <a:r>
              <a:rPr lang="en-IN" dirty="0" err="1">
                <a:solidFill>
                  <a:srgbClr val="FFFF00"/>
                </a:solidFill>
              </a:rPr>
              <a:t>learniong</a:t>
            </a:r>
            <a:r>
              <a:rPr lang="en-IN" dirty="0">
                <a:solidFill>
                  <a:srgbClr val="FFFF00"/>
                </a:solidFill>
              </a:rPr>
              <a:t> Cypress\n’)</a:t>
            </a:r>
          </a:p>
          <a:p>
            <a:r>
              <a:rPr lang="en-IN" dirty="0">
                <a:solidFill>
                  <a:srgbClr val="FFFF00"/>
                </a:solidFill>
              </a:rPr>
              <a:t>							</a:t>
            </a:r>
            <a:r>
              <a:rPr lang="en-IN" dirty="0">
                <a:solidFill>
                  <a:srgbClr val="FF0000"/>
                </a:solidFill>
              </a:rPr>
              <a:t>and</a:t>
            </a:r>
          </a:p>
          <a:p>
            <a:r>
              <a:rPr lang="en-IN" dirty="0">
                <a:solidFill>
                  <a:srgbClr val="FFFF00"/>
                </a:solidFill>
              </a:rPr>
              <a:t>		</a:t>
            </a:r>
            <a:r>
              <a:rPr lang="en-IN" dirty="0" err="1">
                <a:solidFill>
                  <a:srgbClr val="FFFF00"/>
                </a:solidFill>
              </a:rPr>
              <a:t>cy.writeFile</a:t>
            </a:r>
            <a:r>
              <a:rPr lang="en-IN" dirty="0">
                <a:solidFill>
                  <a:srgbClr val="FFFF00"/>
                </a:solidFill>
              </a:rPr>
              <a:t>(‘sample.txt’, ‘Hello I am Pratap’, {flag: ‘a+’})</a:t>
            </a:r>
          </a:p>
          <a:p>
            <a:endParaRPr lang="en-IN" dirty="0">
              <a:solidFill>
                <a:srgbClr val="FFFF00"/>
              </a:solidFill>
            </a:endParaRPr>
          </a:p>
          <a:p>
            <a:r>
              <a:rPr lang="en-IN" dirty="0"/>
              <a:t>If want to cursor next line then use after statement  - 		</a:t>
            </a:r>
            <a:r>
              <a:rPr lang="en-IN" dirty="0">
                <a:solidFill>
                  <a:srgbClr val="FFFF00"/>
                </a:solidFill>
              </a:rPr>
              <a:t>\n</a:t>
            </a:r>
          </a:p>
          <a:p>
            <a:endParaRPr lang="en-IN" dirty="0">
              <a:solidFill>
                <a:srgbClr val="FFFF00"/>
              </a:solidFill>
            </a:endParaRPr>
          </a:p>
          <a:p>
            <a:r>
              <a:rPr lang="en-IN" dirty="0"/>
              <a:t>Relative file path can be used </a:t>
            </a:r>
          </a:p>
          <a:p>
            <a:r>
              <a:rPr lang="en-IN" dirty="0"/>
              <a:t>	</a:t>
            </a:r>
            <a:r>
              <a:rPr lang="en-IN" dirty="0" err="1">
                <a:solidFill>
                  <a:srgbClr val="FFFF00"/>
                </a:solidFill>
              </a:rPr>
              <a:t>cy.writeFile</a:t>
            </a:r>
            <a:r>
              <a:rPr lang="en-IN" dirty="0">
                <a:solidFill>
                  <a:srgbClr val="FFFF00"/>
                </a:solidFill>
              </a:rPr>
              <a:t>(‘./cypress/fixture/files/sample.txt’ , ’Hello, I am Pratap\n’)</a:t>
            </a:r>
          </a:p>
        </p:txBody>
      </p:sp>
    </p:spTree>
    <p:extLst>
      <p:ext uri="{BB962C8B-B14F-4D97-AF65-F5344CB8AC3E}">
        <p14:creationId xmlns:p14="http://schemas.microsoft.com/office/powerpoint/2010/main" val="2359330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46A7FD-F839-0DF2-EC61-266C4415E2C1}"/>
              </a:ext>
            </a:extLst>
          </p:cNvPr>
          <p:cNvSpPr txBox="1"/>
          <p:nvPr/>
        </p:nvSpPr>
        <p:spPr>
          <a:xfrm>
            <a:off x="0" y="0"/>
            <a:ext cx="12192000" cy="477054"/>
          </a:xfrm>
          <a:prstGeom prst="rect">
            <a:avLst/>
          </a:prstGeom>
          <a:noFill/>
        </p:spPr>
        <p:txBody>
          <a:bodyPr wrap="square" rtlCol="0">
            <a:spAutoFit/>
          </a:bodyPr>
          <a:lstStyle/>
          <a:p>
            <a:pPr algn="ctr"/>
            <a:r>
              <a:rPr lang="en-IN" sz="2500" b="1" dirty="0">
                <a:solidFill>
                  <a:srgbClr val="FF0000"/>
                </a:solidFill>
                <a:highlight>
                  <a:srgbClr val="FFFF00"/>
                </a:highlight>
              </a:rPr>
              <a:t>File upload in Cypress</a:t>
            </a:r>
          </a:p>
        </p:txBody>
      </p:sp>
      <p:sp>
        <p:nvSpPr>
          <p:cNvPr id="3" name="TextBox 2">
            <a:extLst>
              <a:ext uri="{FF2B5EF4-FFF2-40B4-BE49-F238E27FC236}">
                <a16:creationId xmlns:a16="http://schemas.microsoft.com/office/drawing/2014/main" id="{C7285289-67F9-BBE3-FBFA-485F2E488265}"/>
              </a:ext>
            </a:extLst>
          </p:cNvPr>
          <p:cNvSpPr txBox="1"/>
          <p:nvPr/>
        </p:nvSpPr>
        <p:spPr>
          <a:xfrm>
            <a:off x="0" y="577049"/>
            <a:ext cx="12192000" cy="5970865"/>
          </a:xfrm>
          <a:prstGeom prst="rect">
            <a:avLst/>
          </a:prstGeom>
          <a:noFill/>
        </p:spPr>
        <p:txBody>
          <a:bodyPr wrap="square" rtlCol="0">
            <a:spAutoFit/>
          </a:bodyPr>
          <a:lstStyle/>
          <a:p>
            <a:r>
              <a:rPr lang="en-IN" sz="2000" b="1" dirty="0">
                <a:solidFill>
                  <a:srgbClr val="002060"/>
                </a:solidFill>
                <a:highlight>
                  <a:srgbClr val="C0C0C0"/>
                </a:highlight>
              </a:rPr>
              <a:t>SETUP</a:t>
            </a:r>
          </a:p>
          <a:p>
            <a:endParaRPr lang="en-IN" sz="2000" b="1" dirty="0">
              <a:solidFill>
                <a:srgbClr val="002060"/>
              </a:solidFill>
              <a:highlight>
                <a:srgbClr val="C0C0C0"/>
              </a:highlight>
            </a:endParaRPr>
          </a:p>
          <a:p>
            <a:r>
              <a:rPr lang="en-IN" dirty="0"/>
              <a:t>Step 1 – Install plugin </a:t>
            </a:r>
            <a:r>
              <a:rPr lang="en-IN" dirty="0">
                <a:solidFill>
                  <a:srgbClr val="00FFFF"/>
                </a:solidFill>
              </a:rPr>
              <a:t>cypress-file-upload</a:t>
            </a:r>
          </a:p>
          <a:p>
            <a:r>
              <a:rPr lang="en-IN" dirty="0">
                <a:solidFill>
                  <a:srgbClr val="00FFFF"/>
                </a:solidFill>
              </a:rPr>
              <a:t>				</a:t>
            </a:r>
            <a:r>
              <a:rPr lang="en-IN" dirty="0" err="1">
                <a:solidFill>
                  <a:srgbClr val="FFFF00"/>
                </a:solidFill>
              </a:rPr>
              <a:t>npm</a:t>
            </a:r>
            <a:r>
              <a:rPr lang="en-IN" dirty="0">
                <a:solidFill>
                  <a:srgbClr val="FFFF00"/>
                </a:solidFill>
              </a:rPr>
              <a:t> install –save-dev cypress-file-upload</a:t>
            </a:r>
          </a:p>
          <a:p>
            <a:r>
              <a:rPr lang="en-IN" dirty="0"/>
              <a:t>Step 2 – If you are using TypeScript, ensure your </a:t>
            </a:r>
            <a:r>
              <a:rPr lang="en-IN" dirty="0" err="1"/>
              <a:t>tsconfig.json</a:t>
            </a:r>
            <a:r>
              <a:rPr lang="en-IN" dirty="0"/>
              <a:t> contains </a:t>
            </a:r>
          </a:p>
          <a:p>
            <a:r>
              <a:rPr lang="en-IN" dirty="0">
                <a:solidFill>
                  <a:srgbClr val="FFFF00"/>
                </a:solidFill>
              </a:rPr>
              <a:t>					“</a:t>
            </a:r>
            <a:r>
              <a:rPr lang="en-IN" dirty="0" err="1">
                <a:solidFill>
                  <a:srgbClr val="FFFF00"/>
                </a:solidFill>
              </a:rPr>
              <a:t>compilerOptions</a:t>
            </a:r>
            <a:r>
              <a:rPr lang="en-IN" dirty="0">
                <a:solidFill>
                  <a:srgbClr val="FFFF00"/>
                </a:solidFill>
              </a:rPr>
              <a:t>”:{</a:t>
            </a:r>
          </a:p>
          <a:p>
            <a:r>
              <a:rPr lang="en-IN" dirty="0">
                <a:solidFill>
                  <a:srgbClr val="FFFF00"/>
                </a:solidFill>
              </a:rPr>
              <a:t>					“types”:[“cypress”, “cypress-file-upload”]	}</a:t>
            </a:r>
          </a:p>
          <a:p>
            <a:r>
              <a:rPr lang="en-IN" dirty="0"/>
              <a:t>Step 3 – Add to </a:t>
            </a:r>
            <a:r>
              <a:rPr lang="en-IN" dirty="0">
                <a:solidFill>
                  <a:srgbClr val="00FFFF"/>
                </a:solidFill>
              </a:rPr>
              <a:t>cypress/support/commands.js</a:t>
            </a:r>
          </a:p>
          <a:p>
            <a:r>
              <a:rPr lang="en-IN" dirty="0">
                <a:solidFill>
                  <a:srgbClr val="00FFFF"/>
                </a:solidFill>
              </a:rPr>
              <a:t>					</a:t>
            </a:r>
            <a:r>
              <a:rPr lang="en-IN" dirty="0">
                <a:solidFill>
                  <a:srgbClr val="FFFF00"/>
                </a:solidFill>
              </a:rPr>
              <a:t>import ’cypress-file-upload’;</a:t>
            </a:r>
          </a:p>
          <a:p>
            <a:r>
              <a:rPr lang="en-IN" dirty="0"/>
              <a:t>Step 4 – check the commands.js is imported in </a:t>
            </a:r>
            <a:r>
              <a:rPr lang="en-IN" dirty="0">
                <a:solidFill>
                  <a:srgbClr val="00FFFF"/>
                </a:solidFill>
              </a:rPr>
              <a:t>cypress/support/index.js</a:t>
            </a:r>
          </a:p>
          <a:p>
            <a:r>
              <a:rPr lang="en-IN" dirty="0">
                <a:solidFill>
                  <a:srgbClr val="00FFFF"/>
                </a:solidFill>
              </a:rPr>
              <a:t>											</a:t>
            </a:r>
            <a:r>
              <a:rPr lang="en-IN" dirty="0"/>
              <a:t>(it might be commented)</a:t>
            </a:r>
          </a:p>
          <a:p>
            <a:r>
              <a:rPr lang="en-IN" dirty="0">
                <a:solidFill>
                  <a:srgbClr val="FFFF00"/>
                </a:solidFill>
              </a:rPr>
              <a:t>					// import command.js using ES2015 syntax:</a:t>
            </a:r>
          </a:p>
          <a:p>
            <a:r>
              <a:rPr lang="en-IN" dirty="0">
                <a:solidFill>
                  <a:srgbClr val="FFFF00"/>
                </a:solidFill>
              </a:rPr>
              <a:t>						import’./commands’;</a:t>
            </a:r>
          </a:p>
          <a:p>
            <a:r>
              <a:rPr lang="en-IN" dirty="0"/>
              <a:t>----------------------------------------------------------------------------------------------------------------------------------------------------</a:t>
            </a:r>
          </a:p>
          <a:p>
            <a:r>
              <a:rPr lang="en-IN" b="1" dirty="0">
                <a:solidFill>
                  <a:srgbClr val="002060"/>
                </a:solidFill>
                <a:highlight>
                  <a:srgbClr val="C0C0C0"/>
                </a:highlight>
              </a:rPr>
              <a:t>TEST</a:t>
            </a:r>
          </a:p>
          <a:p>
            <a:endParaRPr lang="en-IN" b="1" dirty="0">
              <a:solidFill>
                <a:srgbClr val="002060"/>
              </a:solidFill>
              <a:highlight>
                <a:srgbClr val="C0C0C0"/>
              </a:highlight>
            </a:endParaRPr>
          </a:p>
          <a:p>
            <a:r>
              <a:rPr lang="en-IN" dirty="0"/>
              <a:t>Step 1 – Create a new test</a:t>
            </a:r>
          </a:p>
          <a:p>
            <a:r>
              <a:rPr lang="en-IN" dirty="0"/>
              <a:t>Step 2 – Add command to visit the web page</a:t>
            </a:r>
          </a:p>
          <a:p>
            <a:r>
              <a:rPr lang="en-IN" dirty="0"/>
              <a:t>			</a:t>
            </a:r>
            <a:r>
              <a:rPr lang="en-IN" dirty="0" err="1">
                <a:solidFill>
                  <a:srgbClr val="FFFF00"/>
                </a:solidFill>
              </a:rPr>
              <a:t>cy.visit</a:t>
            </a:r>
            <a:r>
              <a:rPr lang="en-IN" dirty="0">
                <a:solidFill>
                  <a:srgbClr val="FFFF00"/>
                </a:solidFill>
              </a:rPr>
              <a:t>(‘…..’)</a:t>
            </a:r>
          </a:p>
          <a:p>
            <a:r>
              <a:rPr lang="en-IN" dirty="0"/>
              <a:t>Step 3 – Add command to upload file</a:t>
            </a:r>
          </a:p>
          <a:p>
            <a:r>
              <a:rPr lang="en-IN" dirty="0"/>
              <a:t>			</a:t>
            </a:r>
            <a:r>
              <a:rPr lang="en-IN" b="0" dirty="0" err="1">
                <a:solidFill>
                  <a:srgbClr val="FFFF00"/>
                </a:solidFill>
                <a:effectLst/>
                <a:latin typeface="Consolas" panose="020B0609020204030204" pitchFamily="49" charset="0"/>
              </a:rPr>
              <a:t>cy.get</a:t>
            </a:r>
            <a:r>
              <a:rPr lang="en-IN" b="0" dirty="0">
                <a:solidFill>
                  <a:srgbClr val="FFFF00"/>
                </a:solidFill>
                <a:effectLst/>
                <a:latin typeface="Consolas" panose="020B0609020204030204" pitchFamily="49" charset="0"/>
              </a:rPr>
              <a:t>('#</a:t>
            </a:r>
            <a:r>
              <a:rPr lang="en-IN" b="0" dirty="0" err="1">
                <a:solidFill>
                  <a:srgbClr val="FFFF00"/>
                </a:solidFill>
                <a:effectLst/>
                <a:latin typeface="Consolas" panose="020B0609020204030204" pitchFamily="49" charset="0"/>
              </a:rPr>
              <a:t>myfile</a:t>
            </a:r>
            <a:r>
              <a:rPr lang="en-IN" b="0" dirty="0">
                <a:solidFill>
                  <a:srgbClr val="FFFF00"/>
                </a:solidFill>
                <a:effectLst/>
                <a:latin typeface="Consolas" panose="020B0609020204030204" pitchFamily="49" charset="0"/>
              </a:rPr>
              <a:t>').</a:t>
            </a:r>
            <a:r>
              <a:rPr lang="en-IN" b="0" dirty="0" err="1">
                <a:solidFill>
                  <a:srgbClr val="FFFF00"/>
                </a:solidFill>
                <a:effectLst/>
                <a:latin typeface="Consolas" panose="020B0609020204030204" pitchFamily="49" charset="0"/>
              </a:rPr>
              <a:t>attachFile</a:t>
            </a:r>
            <a:r>
              <a:rPr lang="en-IN" b="0" dirty="0">
                <a:solidFill>
                  <a:srgbClr val="FFFF00"/>
                </a:solidFill>
                <a:effectLst/>
                <a:latin typeface="Consolas" panose="020B0609020204030204" pitchFamily="49" charset="0"/>
              </a:rPr>
              <a:t>(‘</a:t>
            </a:r>
            <a:r>
              <a:rPr lang="en-IN" b="0" dirty="0" err="1">
                <a:solidFill>
                  <a:srgbClr val="FFFF00"/>
                </a:solidFill>
                <a:effectLst/>
                <a:latin typeface="Consolas" panose="020B0609020204030204" pitchFamily="49" charset="0"/>
              </a:rPr>
              <a:t>filePath</a:t>
            </a:r>
            <a:r>
              <a:rPr lang="en-IN" b="0" dirty="0">
                <a:solidFill>
                  <a:srgbClr val="FFFF00"/>
                </a:solidFill>
                <a:effectLst/>
                <a:latin typeface="Consolas" panose="020B0609020204030204" pitchFamily="49" charset="0"/>
              </a:rPr>
              <a:t>’);</a:t>
            </a:r>
          </a:p>
        </p:txBody>
      </p:sp>
    </p:spTree>
    <p:extLst>
      <p:ext uri="{BB962C8B-B14F-4D97-AF65-F5344CB8AC3E}">
        <p14:creationId xmlns:p14="http://schemas.microsoft.com/office/powerpoint/2010/main" val="3216432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3E961-227F-CB0D-D447-017739DFEBB7}"/>
              </a:ext>
            </a:extLst>
          </p:cNvPr>
          <p:cNvSpPr txBox="1"/>
          <p:nvPr/>
        </p:nvSpPr>
        <p:spPr>
          <a:xfrm>
            <a:off x="0" y="0"/>
            <a:ext cx="12192000" cy="461665"/>
          </a:xfrm>
          <a:prstGeom prst="rect">
            <a:avLst/>
          </a:prstGeom>
          <a:noFill/>
        </p:spPr>
        <p:txBody>
          <a:bodyPr wrap="square" rtlCol="0">
            <a:spAutoFit/>
          </a:bodyPr>
          <a:lstStyle/>
          <a:p>
            <a:pPr algn="ctr"/>
            <a:r>
              <a:rPr lang="en-IN" sz="2400" b="1" dirty="0">
                <a:solidFill>
                  <a:srgbClr val="002060"/>
                </a:solidFill>
                <a:highlight>
                  <a:srgbClr val="C0C0C0"/>
                </a:highlight>
              </a:rPr>
              <a:t>File Download in Cypress</a:t>
            </a:r>
          </a:p>
        </p:txBody>
      </p:sp>
      <p:sp>
        <p:nvSpPr>
          <p:cNvPr id="3" name="TextBox 2">
            <a:extLst>
              <a:ext uri="{FF2B5EF4-FFF2-40B4-BE49-F238E27FC236}">
                <a16:creationId xmlns:a16="http://schemas.microsoft.com/office/drawing/2014/main" id="{FAD6190C-FDBB-19EC-8EC3-6635B966D6AE}"/>
              </a:ext>
            </a:extLst>
          </p:cNvPr>
          <p:cNvSpPr txBox="1"/>
          <p:nvPr/>
        </p:nvSpPr>
        <p:spPr>
          <a:xfrm>
            <a:off x="0" y="461665"/>
            <a:ext cx="12192000" cy="5632311"/>
          </a:xfrm>
          <a:prstGeom prst="rect">
            <a:avLst/>
          </a:prstGeom>
          <a:noFill/>
        </p:spPr>
        <p:txBody>
          <a:bodyPr wrap="square" rtlCol="0">
            <a:spAutoFit/>
          </a:bodyPr>
          <a:lstStyle/>
          <a:p>
            <a:r>
              <a:rPr lang="en-IN" dirty="0">
                <a:highlight>
                  <a:srgbClr val="FF0000"/>
                </a:highlight>
              </a:rPr>
              <a:t>SETUP</a:t>
            </a:r>
          </a:p>
          <a:p>
            <a:endParaRPr lang="en-IN" dirty="0">
              <a:highlight>
                <a:srgbClr val="FF0000"/>
              </a:highlight>
            </a:endParaRPr>
          </a:p>
          <a:p>
            <a:r>
              <a:rPr lang="en-IN" dirty="0"/>
              <a:t>Step 1 – Install plugin </a:t>
            </a:r>
            <a:r>
              <a:rPr lang="en-IN" dirty="0">
                <a:solidFill>
                  <a:srgbClr val="00FFFF"/>
                </a:solidFill>
              </a:rPr>
              <a:t>cypress-</a:t>
            </a:r>
            <a:r>
              <a:rPr lang="en-IN" dirty="0" err="1">
                <a:solidFill>
                  <a:srgbClr val="00FFFF"/>
                </a:solidFill>
              </a:rPr>
              <a:t>downloadfile</a:t>
            </a:r>
            <a:endParaRPr lang="en-IN" dirty="0">
              <a:solidFill>
                <a:srgbClr val="00FFFF"/>
              </a:solidFill>
            </a:endParaRPr>
          </a:p>
          <a:p>
            <a:r>
              <a:rPr lang="en-IN" dirty="0">
                <a:solidFill>
                  <a:srgbClr val="00FFFF"/>
                </a:solidFill>
              </a:rPr>
              <a:t>				</a:t>
            </a:r>
            <a:r>
              <a:rPr lang="en-IN" dirty="0" err="1">
                <a:solidFill>
                  <a:srgbClr val="FFFF00"/>
                </a:solidFill>
              </a:rPr>
              <a:t>npm</a:t>
            </a:r>
            <a:r>
              <a:rPr lang="en-IN" dirty="0">
                <a:solidFill>
                  <a:srgbClr val="FFFF00"/>
                </a:solidFill>
              </a:rPr>
              <a:t> install cypress-download</a:t>
            </a:r>
          </a:p>
          <a:p>
            <a:r>
              <a:rPr lang="en-IN" dirty="0"/>
              <a:t>Step 2 – Add to </a:t>
            </a:r>
            <a:r>
              <a:rPr lang="en-IN" dirty="0">
                <a:solidFill>
                  <a:srgbClr val="00FFFF"/>
                </a:solidFill>
              </a:rPr>
              <a:t>cypress\support\commands.js</a:t>
            </a:r>
          </a:p>
          <a:p>
            <a:r>
              <a:rPr lang="en-IN" dirty="0">
                <a:solidFill>
                  <a:srgbClr val="00FFFF"/>
                </a:solidFill>
              </a:rPr>
              <a:t>			require(‘cypress-</a:t>
            </a:r>
            <a:r>
              <a:rPr lang="en-IN" dirty="0" err="1">
                <a:solidFill>
                  <a:srgbClr val="00FFFF"/>
                </a:solidFill>
              </a:rPr>
              <a:t>downloadfile</a:t>
            </a:r>
            <a:r>
              <a:rPr lang="en-IN" dirty="0">
                <a:solidFill>
                  <a:srgbClr val="00FFFF"/>
                </a:solidFill>
              </a:rPr>
              <a:t>/lib/</a:t>
            </a:r>
            <a:r>
              <a:rPr lang="en-IN" dirty="0" err="1">
                <a:solidFill>
                  <a:srgbClr val="00FFFF"/>
                </a:solidFill>
              </a:rPr>
              <a:t>downloadFileCommand</a:t>
            </a:r>
            <a:r>
              <a:rPr lang="en-IN" dirty="0">
                <a:solidFill>
                  <a:srgbClr val="00FFFF"/>
                </a:solidFill>
              </a:rPr>
              <a:t>’)</a:t>
            </a:r>
          </a:p>
          <a:p>
            <a:r>
              <a:rPr lang="en-IN" dirty="0"/>
              <a:t>Step 3 – Add to </a:t>
            </a:r>
            <a:r>
              <a:rPr lang="en-IN" dirty="0">
                <a:solidFill>
                  <a:srgbClr val="00FFFF"/>
                </a:solidFill>
              </a:rPr>
              <a:t>cypress/plugins/index.js</a:t>
            </a:r>
          </a:p>
          <a:p>
            <a:r>
              <a:rPr lang="en-IN" dirty="0">
                <a:solidFill>
                  <a:srgbClr val="00FFFF"/>
                </a:solidFill>
              </a:rPr>
              <a:t>		</a:t>
            </a:r>
            <a:r>
              <a:rPr lang="en-IN" dirty="0" err="1">
                <a:solidFill>
                  <a:srgbClr val="FFFF00"/>
                </a:solidFill>
              </a:rPr>
              <a:t>const</a:t>
            </a:r>
            <a:r>
              <a:rPr lang="en-IN" dirty="0">
                <a:solidFill>
                  <a:srgbClr val="FFFF00"/>
                </a:solidFill>
              </a:rPr>
              <a:t> {</a:t>
            </a:r>
            <a:r>
              <a:rPr lang="en-IN" dirty="0" err="1">
                <a:solidFill>
                  <a:srgbClr val="FFFF00"/>
                </a:solidFill>
              </a:rPr>
              <a:t>downloadFile</a:t>
            </a:r>
            <a:r>
              <a:rPr lang="en-IN" dirty="0">
                <a:solidFill>
                  <a:srgbClr val="FFFF00"/>
                </a:solidFill>
              </a:rPr>
              <a:t>} = require('cypress-</a:t>
            </a:r>
            <a:r>
              <a:rPr lang="en-IN" dirty="0" err="1">
                <a:solidFill>
                  <a:srgbClr val="FFFF00"/>
                </a:solidFill>
              </a:rPr>
              <a:t>downloadfile</a:t>
            </a:r>
            <a:r>
              <a:rPr lang="en-IN" dirty="0">
                <a:solidFill>
                  <a:srgbClr val="FFFF00"/>
                </a:solidFill>
              </a:rPr>
              <a:t>/lib/</a:t>
            </a:r>
            <a:r>
              <a:rPr lang="en-IN" dirty="0" err="1">
                <a:solidFill>
                  <a:srgbClr val="FFFF00"/>
                </a:solidFill>
              </a:rPr>
              <a:t>addPlugin</a:t>
            </a:r>
            <a:r>
              <a:rPr lang="en-IN" dirty="0">
                <a:solidFill>
                  <a:srgbClr val="FFFF00"/>
                </a:solidFill>
              </a:rPr>
              <a:t>’)</a:t>
            </a:r>
          </a:p>
          <a:p>
            <a:r>
              <a:rPr lang="en-IN" dirty="0">
                <a:solidFill>
                  <a:srgbClr val="FFFF00"/>
                </a:solidFill>
              </a:rPr>
              <a:t>		</a:t>
            </a:r>
            <a:r>
              <a:rPr lang="en-IN" dirty="0" err="1">
                <a:solidFill>
                  <a:srgbClr val="FFFF00"/>
                </a:solidFill>
              </a:rPr>
              <a:t>module.exports</a:t>
            </a:r>
            <a:r>
              <a:rPr lang="en-IN" dirty="0">
                <a:solidFill>
                  <a:srgbClr val="FFFF00"/>
                </a:solidFill>
              </a:rPr>
              <a:t> = (on, config) =&gt; {</a:t>
            </a:r>
          </a:p>
          <a:p>
            <a:r>
              <a:rPr lang="en-IN" dirty="0">
                <a:solidFill>
                  <a:srgbClr val="FFFF00"/>
                </a:solidFill>
              </a:rPr>
              <a:t>  		on('task', {</a:t>
            </a:r>
            <a:r>
              <a:rPr lang="en-IN" dirty="0" err="1">
                <a:solidFill>
                  <a:srgbClr val="FFFF00"/>
                </a:solidFill>
              </a:rPr>
              <a:t>downloadFile</a:t>
            </a:r>
            <a:r>
              <a:rPr lang="en-IN" dirty="0">
                <a:solidFill>
                  <a:srgbClr val="FFFF00"/>
                </a:solidFill>
              </a:rPr>
              <a:t>})}</a:t>
            </a:r>
          </a:p>
          <a:p>
            <a:r>
              <a:rPr lang="en-IN" dirty="0"/>
              <a:t>==============================================================================</a:t>
            </a:r>
          </a:p>
          <a:p>
            <a:r>
              <a:rPr lang="en-IN" dirty="0">
                <a:highlight>
                  <a:srgbClr val="FF0000"/>
                </a:highlight>
              </a:rPr>
              <a:t>TEST</a:t>
            </a:r>
          </a:p>
          <a:p>
            <a:endParaRPr lang="en-IN" dirty="0">
              <a:highlight>
                <a:srgbClr val="FF0000"/>
              </a:highlight>
            </a:endParaRPr>
          </a:p>
          <a:p>
            <a:r>
              <a:rPr lang="en-IN" dirty="0"/>
              <a:t>Step 1 – Create a new test</a:t>
            </a:r>
          </a:p>
          <a:p>
            <a:r>
              <a:rPr lang="en-IN" dirty="0"/>
              <a:t>Step 2 – If autocomplete does not work add at the top</a:t>
            </a:r>
          </a:p>
          <a:p>
            <a:r>
              <a:rPr lang="en-IN" dirty="0"/>
              <a:t>			</a:t>
            </a:r>
            <a:r>
              <a:rPr lang="en-IN" dirty="0">
                <a:solidFill>
                  <a:srgbClr val="FFFF00"/>
                </a:solidFill>
              </a:rPr>
              <a:t>/// &lt;reference types=“cypress-</a:t>
            </a:r>
            <a:r>
              <a:rPr lang="en-IN" dirty="0" err="1">
                <a:solidFill>
                  <a:srgbClr val="FFFF00"/>
                </a:solidFill>
              </a:rPr>
              <a:t>downloadfile</a:t>
            </a:r>
            <a:r>
              <a:rPr lang="en-IN" dirty="0">
                <a:solidFill>
                  <a:srgbClr val="FFFF00"/>
                </a:solidFill>
              </a:rPr>
              <a:t>”/&gt;</a:t>
            </a:r>
          </a:p>
          <a:p>
            <a:r>
              <a:rPr lang="en-IN" dirty="0"/>
              <a:t>Step 3 –</a:t>
            </a:r>
            <a:r>
              <a:rPr lang="en-IN" dirty="0">
                <a:solidFill>
                  <a:srgbClr val="FFFF00"/>
                </a:solidFill>
              </a:rPr>
              <a:t> </a:t>
            </a:r>
            <a:r>
              <a:rPr lang="en-IN" dirty="0"/>
              <a:t>Add command to download file		</a:t>
            </a:r>
            <a:r>
              <a:rPr lang="en-IN" b="0" dirty="0">
                <a:solidFill>
                  <a:srgbClr val="0070C1"/>
                </a:solidFill>
                <a:effectLst/>
                <a:latin typeface="Consolas" panose="020B0609020204030204" pitchFamily="49" charset="0"/>
              </a:rPr>
              <a:t> 						</a:t>
            </a:r>
            <a:r>
              <a:rPr lang="en-IN" b="0" dirty="0" err="1">
                <a:solidFill>
                  <a:srgbClr val="FFFF00"/>
                </a:solidFill>
                <a:effectLst/>
                <a:latin typeface="Consolas" panose="020B0609020204030204" pitchFamily="49" charset="0"/>
              </a:rPr>
              <a:t>cy.downloadFile</a:t>
            </a:r>
            <a:r>
              <a:rPr lang="en-IN" b="0" dirty="0">
                <a:solidFill>
                  <a:srgbClr val="FFFF00"/>
                </a:solidFill>
                <a:effectLst/>
                <a:latin typeface="Consolas" panose="020B0609020204030204" pitchFamily="49" charset="0"/>
              </a:rPr>
              <a:t>('https://upload.wikimedia.org/</a:t>
            </a:r>
            <a:r>
              <a:rPr lang="en-IN" b="0" dirty="0" err="1">
                <a:solidFill>
                  <a:srgbClr val="FFFF00"/>
                </a:solidFill>
                <a:effectLst/>
                <a:latin typeface="Consolas" panose="020B0609020204030204" pitchFamily="49" charset="0"/>
              </a:rPr>
              <a:t>wikipedia</a:t>
            </a:r>
            <a:r>
              <a:rPr lang="en-IN" b="0" dirty="0">
                <a:solidFill>
                  <a:srgbClr val="FFFF00"/>
                </a:solidFill>
                <a:effectLst/>
                <a:latin typeface="Consolas" panose="020B0609020204030204" pitchFamily="49" charset="0"/>
              </a:rPr>
              <a:t>/</a:t>
            </a:r>
            <a:r>
              <a:rPr lang="en-IN" b="0" dirty="0" err="1">
                <a:solidFill>
                  <a:srgbClr val="FFFF00"/>
                </a:solidFill>
                <a:effectLst/>
                <a:latin typeface="Consolas" panose="020B0609020204030204" pitchFamily="49" charset="0"/>
              </a:rPr>
              <a:t>en</a:t>
            </a:r>
            <a:r>
              <a:rPr lang="en-IN" b="0" dirty="0">
                <a:solidFill>
                  <a:srgbClr val="FFFF00"/>
                </a:solidFill>
                <a:effectLst/>
                <a:latin typeface="Consolas" panose="020B0609020204030204" pitchFamily="49" charset="0"/>
              </a:rPr>
              <a:t>/a/a9/Example.jpg','</a:t>
            </a:r>
            <a:r>
              <a:rPr lang="en-IN" b="0" dirty="0" err="1">
                <a:solidFill>
                  <a:srgbClr val="FFFF00"/>
                </a:solidFill>
                <a:effectLst/>
                <a:latin typeface="Consolas" panose="020B0609020204030204" pitchFamily="49" charset="0"/>
              </a:rPr>
              <a:t>mydownloads</a:t>
            </a:r>
            <a:r>
              <a:rPr lang="en-IN" b="0" dirty="0">
                <a:solidFill>
                  <a:srgbClr val="FFFF00"/>
                </a:solidFill>
                <a:effectLst/>
                <a:latin typeface="Consolas" panose="020B0609020204030204" pitchFamily="49" charset="0"/>
              </a:rPr>
              <a:t>’,’						example.jpg')</a:t>
            </a:r>
          </a:p>
          <a:p>
            <a:endParaRPr lang="en-IN" dirty="0"/>
          </a:p>
        </p:txBody>
      </p:sp>
    </p:spTree>
    <p:extLst>
      <p:ext uri="{BB962C8B-B14F-4D97-AF65-F5344CB8AC3E}">
        <p14:creationId xmlns:p14="http://schemas.microsoft.com/office/powerpoint/2010/main" val="3099504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9E9395-A3B2-9989-A050-883919E959F1}"/>
              </a:ext>
            </a:extLst>
          </p:cNvPr>
          <p:cNvSpPr txBox="1"/>
          <p:nvPr/>
        </p:nvSpPr>
        <p:spPr>
          <a:xfrm>
            <a:off x="0" y="0"/>
            <a:ext cx="12192000" cy="2693045"/>
          </a:xfrm>
          <a:prstGeom prst="rect">
            <a:avLst/>
          </a:prstGeom>
          <a:noFill/>
        </p:spPr>
        <p:txBody>
          <a:bodyPr wrap="square" rtlCol="0">
            <a:spAutoFit/>
          </a:bodyPr>
          <a:lstStyle/>
          <a:p>
            <a:pPr algn="ctr"/>
            <a:r>
              <a:rPr lang="en-IN" sz="2500" b="1" dirty="0">
                <a:solidFill>
                  <a:srgbClr val="FFFF00"/>
                </a:solidFill>
              </a:rPr>
              <a:t>How to generate awesome HTML reports</a:t>
            </a:r>
            <a:endParaRPr lang="en-IN" dirty="0"/>
          </a:p>
          <a:p>
            <a:pPr algn="ctr"/>
            <a:endParaRPr lang="en-IN" dirty="0"/>
          </a:p>
          <a:p>
            <a:pPr marL="342900" indent="-342900">
              <a:buAutoNum type="arabicPeriod"/>
            </a:pPr>
            <a:r>
              <a:rPr lang="en-IN" dirty="0"/>
              <a:t>How to install </a:t>
            </a:r>
            <a:r>
              <a:rPr lang="en-IN" dirty="0" err="1"/>
              <a:t>mochawesome</a:t>
            </a:r>
            <a:r>
              <a:rPr lang="en-IN" dirty="0"/>
              <a:t> library</a:t>
            </a:r>
          </a:p>
          <a:p>
            <a:pPr marL="342900" indent="-342900">
              <a:buAutoNum type="arabicPeriod"/>
            </a:pPr>
            <a:r>
              <a:rPr lang="en-IN" dirty="0"/>
              <a:t>How to configure the reporter</a:t>
            </a:r>
          </a:p>
          <a:p>
            <a:pPr marL="342900" indent="-342900">
              <a:buAutoNum type="arabicPeriod"/>
            </a:pPr>
            <a:r>
              <a:rPr lang="en-IN" dirty="0"/>
              <a:t>How to merge multiple </a:t>
            </a:r>
            <a:r>
              <a:rPr lang="en-IN" dirty="0" err="1"/>
              <a:t>json</a:t>
            </a:r>
            <a:r>
              <a:rPr lang="en-IN" dirty="0"/>
              <a:t> report file</a:t>
            </a:r>
          </a:p>
          <a:p>
            <a:pPr marL="342900" indent="-342900">
              <a:buAutoNum type="arabicPeriod"/>
            </a:pPr>
            <a:r>
              <a:rPr lang="en-IN" dirty="0"/>
              <a:t>How to generate single html report</a:t>
            </a:r>
          </a:p>
          <a:p>
            <a:pPr marL="342900" indent="-342900">
              <a:buAutoNum type="arabicPeriod"/>
            </a:pPr>
            <a:r>
              <a:rPr lang="en-IN" dirty="0"/>
              <a:t>Troubleshooting issue like</a:t>
            </a:r>
          </a:p>
          <a:p>
            <a:pPr lvl="2"/>
            <a:r>
              <a:rPr lang="en-IN" dirty="0">
                <a:solidFill>
                  <a:srgbClr val="A50021"/>
                </a:solidFill>
                <a:highlight>
                  <a:srgbClr val="C0C0C0"/>
                </a:highlight>
              </a:rPr>
              <a:t>Unexpected token ?  in JSON position ()</a:t>
            </a:r>
          </a:p>
          <a:p>
            <a:pPr lvl="2"/>
            <a:r>
              <a:rPr lang="en-IN" dirty="0">
                <a:solidFill>
                  <a:srgbClr val="A50021"/>
                </a:solidFill>
                <a:highlight>
                  <a:srgbClr val="C0C0C0"/>
                </a:highlight>
              </a:rPr>
              <a:t>Unexpected end of JSON input</a:t>
            </a:r>
          </a:p>
        </p:txBody>
      </p:sp>
      <p:sp>
        <p:nvSpPr>
          <p:cNvPr id="3" name="TextBox 2">
            <a:extLst>
              <a:ext uri="{FF2B5EF4-FFF2-40B4-BE49-F238E27FC236}">
                <a16:creationId xmlns:a16="http://schemas.microsoft.com/office/drawing/2014/main" id="{8DFBCC53-6F74-B213-675F-819B237052B0}"/>
              </a:ext>
            </a:extLst>
          </p:cNvPr>
          <p:cNvSpPr txBox="1"/>
          <p:nvPr/>
        </p:nvSpPr>
        <p:spPr>
          <a:xfrm>
            <a:off x="62144" y="2693045"/>
            <a:ext cx="12129856" cy="3416320"/>
          </a:xfrm>
          <a:prstGeom prst="rect">
            <a:avLst/>
          </a:prstGeom>
          <a:noFill/>
        </p:spPr>
        <p:txBody>
          <a:bodyPr wrap="square" rtlCol="0">
            <a:spAutoFit/>
          </a:bodyPr>
          <a:lstStyle/>
          <a:p>
            <a:r>
              <a:rPr lang="en-IN" dirty="0"/>
              <a:t>Step 6 – Run reports command automatically using </a:t>
            </a:r>
            <a:r>
              <a:rPr lang="en-IN" dirty="0" err="1"/>
              <a:t>pretest</a:t>
            </a:r>
            <a:r>
              <a:rPr lang="en-IN" dirty="0"/>
              <a:t> and </a:t>
            </a:r>
            <a:r>
              <a:rPr lang="en-IN" dirty="0" err="1"/>
              <a:t>posttest</a:t>
            </a:r>
            <a:r>
              <a:rPr lang="en-IN" dirty="0"/>
              <a:t> scripts in </a:t>
            </a:r>
            <a:r>
              <a:rPr lang="en-IN" dirty="0" err="1">
                <a:solidFill>
                  <a:srgbClr val="FFFF00"/>
                </a:solidFill>
              </a:rPr>
              <a:t>package.json</a:t>
            </a:r>
            <a:endParaRPr lang="en-IN" dirty="0">
              <a:solidFill>
                <a:srgbClr val="FFFF00"/>
              </a:solidFill>
            </a:endParaRPr>
          </a:p>
          <a:p>
            <a:r>
              <a:rPr lang="en-IN" dirty="0">
                <a:solidFill>
                  <a:srgbClr val="FFFF00"/>
                </a:solidFill>
              </a:rPr>
              <a:t>		</a:t>
            </a:r>
            <a:r>
              <a:rPr lang="en-IN" dirty="0"/>
              <a:t>for that follow the video - </a:t>
            </a:r>
            <a:r>
              <a:rPr lang="en-IN" dirty="0">
                <a:solidFill>
                  <a:srgbClr val="FF0066"/>
                </a:solidFill>
                <a:hlinkClick r:id="rId2"/>
              </a:rPr>
              <a:t>https://www.youtube.com/watch?v=J9AHVKNDkDU&amp;list=PLhW3qG5bs-L9LTfxZ5LEBiM1WFfvX3dJo&amp;index=14</a:t>
            </a:r>
            <a:endParaRPr lang="en-IN" dirty="0">
              <a:solidFill>
                <a:srgbClr val="FF0066"/>
              </a:solidFill>
            </a:endParaRPr>
          </a:p>
          <a:p>
            <a:endParaRPr lang="en-IN" dirty="0">
              <a:solidFill>
                <a:srgbClr val="FF0066"/>
              </a:solidFill>
            </a:endParaRPr>
          </a:p>
          <a:p>
            <a:r>
              <a:rPr lang="en-IN" dirty="0">
                <a:solidFill>
                  <a:srgbClr val="FF0066"/>
                </a:solidFill>
              </a:rPr>
              <a:t>==============================================================================</a:t>
            </a:r>
          </a:p>
          <a:p>
            <a:r>
              <a:rPr lang="en-IN" dirty="0"/>
              <a:t>Step 1 - How to install </a:t>
            </a:r>
            <a:r>
              <a:rPr lang="en-IN" dirty="0" err="1"/>
              <a:t>mochawesome</a:t>
            </a:r>
            <a:r>
              <a:rPr lang="en-IN" dirty="0"/>
              <a:t> library</a:t>
            </a:r>
          </a:p>
          <a:p>
            <a:r>
              <a:rPr lang="en-IN" dirty="0"/>
              <a:t>			</a:t>
            </a:r>
            <a:r>
              <a:rPr lang="en-IN" dirty="0" err="1">
                <a:solidFill>
                  <a:srgbClr val="FFFF00"/>
                </a:solidFill>
              </a:rPr>
              <a:t>npm</a:t>
            </a:r>
            <a:r>
              <a:rPr lang="en-IN" dirty="0">
                <a:solidFill>
                  <a:srgbClr val="FFFF00"/>
                </a:solidFill>
              </a:rPr>
              <a:t> install </a:t>
            </a:r>
            <a:r>
              <a:rPr lang="en-IN" dirty="0" err="1">
                <a:solidFill>
                  <a:srgbClr val="FFFF00"/>
                </a:solidFill>
              </a:rPr>
              <a:t>mochawesome</a:t>
            </a:r>
            <a:r>
              <a:rPr lang="en-IN" dirty="0">
                <a:solidFill>
                  <a:srgbClr val="FFFF00"/>
                </a:solidFill>
              </a:rPr>
              <a:t> --save-dev </a:t>
            </a:r>
          </a:p>
          <a:p>
            <a:r>
              <a:rPr lang="en-IN" dirty="0">
                <a:solidFill>
                  <a:srgbClr val="FFFF00"/>
                </a:solidFill>
              </a:rPr>
              <a:t>		</a:t>
            </a:r>
            <a:r>
              <a:rPr lang="en-IN" dirty="0"/>
              <a:t> also</a:t>
            </a:r>
            <a:r>
              <a:rPr lang="en-IN" dirty="0">
                <a:solidFill>
                  <a:srgbClr val="FFFF00"/>
                </a:solidFill>
              </a:rPr>
              <a:t> </a:t>
            </a:r>
            <a:r>
              <a:rPr lang="en-IN" dirty="0"/>
              <a:t>use command like - </a:t>
            </a:r>
            <a:r>
              <a:rPr lang="en-IN" dirty="0" err="1">
                <a:solidFill>
                  <a:srgbClr val="00FFFF"/>
                </a:solidFill>
              </a:rPr>
              <a:t>npm</a:t>
            </a:r>
            <a:r>
              <a:rPr lang="en-IN" dirty="0">
                <a:solidFill>
                  <a:srgbClr val="00FFFF"/>
                </a:solidFill>
              </a:rPr>
              <a:t> </a:t>
            </a:r>
            <a:r>
              <a:rPr lang="en-IN" dirty="0" err="1">
                <a:solidFill>
                  <a:srgbClr val="00FFFF"/>
                </a:solidFill>
              </a:rPr>
              <a:t>i</a:t>
            </a:r>
            <a:r>
              <a:rPr lang="en-IN" dirty="0">
                <a:solidFill>
                  <a:srgbClr val="00FFFF"/>
                </a:solidFill>
              </a:rPr>
              <a:t> </a:t>
            </a:r>
            <a:r>
              <a:rPr lang="en-IN" dirty="0" err="1">
                <a:solidFill>
                  <a:srgbClr val="00FFFF"/>
                </a:solidFill>
              </a:rPr>
              <a:t>mochawesome</a:t>
            </a:r>
            <a:r>
              <a:rPr lang="en-IN" dirty="0">
                <a:solidFill>
                  <a:srgbClr val="00FFFF"/>
                </a:solidFill>
              </a:rPr>
              <a:t>-report-generator</a:t>
            </a:r>
          </a:p>
          <a:p>
            <a:r>
              <a:rPr lang="en-IN" dirty="0">
                <a:solidFill>
                  <a:srgbClr val="00FFFF"/>
                </a:solidFill>
              </a:rPr>
              <a:t>							 </a:t>
            </a:r>
            <a:r>
              <a:rPr lang="en-IN" dirty="0" err="1">
                <a:solidFill>
                  <a:srgbClr val="00FFFF"/>
                </a:solidFill>
              </a:rPr>
              <a:t>npm</a:t>
            </a:r>
            <a:r>
              <a:rPr lang="en-IN" dirty="0">
                <a:solidFill>
                  <a:srgbClr val="00FFFF"/>
                </a:solidFill>
              </a:rPr>
              <a:t> install -g </a:t>
            </a:r>
            <a:r>
              <a:rPr lang="en-IN" dirty="0" err="1">
                <a:solidFill>
                  <a:srgbClr val="00FFFF"/>
                </a:solidFill>
              </a:rPr>
              <a:t>mochawesome</a:t>
            </a:r>
            <a:r>
              <a:rPr lang="en-IN" dirty="0">
                <a:solidFill>
                  <a:srgbClr val="00FFFF"/>
                </a:solidFill>
              </a:rPr>
              <a:t>-report-generator</a:t>
            </a:r>
          </a:p>
          <a:p>
            <a:r>
              <a:rPr lang="en-IN" dirty="0"/>
              <a:t>Step 2 – Install </a:t>
            </a:r>
            <a:r>
              <a:rPr lang="en-IN" dirty="0" err="1"/>
              <a:t>mochawesome</a:t>
            </a:r>
            <a:r>
              <a:rPr lang="en-IN" dirty="0"/>
              <a:t> –merge library</a:t>
            </a:r>
          </a:p>
          <a:p>
            <a:r>
              <a:rPr lang="en-IN" dirty="0"/>
              <a:t>							</a:t>
            </a:r>
            <a:r>
              <a:rPr lang="en-IN" dirty="0" err="1">
                <a:solidFill>
                  <a:srgbClr val="FFFF00"/>
                </a:solidFill>
              </a:rPr>
              <a:t>npm</a:t>
            </a:r>
            <a:r>
              <a:rPr lang="en-IN" dirty="0">
                <a:solidFill>
                  <a:srgbClr val="FFFF00"/>
                </a:solidFill>
              </a:rPr>
              <a:t> install </a:t>
            </a:r>
            <a:r>
              <a:rPr lang="en-IN" dirty="0" err="1">
                <a:solidFill>
                  <a:srgbClr val="FFFF00"/>
                </a:solidFill>
              </a:rPr>
              <a:t>mochawesome</a:t>
            </a:r>
            <a:r>
              <a:rPr lang="en-IN" dirty="0">
                <a:solidFill>
                  <a:srgbClr val="FFFF00"/>
                </a:solidFill>
              </a:rPr>
              <a:t>-merge –save -dev</a:t>
            </a:r>
          </a:p>
          <a:p>
            <a:r>
              <a:rPr lang="en-IN" dirty="0">
                <a:solidFill>
                  <a:srgbClr val="00FFFF"/>
                </a:solidFill>
              </a:rPr>
              <a:t>							 </a:t>
            </a:r>
            <a:r>
              <a:rPr lang="en-IN" dirty="0" err="1">
                <a:solidFill>
                  <a:srgbClr val="00FFFF"/>
                </a:solidFill>
              </a:rPr>
              <a:t>npm</a:t>
            </a:r>
            <a:r>
              <a:rPr lang="en-IN" dirty="0">
                <a:solidFill>
                  <a:srgbClr val="00FFFF"/>
                </a:solidFill>
              </a:rPr>
              <a:t> </a:t>
            </a:r>
            <a:r>
              <a:rPr lang="en-IN" dirty="0" err="1">
                <a:solidFill>
                  <a:srgbClr val="00FFFF"/>
                </a:solidFill>
              </a:rPr>
              <a:t>i</a:t>
            </a:r>
            <a:r>
              <a:rPr lang="en-IN" dirty="0">
                <a:solidFill>
                  <a:srgbClr val="00FFFF"/>
                </a:solidFill>
              </a:rPr>
              <a:t> </a:t>
            </a:r>
            <a:r>
              <a:rPr lang="en-IN" dirty="0" err="1">
                <a:solidFill>
                  <a:srgbClr val="00FFFF"/>
                </a:solidFill>
              </a:rPr>
              <a:t>mochawesome</a:t>
            </a:r>
            <a:r>
              <a:rPr lang="en-IN" dirty="0">
                <a:solidFill>
                  <a:srgbClr val="00FFFF"/>
                </a:solidFill>
              </a:rPr>
              <a:t> –merge</a:t>
            </a:r>
          </a:p>
        </p:txBody>
      </p:sp>
    </p:spTree>
    <p:extLst>
      <p:ext uri="{BB962C8B-B14F-4D97-AF65-F5344CB8AC3E}">
        <p14:creationId xmlns:p14="http://schemas.microsoft.com/office/powerpoint/2010/main" val="339652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1F88-653A-C928-1B53-C27C64C168A6}"/>
              </a:ext>
            </a:extLst>
          </p:cNvPr>
          <p:cNvSpPr>
            <a:spLocks noGrp="1"/>
          </p:cNvSpPr>
          <p:nvPr>
            <p:ph type="title"/>
          </p:nvPr>
        </p:nvSpPr>
        <p:spPr/>
        <p:txBody>
          <a:bodyPr/>
          <a:lstStyle/>
          <a:p>
            <a:r>
              <a:rPr lang="en-IN" dirty="0"/>
              <a:t> What is Cypress</a:t>
            </a:r>
          </a:p>
        </p:txBody>
      </p:sp>
      <p:sp>
        <p:nvSpPr>
          <p:cNvPr id="3" name="Content Placeholder 2">
            <a:extLst>
              <a:ext uri="{FF2B5EF4-FFF2-40B4-BE49-F238E27FC236}">
                <a16:creationId xmlns:a16="http://schemas.microsoft.com/office/drawing/2014/main" id="{85EB8651-AA09-4EB8-A4C8-3FCAC8F2DCBB}"/>
              </a:ext>
            </a:extLst>
          </p:cNvPr>
          <p:cNvSpPr>
            <a:spLocks noGrp="1"/>
          </p:cNvSpPr>
          <p:nvPr>
            <p:ph idx="1"/>
          </p:nvPr>
        </p:nvSpPr>
        <p:spPr/>
        <p:txBody>
          <a:bodyPr>
            <a:normAutofit fontScale="92500" lnSpcReduction="10000"/>
          </a:bodyPr>
          <a:lstStyle/>
          <a:p>
            <a:pPr marL="457200" indent="-457200">
              <a:buFont typeface="+mj-lt"/>
              <a:buAutoNum type="arabicPeriod"/>
            </a:pPr>
            <a:r>
              <a:rPr lang="en-IN" dirty="0"/>
              <a:t>Test Automation tool</a:t>
            </a:r>
          </a:p>
          <a:p>
            <a:pPr marL="457200" indent="-457200">
              <a:buFont typeface="+mj-lt"/>
              <a:buAutoNum type="arabicPeriod"/>
            </a:pPr>
            <a:r>
              <a:rPr lang="en-IN" dirty="0"/>
              <a:t>Can test anything that runs on a </a:t>
            </a:r>
            <a:r>
              <a:rPr lang="en-IN" dirty="0">
                <a:solidFill>
                  <a:srgbClr val="FFFF00"/>
                </a:solidFill>
              </a:rPr>
              <a:t>Web Browser</a:t>
            </a:r>
          </a:p>
          <a:p>
            <a:pPr marL="457200" indent="-457200">
              <a:buFont typeface="+mj-lt"/>
              <a:buAutoNum type="arabicPeriod"/>
            </a:pPr>
            <a:r>
              <a:rPr lang="en-IN" dirty="0"/>
              <a:t>Write tests in </a:t>
            </a:r>
            <a:r>
              <a:rPr lang="en-IN" dirty="0">
                <a:solidFill>
                  <a:srgbClr val="FFFF00"/>
                </a:solidFill>
              </a:rPr>
              <a:t>JavaScript</a:t>
            </a:r>
            <a:r>
              <a:rPr lang="en-IN" dirty="0"/>
              <a:t> or </a:t>
            </a:r>
            <a:r>
              <a:rPr lang="en-IN" dirty="0">
                <a:solidFill>
                  <a:srgbClr val="FFFF00"/>
                </a:solidFill>
              </a:rPr>
              <a:t>TypeScript</a:t>
            </a:r>
          </a:p>
          <a:p>
            <a:pPr marL="457200" indent="-457200">
              <a:buFont typeface="+mj-lt"/>
              <a:buAutoNum type="arabicPeriod"/>
            </a:pPr>
            <a:r>
              <a:rPr lang="en-IN" dirty="0"/>
              <a:t>does not use</a:t>
            </a:r>
            <a:r>
              <a:rPr lang="en-IN" dirty="0">
                <a:solidFill>
                  <a:srgbClr val="FFFF00"/>
                </a:solidFill>
              </a:rPr>
              <a:t> Selenium</a:t>
            </a:r>
          </a:p>
          <a:p>
            <a:pPr marL="457200" indent="-457200">
              <a:buFont typeface="+mj-lt"/>
              <a:buAutoNum type="arabicPeriod"/>
            </a:pPr>
            <a:r>
              <a:rPr lang="en-IN" dirty="0"/>
              <a:t>Open source</a:t>
            </a:r>
          </a:p>
          <a:p>
            <a:pPr marL="457200" indent="-457200">
              <a:buFont typeface="+mj-lt"/>
              <a:buAutoNum type="arabicPeriod"/>
            </a:pPr>
            <a:r>
              <a:rPr lang="en-IN" dirty="0"/>
              <a:t>Website : </a:t>
            </a:r>
            <a:r>
              <a:rPr lang="en-IN" dirty="0">
                <a:solidFill>
                  <a:srgbClr val="00B0F0"/>
                </a:solidFill>
              </a:rPr>
              <a:t>cypress.io</a:t>
            </a:r>
          </a:p>
          <a:p>
            <a:pPr marL="0" indent="0">
              <a:buNone/>
            </a:pPr>
            <a:r>
              <a:rPr lang="en-IN" sz="1800" dirty="0" err="1"/>
              <a:t>Cypres</a:t>
            </a:r>
            <a:r>
              <a:rPr lang="en-IN" sz="1800" dirty="0"/>
              <a:t> tests run with JavaScript, so you can use</a:t>
            </a:r>
            <a:r>
              <a:rPr lang="en-IN" sz="1800" dirty="0">
                <a:solidFill>
                  <a:srgbClr val="00B0F0"/>
                </a:solidFill>
              </a:rPr>
              <a:t> </a:t>
            </a:r>
            <a:r>
              <a:rPr lang="en-IN" sz="1800" b="1" dirty="0">
                <a:solidFill>
                  <a:srgbClr val="00B0F0"/>
                </a:solidFill>
              </a:rPr>
              <a:t>JavaScript</a:t>
            </a:r>
            <a:r>
              <a:rPr lang="en-IN" sz="1800" dirty="0">
                <a:solidFill>
                  <a:srgbClr val="00B0F0"/>
                </a:solidFill>
              </a:rPr>
              <a:t> </a:t>
            </a:r>
            <a:r>
              <a:rPr lang="en-IN" sz="1800" dirty="0"/>
              <a:t>or any Language that </a:t>
            </a:r>
            <a:r>
              <a:rPr lang="en-IN" sz="1800" dirty="0" err="1"/>
              <a:t>transpiles</a:t>
            </a:r>
            <a:r>
              <a:rPr lang="en-IN" sz="1800" dirty="0"/>
              <a:t> down to </a:t>
            </a:r>
            <a:r>
              <a:rPr lang="en-IN" sz="1800" dirty="0" err="1"/>
              <a:t>javascript</a:t>
            </a:r>
            <a:r>
              <a:rPr lang="en-IN" sz="1800" dirty="0"/>
              <a:t> like</a:t>
            </a:r>
            <a:r>
              <a:rPr lang="en-IN" sz="1800" dirty="0">
                <a:solidFill>
                  <a:srgbClr val="00B0F0"/>
                </a:solidFill>
              </a:rPr>
              <a:t> </a:t>
            </a:r>
            <a:r>
              <a:rPr lang="en-IN" sz="1800" b="1" dirty="0">
                <a:solidFill>
                  <a:srgbClr val="00B0F0"/>
                </a:solidFill>
              </a:rPr>
              <a:t>TypeScript.</a:t>
            </a:r>
          </a:p>
          <a:p>
            <a:pPr marL="457200" indent="-457200">
              <a:buFont typeface="+mj-lt"/>
              <a:buAutoNum type="arabicPeriod"/>
            </a:pPr>
            <a:endParaRPr lang="en-IN" dirty="0">
              <a:solidFill>
                <a:srgbClr val="FFFF00"/>
              </a:solidFill>
            </a:endParaRPr>
          </a:p>
        </p:txBody>
      </p:sp>
    </p:spTree>
    <p:extLst>
      <p:ext uri="{BB962C8B-B14F-4D97-AF65-F5344CB8AC3E}">
        <p14:creationId xmlns:p14="http://schemas.microsoft.com/office/powerpoint/2010/main" val="4150193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44EEA2-CF45-BB98-2168-A45642601BE2}"/>
              </a:ext>
            </a:extLst>
          </p:cNvPr>
          <p:cNvSpPr txBox="1"/>
          <p:nvPr/>
        </p:nvSpPr>
        <p:spPr>
          <a:xfrm>
            <a:off x="0" y="0"/>
            <a:ext cx="12192000" cy="6463308"/>
          </a:xfrm>
          <a:prstGeom prst="rect">
            <a:avLst/>
          </a:prstGeom>
          <a:noFill/>
        </p:spPr>
        <p:txBody>
          <a:bodyPr wrap="square" rtlCol="0">
            <a:spAutoFit/>
          </a:bodyPr>
          <a:lstStyle/>
          <a:p>
            <a:r>
              <a:rPr lang="en-IN" dirty="0"/>
              <a:t>Step 3 – Add report configuration in </a:t>
            </a:r>
            <a:r>
              <a:rPr lang="en-IN" dirty="0" err="1">
                <a:solidFill>
                  <a:srgbClr val="FF0000"/>
                </a:solidFill>
                <a:highlight>
                  <a:srgbClr val="C0C0C0"/>
                </a:highlight>
              </a:rPr>
              <a:t>cypress.json</a:t>
            </a:r>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endParaRPr lang="en-IN" dirty="0">
              <a:solidFill>
                <a:srgbClr val="FF0000"/>
              </a:solidFill>
              <a:highlight>
                <a:srgbClr val="C0C0C0"/>
              </a:highlight>
            </a:endParaRPr>
          </a:p>
          <a:p>
            <a:r>
              <a:rPr lang="en-IN" dirty="0"/>
              <a:t>Step 4 – Run command to execute tests</a:t>
            </a:r>
          </a:p>
          <a:p>
            <a:r>
              <a:rPr lang="en-IN" dirty="0"/>
              <a:t>			</a:t>
            </a:r>
            <a:r>
              <a:rPr lang="en-IN" dirty="0" err="1">
                <a:solidFill>
                  <a:srgbClr val="FFFF00"/>
                </a:solidFill>
              </a:rPr>
              <a:t>npx</a:t>
            </a:r>
            <a:r>
              <a:rPr lang="en-IN" dirty="0">
                <a:solidFill>
                  <a:srgbClr val="FFFF00"/>
                </a:solidFill>
              </a:rPr>
              <a:t> cypress run --reporter </a:t>
            </a:r>
            <a:r>
              <a:rPr lang="en-IN" dirty="0" err="1">
                <a:solidFill>
                  <a:srgbClr val="FFFF00"/>
                </a:solidFill>
              </a:rPr>
              <a:t>mochawesome</a:t>
            </a:r>
            <a:endParaRPr lang="en-IN" dirty="0">
              <a:solidFill>
                <a:srgbClr val="FFFF00"/>
              </a:solidFill>
            </a:endParaRPr>
          </a:p>
          <a:p>
            <a:r>
              <a:rPr lang="en-IN" dirty="0"/>
              <a:t>Step 5 -	Run command to merge multiple </a:t>
            </a:r>
            <a:r>
              <a:rPr lang="en-IN" dirty="0" err="1"/>
              <a:t>json</a:t>
            </a:r>
            <a:r>
              <a:rPr lang="en-IN" dirty="0"/>
              <a:t> reports into one</a:t>
            </a:r>
          </a:p>
          <a:p>
            <a:r>
              <a:rPr lang="en-IN" dirty="0"/>
              <a:t>		</a:t>
            </a:r>
            <a:r>
              <a:rPr lang="en-IN" dirty="0" err="1">
                <a:solidFill>
                  <a:srgbClr val="FFFF00"/>
                </a:solidFill>
              </a:rPr>
              <a:t>npx</a:t>
            </a:r>
            <a:r>
              <a:rPr lang="en-IN" dirty="0">
                <a:solidFill>
                  <a:srgbClr val="FFFF00"/>
                </a:solidFill>
              </a:rPr>
              <a:t> </a:t>
            </a:r>
            <a:r>
              <a:rPr lang="en-IN" dirty="0" err="1">
                <a:solidFill>
                  <a:srgbClr val="FFFF00"/>
                </a:solidFill>
              </a:rPr>
              <a:t>mochawesome</a:t>
            </a:r>
            <a:r>
              <a:rPr lang="en-IN" dirty="0">
                <a:solidFill>
                  <a:srgbClr val="FFFF00"/>
                </a:solidFill>
              </a:rPr>
              <a:t>-merge cypress/report/</a:t>
            </a:r>
            <a:r>
              <a:rPr lang="en-IN" dirty="0" err="1">
                <a:solidFill>
                  <a:srgbClr val="FFFF00"/>
                </a:solidFill>
              </a:rPr>
              <a:t>mochawesome</a:t>
            </a:r>
            <a:r>
              <a:rPr lang="en-IN" dirty="0">
                <a:solidFill>
                  <a:srgbClr val="FFFF00"/>
                </a:solidFill>
              </a:rPr>
              <a:t>-report/*.</a:t>
            </a:r>
            <a:r>
              <a:rPr lang="en-IN" dirty="0" err="1">
                <a:solidFill>
                  <a:srgbClr val="FFFF00"/>
                </a:solidFill>
              </a:rPr>
              <a:t>json</a:t>
            </a:r>
            <a:r>
              <a:rPr lang="en-IN" dirty="0">
                <a:solidFill>
                  <a:srgbClr val="FFFF00"/>
                </a:solidFill>
              </a:rPr>
              <a:t> &gt; cypress/report/</a:t>
            </a:r>
            <a:r>
              <a:rPr lang="en-IN" dirty="0" err="1">
                <a:solidFill>
                  <a:srgbClr val="FFFF00"/>
                </a:solidFill>
              </a:rPr>
              <a:t>output.json</a:t>
            </a:r>
            <a:endParaRPr lang="en-IN" dirty="0">
              <a:solidFill>
                <a:srgbClr val="FFFF00"/>
              </a:solidFill>
            </a:endParaRPr>
          </a:p>
          <a:p>
            <a:r>
              <a:rPr lang="en-IN" dirty="0">
                <a:solidFill>
                  <a:srgbClr val="FFFF00"/>
                </a:solidFill>
              </a:rPr>
              <a:t>											</a:t>
            </a:r>
            <a:r>
              <a:rPr lang="en-IN" b="1" dirty="0">
                <a:solidFill>
                  <a:srgbClr val="C00000"/>
                </a:solidFill>
                <a:highlight>
                  <a:srgbClr val="FFFF00"/>
                </a:highlight>
              </a:rPr>
              <a:t>OR</a:t>
            </a:r>
          </a:p>
          <a:p>
            <a:r>
              <a:rPr lang="en-IN" dirty="0">
                <a:solidFill>
                  <a:srgbClr val="FFFF00"/>
                </a:solidFill>
              </a:rPr>
              <a:t>		 </a:t>
            </a:r>
            <a:r>
              <a:rPr lang="en-IN" dirty="0" err="1">
                <a:solidFill>
                  <a:srgbClr val="FFFF00"/>
                </a:solidFill>
              </a:rPr>
              <a:t>npx</a:t>
            </a:r>
            <a:r>
              <a:rPr lang="en-IN" dirty="0">
                <a:solidFill>
                  <a:srgbClr val="FFFF00"/>
                </a:solidFill>
              </a:rPr>
              <a:t> </a:t>
            </a:r>
            <a:r>
              <a:rPr lang="en-IN" dirty="0" err="1">
                <a:solidFill>
                  <a:srgbClr val="FFFF00"/>
                </a:solidFill>
              </a:rPr>
              <a:t>mochawesome</a:t>
            </a:r>
            <a:r>
              <a:rPr lang="en-IN" dirty="0">
                <a:solidFill>
                  <a:srgbClr val="FFFF00"/>
                </a:solidFill>
              </a:rPr>
              <a:t>-merge cypress/report/</a:t>
            </a:r>
            <a:r>
              <a:rPr lang="en-IN" dirty="0" err="1">
                <a:solidFill>
                  <a:srgbClr val="FFFF00"/>
                </a:solidFill>
              </a:rPr>
              <a:t>mochawesome</a:t>
            </a:r>
            <a:r>
              <a:rPr lang="en-IN" dirty="0">
                <a:solidFill>
                  <a:srgbClr val="FFFF00"/>
                </a:solidFill>
              </a:rPr>
              <a:t>-report/*.</a:t>
            </a:r>
            <a:r>
              <a:rPr lang="en-IN" dirty="0" err="1">
                <a:solidFill>
                  <a:srgbClr val="FFFF00"/>
                </a:solidFill>
              </a:rPr>
              <a:t>json</a:t>
            </a:r>
            <a:r>
              <a:rPr lang="en-IN" dirty="0">
                <a:solidFill>
                  <a:srgbClr val="FFFF00"/>
                </a:solidFill>
              </a:rPr>
              <a:t> </a:t>
            </a:r>
            <a:r>
              <a:rPr lang="en-IN" dirty="0"/>
              <a:t>| out-file –encoding ascii</a:t>
            </a:r>
            <a:r>
              <a:rPr lang="en-IN" dirty="0">
                <a:solidFill>
                  <a:srgbClr val="FFFF00"/>
                </a:solidFill>
              </a:rPr>
              <a:t> 				cypress/report/</a:t>
            </a:r>
            <a:r>
              <a:rPr lang="en-IN" dirty="0" err="1">
                <a:solidFill>
                  <a:srgbClr val="FFFF00"/>
                </a:solidFill>
              </a:rPr>
              <a:t>output.json</a:t>
            </a:r>
            <a:r>
              <a:rPr lang="en-IN" dirty="0"/>
              <a:t> </a:t>
            </a:r>
          </a:p>
          <a:p>
            <a:r>
              <a:rPr lang="en-IN" dirty="0"/>
              <a:t>Step 6 – Run command to generate html report</a:t>
            </a:r>
          </a:p>
          <a:p>
            <a:r>
              <a:rPr lang="en-IN" dirty="0"/>
              <a:t>		</a:t>
            </a:r>
            <a:r>
              <a:rPr lang="en-IN" dirty="0" err="1">
                <a:solidFill>
                  <a:srgbClr val="FF0066"/>
                </a:solidFill>
              </a:rPr>
              <a:t>npx</a:t>
            </a:r>
            <a:r>
              <a:rPr lang="en-IN" dirty="0">
                <a:solidFill>
                  <a:srgbClr val="FF0066"/>
                </a:solidFill>
              </a:rPr>
              <a:t> marge cypress/report/</a:t>
            </a:r>
            <a:r>
              <a:rPr lang="en-IN" dirty="0" err="1">
                <a:solidFill>
                  <a:srgbClr val="FF0066"/>
                </a:solidFill>
              </a:rPr>
              <a:t>output.json</a:t>
            </a:r>
            <a:r>
              <a:rPr lang="en-IN" dirty="0">
                <a:solidFill>
                  <a:srgbClr val="FF0066"/>
                </a:solidFill>
              </a:rPr>
              <a:t> --</a:t>
            </a:r>
            <a:r>
              <a:rPr lang="en-IN" dirty="0" err="1">
                <a:solidFill>
                  <a:srgbClr val="FF0066"/>
                </a:solidFill>
              </a:rPr>
              <a:t>reportDir</a:t>
            </a:r>
            <a:r>
              <a:rPr lang="en-IN" dirty="0">
                <a:solidFill>
                  <a:srgbClr val="FF0066"/>
                </a:solidFill>
              </a:rPr>
              <a:t> ./ --inline </a:t>
            </a:r>
          </a:p>
          <a:p>
            <a:endParaRPr lang="en-IN" dirty="0">
              <a:solidFill>
                <a:srgbClr val="FF0066"/>
              </a:solidFill>
            </a:endParaRPr>
          </a:p>
          <a:p>
            <a:r>
              <a:rPr lang="en-IN" dirty="0">
                <a:solidFill>
                  <a:srgbClr val="FF0066"/>
                </a:solidFill>
              </a:rPr>
              <a:t>https://www.youtube.com/watch?v=J9AHVKNDkDU&amp;t=170s</a:t>
            </a:r>
          </a:p>
        </p:txBody>
      </p:sp>
      <p:sp>
        <p:nvSpPr>
          <p:cNvPr id="3" name="TextBox 2">
            <a:extLst>
              <a:ext uri="{FF2B5EF4-FFF2-40B4-BE49-F238E27FC236}">
                <a16:creationId xmlns:a16="http://schemas.microsoft.com/office/drawing/2014/main" id="{9750837E-90A6-7CB9-CAC5-EC4571C2234D}"/>
              </a:ext>
            </a:extLst>
          </p:cNvPr>
          <p:cNvSpPr txBox="1"/>
          <p:nvPr/>
        </p:nvSpPr>
        <p:spPr>
          <a:xfrm>
            <a:off x="2485748" y="369332"/>
            <a:ext cx="6871316" cy="2862322"/>
          </a:xfrm>
          <a:prstGeom prst="rect">
            <a:avLst/>
          </a:prstGeom>
          <a:noFill/>
        </p:spPr>
        <p:txBody>
          <a:bodyPr wrap="square" rtlCol="0">
            <a:spAutoFit/>
          </a:bodyPr>
          <a:lstStyle/>
          <a:p>
            <a:r>
              <a:rPr lang="en-IN" dirty="0">
                <a:solidFill>
                  <a:srgbClr val="FFFF00"/>
                </a:solidFill>
              </a:rPr>
              <a:t>{</a:t>
            </a:r>
          </a:p>
          <a:p>
            <a:r>
              <a:rPr lang="en-IN" dirty="0">
                <a:solidFill>
                  <a:srgbClr val="FFFF00"/>
                </a:solidFill>
              </a:rPr>
              <a:t>	“reporter”: ”</a:t>
            </a:r>
            <a:r>
              <a:rPr lang="en-IN" dirty="0" err="1">
                <a:solidFill>
                  <a:srgbClr val="FFFF00"/>
                </a:solidFill>
              </a:rPr>
              <a:t>mochawesome</a:t>
            </a:r>
            <a:r>
              <a:rPr lang="en-IN" dirty="0">
                <a:solidFill>
                  <a:srgbClr val="FFFF00"/>
                </a:solidFill>
              </a:rPr>
              <a:t>”,</a:t>
            </a:r>
          </a:p>
          <a:p>
            <a:r>
              <a:rPr lang="en-IN" dirty="0">
                <a:solidFill>
                  <a:srgbClr val="FFFF00"/>
                </a:solidFill>
              </a:rPr>
              <a:t>	“</a:t>
            </a:r>
            <a:r>
              <a:rPr lang="en-IN" dirty="0" err="1">
                <a:solidFill>
                  <a:srgbClr val="FFFF00"/>
                </a:solidFill>
              </a:rPr>
              <a:t>reporterOptions</a:t>
            </a:r>
            <a:r>
              <a:rPr lang="en-IN" dirty="0">
                <a:solidFill>
                  <a:srgbClr val="FFFF00"/>
                </a:solidFill>
              </a:rPr>
              <a:t>”:{</a:t>
            </a:r>
          </a:p>
          <a:p>
            <a:r>
              <a:rPr lang="en-IN" dirty="0">
                <a:solidFill>
                  <a:srgbClr val="FFFF00"/>
                </a:solidFill>
              </a:rPr>
              <a:t>	“charts”: true,</a:t>
            </a:r>
          </a:p>
          <a:p>
            <a:r>
              <a:rPr lang="en-IN" dirty="0">
                <a:solidFill>
                  <a:srgbClr val="FFFF00"/>
                </a:solidFill>
              </a:rPr>
              <a:t>	“overwrite”: false,</a:t>
            </a:r>
          </a:p>
          <a:p>
            <a:r>
              <a:rPr lang="en-IN" dirty="0">
                <a:solidFill>
                  <a:srgbClr val="FFFF00"/>
                </a:solidFill>
              </a:rPr>
              <a:t>	“html”: false,</a:t>
            </a:r>
          </a:p>
          <a:p>
            <a:r>
              <a:rPr lang="en-IN" dirty="0">
                <a:solidFill>
                  <a:srgbClr val="FFFF00"/>
                </a:solidFill>
              </a:rPr>
              <a:t>	“</a:t>
            </a:r>
            <a:r>
              <a:rPr lang="en-IN" dirty="0" err="1">
                <a:solidFill>
                  <a:srgbClr val="FFFF00"/>
                </a:solidFill>
              </a:rPr>
              <a:t>json</a:t>
            </a:r>
            <a:r>
              <a:rPr lang="en-IN" dirty="0">
                <a:solidFill>
                  <a:srgbClr val="FFFF00"/>
                </a:solidFill>
              </a:rPr>
              <a:t>”: true</a:t>
            </a:r>
          </a:p>
          <a:p>
            <a:r>
              <a:rPr lang="en-IN" dirty="0">
                <a:solidFill>
                  <a:srgbClr val="FFFF00"/>
                </a:solidFill>
              </a:rPr>
              <a:t>	“</a:t>
            </a:r>
            <a:r>
              <a:rPr lang="en-IN" dirty="0" err="1">
                <a:solidFill>
                  <a:srgbClr val="FFFF00"/>
                </a:solidFill>
              </a:rPr>
              <a:t>reportDir</a:t>
            </a:r>
            <a:r>
              <a:rPr lang="en-IN" dirty="0">
                <a:solidFill>
                  <a:srgbClr val="FFFF00"/>
                </a:solidFill>
              </a:rPr>
              <a:t>”: “cypress/report/</a:t>
            </a:r>
            <a:r>
              <a:rPr lang="en-IN" dirty="0" err="1">
                <a:solidFill>
                  <a:srgbClr val="FFFF00"/>
                </a:solidFill>
              </a:rPr>
              <a:t>mochawesome</a:t>
            </a:r>
            <a:r>
              <a:rPr lang="en-IN" dirty="0">
                <a:solidFill>
                  <a:srgbClr val="FFFF00"/>
                </a:solidFill>
              </a:rPr>
              <a:t>-report”</a:t>
            </a:r>
          </a:p>
          <a:p>
            <a:r>
              <a:rPr lang="en-IN" dirty="0">
                <a:solidFill>
                  <a:srgbClr val="FFFF00"/>
                </a:solidFill>
              </a:rPr>
              <a:t>}</a:t>
            </a:r>
          </a:p>
          <a:p>
            <a:r>
              <a:rPr lang="en-IN" dirty="0">
                <a:solidFill>
                  <a:srgbClr val="FFFF00"/>
                </a:solidFill>
              </a:rPr>
              <a:t>}</a:t>
            </a:r>
          </a:p>
        </p:txBody>
      </p:sp>
    </p:spTree>
    <p:extLst>
      <p:ext uri="{BB962C8B-B14F-4D97-AF65-F5344CB8AC3E}">
        <p14:creationId xmlns:p14="http://schemas.microsoft.com/office/powerpoint/2010/main" val="668252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89416-6E31-2CEC-6469-8862601ACBD7}"/>
              </a:ext>
            </a:extLst>
          </p:cNvPr>
          <p:cNvSpPr txBox="1"/>
          <p:nvPr/>
        </p:nvSpPr>
        <p:spPr>
          <a:xfrm>
            <a:off x="79899" y="0"/>
            <a:ext cx="12112101" cy="5170646"/>
          </a:xfrm>
          <a:prstGeom prst="rect">
            <a:avLst/>
          </a:prstGeom>
          <a:noFill/>
        </p:spPr>
        <p:txBody>
          <a:bodyPr wrap="square" rtlCol="0">
            <a:spAutoFit/>
          </a:bodyPr>
          <a:lstStyle/>
          <a:p>
            <a:r>
              <a:rPr lang="en-IN" sz="2000" dirty="0"/>
              <a:t>Add report generation commands in </a:t>
            </a:r>
            <a:r>
              <a:rPr lang="en-IN" sz="2000" dirty="0" err="1">
                <a:solidFill>
                  <a:srgbClr val="FFFF00"/>
                </a:solidFill>
              </a:rPr>
              <a:t>package.json</a:t>
            </a:r>
            <a:r>
              <a:rPr lang="en-IN" sz="2000" dirty="0"/>
              <a:t> scripts</a:t>
            </a:r>
          </a:p>
          <a:p>
            <a:endParaRPr lang="en-IN" sz="2000" dirty="0"/>
          </a:p>
          <a:p>
            <a:pPr marL="285750" indent="-285750">
              <a:buFont typeface="Arial" panose="020B0604020202020204" pitchFamily="34" charset="0"/>
              <a:buChar char="•"/>
            </a:pPr>
            <a:r>
              <a:rPr lang="en-IN" dirty="0"/>
              <a:t>When add all reports commands in </a:t>
            </a:r>
            <a:r>
              <a:rPr lang="en-IN" dirty="0" err="1"/>
              <a:t>package.json</a:t>
            </a:r>
            <a:r>
              <a:rPr lang="en-IN" dirty="0"/>
              <a:t> then have to add in script section as follows :</a:t>
            </a:r>
            <a:r>
              <a:rPr lang="en-IN" sz="2000" dirty="0"/>
              <a:t> </a:t>
            </a:r>
          </a:p>
          <a:p>
            <a:r>
              <a:rPr lang="en-IN" b="0" dirty="0">
                <a:solidFill>
                  <a:srgbClr val="0451A5"/>
                </a:solidFill>
                <a:effectLst/>
                <a:highlight>
                  <a:srgbClr val="000000"/>
                </a:highlight>
                <a:latin typeface="Consolas" panose="020B0609020204030204" pitchFamily="49" charset="0"/>
              </a:rPr>
              <a:t>"scripts"</a:t>
            </a:r>
            <a:r>
              <a:rPr lang="en-IN" b="0" dirty="0">
                <a:solidFill>
                  <a:srgbClr val="000000"/>
                </a:solidFill>
                <a:effectLst/>
                <a:highlight>
                  <a:srgbClr val="000000"/>
                </a:highlight>
                <a:latin typeface="Consolas" panose="020B0609020204030204" pitchFamily="49" charset="0"/>
              </a:rPr>
              <a:t>: {</a:t>
            </a:r>
          </a:p>
          <a:p>
            <a:r>
              <a:rPr lang="en-IN" b="0" dirty="0">
                <a:solidFill>
                  <a:srgbClr val="000000"/>
                </a:solidFill>
                <a:effectLst/>
                <a:highlight>
                  <a:srgbClr val="000000"/>
                </a:highlight>
                <a:latin typeface="Consolas" panose="020B0609020204030204" pitchFamily="49" charset="0"/>
              </a:rPr>
              <a:t>    </a:t>
            </a:r>
            <a:r>
              <a:rPr lang="en-IN" b="0" dirty="0">
                <a:solidFill>
                  <a:srgbClr val="0451A5"/>
                </a:solidFill>
                <a:effectLst/>
                <a:highlight>
                  <a:srgbClr val="000000"/>
                </a:highlight>
                <a:latin typeface="Consolas" panose="020B0609020204030204" pitchFamily="49" charset="0"/>
              </a:rPr>
              <a:t>"</a:t>
            </a:r>
            <a:r>
              <a:rPr lang="en-IN" b="0" dirty="0" err="1">
                <a:solidFill>
                  <a:srgbClr val="0451A5"/>
                </a:solidFill>
                <a:effectLst/>
                <a:highlight>
                  <a:srgbClr val="000000"/>
                </a:highlight>
                <a:latin typeface="Consolas" panose="020B0609020204030204" pitchFamily="49" charset="0"/>
              </a:rPr>
              <a:t>pretest</a:t>
            </a:r>
            <a:r>
              <a:rPr lang="en-IN" b="0" dirty="0">
                <a:solidFill>
                  <a:srgbClr val="0451A5"/>
                </a:solidFill>
                <a:effectLst/>
                <a:highlight>
                  <a:srgbClr val="000000"/>
                </a:highlight>
                <a:latin typeface="Consolas" panose="020B0609020204030204" pitchFamily="49" charset="0"/>
              </a:rPr>
              <a:t>"</a:t>
            </a:r>
            <a:r>
              <a:rPr lang="en-IN" b="0" dirty="0">
                <a:solidFill>
                  <a:srgbClr val="000000"/>
                </a:solidFill>
                <a:effectLst/>
                <a:highlight>
                  <a:srgbClr val="000000"/>
                </a:highlight>
                <a:latin typeface="Consolas" panose="020B0609020204030204" pitchFamily="49" charset="0"/>
              </a:rPr>
              <a:t>: </a:t>
            </a:r>
            <a:r>
              <a:rPr lang="en-IN" b="0" dirty="0">
                <a:solidFill>
                  <a:srgbClr val="A31515"/>
                </a:solidFill>
                <a:effectLst/>
                <a:highlight>
                  <a:srgbClr val="000000"/>
                </a:highlight>
                <a:latin typeface="Consolas" panose="020B0609020204030204" pitchFamily="49" charset="0"/>
              </a:rPr>
              <a:t>"echo I am inside </a:t>
            </a:r>
            <a:r>
              <a:rPr lang="en-IN" b="0" dirty="0" err="1">
                <a:solidFill>
                  <a:srgbClr val="A31515"/>
                </a:solidFill>
                <a:effectLst/>
                <a:highlight>
                  <a:srgbClr val="000000"/>
                </a:highlight>
                <a:latin typeface="Consolas" panose="020B0609020204030204" pitchFamily="49" charset="0"/>
              </a:rPr>
              <a:t>pretest</a:t>
            </a:r>
            <a:r>
              <a:rPr lang="en-IN" b="0" dirty="0">
                <a:solidFill>
                  <a:srgbClr val="A31515"/>
                </a:solidFill>
                <a:effectLst/>
                <a:highlight>
                  <a:srgbClr val="000000"/>
                </a:highlight>
                <a:latin typeface="Consolas" panose="020B0609020204030204" pitchFamily="49" charset="0"/>
              </a:rPr>
              <a:t>"</a:t>
            </a:r>
            <a:r>
              <a:rPr lang="en-IN" b="0" dirty="0">
                <a:solidFill>
                  <a:srgbClr val="000000"/>
                </a:solidFill>
                <a:effectLst/>
                <a:highlight>
                  <a:srgbClr val="000000"/>
                </a:highlight>
                <a:latin typeface="Consolas" panose="020B0609020204030204" pitchFamily="49" charset="0"/>
              </a:rPr>
              <a:t>,</a:t>
            </a:r>
          </a:p>
          <a:p>
            <a:r>
              <a:rPr lang="en-IN" b="0" dirty="0">
                <a:solidFill>
                  <a:srgbClr val="000000"/>
                </a:solidFill>
                <a:effectLst/>
                <a:highlight>
                  <a:srgbClr val="000000"/>
                </a:highlight>
                <a:latin typeface="Consolas" panose="020B0609020204030204" pitchFamily="49" charset="0"/>
              </a:rPr>
              <a:t>    </a:t>
            </a:r>
            <a:r>
              <a:rPr lang="en-IN" b="0" dirty="0">
                <a:solidFill>
                  <a:srgbClr val="0451A5"/>
                </a:solidFill>
                <a:effectLst/>
                <a:highlight>
                  <a:srgbClr val="000000"/>
                </a:highlight>
                <a:latin typeface="Consolas" panose="020B0609020204030204" pitchFamily="49" charset="0"/>
              </a:rPr>
              <a:t>"test"</a:t>
            </a:r>
            <a:r>
              <a:rPr lang="en-IN" b="0" dirty="0">
                <a:solidFill>
                  <a:srgbClr val="000000"/>
                </a:solidFill>
                <a:effectLst/>
                <a:highlight>
                  <a:srgbClr val="000000"/>
                </a:highlight>
                <a:latin typeface="Consolas" panose="020B0609020204030204" pitchFamily="49" charset="0"/>
              </a:rPr>
              <a:t>: </a:t>
            </a:r>
            <a:r>
              <a:rPr lang="en-IN" b="0" dirty="0">
                <a:solidFill>
                  <a:srgbClr val="A31515"/>
                </a:solidFill>
                <a:effectLst/>
                <a:highlight>
                  <a:srgbClr val="000000"/>
                </a:highlight>
                <a:latin typeface="Consolas" panose="020B0609020204030204" pitchFamily="49" charset="0"/>
              </a:rPr>
              <a:t>"echo I am inside test....."</a:t>
            </a:r>
            <a:r>
              <a:rPr lang="en-IN" b="0" dirty="0">
                <a:solidFill>
                  <a:srgbClr val="000000"/>
                </a:solidFill>
                <a:effectLst/>
                <a:highlight>
                  <a:srgbClr val="000000"/>
                </a:highlight>
                <a:latin typeface="Consolas" panose="020B0609020204030204" pitchFamily="49" charset="0"/>
              </a:rPr>
              <a:t>,</a:t>
            </a:r>
          </a:p>
          <a:p>
            <a:r>
              <a:rPr lang="en-IN" b="0" dirty="0">
                <a:solidFill>
                  <a:srgbClr val="000000"/>
                </a:solidFill>
                <a:effectLst/>
                <a:highlight>
                  <a:srgbClr val="000000"/>
                </a:highlight>
                <a:latin typeface="Consolas" panose="020B0609020204030204" pitchFamily="49" charset="0"/>
              </a:rPr>
              <a:t>    </a:t>
            </a:r>
            <a:r>
              <a:rPr lang="en-IN" b="0" dirty="0">
                <a:solidFill>
                  <a:srgbClr val="0451A5"/>
                </a:solidFill>
                <a:effectLst/>
                <a:highlight>
                  <a:srgbClr val="000000"/>
                </a:highlight>
                <a:latin typeface="Consolas" panose="020B0609020204030204" pitchFamily="49" charset="0"/>
              </a:rPr>
              <a:t>"</a:t>
            </a:r>
            <a:r>
              <a:rPr lang="en-IN" b="0" dirty="0" err="1">
                <a:solidFill>
                  <a:srgbClr val="0451A5"/>
                </a:solidFill>
                <a:effectLst/>
                <a:highlight>
                  <a:srgbClr val="000000"/>
                </a:highlight>
                <a:latin typeface="Consolas" panose="020B0609020204030204" pitchFamily="49" charset="0"/>
              </a:rPr>
              <a:t>posttest</a:t>
            </a:r>
            <a:r>
              <a:rPr lang="en-IN" b="0" dirty="0">
                <a:solidFill>
                  <a:srgbClr val="0451A5"/>
                </a:solidFill>
                <a:effectLst/>
                <a:highlight>
                  <a:srgbClr val="000000"/>
                </a:highlight>
                <a:latin typeface="Consolas" panose="020B0609020204030204" pitchFamily="49" charset="0"/>
              </a:rPr>
              <a:t>"</a:t>
            </a:r>
            <a:r>
              <a:rPr lang="en-IN" b="0" dirty="0">
                <a:solidFill>
                  <a:srgbClr val="000000"/>
                </a:solidFill>
                <a:effectLst/>
                <a:highlight>
                  <a:srgbClr val="000000"/>
                </a:highlight>
                <a:latin typeface="Consolas" panose="020B0609020204030204" pitchFamily="49" charset="0"/>
              </a:rPr>
              <a:t>: </a:t>
            </a:r>
            <a:r>
              <a:rPr lang="en-IN" b="0" dirty="0">
                <a:solidFill>
                  <a:srgbClr val="A31515"/>
                </a:solidFill>
                <a:effectLst/>
                <a:highlight>
                  <a:srgbClr val="000000"/>
                </a:highlight>
                <a:latin typeface="Consolas" panose="020B0609020204030204" pitchFamily="49" charset="0"/>
              </a:rPr>
              <a:t>"echo I am inside </a:t>
            </a:r>
            <a:r>
              <a:rPr lang="en-IN" b="0" dirty="0" err="1">
                <a:solidFill>
                  <a:srgbClr val="A31515"/>
                </a:solidFill>
                <a:effectLst/>
                <a:highlight>
                  <a:srgbClr val="000000"/>
                </a:highlight>
                <a:latin typeface="Consolas" panose="020B0609020204030204" pitchFamily="49" charset="0"/>
              </a:rPr>
              <a:t>posttest</a:t>
            </a:r>
            <a:r>
              <a:rPr lang="en-IN" b="0" dirty="0">
                <a:solidFill>
                  <a:srgbClr val="A31515"/>
                </a:solidFill>
                <a:effectLst/>
                <a:highlight>
                  <a:srgbClr val="000000"/>
                </a:highlight>
                <a:latin typeface="Consolas" panose="020B0609020204030204" pitchFamily="49" charset="0"/>
              </a:rPr>
              <a:t>"</a:t>
            </a:r>
            <a:r>
              <a:rPr lang="en-IN" b="0" dirty="0">
                <a:solidFill>
                  <a:srgbClr val="000000"/>
                </a:solidFill>
                <a:effectLst/>
                <a:highlight>
                  <a:srgbClr val="000000"/>
                </a:highlight>
                <a:latin typeface="Consolas" panose="020B0609020204030204" pitchFamily="49" charset="0"/>
              </a:rPr>
              <a:t>,</a:t>
            </a:r>
          </a:p>
          <a:p>
            <a:r>
              <a:rPr lang="en-IN" b="0" dirty="0">
                <a:solidFill>
                  <a:srgbClr val="000000"/>
                </a:solidFill>
                <a:effectLst/>
                <a:highlight>
                  <a:srgbClr val="000000"/>
                </a:highlight>
                <a:latin typeface="Consolas" panose="020B0609020204030204" pitchFamily="49" charset="0"/>
              </a:rPr>
              <a:t>    </a:t>
            </a:r>
            <a:r>
              <a:rPr lang="en-IN" b="0" dirty="0">
                <a:solidFill>
                  <a:srgbClr val="0451A5"/>
                </a:solidFill>
                <a:effectLst/>
                <a:highlight>
                  <a:srgbClr val="000000"/>
                </a:highlight>
                <a:latin typeface="Consolas" panose="020B0609020204030204" pitchFamily="49" charset="0"/>
              </a:rPr>
              <a:t>"</a:t>
            </a:r>
            <a:r>
              <a:rPr lang="en-IN" b="0" dirty="0" err="1">
                <a:solidFill>
                  <a:srgbClr val="0451A5"/>
                </a:solidFill>
                <a:effectLst/>
                <a:highlight>
                  <a:srgbClr val="000000"/>
                </a:highlight>
                <a:latin typeface="Consolas" panose="020B0609020204030204" pitchFamily="49" charset="0"/>
              </a:rPr>
              <a:t>sayhello</a:t>
            </a:r>
            <a:r>
              <a:rPr lang="en-IN" b="0" dirty="0">
                <a:solidFill>
                  <a:srgbClr val="0451A5"/>
                </a:solidFill>
                <a:effectLst/>
                <a:highlight>
                  <a:srgbClr val="000000"/>
                </a:highlight>
                <a:latin typeface="Consolas" panose="020B0609020204030204" pitchFamily="49" charset="0"/>
              </a:rPr>
              <a:t>"</a:t>
            </a:r>
            <a:r>
              <a:rPr lang="en-IN" b="0" dirty="0">
                <a:solidFill>
                  <a:srgbClr val="000000"/>
                </a:solidFill>
                <a:effectLst/>
                <a:highlight>
                  <a:srgbClr val="000000"/>
                </a:highlight>
                <a:latin typeface="Consolas" panose="020B0609020204030204" pitchFamily="49" charset="0"/>
              </a:rPr>
              <a:t>: </a:t>
            </a:r>
            <a:r>
              <a:rPr lang="en-IN" b="0" dirty="0">
                <a:solidFill>
                  <a:srgbClr val="A31515"/>
                </a:solidFill>
                <a:effectLst/>
                <a:highlight>
                  <a:srgbClr val="000000"/>
                </a:highlight>
                <a:latin typeface="Consolas" panose="020B0609020204030204" pitchFamily="49" charset="0"/>
              </a:rPr>
              <a:t>"echo Hello World.....!"</a:t>
            </a:r>
            <a:r>
              <a:rPr lang="en-IN" b="0" dirty="0">
                <a:solidFill>
                  <a:srgbClr val="000000"/>
                </a:solidFill>
                <a:effectLst/>
                <a:highlight>
                  <a:srgbClr val="000000"/>
                </a:highlight>
                <a:latin typeface="Consolas" panose="020B0609020204030204" pitchFamily="49" charset="0"/>
              </a:rPr>
              <a:t>,</a:t>
            </a:r>
          </a:p>
          <a:p>
            <a:r>
              <a:rPr lang="en-IN" b="0" dirty="0">
                <a:solidFill>
                  <a:srgbClr val="000000"/>
                </a:solidFill>
                <a:effectLst/>
                <a:highlight>
                  <a:srgbClr val="000000"/>
                </a:highlight>
                <a:latin typeface="Consolas" panose="020B0609020204030204" pitchFamily="49" charset="0"/>
              </a:rPr>
              <a:t>    </a:t>
            </a:r>
            <a:r>
              <a:rPr lang="en-IN" b="0" dirty="0">
                <a:solidFill>
                  <a:srgbClr val="0451A5"/>
                </a:solidFill>
                <a:effectLst/>
                <a:highlight>
                  <a:srgbClr val="000000"/>
                </a:highlight>
                <a:latin typeface="Consolas" panose="020B0609020204030204" pitchFamily="49" charset="0"/>
              </a:rPr>
              <a:t>"merge-reports"</a:t>
            </a:r>
            <a:r>
              <a:rPr lang="en-IN" b="0" dirty="0">
                <a:solidFill>
                  <a:srgbClr val="000000"/>
                </a:solidFill>
                <a:effectLst/>
                <a:highlight>
                  <a:srgbClr val="000000"/>
                </a:highlight>
                <a:latin typeface="Consolas" panose="020B0609020204030204" pitchFamily="49" charset="0"/>
              </a:rPr>
              <a:t>: </a:t>
            </a:r>
            <a:r>
              <a:rPr lang="en-IN" b="0" dirty="0">
                <a:solidFill>
                  <a:srgbClr val="A31515"/>
                </a:solidFill>
                <a:effectLst/>
                <a:highlight>
                  <a:srgbClr val="000000"/>
                </a:highlight>
                <a:latin typeface="Consolas" panose="020B0609020204030204" pitchFamily="49" charset="0"/>
              </a:rPr>
              <a:t>"</a:t>
            </a:r>
            <a:r>
              <a:rPr lang="en-IN" b="0" dirty="0" err="1">
                <a:solidFill>
                  <a:srgbClr val="A31515"/>
                </a:solidFill>
                <a:effectLst/>
                <a:highlight>
                  <a:srgbClr val="000000"/>
                </a:highlight>
                <a:latin typeface="Consolas" panose="020B0609020204030204" pitchFamily="49" charset="0"/>
              </a:rPr>
              <a:t>mochawesome</a:t>
            </a:r>
            <a:r>
              <a:rPr lang="en-IN" b="0" dirty="0">
                <a:solidFill>
                  <a:srgbClr val="A31515"/>
                </a:solidFill>
                <a:effectLst/>
                <a:highlight>
                  <a:srgbClr val="000000"/>
                </a:highlight>
                <a:latin typeface="Consolas" panose="020B0609020204030204" pitchFamily="49" charset="0"/>
              </a:rPr>
              <a:t>-merge ./cypress/reports/*.</a:t>
            </a:r>
            <a:r>
              <a:rPr lang="en-IN" b="0" dirty="0" err="1">
                <a:solidFill>
                  <a:srgbClr val="A31515"/>
                </a:solidFill>
                <a:effectLst/>
                <a:highlight>
                  <a:srgbClr val="000000"/>
                </a:highlight>
                <a:latin typeface="Consolas" panose="020B0609020204030204" pitchFamily="49" charset="0"/>
              </a:rPr>
              <a:t>json</a:t>
            </a:r>
            <a:r>
              <a:rPr lang="en-IN" b="0" dirty="0">
                <a:solidFill>
                  <a:srgbClr val="A31515"/>
                </a:solidFill>
                <a:effectLst/>
                <a:highlight>
                  <a:srgbClr val="000000"/>
                </a:highlight>
                <a:latin typeface="Consolas" panose="020B0609020204030204" pitchFamily="49" charset="0"/>
              </a:rPr>
              <a:t> &gt; ./report1.json"</a:t>
            </a:r>
            <a:r>
              <a:rPr lang="en-IN" b="0" dirty="0">
                <a:solidFill>
                  <a:srgbClr val="000000"/>
                </a:solidFill>
                <a:effectLst/>
                <a:highlight>
                  <a:srgbClr val="000000"/>
                </a:highlight>
                <a:latin typeface="Consolas" panose="020B0609020204030204" pitchFamily="49" charset="0"/>
              </a:rPr>
              <a:t>,</a:t>
            </a:r>
          </a:p>
          <a:p>
            <a:r>
              <a:rPr lang="en-IN" b="0" dirty="0">
                <a:solidFill>
                  <a:srgbClr val="000000"/>
                </a:solidFill>
                <a:effectLst/>
                <a:highlight>
                  <a:srgbClr val="000000"/>
                </a:highlight>
                <a:latin typeface="Consolas" panose="020B0609020204030204" pitchFamily="49" charset="0"/>
              </a:rPr>
              <a:t>    </a:t>
            </a:r>
            <a:r>
              <a:rPr lang="en-IN" b="0" dirty="0">
                <a:solidFill>
                  <a:srgbClr val="0451A5"/>
                </a:solidFill>
                <a:effectLst/>
                <a:highlight>
                  <a:srgbClr val="000000"/>
                </a:highlight>
                <a:latin typeface="Consolas" panose="020B0609020204030204" pitchFamily="49" charset="0"/>
              </a:rPr>
              <a:t>"generate-</a:t>
            </a:r>
            <a:r>
              <a:rPr lang="en-IN" b="0" dirty="0" err="1">
                <a:solidFill>
                  <a:srgbClr val="0451A5"/>
                </a:solidFill>
                <a:effectLst/>
                <a:highlight>
                  <a:srgbClr val="000000"/>
                </a:highlight>
                <a:latin typeface="Consolas" panose="020B0609020204030204" pitchFamily="49" charset="0"/>
              </a:rPr>
              <a:t>htmlreport</a:t>
            </a:r>
            <a:r>
              <a:rPr lang="en-IN" b="0" dirty="0">
                <a:solidFill>
                  <a:srgbClr val="0451A5"/>
                </a:solidFill>
                <a:effectLst/>
                <a:highlight>
                  <a:srgbClr val="000000"/>
                </a:highlight>
                <a:latin typeface="Consolas" panose="020B0609020204030204" pitchFamily="49" charset="0"/>
              </a:rPr>
              <a:t>"</a:t>
            </a:r>
            <a:r>
              <a:rPr lang="en-IN" b="0" dirty="0">
                <a:solidFill>
                  <a:srgbClr val="000000"/>
                </a:solidFill>
                <a:effectLst/>
                <a:highlight>
                  <a:srgbClr val="000000"/>
                </a:highlight>
                <a:latin typeface="Consolas" panose="020B0609020204030204" pitchFamily="49" charset="0"/>
              </a:rPr>
              <a:t>: </a:t>
            </a:r>
            <a:r>
              <a:rPr lang="en-IN" b="0" dirty="0">
                <a:solidFill>
                  <a:srgbClr val="A31515"/>
                </a:solidFill>
                <a:effectLst/>
                <a:highlight>
                  <a:srgbClr val="000000"/>
                </a:highlight>
                <a:latin typeface="Consolas" panose="020B0609020204030204" pitchFamily="49" charset="0"/>
              </a:rPr>
              <a:t>"marge ./report1.json --</a:t>
            </a:r>
            <a:r>
              <a:rPr lang="en-IN" b="0" dirty="0" err="1">
                <a:solidFill>
                  <a:srgbClr val="A31515"/>
                </a:solidFill>
                <a:effectLst/>
                <a:highlight>
                  <a:srgbClr val="000000"/>
                </a:highlight>
                <a:latin typeface="Consolas" panose="020B0609020204030204" pitchFamily="49" charset="0"/>
              </a:rPr>
              <a:t>reportDir</a:t>
            </a:r>
            <a:r>
              <a:rPr lang="en-IN" b="0" dirty="0">
                <a:solidFill>
                  <a:srgbClr val="A31515"/>
                </a:solidFill>
                <a:effectLst/>
                <a:highlight>
                  <a:srgbClr val="000000"/>
                </a:highlight>
                <a:latin typeface="Consolas" panose="020B0609020204030204" pitchFamily="49" charset="0"/>
              </a:rPr>
              <a:t> ./cypress/reports“</a:t>
            </a:r>
            <a:endParaRPr lang="en-IN" dirty="0">
              <a:solidFill>
                <a:srgbClr val="000000"/>
              </a:solidFill>
              <a:highlight>
                <a:srgbClr val="000000"/>
              </a:highlight>
              <a:latin typeface="Consolas" panose="020B0609020204030204" pitchFamily="49" charset="0"/>
            </a:endParaRPr>
          </a:p>
          <a:p>
            <a:r>
              <a:rPr lang="en-IN" dirty="0">
                <a:latin typeface="Consolas" panose="020B0609020204030204" pitchFamily="49" charset="0"/>
              </a:rPr>
              <a:t>After adding that have to run command on terminal as follows :</a:t>
            </a:r>
          </a:p>
          <a:p>
            <a:pPr marL="342900" indent="-342900">
              <a:buFont typeface="+mj-lt"/>
              <a:buAutoNum type="arabicPeriod"/>
            </a:pPr>
            <a:r>
              <a:rPr lang="en-IN" dirty="0">
                <a:highlight>
                  <a:srgbClr val="000000"/>
                </a:highlight>
                <a:latin typeface="Consolas" panose="020B0609020204030204" pitchFamily="49" charset="0"/>
              </a:rPr>
              <a:t>For merge-reports : - </a:t>
            </a:r>
            <a:r>
              <a:rPr lang="en-IN" dirty="0" err="1">
                <a:solidFill>
                  <a:srgbClr val="FFFF00"/>
                </a:solidFill>
                <a:highlight>
                  <a:srgbClr val="000000"/>
                </a:highlight>
                <a:latin typeface="Consolas" panose="020B0609020204030204" pitchFamily="49" charset="0"/>
              </a:rPr>
              <a:t>npm</a:t>
            </a:r>
            <a:r>
              <a:rPr lang="en-IN" dirty="0">
                <a:solidFill>
                  <a:srgbClr val="FFFF00"/>
                </a:solidFill>
                <a:highlight>
                  <a:srgbClr val="000000"/>
                </a:highlight>
                <a:latin typeface="Consolas" panose="020B0609020204030204" pitchFamily="49" charset="0"/>
              </a:rPr>
              <a:t> run merge-reports</a:t>
            </a:r>
            <a:endParaRPr lang="en-IN" dirty="0">
              <a:highlight>
                <a:srgbClr val="000000"/>
              </a:highlight>
              <a:latin typeface="Consolas" panose="020B0609020204030204" pitchFamily="49" charset="0"/>
            </a:endParaRPr>
          </a:p>
          <a:p>
            <a:pPr marL="342900" indent="-342900">
              <a:buFont typeface="+mj-lt"/>
              <a:buAutoNum type="arabicPeriod"/>
            </a:pPr>
            <a:r>
              <a:rPr lang="en-IN" b="0" dirty="0">
                <a:effectLst/>
                <a:highlight>
                  <a:srgbClr val="000000"/>
                </a:highlight>
                <a:latin typeface="Consolas" panose="020B0609020204030204" pitchFamily="49" charset="0"/>
              </a:rPr>
              <a:t>For generating html report : - </a:t>
            </a:r>
            <a:r>
              <a:rPr lang="en-IN" b="0" dirty="0" err="1">
                <a:solidFill>
                  <a:srgbClr val="FFFF00"/>
                </a:solidFill>
                <a:effectLst/>
                <a:highlight>
                  <a:srgbClr val="000000"/>
                </a:highlight>
                <a:latin typeface="Consolas" panose="020B0609020204030204" pitchFamily="49" charset="0"/>
              </a:rPr>
              <a:t>npm</a:t>
            </a:r>
            <a:r>
              <a:rPr lang="en-IN" b="0" dirty="0">
                <a:solidFill>
                  <a:srgbClr val="FFFF00"/>
                </a:solidFill>
                <a:effectLst/>
                <a:highlight>
                  <a:srgbClr val="000000"/>
                </a:highlight>
                <a:latin typeface="Consolas" panose="020B0609020204030204" pitchFamily="49" charset="0"/>
              </a:rPr>
              <a:t> run generate-</a:t>
            </a:r>
            <a:r>
              <a:rPr lang="en-IN" b="0" dirty="0" err="1">
                <a:solidFill>
                  <a:srgbClr val="FFFF00"/>
                </a:solidFill>
                <a:effectLst/>
                <a:highlight>
                  <a:srgbClr val="000000"/>
                </a:highlight>
                <a:latin typeface="Consolas" panose="020B0609020204030204" pitchFamily="49" charset="0"/>
              </a:rPr>
              <a:t>htmlreport</a:t>
            </a:r>
            <a:endParaRPr lang="en-IN" b="0" dirty="0">
              <a:solidFill>
                <a:srgbClr val="FFFF00"/>
              </a:solidFill>
              <a:effectLst/>
              <a:highlight>
                <a:srgbClr val="000000"/>
              </a:highlight>
              <a:latin typeface="Consolas" panose="020B0609020204030204" pitchFamily="49" charset="0"/>
            </a:endParaRPr>
          </a:p>
          <a:p>
            <a:pPr marL="342900" indent="-342900">
              <a:buFont typeface="+mj-lt"/>
              <a:buAutoNum type="arabicPeriod"/>
            </a:pPr>
            <a:r>
              <a:rPr lang="en-IN" dirty="0">
                <a:highlight>
                  <a:srgbClr val="000000"/>
                </a:highlight>
                <a:latin typeface="Consolas" panose="020B0609020204030204" pitchFamily="49" charset="0"/>
              </a:rPr>
              <a:t>For deleting </a:t>
            </a:r>
            <a:r>
              <a:rPr lang="en-IN" dirty="0" err="1">
                <a:highlight>
                  <a:srgbClr val="000000"/>
                </a:highlight>
                <a:latin typeface="Consolas" panose="020B0609020204030204" pitchFamily="49" charset="0"/>
              </a:rPr>
              <a:t>json</a:t>
            </a:r>
            <a:r>
              <a:rPr lang="en-IN" dirty="0">
                <a:highlight>
                  <a:srgbClr val="000000"/>
                </a:highlight>
                <a:latin typeface="Consolas" panose="020B0609020204030204" pitchFamily="49" charset="0"/>
              </a:rPr>
              <a:t> reports from report directory then </a:t>
            </a:r>
            <a:r>
              <a:rPr lang="en-IN" dirty="0" err="1">
                <a:highlight>
                  <a:srgbClr val="000000"/>
                </a:highlight>
                <a:latin typeface="Consolas" panose="020B0609020204030204" pitchFamily="49" charset="0"/>
              </a:rPr>
              <a:t>eun</a:t>
            </a:r>
            <a:r>
              <a:rPr lang="en-IN" dirty="0">
                <a:highlight>
                  <a:srgbClr val="000000"/>
                </a:highlight>
                <a:latin typeface="Consolas" panose="020B0609020204030204" pitchFamily="49" charset="0"/>
              </a:rPr>
              <a:t> command : - </a:t>
            </a:r>
          </a:p>
          <a:p>
            <a:pPr lvl="2"/>
            <a:r>
              <a:rPr lang="en-IN" dirty="0">
                <a:solidFill>
                  <a:srgbClr val="FFFF00"/>
                </a:solidFill>
                <a:highlight>
                  <a:srgbClr val="000000"/>
                </a:highlight>
                <a:latin typeface="Consolas" panose="020B0609020204030204" pitchFamily="49" charset="0"/>
              </a:rPr>
              <a:t> rm –r .\cypress\reports\.*</a:t>
            </a:r>
            <a:r>
              <a:rPr lang="en-IN" dirty="0" err="1">
                <a:solidFill>
                  <a:srgbClr val="FFFF00"/>
                </a:solidFill>
                <a:highlight>
                  <a:srgbClr val="000000"/>
                </a:highlight>
                <a:latin typeface="Consolas" panose="020B0609020204030204" pitchFamily="49" charset="0"/>
              </a:rPr>
              <a:t>json</a:t>
            </a:r>
            <a:endParaRPr lang="en-IN" dirty="0">
              <a:solidFill>
                <a:srgbClr val="FFFF00"/>
              </a:solidFill>
              <a:highlight>
                <a:srgbClr val="000000"/>
              </a:highlight>
              <a:latin typeface="Consolas" panose="020B0609020204030204" pitchFamily="49" charset="0"/>
            </a:endParaRPr>
          </a:p>
          <a:p>
            <a:pPr marL="342900" indent="-342900">
              <a:buFont typeface="+mj-lt"/>
              <a:buAutoNum type="arabicPeriod"/>
            </a:pPr>
            <a:r>
              <a:rPr lang="en-IN" dirty="0">
                <a:highlight>
                  <a:srgbClr val="000000"/>
                </a:highlight>
              </a:rPr>
              <a:t>We can also add this command as a </a:t>
            </a:r>
            <a:r>
              <a:rPr lang="en-IN" dirty="0" err="1">
                <a:highlight>
                  <a:srgbClr val="000000"/>
                </a:highlight>
              </a:rPr>
              <a:t>pretest</a:t>
            </a:r>
            <a:r>
              <a:rPr lang="en-IN" dirty="0">
                <a:highlight>
                  <a:srgbClr val="000000"/>
                </a:highlight>
              </a:rPr>
              <a:t> because when we run our script then that we have get the current reports not including old reports  : -     </a:t>
            </a:r>
            <a:r>
              <a:rPr lang="en-IN" dirty="0">
                <a:solidFill>
                  <a:srgbClr val="FFFF00"/>
                </a:solidFill>
                <a:highlight>
                  <a:srgbClr val="000000"/>
                </a:highlight>
              </a:rPr>
              <a:t>“</a:t>
            </a:r>
            <a:r>
              <a:rPr lang="en-IN" dirty="0" err="1">
                <a:solidFill>
                  <a:srgbClr val="FFFF00"/>
                </a:solidFill>
                <a:highlight>
                  <a:srgbClr val="000000"/>
                </a:highlight>
              </a:rPr>
              <a:t>pretest</a:t>
            </a:r>
            <a:r>
              <a:rPr lang="en-IN" dirty="0">
                <a:solidFill>
                  <a:srgbClr val="FFFF00"/>
                </a:solidFill>
                <a:highlight>
                  <a:srgbClr val="000000"/>
                </a:highlight>
              </a:rPr>
              <a:t>”:  “</a:t>
            </a:r>
            <a:r>
              <a:rPr lang="en-IN" dirty="0" err="1">
                <a:solidFill>
                  <a:srgbClr val="FFFF00"/>
                </a:solidFill>
                <a:highlight>
                  <a:srgbClr val="000000"/>
                </a:highlight>
                <a:latin typeface="Consolas" panose="020B0609020204030204" pitchFamily="49" charset="0"/>
              </a:rPr>
              <a:t>rimraf</a:t>
            </a:r>
            <a:r>
              <a:rPr lang="en-IN" dirty="0">
                <a:solidFill>
                  <a:srgbClr val="FFFF00"/>
                </a:solidFill>
                <a:highlight>
                  <a:srgbClr val="000000"/>
                </a:highlight>
                <a:latin typeface="Consolas" panose="020B0609020204030204" pitchFamily="49" charset="0"/>
              </a:rPr>
              <a:t> –r .\cypress\reports\.*</a:t>
            </a:r>
            <a:r>
              <a:rPr lang="en-IN" dirty="0" err="1">
                <a:solidFill>
                  <a:srgbClr val="FFFF00"/>
                </a:solidFill>
                <a:highlight>
                  <a:srgbClr val="000000"/>
                </a:highlight>
                <a:latin typeface="Consolas" panose="020B0609020204030204" pitchFamily="49" charset="0"/>
              </a:rPr>
              <a:t>json</a:t>
            </a:r>
            <a:r>
              <a:rPr lang="en-IN" dirty="0">
                <a:highlight>
                  <a:srgbClr val="000000"/>
                </a:highlight>
              </a:rPr>
              <a:t>”,</a:t>
            </a:r>
            <a:r>
              <a:rPr lang="en-IN" dirty="0">
                <a:solidFill>
                  <a:srgbClr val="FFFF00"/>
                </a:solidFill>
                <a:highlight>
                  <a:srgbClr val="000000"/>
                </a:highlight>
                <a:latin typeface="Consolas" panose="020B0609020204030204" pitchFamily="49" charset="0"/>
              </a:rPr>
              <a:t> </a:t>
            </a:r>
          </a:p>
          <a:p>
            <a:pPr marL="342900" indent="-342900">
              <a:buFont typeface="+mj-lt"/>
              <a:buAutoNum type="arabicPeriod"/>
            </a:pPr>
            <a:r>
              <a:rPr lang="en-IN" dirty="0">
                <a:highlight>
                  <a:srgbClr val="000000"/>
                </a:highlight>
                <a:latin typeface="Consolas" panose="020B0609020204030204" pitchFamily="49" charset="0"/>
              </a:rPr>
              <a:t>For that we have to install </a:t>
            </a:r>
            <a:r>
              <a:rPr lang="en-IN" dirty="0" err="1">
                <a:highlight>
                  <a:srgbClr val="000000"/>
                </a:highlight>
                <a:latin typeface="Consolas" panose="020B0609020204030204" pitchFamily="49" charset="0"/>
              </a:rPr>
              <a:t>rimraf</a:t>
            </a:r>
            <a:r>
              <a:rPr lang="en-IN" dirty="0">
                <a:highlight>
                  <a:srgbClr val="000000"/>
                </a:highlight>
                <a:latin typeface="Consolas" panose="020B0609020204030204" pitchFamily="49" charset="0"/>
              </a:rPr>
              <a:t> library : - </a:t>
            </a:r>
            <a:r>
              <a:rPr lang="en-IN" dirty="0" err="1">
                <a:solidFill>
                  <a:srgbClr val="FFFF00"/>
                </a:solidFill>
                <a:highlight>
                  <a:srgbClr val="000000"/>
                </a:highlight>
                <a:latin typeface="Consolas" panose="020B0609020204030204" pitchFamily="49" charset="0"/>
              </a:rPr>
              <a:t>npm</a:t>
            </a:r>
            <a:r>
              <a:rPr lang="en-IN" dirty="0">
                <a:solidFill>
                  <a:srgbClr val="FFFF00"/>
                </a:solidFill>
                <a:highlight>
                  <a:srgbClr val="000000"/>
                </a:highlight>
                <a:latin typeface="Consolas" panose="020B0609020204030204" pitchFamily="49" charset="0"/>
              </a:rPr>
              <a:t> install </a:t>
            </a:r>
            <a:r>
              <a:rPr lang="en-IN" dirty="0" err="1">
                <a:solidFill>
                  <a:srgbClr val="FFFF00"/>
                </a:solidFill>
                <a:highlight>
                  <a:srgbClr val="000000"/>
                </a:highlight>
                <a:latin typeface="Consolas" panose="020B0609020204030204" pitchFamily="49" charset="0"/>
              </a:rPr>
              <a:t>rimraf</a:t>
            </a:r>
            <a:endParaRPr lang="en-IN" dirty="0">
              <a:solidFill>
                <a:srgbClr val="FFFF00"/>
              </a:solidFill>
              <a:highlight>
                <a:srgbClr val="000000"/>
              </a:highlight>
              <a:latin typeface="Consolas" panose="020B0609020204030204" pitchFamily="49" charset="0"/>
            </a:endParaRPr>
          </a:p>
        </p:txBody>
      </p:sp>
    </p:spTree>
    <p:extLst>
      <p:ext uri="{BB962C8B-B14F-4D97-AF65-F5344CB8AC3E}">
        <p14:creationId xmlns:p14="http://schemas.microsoft.com/office/powerpoint/2010/main" val="385074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B84DD-298E-4787-A390-C38D441D6345}"/>
              </a:ext>
            </a:extLst>
          </p:cNvPr>
          <p:cNvSpPr txBox="1"/>
          <p:nvPr/>
        </p:nvSpPr>
        <p:spPr>
          <a:xfrm>
            <a:off x="64363" y="139368"/>
            <a:ext cx="7224204" cy="477054"/>
          </a:xfrm>
          <a:prstGeom prst="rect">
            <a:avLst/>
          </a:prstGeom>
          <a:noFill/>
        </p:spPr>
        <p:txBody>
          <a:bodyPr wrap="square">
            <a:spAutoFit/>
          </a:bodyPr>
          <a:lstStyle/>
          <a:p>
            <a:pPr algn="l"/>
            <a:r>
              <a:rPr lang="en-US" sz="2500" b="1" i="0" dirty="0">
                <a:solidFill>
                  <a:schemeClr val="bg1"/>
                </a:solidFill>
                <a:effectLst/>
                <a:latin typeface="Source Sans Pro" panose="020B0503030403020204" pitchFamily="34" charset="0"/>
              </a:rPr>
              <a:t>Does Cypress use Selenium / </a:t>
            </a:r>
            <a:r>
              <a:rPr lang="en-US" sz="2500" b="1" i="0" dirty="0" err="1">
                <a:solidFill>
                  <a:schemeClr val="bg1"/>
                </a:solidFill>
                <a:effectLst/>
                <a:latin typeface="Source Sans Pro" panose="020B0503030403020204" pitchFamily="34" charset="0"/>
              </a:rPr>
              <a:t>Webdriver</a:t>
            </a:r>
            <a:r>
              <a:rPr lang="en-US" sz="2500" b="1" i="0" dirty="0">
                <a:solidFill>
                  <a:schemeClr val="bg1"/>
                </a:solidFill>
                <a:effectLst/>
                <a:latin typeface="Source Sans Pro" panose="020B0503030403020204" pitchFamily="34" charset="0"/>
              </a:rPr>
              <a:t>?</a:t>
            </a:r>
          </a:p>
        </p:txBody>
      </p:sp>
      <p:sp>
        <p:nvSpPr>
          <p:cNvPr id="5" name="TextBox 4">
            <a:extLst>
              <a:ext uri="{FF2B5EF4-FFF2-40B4-BE49-F238E27FC236}">
                <a16:creationId xmlns:a16="http://schemas.microsoft.com/office/drawing/2014/main" id="{C5A16E63-B746-DD7F-DC6C-1B39346A43E0}"/>
              </a:ext>
            </a:extLst>
          </p:cNvPr>
          <p:cNvSpPr txBox="1"/>
          <p:nvPr/>
        </p:nvSpPr>
        <p:spPr>
          <a:xfrm>
            <a:off x="330692" y="1223071"/>
            <a:ext cx="9851995" cy="400110"/>
          </a:xfrm>
          <a:prstGeom prst="rect">
            <a:avLst/>
          </a:prstGeom>
          <a:noFill/>
        </p:spPr>
        <p:txBody>
          <a:bodyPr wrap="square">
            <a:spAutoFit/>
          </a:bodyPr>
          <a:lstStyle/>
          <a:p>
            <a:r>
              <a:rPr lang="en-US" sz="2000" b="1" i="0" dirty="0">
                <a:solidFill>
                  <a:srgbClr val="002060"/>
                </a:solidFill>
                <a:effectLst/>
                <a:latin typeface="Source Sans Pro" panose="020B0503030403020204" pitchFamily="34" charset="0"/>
              </a:rPr>
              <a:t>No. In fact Cypress' architecture is very different from Selenium in a few critical ways:</a:t>
            </a:r>
            <a:endParaRPr lang="en-IN" sz="2000" b="1" dirty="0">
              <a:solidFill>
                <a:srgbClr val="002060"/>
              </a:solidFill>
            </a:endParaRPr>
          </a:p>
        </p:txBody>
      </p:sp>
      <p:sp>
        <p:nvSpPr>
          <p:cNvPr id="8" name="TextBox 7">
            <a:extLst>
              <a:ext uri="{FF2B5EF4-FFF2-40B4-BE49-F238E27FC236}">
                <a16:creationId xmlns:a16="http://schemas.microsoft.com/office/drawing/2014/main" id="{D4FF63A9-3BF4-7ADE-F4D2-6C3FF06607EC}"/>
              </a:ext>
            </a:extLst>
          </p:cNvPr>
          <p:cNvSpPr txBox="1"/>
          <p:nvPr/>
        </p:nvSpPr>
        <p:spPr>
          <a:xfrm>
            <a:off x="437225" y="2229830"/>
            <a:ext cx="11645284" cy="1264320"/>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Source Sans Pro" panose="020B0503030403020204" pitchFamily="34" charset="0"/>
                <a:ea typeface="Times New Roman" panose="02020603050405020304" pitchFamily="18" charset="0"/>
                <a:cs typeface="Times New Roman" panose="02020603050405020304" pitchFamily="18" charset="0"/>
              </a:rPr>
              <a:t>Cypress runs in the context of the browser. With Cypress it's easier to inspect what is running in the browser, but harder to talk to the outside world. In Selenium it's the exact opposite. Selenium runs outside of the browser where your application is running (though Cypress is adding more commands every day that give you access to the outside world - like </a:t>
            </a:r>
            <a:r>
              <a:rPr lang="en-IN" sz="1800" b="1" u="none" strike="noStrike" dirty="0" err="1">
                <a:solidFill>
                  <a:srgbClr val="FFAE3E"/>
                </a:solidFill>
                <a:effectLst/>
                <a:latin typeface="Consolas" panose="020B0609020204030204" pitchFamily="49" charset="0"/>
                <a:ea typeface="Times New Roman" panose="02020603050405020304" pitchFamily="18" charset="0"/>
                <a:cs typeface="Courier New" panose="02070309020205020404" pitchFamily="49" charset="0"/>
                <a:hlinkClick r:id="rId2">
                  <a:extLst>
                    <a:ext uri="{A12FA001-AC4F-418D-AE19-62706E023703}">
                      <ahyp:hlinkClr xmlns:ahyp="http://schemas.microsoft.com/office/drawing/2018/hyperlinkcolor" val="tx"/>
                    </a:ext>
                  </a:extLst>
                </a:hlinkClick>
              </a:rPr>
              <a:t>cy.request</a:t>
            </a:r>
            <a:r>
              <a:rPr lang="en-IN" sz="1800" b="1" u="none" strike="noStrike" dirty="0">
                <a:effectLst/>
                <a:latin typeface="Consolas" panose="020B0609020204030204" pitchFamily="49" charset="0"/>
                <a:ea typeface="Times New Roman" panose="02020603050405020304" pitchFamily="18" charset="0"/>
                <a:cs typeface="Courier New" panose="02070309020205020404" pitchFamily="49" charset="0"/>
                <a:hlinkClick r:id="rId2">
                  <a:extLst>
                    <a:ext uri="{A12FA001-AC4F-418D-AE19-62706E023703}">
                      <ahyp:hlinkClr xmlns:ahyp="http://schemas.microsoft.com/office/drawing/2018/hyperlinkcolor" val="tx"/>
                    </a:ext>
                  </a:extLst>
                </a:hlinkClick>
              </a:rPr>
              <a:t>()</a:t>
            </a:r>
            <a:r>
              <a:rPr lang="en-IN" sz="1800" b="1" dirty="0">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1800" b="1" u="none" strike="noStrike" dirty="0" err="1">
                <a:solidFill>
                  <a:srgbClr val="FFAE3E"/>
                </a:solidFill>
                <a:effectLst/>
                <a:latin typeface="Consolas" panose="020B0609020204030204" pitchFamily="49" charset="0"/>
                <a:ea typeface="Times New Roman" panose="02020603050405020304" pitchFamily="18" charset="0"/>
                <a:cs typeface="Courier New" panose="02070309020205020404" pitchFamily="49" charset="0"/>
                <a:hlinkClick r:id="rId3">
                  <a:extLst>
                    <a:ext uri="{A12FA001-AC4F-418D-AE19-62706E023703}">
                      <ahyp:hlinkClr xmlns:ahyp="http://schemas.microsoft.com/office/drawing/2018/hyperlinkcolor" val="tx"/>
                    </a:ext>
                  </a:extLst>
                </a:hlinkClick>
              </a:rPr>
              <a:t>cy.exec</a:t>
            </a:r>
            <a:r>
              <a:rPr lang="en-IN" sz="1800" b="1" u="none" strike="noStrike" dirty="0">
                <a:effectLst/>
                <a:latin typeface="Consolas" panose="020B0609020204030204" pitchFamily="49" charset="0"/>
                <a:ea typeface="Times New Roman" panose="02020603050405020304" pitchFamily="18" charset="0"/>
                <a:cs typeface="Courier New" panose="02070309020205020404" pitchFamily="49" charset="0"/>
                <a:hlinkClick r:id="rId3">
                  <a:extLst>
                    <a:ext uri="{A12FA001-AC4F-418D-AE19-62706E023703}">
                      <ahyp:hlinkClr xmlns:ahyp="http://schemas.microsoft.com/office/drawing/2018/hyperlinkcolor" val="tx"/>
                    </a:ext>
                  </a:extLst>
                </a:hlinkClick>
              </a:rPr>
              <a:t>()</a:t>
            </a:r>
            <a:r>
              <a:rPr lang="en-IN" sz="1800" b="1" dirty="0">
                <a:effectLst/>
                <a:latin typeface="Source Sans Pro" panose="020B0503030403020204" pitchFamily="34" charset="0"/>
                <a:ea typeface="Times New Roman" panose="02020603050405020304" pitchFamily="18" charset="0"/>
                <a:cs typeface="Times New Roman" panose="02020603050405020304" pitchFamily="18" charset="0"/>
              </a:rPr>
              <a:t>, and </a:t>
            </a:r>
            <a:r>
              <a:rPr lang="en-IN" sz="1800" b="1" u="none" strike="noStrike" dirty="0" err="1">
                <a:solidFill>
                  <a:srgbClr val="FFAE3E"/>
                </a:solidFill>
                <a:effectLst/>
                <a:latin typeface="Consolas" panose="020B0609020204030204" pitchFamily="49" charset="0"/>
                <a:ea typeface="Times New Roman" panose="02020603050405020304" pitchFamily="18" charset="0"/>
                <a:cs typeface="Courier New" panose="02070309020205020404" pitchFamily="49" charset="0"/>
                <a:hlinkClick r:id="rId4">
                  <a:extLst>
                    <a:ext uri="{A12FA001-AC4F-418D-AE19-62706E023703}">
                      <ahyp:hlinkClr xmlns:ahyp="http://schemas.microsoft.com/office/drawing/2018/hyperlinkcolor" val="tx"/>
                    </a:ext>
                  </a:extLst>
                </a:hlinkClick>
              </a:rPr>
              <a:t>cy.task</a:t>
            </a:r>
            <a:r>
              <a:rPr lang="en-IN" sz="1800" b="1" u="none" strike="noStrike" dirty="0">
                <a:effectLst/>
                <a:latin typeface="Consolas" panose="020B0609020204030204" pitchFamily="49" charset="0"/>
                <a:ea typeface="Times New Roman" panose="02020603050405020304" pitchFamily="18" charset="0"/>
                <a:cs typeface="Courier New" panose="02070309020205020404" pitchFamily="49" charset="0"/>
                <a:hlinkClick r:id="rId4">
                  <a:extLst>
                    <a:ext uri="{A12FA001-AC4F-418D-AE19-62706E023703}">
                      <ahyp:hlinkClr xmlns:ahyp="http://schemas.microsoft.com/office/drawing/2018/hyperlinkcolor" val="tx"/>
                    </a:ext>
                  </a:extLst>
                </a:hlinkClick>
              </a:rPr>
              <a:t>()</a:t>
            </a:r>
            <a:r>
              <a:rPr lang="en-IN" sz="1800" b="1" dirty="0">
                <a:effectLst/>
                <a:latin typeface="Source Sans Pro" panose="020B0503030403020204" pitchFamily="34" charset="0"/>
                <a:ea typeface="Times New Roman" panose="02020603050405020304" pitchFamily="18" charset="0"/>
                <a:cs typeface="Times New Roman" panose="02020603050405020304" pitchFamily="18" charset="0"/>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CB0562A-927E-212A-722D-D78ECB7EBCD4}"/>
              </a:ext>
            </a:extLst>
          </p:cNvPr>
          <p:cNvSpPr txBox="1"/>
          <p:nvPr/>
        </p:nvSpPr>
        <p:spPr>
          <a:xfrm>
            <a:off x="437225" y="4177066"/>
            <a:ext cx="11245789" cy="1560812"/>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Source Sans Pro" panose="020B0503030403020204" pitchFamily="34" charset="0"/>
                <a:ea typeface="Times New Roman" panose="02020603050405020304" pitchFamily="18" charset="0"/>
                <a:cs typeface="Times New Roman" panose="02020603050405020304" pitchFamily="18" charset="0"/>
              </a:rPr>
              <a:t>With Selenium you get either 100% simulated events (with Selenium RC) or 100% native events (with Selenium WebDriver). With Cypress, you get both. For the most part we use simulated events. However we do use automation APIs for things like Cookies where we extend outside of the JavaScript sandbox and interact with the underlying browser APIs. This gives us flexibility to determine which type of event to use in specific situations. Native event support is on our </a:t>
            </a:r>
            <a:r>
              <a:rPr lang="en-IN" sz="1800" b="1" dirty="0">
                <a:effectLst/>
                <a:latin typeface="Source Sans Pro" panose="020B0503030403020204"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roadmap</a:t>
            </a:r>
            <a:r>
              <a:rPr lang="en-IN" sz="1800" b="1" dirty="0">
                <a:effectLst/>
                <a:latin typeface="Source Sans Pro" panose="020B0503030403020204" pitchFamily="34" charset="0"/>
                <a:ea typeface="Times New Roman" panose="02020603050405020304" pitchFamily="18" charset="0"/>
                <a:cs typeface="Times New Roman" panose="02020603050405020304" pitchFamily="18" charset="0"/>
              </a:rPr>
              <a:t>.</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497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50E0-EA64-AFDC-EE98-C17228FE6365}"/>
              </a:ext>
            </a:extLst>
          </p:cNvPr>
          <p:cNvSpPr>
            <a:spLocks noGrp="1"/>
          </p:cNvSpPr>
          <p:nvPr>
            <p:ph type="title"/>
          </p:nvPr>
        </p:nvSpPr>
        <p:spPr/>
        <p:txBody>
          <a:bodyPr/>
          <a:lstStyle/>
          <a:p>
            <a:r>
              <a:rPr lang="en-IN" dirty="0"/>
              <a:t>How to use Cypress</a:t>
            </a:r>
          </a:p>
        </p:txBody>
      </p:sp>
      <p:sp>
        <p:nvSpPr>
          <p:cNvPr id="3" name="Content Placeholder 2">
            <a:extLst>
              <a:ext uri="{FF2B5EF4-FFF2-40B4-BE49-F238E27FC236}">
                <a16:creationId xmlns:a16="http://schemas.microsoft.com/office/drawing/2014/main" id="{3E7CBAA4-EF7F-7266-0568-63C6C442C8AF}"/>
              </a:ext>
            </a:extLst>
          </p:cNvPr>
          <p:cNvSpPr>
            <a:spLocks noGrp="1"/>
          </p:cNvSpPr>
          <p:nvPr>
            <p:ph idx="1"/>
          </p:nvPr>
        </p:nvSpPr>
        <p:spPr>
          <a:xfrm>
            <a:off x="680321" y="2336873"/>
            <a:ext cx="3891679" cy="1649201"/>
          </a:xfrm>
        </p:spPr>
        <p:txBody>
          <a:bodyPr>
            <a:normAutofit/>
          </a:bodyPr>
          <a:lstStyle/>
          <a:p>
            <a:pPr marL="180000" lvl="0" indent="-342900">
              <a:lnSpc>
                <a:spcPct val="107000"/>
              </a:lnSpc>
              <a:spcBef>
                <a:spcPts val="0"/>
              </a:spcBef>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Setup tests</a:t>
            </a:r>
          </a:p>
          <a:p>
            <a:pPr marL="180000" lvl="0" indent="-342900">
              <a:lnSpc>
                <a:spcPct val="107000"/>
              </a:lnSpc>
              <a:spcBef>
                <a:spcPts val="0"/>
              </a:spcBef>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Write tests</a:t>
            </a:r>
          </a:p>
          <a:p>
            <a:pPr marL="180000" lvl="0" indent="-342900">
              <a:lnSpc>
                <a:spcPct val="107000"/>
              </a:lnSpc>
              <a:spcBef>
                <a:spcPts val="0"/>
              </a:spcBef>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Run tests</a:t>
            </a:r>
          </a:p>
          <a:p>
            <a:pPr marL="180000" lvl="0" indent="-342900">
              <a:lnSpc>
                <a:spcPct val="107000"/>
              </a:lnSpc>
              <a:spcBef>
                <a:spcPts val="0"/>
              </a:spcBef>
              <a:spcAft>
                <a:spcPts val="800"/>
              </a:spcAft>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Debug</a:t>
            </a:r>
          </a:p>
        </p:txBody>
      </p:sp>
      <p:sp>
        <p:nvSpPr>
          <p:cNvPr id="6" name="Rectangle 5">
            <a:extLst>
              <a:ext uri="{FF2B5EF4-FFF2-40B4-BE49-F238E27FC236}">
                <a16:creationId xmlns:a16="http://schemas.microsoft.com/office/drawing/2014/main" id="{E25B0B9D-C189-E312-8B7F-AADB80F5E99B}"/>
              </a:ext>
            </a:extLst>
          </p:cNvPr>
          <p:cNvSpPr/>
          <p:nvPr/>
        </p:nvSpPr>
        <p:spPr>
          <a:xfrm>
            <a:off x="1" y="4065972"/>
            <a:ext cx="10294182" cy="798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highlight>
                <a:srgbClr val="800000"/>
              </a:highlight>
            </a:endParaRPr>
          </a:p>
        </p:txBody>
      </p:sp>
      <p:sp>
        <p:nvSpPr>
          <p:cNvPr id="7" name="TextBox 6">
            <a:extLst>
              <a:ext uri="{FF2B5EF4-FFF2-40B4-BE49-F238E27FC236}">
                <a16:creationId xmlns:a16="http://schemas.microsoft.com/office/drawing/2014/main" id="{FB44CF1B-745C-3059-A76C-66794152C18D}"/>
              </a:ext>
            </a:extLst>
          </p:cNvPr>
          <p:cNvSpPr txBox="1"/>
          <p:nvPr/>
        </p:nvSpPr>
        <p:spPr>
          <a:xfrm>
            <a:off x="1" y="4065972"/>
            <a:ext cx="6525086" cy="1200329"/>
          </a:xfrm>
          <a:prstGeom prst="rect">
            <a:avLst/>
          </a:prstGeom>
          <a:noFill/>
        </p:spPr>
        <p:txBody>
          <a:bodyPr wrap="square" rtlCol="0">
            <a:spAutoFit/>
          </a:bodyPr>
          <a:lstStyle/>
          <a:p>
            <a:r>
              <a:rPr lang="en-IN" sz="3600" dirty="0"/>
              <a:t>Supported Browsers</a:t>
            </a:r>
          </a:p>
          <a:p>
            <a:endParaRPr lang="en-IN" sz="3600" dirty="0"/>
          </a:p>
        </p:txBody>
      </p:sp>
      <p:sp>
        <p:nvSpPr>
          <p:cNvPr id="8" name="TextBox 7">
            <a:extLst>
              <a:ext uri="{FF2B5EF4-FFF2-40B4-BE49-F238E27FC236}">
                <a16:creationId xmlns:a16="http://schemas.microsoft.com/office/drawing/2014/main" id="{A208024D-351A-C8BC-FC0C-B210A1D30D2E}"/>
              </a:ext>
            </a:extLst>
          </p:cNvPr>
          <p:cNvSpPr txBox="1"/>
          <p:nvPr/>
        </p:nvSpPr>
        <p:spPr>
          <a:xfrm>
            <a:off x="395907" y="5024762"/>
            <a:ext cx="10182687" cy="1569660"/>
          </a:xfrm>
          <a:prstGeom prst="rect">
            <a:avLst/>
          </a:prstGeom>
          <a:noFill/>
        </p:spPr>
        <p:txBody>
          <a:bodyPr wrap="square" rtlCol="0">
            <a:spAutoFit/>
          </a:bodyPr>
          <a:lstStyle/>
          <a:p>
            <a:r>
              <a:rPr lang="en-IN" sz="2000" b="1" dirty="0"/>
              <a:t>Chrome, Firefox, Edge, </a:t>
            </a:r>
            <a:r>
              <a:rPr lang="en-IN" sz="2000" b="1" dirty="0" err="1"/>
              <a:t>Electrone</a:t>
            </a:r>
            <a:r>
              <a:rPr lang="en-IN" sz="2000" b="1" dirty="0"/>
              <a:t>, Brave.</a:t>
            </a:r>
          </a:p>
          <a:p>
            <a:endParaRPr lang="en-IN" sz="2000" b="1" dirty="0"/>
          </a:p>
          <a:p>
            <a:r>
              <a:rPr lang="en-IN" dirty="0"/>
              <a:t>Check the current supported browsers here:</a:t>
            </a:r>
          </a:p>
          <a:p>
            <a:endParaRPr lang="en-IN" dirty="0"/>
          </a:p>
          <a:p>
            <a:r>
              <a:rPr lang="en-IN" sz="2000" b="1" dirty="0">
                <a:solidFill>
                  <a:srgbClr val="00B0F0"/>
                </a:solidFill>
              </a:rPr>
              <a:t>http://docs.cypress.io/guiodes/launching-browsers</a:t>
            </a:r>
          </a:p>
        </p:txBody>
      </p:sp>
    </p:spTree>
    <p:extLst>
      <p:ext uri="{BB962C8B-B14F-4D97-AF65-F5344CB8AC3E}">
        <p14:creationId xmlns:p14="http://schemas.microsoft.com/office/powerpoint/2010/main" val="312146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E84C4B-7C6A-1771-B21B-9041072A8BD0}"/>
              </a:ext>
            </a:extLst>
          </p:cNvPr>
          <p:cNvSpPr/>
          <p:nvPr/>
        </p:nvSpPr>
        <p:spPr>
          <a:xfrm>
            <a:off x="124286" y="417250"/>
            <a:ext cx="10058401" cy="6569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8F7F93B-C786-8357-8880-3595AE7EF5F5}"/>
              </a:ext>
            </a:extLst>
          </p:cNvPr>
          <p:cNvSpPr txBox="1"/>
          <p:nvPr/>
        </p:nvSpPr>
        <p:spPr>
          <a:xfrm>
            <a:off x="284084" y="507197"/>
            <a:ext cx="2938509" cy="477054"/>
          </a:xfrm>
          <a:prstGeom prst="rect">
            <a:avLst/>
          </a:prstGeom>
          <a:noFill/>
        </p:spPr>
        <p:txBody>
          <a:bodyPr wrap="square" rtlCol="0">
            <a:spAutoFit/>
          </a:bodyPr>
          <a:lstStyle/>
          <a:p>
            <a:r>
              <a:rPr lang="en-IN" sz="2500" b="1" dirty="0"/>
              <a:t>Cypress Features</a:t>
            </a:r>
          </a:p>
        </p:txBody>
      </p:sp>
      <p:sp>
        <p:nvSpPr>
          <p:cNvPr id="7" name="TextBox 6">
            <a:extLst>
              <a:ext uri="{FF2B5EF4-FFF2-40B4-BE49-F238E27FC236}">
                <a16:creationId xmlns:a16="http://schemas.microsoft.com/office/drawing/2014/main" id="{021B5B2D-61EB-B568-BFA3-CE6E5BD01D48}"/>
              </a:ext>
            </a:extLst>
          </p:cNvPr>
          <p:cNvSpPr txBox="1"/>
          <p:nvPr/>
        </p:nvSpPr>
        <p:spPr>
          <a:xfrm>
            <a:off x="284083" y="1491449"/>
            <a:ext cx="10724227" cy="43062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b="1" dirty="0">
                <a:solidFill>
                  <a:srgbClr val="FFFF00"/>
                </a:solidFill>
              </a:rPr>
              <a:t>Time Travel</a:t>
            </a:r>
            <a:r>
              <a:rPr lang="en-IN" sz="2000" b="1" dirty="0"/>
              <a:t> </a:t>
            </a:r>
            <a:r>
              <a:rPr lang="en-IN" sz="2000" dirty="0"/>
              <a:t>takes snapshots as your tests run.</a:t>
            </a:r>
          </a:p>
          <a:p>
            <a:pPr marL="285750" indent="-285750">
              <a:lnSpc>
                <a:spcPct val="200000"/>
              </a:lnSpc>
              <a:buFont typeface="Arial" panose="020B0604020202020204" pitchFamily="34" charset="0"/>
              <a:buChar char="•"/>
            </a:pPr>
            <a:r>
              <a:rPr lang="en-IN" sz="2000" b="1" dirty="0">
                <a:solidFill>
                  <a:srgbClr val="FFFF00"/>
                </a:solidFill>
              </a:rPr>
              <a:t>Debugging </a:t>
            </a:r>
            <a:r>
              <a:rPr lang="en-IN" sz="2000" dirty="0"/>
              <a:t>readable errors and stack traces.</a:t>
            </a:r>
          </a:p>
          <a:p>
            <a:pPr marL="285750" indent="-285750">
              <a:lnSpc>
                <a:spcPct val="200000"/>
              </a:lnSpc>
              <a:buFont typeface="Arial" panose="020B0604020202020204" pitchFamily="34" charset="0"/>
              <a:buChar char="•"/>
            </a:pPr>
            <a:r>
              <a:rPr lang="en-IN" sz="2000" b="1" dirty="0">
                <a:solidFill>
                  <a:srgbClr val="FFFF00"/>
                </a:solidFill>
              </a:rPr>
              <a:t>Automatic Waiting </a:t>
            </a:r>
            <a:r>
              <a:rPr lang="en-IN" sz="2000" dirty="0"/>
              <a:t>automatically waits for commands and assertions before moving on.</a:t>
            </a:r>
          </a:p>
          <a:p>
            <a:pPr marL="285750" indent="-285750">
              <a:lnSpc>
                <a:spcPct val="200000"/>
              </a:lnSpc>
              <a:buFont typeface="Arial" panose="020B0604020202020204" pitchFamily="34" charset="0"/>
              <a:buChar char="•"/>
            </a:pPr>
            <a:r>
              <a:rPr lang="en-IN" sz="2000" b="1" dirty="0">
                <a:solidFill>
                  <a:srgbClr val="FFFF00"/>
                </a:solidFill>
              </a:rPr>
              <a:t>Consistent Results</a:t>
            </a:r>
            <a:r>
              <a:rPr lang="en-IN" sz="2000" dirty="0">
                <a:solidFill>
                  <a:srgbClr val="FFFF00"/>
                </a:solidFill>
              </a:rPr>
              <a:t> </a:t>
            </a:r>
            <a:r>
              <a:rPr lang="en-IN" sz="2000" dirty="0"/>
              <a:t>doesn’t use Selenium or </a:t>
            </a:r>
            <a:r>
              <a:rPr lang="en-IN" sz="2000" dirty="0" err="1"/>
              <a:t>Webdriver</a:t>
            </a:r>
            <a:r>
              <a:rPr lang="en-IN" sz="2000" dirty="0"/>
              <a:t>. Fast, consistent and reliable . </a:t>
            </a:r>
          </a:p>
          <a:p>
            <a:pPr marL="285750" indent="-285750">
              <a:lnSpc>
                <a:spcPct val="200000"/>
              </a:lnSpc>
              <a:buFont typeface="Arial" panose="020B0604020202020204" pitchFamily="34" charset="0"/>
              <a:buChar char="•"/>
            </a:pPr>
            <a:r>
              <a:rPr lang="en-IN" sz="2000" b="1" dirty="0">
                <a:solidFill>
                  <a:srgbClr val="FFFF00"/>
                </a:solidFill>
              </a:rPr>
              <a:t>Screenshots and Videos </a:t>
            </a:r>
            <a:r>
              <a:rPr lang="en-IN" sz="2000" dirty="0"/>
              <a:t>get screenshots and videos.</a:t>
            </a:r>
          </a:p>
          <a:p>
            <a:pPr marL="285750" indent="-285750">
              <a:lnSpc>
                <a:spcPct val="200000"/>
              </a:lnSpc>
              <a:buFont typeface="Arial" panose="020B0604020202020204" pitchFamily="34" charset="0"/>
              <a:buChar char="•"/>
            </a:pPr>
            <a:r>
              <a:rPr lang="en-IN" sz="2000" b="1" dirty="0">
                <a:solidFill>
                  <a:srgbClr val="FFFF00"/>
                </a:solidFill>
              </a:rPr>
              <a:t>Cross browser testing </a:t>
            </a:r>
            <a:r>
              <a:rPr lang="en-IN" sz="2000" dirty="0"/>
              <a:t>locally or remote (CI CD).</a:t>
            </a:r>
          </a:p>
          <a:p>
            <a:pPr marL="285750" indent="-285750">
              <a:lnSpc>
                <a:spcPct val="200000"/>
              </a:lnSpc>
              <a:buFont typeface="Arial" panose="020B0604020202020204" pitchFamily="34" charset="0"/>
              <a:buChar char="•"/>
            </a:pPr>
            <a:endParaRPr lang="en-IN" sz="2000" b="1" dirty="0">
              <a:solidFill>
                <a:srgbClr val="FFFF00"/>
              </a:solidFill>
            </a:endParaRPr>
          </a:p>
        </p:txBody>
      </p:sp>
    </p:spTree>
    <p:extLst>
      <p:ext uri="{BB962C8B-B14F-4D97-AF65-F5344CB8AC3E}">
        <p14:creationId xmlns:p14="http://schemas.microsoft.com/office/powerpoint/2010/main" val="427828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8001D-FCF6-19A8-727F-A39552F94138}"/>
              </a:ext>
            </a:extLst>
          </p:cNvPr>
          <p:cNvSpPr/>
          <p:nvPr/>
        </p:nvSpPr>
        <p:spPr>
          <a:xfrm>
            <a:off x="0" y="612559"/>
            <a:ext cx="10342485" cy="13760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B2C260F-2DC9-8D58-7E8A-6D55E7B4181D}"/>
              </a:ext>
            </a:extLst>
          </p:cNvPr>
          <p:cNvSpPr txBox="1"/>
          <p:nvPr/>
        </p:nvSpPr>
        <p:spPr>
          <a:xfrm>
            <a:off x="230819" y="1062051"/>
            <a:ext cx="7483876" cy="477054"/>
          </a:xfrm>
          <a:prstGeom prst="rect">
            <a:avLst/>
          </a:prstGeom>
          <a:noFill/>
        </p:spPr>
        <p:txBody>
          <a:bodyPr wrap="square" rtlCol="0">
            <a:spAutoFit/>
          </a:bodyPr>
          <a:lstStyle/>
          <a:p>
            <a:r>
              <a:rPr lang="en-IN" sz="2500" b="1" dirty="0"/>
              <a:t>Cypress enables you to write all types of tests :</a:t>
            </a:r>
          </a:p>
        </p:txBody>
      </p:sp>
      <p:sp>
        <p:nvSpPr>
          <p:cNvPr id="7" name="TextBox 6">
            <a:extLst>
              <a:ext uri="{FF2B5EF4-FFF2-40B4-BE49-F238E27FC236}">
                <a16:creationId xmlns:a16="http://schemas.microsoft.com/office/drawing/2014/main" id="{0F9C2393-5368-4B6C-F5A4-5620B2EFFC24}"/>
              </a:ext>
            </a:extLst>
          </p:cNvPr>
          <p:cNvSpPr txBox="1"/>
          <p:nvPr/>
        </p:nvSpPr>
        <p:spPr>
          <a:xfrm>
            <a:off x="230819" y="1048271"/>
            <a:ext cx="7483876" cy="477054"/>
          </a:xfrm>
          <a:prstGeom prst="rect">
            <a:avLst/>
          </a:prstGeom>
          <a:noFill/>
        </p:spPr>
        <p:txBody>
          <a:bodyPr wrap="square" rtlCol="0">
            <a:spAutoFit/>
          </a:bodyPr>
          <a:lstStyle/>
          <a:p>
            <a:r>
              <a:rPr lang="en-IN" sz="2500" b="1" dirty="0">
                <a:solidFill>
                  <a:schemeClr val="accent6">
                    <a:lumMod val="50000"/>
                  </a:schemeClr>
                </a:solidFill>
              </a:rPr>
              <a:t>Cypress enables you to write all types of tests :</a:t>
            </a:r>
          </a:p>
        </p:txBody>
      </p:sp>
      <p:sp>
        <p:nvSpPr>
          <p:cNvPr id="8" name="TextBox 7">
            <a:extLst>
              <a:ext uri="{FF2B5EF4-FFF2-40B4-BE49-F238E27FC236}">
                <a16:creationId xmlns:a16="http://schemas.microsoft.com/office/drawing/2014/main" id="{9BC0D29E-AD69-F8CD-3160-69BBFCCCE566}"/>
              </a:ext>
            </a:extLst>
          </p:cNvPr>
          <p:cNvSpPr txBox="1"/>
          <p:nvPr/>
        </p:nvSpPr>
        <p:spPr>
          <a:xfrm>
            <a:off x="230819" y="2334827"/>
            <a:ext cx="11771791" cy="18825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a:solidFill>
                  <a:srgbClr val="FFFF00"/>
                </a:solidFill>
              </a:rPr>
              <a:t>End-to-end tests</a:t>
            </a:r>
          </a:p>
          <a:p>
            <a:pPr marL="285750" indent="-285750">
              <a:lnSpc>
                <a:spcPct val="150000"/>
              </a:lnSpc>
              <a:buFont typeface="Arial" panose="020B0604020202020204" pitchFamily="34" charset="0"/>
              <a:buChar char="•"/>
            </a:pPr>
            <a:r>
              <a:rPr lang="en-IN" sz="2000" b="1" dirty="0">
                <a:solidFill>
                  <a:srgbClr val="FFFF00"/>
                </a:solidFill>
              </a:rPr>
              <a:t>Integration tests </a:t>
            </a:r>
          </a:p>
          <a:p>
            <a:pPr marL="285750" indent="-285750">
              <a:lnSpc>
                <a:spcPct val="150000"/>
              </a:lnSpc>
              <a:buFont typeface="Arial" panose="020B0604020202020204" pitchFamily="34" charset="0"/>
              <a:buChar char="•"/>
            </a:pPr>
            <a:r>
              <a:rPr lang="en-IN" sz="2000" b="1" dirty="0">
                <a:solidFill>
                  <a:srgbClr val="FFFF00"/>
                </a:solidFill>
              </a:rPr>
              <a:t>Unit tests 	</a:t>
            </a:r>
          </a:p>
          <a:p>
            <a:pPr marL="285750" indent="-285750">
              <a:lnSpc>
                <a:spcPct val="150000"/>
              </a:lnSpc>
              <a:buFont typeface="Arial" panose="020B0604020202020204" pitchFamily="34" charset="0"/>
              <a:buChar char="•"/>
            </a:pPr>
            <a:endParaRPr lang="en-IN" sz="2000" b="1" dirty="0">
              <a:solidFill>
                <a:srgbClr val="FFFF00"/>
              </a:solidFill>
            </a:endParaRPr>
          </a:p>
        </p:txBody>
      </p:sp>
    </p:spTree>
    <p:extLst>
      <p:ext uri="{BB962C8B-B14F-4D97-AF65-F5344CB8AC3E}">
        <p14:creationId xmlns:p14="http://schemas.microsoft.com/office/powerpoint/2010/main" val="102979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5A5F-CE7A-0656-9F04-C0C95D6B3B22}"/>
              </a:ext>
            </a:extLst>
          </p:cNvPr>
          <p:cNvSpPr txBox="1"/>
          <p:nvPr/>
        </p:nvSpPr>
        <p:spPr>
          <a:xfrm>
            <a:off x="452762" y="124288"/>
            <a:ext cx="9836458" cy="5578515"/>
          </a:xfrm>
          <a:prstGeom prst="rect">
            <a:avLst/>
          </a:prstGeom>
          <a:noFill/>
        </p:spPr>
        <p:txBody>
          <a:bodyPr wrap="square" rtlCol="0">
            <a:spAutoFit/>
          </a:bodyPr>
          <a:lstStyle/>
          <a:p>
            <a:r>
              <a:rPr lang="en-IN" sz="2500" b="1" dirty="0"/>
              <a:t>Cypress prerequisites :</a:t>
            </a:r>
          </a:p>
          <a:p>
            <a:endParaRPr lang="en-IN" sz="2500" b="1" dirty="0"/>
          </a:p>
          <a:p>
            <a:pPr marL="342900" indent="-342900">
              <a:lnSpc>
                <a:spcPct val="200000"/>
              </a:lnSpc>
              <a:buFont typeface="Arial" panose="020B0604020202020204" pitchFamily="34" charset="0"/>
              <a:buChar char="•"/>
            </a:pPr>
            <a:r>
              <a:rPr lang="en-IN" sz="2000" b="1" dirty="0">
                <a:solidFill>
                  <a:srgbClr val="FFFF00"/>
                </a:solidFill>
              </a:rPr>
              <a:t>Windows 7</a:t>
            </a:r>
            <a:r>
              <a:rPr lang="en-IN" sz="2000" dirty="0"/>
              <a:t> or above (64-bit only)</a:t>
            </a:r>
          </a:p>
          <a:p>
            <a:pPr marL="342900" indent="-342900">
              <a:lnSpc>
                <a:spcPct val="200000"/>
              </a:lnSpc>
              <a:buFont typeface="Arial" panose="020B0604020202020204" pitchFamily="34" charset="0"/>
              <a:buChar char="•"/>
            </a:pPr>
            <a:r>
              <a:rPr lang="en-IN" sz="2000" b="1" dirty="0">
                <a:solidFill>
                  <a:srgbClr val="FFFF00"/>
                </a:solidFill>
              </a:rPr>
              <a:t>macOS</a:t>
            </a:r>
            <a:r>
              <a:rPr lang="en-IN" sz="2000" dirty="0"/>
              <a:t> 10.9 and above (64-bit only)</a:t>
            </a:r>
          </a:p>
          <a:p>
            <a:pPr marL="342900" indent="-342900">
              <a:lnSpc>
                <a:spcPct val="200000"/>
              </a:lnSpc>
              <a:buFont typeface="Arial" panose="020B0604020202020204" pitchFamily="34" charset="0"/>
              <a:buChar char="•"/>
            </a:pPr>
            <a:r>
              <a:rPr lang="en-IN" sz="2000" b="1" dirty="0">
                <a:solidFill>
                  <a:srgbClr val="FFFF00"/>
                </a:solidFill>
              </a:rPr>
              <a:t>Linux Ubuntu </a:t>
            </a:r>
            <a:r>
              <a:rPr lang="en-IN" sz="2000" dirty="0"/>
              <a:t>12.04 and above, Fedora 21 and Debian 8 (64-bit only)</a:t>
            </a:r>
          </a:p>
          <a:p>
            <a:pPr marL="342900" indent="-342900">
              <a:lnSpc>
                <a:spcPct val="200000"/>
              </a:lnSpc>
              <a:buFont typeface="Arial" panose="020B0604020202020204" pitchFamily="34" charset="0"/>
              <a:buChar char="•"/>
            </a:pPr>
            <a:r>
              <a:rPr lang="en-IN" sz="2000" dirty="0"/>
              <a:t>Nodejs 10 or 12 and above</a:t>
            </a:r>
          </a:p>
          <a:p>
            <a:pPr marL="342900" indent="-342900">
              <a:lnSpc>
                <a:spcPct val="200000"/>
              </a:lnSpc>
              <a:buFont typeface="Arial" panose="020B0604020202020204" pitchFamily="34" charset="0"/>
              <a:buChar char="•"/>
            </a:pPr>
            <a:r>
              <a:rPr lang="en-IN" sz="2000" dirty="0"/>
              <a:t>Download Nodejs for windows </a:t>
            </a:r>
          </a:p>
          <a:p>
            <a:pPr>
              <a:lnSpc>
                <a:spcPct val="200000"/>
              </a:lnSpc>
            </a:pPr>
            <a:r>
              <a:rPr lang="en-IN" sz="2000" dirty="0"/>
              <a:t>	</a:t>
            </a:r>
            <a:r>
              <a:rPr lang="en-IN" sz="2000" b="1" dirty="0">
                <a:solidFill>
                  <a:srgbClr val="FF0000"/>
                </a:solidFill>
              </a:rPr>
              <a:t>website : </a:t>
            </a:r>
            <a:r>
              <a:rPr lang="en-IN" sz="2000" b="1" dirty="0">
                <a:solidFill>
                  <a:srgbClr val="FF0000"/>
                </a:solidFill>
                <a:hlinkClick r:id="rId2"/>
              </a:rPr>
              <a:t>https://nodejs.org/en/download/</a:t>
            </a:r>
            <a:endParaRPr lang="en-IN" sz="2000" b="1" dirty="0">
              <a:solidFill>
                <a:srgbClr val="FF0000"/>
              </a:solidFill>
            </a:endParaRPr>
          </a:p>
          <a:p>
            <a:pPr marL="342900" indent="-342900">
              <a:lnSpc>
                <a:spcPct val="200000"/>
              </a:lnSpc>
              <a:buFont typeface="Arial" panose="020B0604020202020204" pitchFamily="34" charset="0"/>
              <a:buChar char="•"/>
            </a:pPr>
            <a:r>
              <a:rPr lang="en-IN" dirty="0"/>
              <a:t>Can check the latest prerequisites here </a:t>
            </a:r>
          </a:p>
          <a:p>
            <a:pPr>
              <a:lnSpc>
                <a:spcPct val="200000"/>
              </a:lnSpc>
            </a:pPr>
            <a:r>
              <a:rPr lang="en-IN" dirty="0"/>
              <a:t>	</a:t>
            </a:r>
            <a:r>
              <a:rPr lang="en-IN" sz="1400" b="1" dirty="0">
                <a:solidFill>
                  <a:srgbClr val="FF0000"/>
                </a:solidFill>
              </a:rPr>
              <a:t>website : </a:t>
            </a:r>
            <a:r>
              <a:rPr lang="en-IN" sz="1400" b="1" dirty="0">
                <a:solidFill>
                  <a:srgbClr val="FFC000"/>
                </a:solidFill>
              </a:rPr>
              <a:t>https://docs.cypress .io/guides/getting-started/</a:t>
            </a:r>
            <a:r>
              <a:rPr lang="en-IN" sz="1400" b="1" dirty="0" err="1">
                <a:solidFill>
                  <a:srgbClr val="FFC000"/>
                </a:solidFill>
              </a:rPr>
              <a:t>installing-cypress#System-requirements</a:t>
            </a:r>
            <a:endParaRPr lang="en-IN" sz="1400" b="1" dirty="0">
              <a:solidFill>
                <a:srgbClr val="FFC000"/>
              </a:solidFill>
            </a:endParaRPr>
          </a:p>
        </p:txBody>
      </p:sp>
    </p:spTree>
    <p:extLst>
      <p:ext uri="{BB962C8B-B14F-4D97-AF65-F5344CB8AC3E}">
        <p14:creationId xmlns:p14="http://schemas.microsoft.com/office/powerpoint/2010/main" val="23540640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2589</TotalTime>
  <Words>4921</Words>
  <Application>Microsoft Office PowerPoint</Application>
  <PresentationFormat>Widescreen</PresentationFormat>
  <Paragraphs>649</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Consolas</vt:lpstr>
      <vt:lpstr>Rockwell</vt:lpstr>
      <vt:lpstr>Source Sans Pro</vt:lpstr>
      <vt:lpstr>Symbol</vt:lpstr>
      <vt:lpstr>Gallery</vt:lpstr>
      <vt:lpstr>CYPRESS </vt:lpstr>
      <vt:lpstr>Introduction</vt:lpstr>
      <vt:lpstr>We will run step by step</vt:lpstr>
      <vt:lpstr> What is Cypress</vt:lpstr>
      <vt:lpstr>PowerPoint Presentation</vt:lpstr>
      <vt:lpstr>How to use Cypress</vt:lpstr>
      <vt:lpstr>PowerPoint Presentation</vt:lpstr>
      <vt:lpstr>PowerPoint Presentation</vt:lpstr>
      <vt:lpstr>PowerPoint Presentation</vt:lpstr>
      <vt:lpstr>PowerPoint Presentation</vt:lpstr>
      <vt:lpstr>Cypress project setup</vt:lpstr>
      <vt:lpstr>PowerPoint Presentation</vt:lpstr>
      <vt:lpstr>PowerPoint Presentation</vt:lpstr>
      <vt:lpstr>PowerPoint Presentation</vt:lpstr>
      <vt:lpstr>PowerPoint Presentation</vt:lpstr>
      <vt:lpstr>PowerPoint Presentation</vt:lpstr>
      <vt:lpstr>PowerPoint Presentation</vt:lpstr>
      <vt:lpstr>Assertions in cypress</vt:lpstr>
      <vt:lpstr>PowerPoint Presentation</vt:lpstr>
      <vt:lpstr>PowerPoint Presentation</vt:lpstr>
      <vt:lpstr>Page object model</vt:lpstr>
      <vt:lpstr>PowerPoint Presentation</vt:lpstr>
      <vt:lpstr>PowerPoint Presentation</vt:lpstr>
      <vt:lpstr>PowerPoint Presentation</vt:lpstr>
      <vt:lpstr>PowerPoint Presentation</vt:lpstr>
      <vt:lpstr>How to run cypress  tests from Cli ( command line 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CYPRESS </dc:title>
  <dc:creator>Pratap Dhawale</dc:creator>
  <cp:lastModifiedBy>Pratap Dhawale</cp:lastModifiedBy>
  <cp:revision>235</cp:revision>
  <dcterms:created xsi:type="dcterms:W3CDTF">2022-10-28T14:58:52Z</dcterms:created>
  <dcterms:modified xsi:type="dcterms:W3CDTF">2022-11-10T12:17:42Z</dcterms:modified>
</cp:coreProperties>
</file>