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obby Jones" charset="1" panose="00000000000000000000"/>
      <p:regular r:id="rId13"/>
    </p:embeddedFont>
    <p:embeddedFont>
      <p:font typeface="Handy Casual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3.png" Type="http://schemas.openxmlformats.org/officeDocument/2006/relationships/image"/><Relationship Id="rId20" Target="../media/image27.png" Type="http://schemas.openxmlformats.org/officeDocument/2006/relationships/image"/><Relationship Id="rId21" Target="../media/image28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72190">
            <a:off x="15001284" y="8833352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727809">
            <a:off x="-4295269" y="-5087644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7864" y="850606"/>
            <a:ext cx="1429583" cy="1743394"/>
          </a:xfrm>
          <a:custGeom>
            <a:avLst/>
            <a:gdLst/>
            <a:ahLst/>
            <a:cxnLst/>
            <a:rect r="r" b="b" t="t" l="l"/>
            <a:pathLst>
              <a:path h="1743394" w="1429583">
                <a:moveTo>
                  <a:pt x="0" y="0"/>
                </a:moveTo>
                <a:lnTo>
                  <a:pt x="1429583" y="0"/>
                </a:lnTo>
                <a:lnTo>
                  <a:pt x="1429583" y="1743394"/>
                </a:lnTo>
                <a:lnTo>
                  <a:pt x="0" y="1743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3908" y="2158152"/>
            <a:ext cx="714792" cy="871697"/>
          </a:xfrm>
          <a:custGeom>
            <a:avLst/>
            <a:gdLst/>
            <a:ahLst/>
            <a:cxnLst/>
            <a:rect r="r" b="b" t="t" l="l"/>
            <a:pathLst>
              <a:path h="871697" w="714792">
                <a:moveTo>
                  <a:pt x="0" y="0"/>
                </a:moveTo>
                <a:lnTo>
                  <a:pt x="714792" y="0"/>
                </a:lnTo>
                <a:lnTo>
                  <a:pt x="714792" y="871697"/>
                </a:lnTo>
                <a:lnTo>
                  <a:pt x="0" y="87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7588321"/>
            <a:ext cx="714792" cy="871697"/>
          </a:xfrm>
          <a:custGeom>
            <a:avLst/>
            <a:gdLst/>
            <a:ahLst/>
            <a:cxnLst/>
            <a:rect r="r" b="b" t="t" l="l"/>
            <a:pathLst>
              <a:path h="871697" w="714792">
                <a:moveTo>
                  <a:pt x="0" y="0"/>
                </a:moveTo>
                <a:lnTo>
                  <a:pt x="714792" y="0"/>
                </a:lnTo>
                <a:lnTo>
                  <a:pt x="714792" y="871697"/>
                </a:lnTo>
                <a:lnTo>
                  <a:pt x="0" y="87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03112" y="8024169"/>
            <a:ext cx="1429583" cy="1743394"/>
          </a:xfrm>
          <a:custGeom>
            <a:avLst/>
            <a:gdLst/>
            <a:ahLst/>
            <a:cxnLst/>
            <a:rect r="r" b="b" t="t" l="l"/>
            <a:pathLst>
              <a:path h="1743394" w="1429583">
                <a:moveTo>
                  <a:pt x="0" y="0"/>
                </a:moveTo>
                <a:lnTo>
                  <a:pt x="1429583" y="0"/>
                </a:lnTo>
                <a:lnTo>
                  <a:pt x="1429583" y="1743394"/>
                </a:lnTo>
                <a:lnTo>
                  <a:pt x="0" y="1743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98731" y="1028700"/>
            <a:ext cx="4490538" cy="3984332"/>
          </a:xfrm>
          <a:custGeom>
            <a:avLst/>
            <a:gdLst/>
            <a:ahLst/>
            <a:cxnLst/>
            <a:rect r="r" b="b" t="t" l="l"/>
            <a:pathLst>
              <a:path h="3984332" w="4490538">
                <a:moveTo>
                  <a:pt x="0" y="0"/>
                </a:moveTo>
                <a:lnTo>
                  <a:pt x="4490538" y="0"/>
                </a:lnTo>
                <a:lnTo>
                  <a:pt x="4490538" y="3984332"/>
                </a:lnTo>
                <a:lnTo>
                  <a:pt x="0" y="398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06858" y="8912713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6" y="0"/>
                </a:lnTo>
                <a:lnTo>
                  <a:pt x="2661616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89528" y="529647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9129" y="6766496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6283" y="5467047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49742" y="5816690"/>
            <a:ext cx="908030" cy="908030"/>
          </a:xfrm>
          <a:custGeom>
            <a:avLst/>
            <a:gdLst/>
            <a:ahLst/>
            <a:cxnLst/>
            <a:rect r="r" b="b" t="t" l="l"/>
            <a:pathLst>
              <a:path h="908030" w="908030">
                <a:moveTo>
                  <a:pt x="0" y="0"/>
                </a:moveTo>
                <a:lnTo>
                  <a:pt x="908031" y="0"/>
                </a:lnTo>
                <a:lnTo>
                  <a:pt x="908031" y="908030"/>
                </a:lnTo>
                <a:lnTo>
                  <a:pt x="0" y="908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3950" y="4007640"/>
            <a:ext cx="908030" cy="908030"/>
          </a:xfrm>
          <a:custGeom>
            <a:avLst/>
            <a:gdLst/>
            <a:ahLst/>
            <a:cxnLst/>
            <a:rect r="r" b="b" t="t" l="l"/>
            <a:pathLst>
              <a:path h="908030" w="908030">
                <a:moveTo>
                  <a:pt x="0" y="0"/>
                </a:moveTo>
                <a:lnTo>
                  <a:pt x="908030" y="0"/>
                </a:lnTo>
                <a:lnTo>
                  <a:pt x="908030" y="908030"/>
                </a:lnTo>
                <a:lnTo>
                  <a:pt x="0" y="908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75720" y="4007640"/>
            <a:ext cx="908030" cy="908030"/>
          </a:xfrm>
          <a:custGeom>
            <a:avLst/>
            <a:gdLst/>
            <a:ahLst/>
            <a:cxnLst/>
            <a:rect r="r" b="b" t="t" l="l"/>
            <a:pathLst>
              <a:path h="908030" w="908030">
                <a:moveTo>
                  <a:pt x="0" y="0"/>
                </a:moveTo>
                <a:lnTo>
                  <a:pt x="908031" y="0"/>
                </a:lnTo>
                <a:lnTo>
                  <a:pt x="908031" y="908030"/>
                </a:lnTo>
                <a:lnTo>
                  <a:pt x="0" y="908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05926" y="2742956"/>
            <a:ext cx="908030" cy="908030"/>
          </a:xfrm>
          <a:custGeom>
            <a:avLst/>
            <a:gdLst/>
            <a:ahLst/>
            <a:cxnLst/>
            <a:rect r="r" b="b" t="t" l="l"/>
            <a:pathLst>
              <a:path h="908030" w="908030">
                <a:moveTo>
                  <a:pt x="0" y="0"/>
                </a:moveTo>
                <a:lnTo>
                  <a:pt x="908030" y="0"/>
                </a:lnTo>
                <a:lnTo>
                  <a:pt x="908030" y="908031"/>
                </a:lnTo>
                <a:lnTo>
                  <a:pt x="0" y="908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433308" y="1527753"/>
            <a:ext cx="1799592" cy="944786"/>
          </a:xfrm>
          <a:custGeom>
            <a:avLst/>
            <a:gdLst/>
            <a:ahLst/>
            <a:cxnLst/>
            <a:rect r="r" b="b" t="t" l="l"/>
            <a:pathLst>
              <a:path h="944786" w="1799592">
                <a:moveTo>
                  <a:pt x="0" y="0"/>
                </a:moveTo>
                <a:lnTo>
                  <a:pt x="1799592" y="0"/>
                </a:lnTo>
                <a:lnTo>
                  <a:pt x="1799592" y="944786"/>
                </a:lnTo>
                <a:lnTo>
                  <a:pt x="0" y="9447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594402" y="8313514"/>
            <a:ext cx="1799592" cy="944786"/>
          </a:xfrm>
          <a:custGeom>
            <a:avLst/>
            <a:gdLst/>
            <a:ahLst/>
            <a:cxnLst/>
            <a:rect r="r" b="b" t="t" l="l"/>
            <a:pathLst>
              <a:path h="944786" w="1799592">
                <a:moveTo>
                  <a:pt x="0" y="0"/>
                </a:moveTo>
                <a:lnTo>
                  <a:pt x="1799592" y="0"/>
                </a:lnTo>
                <a:lnTo>
                  <a:pt x="1799592" y="944786"/>
                </a:lnTo>
                <a:lnTo>
                  <a:pt x="0" y="9447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872453" y="5336401"/>
            <a:ext cx="8543094" cy="1496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7"/>
              </a:lnSpc>
              <a:spcBef>
                <a:spcPct val="0"/>
              </a:spcBef>
            </a:pPr>
            <a:r>
              <a:rPr lang="en-US" sz="8576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VIRTUAL THERAPY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33410" y="6680657"/>
            <a:ext cx="8543094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sz="8100" spc="1142">
                <a:solidFill>
                  <a:srgbClr val="DB786C"/>
                </a:solidFill>
                <a:latin typeface="Handy Casual"/>
                <a:ea typeface="Handy Casual"/>
                <a:cs typeface="Handy Casual"/>
                <a:sym typeface="Handy Casual"/>
              </a:rPr>
              <a:t>SESSION LOGGER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86164" y="8252507"/>
            <a:ext cx="671567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33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BY PRATAP MAHALINGAM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86">
            <a:off x="-5785272" y="7691966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5322937" y="9125798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6972" y="529647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10945" y="3320390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5114" y="2790456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2" y="0"/>
                </a:lnTo>
                <a:lnTo>
                  <a:pt x="1257672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0464" y="39986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2" y="0"/>
                </a:lnTo>
                <a:lnTo>
                  <a:pt x="1257672" y="1257672"/>
                </a:lnTo>
                <a:lnTo>
                  <a:pt x="0" y="125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05007" y="179761"/>
            <a:ext cx="10860119" cy="97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7"/>
              </a:lnSpc>
              <a:spcBef>
                <a:spcPct val="0"/>
              </a:spcBef>
            </a:pPr>
            <a:r>
              <a:rPr lang="en-US" sz="5676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9840" y="1111894"/>
            <a:ext cx="13563571" cy="928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60185" indent="-340046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Overview:</a:t>
            </a:r>
          </a:p>
          <a:p>
            <a:pPr algn="l" marL="1360185" indent="-340046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The Virtual Therapy Session Logger is a Python-based application designed to simplify the record-keeping process for therapists.</a:t>
            </a:r>
          </a:p>
          <a:p>
            <a:pPr algn="l" marL="1360185" indent="-340046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It provides a simple interface to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Patient Registration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Easily add, view, and manage patient details, including name, age, and contact information.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Session Management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Start and end therapy sessions seamlessly, log detailed session notes, and automatically track session duration.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Online Consultation Tracking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Record whether a session was conducted in-person or online, and log the platform used for online sessions (e.g., Zoom, Google Meet).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Session Scheduling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Plan and schedule future sessions with an integrated calendar and time input, including the option to specify platforms for online appointments.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Billing and Payment Tracking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Log session costs and monitor payment statuses (Paid, Pending, Overdue) to streamline financial management.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Session Rating and Feedback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Provide ratings (1-5) for each session and add optional feedback to evaluate and document session outcomes.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Session History Viewer</a:t>
            </a:r>
          </a:p>
          <a:p>
            <a:pPr algn="l" marL="906790" indent="-302263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Review all past sessions for a selected patient, including details like session type, platform used, notes, ratings, and payment information.</a:t>
            </a:r>
          </a:p>
          <a:p>
            <a:pPr algn="l">
              <a:lnSpc>
                <a:spcPts val="2940"/>
              </a:lnSpc>
            </a:pPr>
          </a:p>
          <a:p>
            <a:pPr algn="l" marL="1360185" indent="-340046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Why is this project important?:</a:t>
            </a:r>
          </a:p>
          <a:p>
            <a:pPr algn="l" marL="1360185" indent="-340046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Organization: Therapists often struggle with manual record-keeping, which can be chaotic and time-consuming. This app ensures all session details are stored neatly in one place.</a:t>
            </a:r>
          </a:p>
          <a:p>
            <a:pPr algn="l" marL="1360185" indent="-340046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Focus on Patients: By automating administrative tasks, therapists can spend more time focusing on patient care and less time managing records.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86">
            <a:off x="-5785272" y="7691966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5322937" y="9125798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2108" y="369025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6" y="0"/>
                </a:lnTo>
                <a:lnTo>
                  <a:pt x="2661616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9043" y="5897788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8405" y="288908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0464" y="39986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2" y="0"/>
                </a:lnTo>
                <a:lnTo>
                  <a:pt x="1257672" y="1257672"/>
                </a:lnTo>
                <a:lnTo>
                  <a:pt x="0" y="125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56135" y="295089"/>
            <a:ext cx="10860119" cy="79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7"/>
              </a:lnSpc>
              <a:spcBef>
                <a:spcPct val="0"/>
              </a:spcBef>
            </a:pPr>
            <a:r>
              <a:rPr lang="en-US" sz="4576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LONG-TERM GOAL AND MAJOR APPLICATIONS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2786" y="1480128"/>
            <a:ext cx="16338811" cy="874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3"/>
              </a:lnSpc>
            </a:pPr>
            <a:r>
              <a:rPr lang="en-US" sz="2502" spc="125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Long-term Goal:</a:t>
            </a:r>
          </a:p>
          <a:p>
            <a:pPr algn="l" marL="540355" indent="-270178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Develop a scalable and intelligent therapy management system that: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Provides full integration with telehealth platforms to support remote consultations seamlessly.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Introduces AI-powered analytics to track patient progress, predict outcomes, and recommend tailored treatment plans.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Supports multi-user and multi-clinic environments, allowing teams of therapists to collaborate and manage shared patient records.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Includes real-time notifications for session reminders, overdue payments, and therapy milestones.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Facilitates compliance with global data protection regulations (e.g., HIPAA, GDPR) through advanced encryption and secure data handling.</a:t>
            </a:r>
          </a:p>
          <a:p>
            <a:pPr algn="l">
              <a:lnSpc>
                <a:spcPts val="3503"/>
              </a:lnSpc>
            </a:pPr>
            <a:r>
              <a:rPr lang="en-US" sz="2502" spc="125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Major Applications:</a:t>
            </a:r>
          </a:p>
          <a:p>
            <a:pPr algn="l" marL="540355" indent="-270178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Large Clinics and Telehealth Platforms: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Enable centralized management of patient data and therapist schedules across multiple locations.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Integrate video conferencing and secure messaging for streamlined online therapy.</a:t>
            </a:r>
          </a:p>
          <a:p>
            <a:pPr algn="l" marL="540355" indent="-270178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Therapist Networks and Organizations: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Allow team-based workflows where multiple therapists can manage shared patients.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Provide performance insights and usage analytics for organizations to monitor progress and optimize services.</a:t>
            </a:r>
          </a:p>
          <a:p>
            <a:pPr algn="l" marL="540355" indent="-270178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Mental Health Research: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Use anonymized session data for research purposes, helping identify treatment trends and improving care strategies.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Provide longitudinal insights to track the effectiveness of therapy over time.</a:t>
            </a:r>
          </a:p>
          <a:p>
            <a:pPr algn="l" marL="540355" indent="-270178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Personalized Therapy Solutions:</a:t>
            </a:r>
          </a:p>
          <a:p>
            <a:pPr algn="l" marL="1080710" indent="-360237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Offer automated suggestions and feedback to therapists using AI-driven recommendations based on patient history and feedback.</a:t>
            </a:r>
          </a:p>
          <a:p>
            <a:pPr algn="l">
              <a:lnSpc>
                <a:spcPts val="35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86">
            <a:off x="-5785272" y="7691966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5322937" y="9125798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2108" y="171768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6" y="0"/>
                </a:lnTo>
                <a:lnTo>
                  <a:pt x="2661616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9043" y="5897788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8405" y="288908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0464" y="39986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2" y="0"/>
                </a:lnTo>
                <a:lnTo>
                  <a:pt x="1257672" y="1257672"/>
                </a:lnTo>
                <a:lnTo>
                  <a:pt x="0" y="125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31529" y="304614"/>
            <a:ext cx="10860119" cy="307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7"/>
              </a:lnSpc>
            </a:pPr>
            <a:r>
              <a:rPr lang="en-US" sz="4376" spc="-35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KEY FUNCTIONS AND MODULES</a:t>
            </a:r>
          </a:p>
          <a:p>
            <a:pPr algn="ctr">
              <a:lnSpc>
                <a:spcPts val="6127"/>
              </a:lnSpc>
            </a:pPr>
          </a:p>
          <a:p>
            <a:pPr algn="ctr">
              <a:lnSpc>
                <a:spcPts val="6127"/>
              </a:lnSpc>
            </a:pPr>
          </a:p>
          <a:p>
            <a:pPr algn="ctr">
              <a:lnSpc>
                <a:spcPts val="612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11963" y="1270578"/>
            <a:ext cx="16338811" cy="920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Add and Save Patients: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Allows therapists to register patients by entering their name, age, and contact details.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Stores patient data securely in the SQLite database for future reference.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Log Therapy Sessions: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Tracks session start and stop times automatically and calculates durations.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Uses the datetime module to automate time calculations and logs the details in the database.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Save and Review Session Notes: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Enables therapists to write and save session-specific notes.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Stores notes in the SQLite database, linked to each session, and provides a feature to retrieve and display them.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Track Online Consultations: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Records whether a session is in-person or online and logs the platform used for online consultations.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Captures session type and platform details as part of session data in the database.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Schedule Future Sessions: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Allows therapists to schedule appointments using a calendar and specify session times and platforms.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Uses the Tkcalendar module to select dates and stores scheduled sessions in the SQLite database.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Billing and Payment Tracking: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Logs session costs and tracks payment statuses (Paid, Pending, Overdue).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Stores billing details in the database and displays them with session history for easy financial tracking.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Session Ratings and Feedback: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What It Does: Lets therapists rate sessions (1-5) and add feedback for evaluation.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How It Works: Stores ratings and feedback alongside session details in the SQLite database, viewable in session history.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86">
            <a:off x="-5785272" y="7691966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5322937" y="9125798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2108" y="369025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6" y="0"/>
                </a:lnTo>
                <a:lnTo>
                  <a:pt x="2661616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9043" y="5897788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8405" y="288908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0464" y="39986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2" y="0"/>
                </a:lnTo>
                <a:lnTo>
                  <a:pt x="1257672" y="1257672"/>
                </a:lnTo>
                <a:lnTo>
                  <a:pt x="0" y="125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55369" y="447743"/>
            <a:ext cx="10860119" cy="307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7"/>
              </a:lnSpc>
            </a:pPr>
            <a:r>
              <a:rPr lang="en-US" sz="4376" spc="-35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KEY FUNCTIONS AND MODULES</a:t>
            </a:r>
          </a:p>
          <a:p>
            <a:pPr algn="ctr">
              <a:lnSpc>
                <a:spcPts val="6127"/>
              </a:lnSpc>
            </a:pPr>
          </a:p>
          <a:p>
            <a:pPr algn="ctr">
              <a:lnSpc>
                <a:spcPts val="6127"/>
              </a:lnSpc>
            </a:pPr>
          </a:p>
          <a:p>
            <a:pPr algn="ctr">
              <a:lnSpc>
                <a:spcPts val="612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6078" y="2052173"/>
            <a:ext cx="16338811" cy="669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SQLite: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Purpose: Stores all patient and session information, including billing and feedback.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Why It’s Important: Keeps data safe, organized, and accessible, even after the app is closed.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Datetime: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Purpose: Tracks session durations and schedules future appointments.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Why It’s Important: Ensures accurate time tracking and simplifies appointment scheduling.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Tkinter: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Purpose: Provides the app's user interface.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Why It’s Important: Makes the app easy to use with intuitive buttons, dropdowns, and input fields.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Tkcalendar 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Purpose: Adds a calendar for scheduling sessions.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Why It’s Important: Simplifies picking dates for future appointments.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Billing and Ratings Logic :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Purpose: Tracks payments and session ratings.</a:t>
            </a:r>
          </a:p>
          <a:p>
            <a:pPr algn="l" marL="518766" indent="-259383" lvl="1">
              <a:lnSpc>
                <a:spcPts val="3363"/>
              </a:lnSpc>
              <a:buFont typeface="Arial"/>
              <a:buChar char="•"/>
            </a:pPr>
            <a:r>
              <a:rPr lang="en-US" sz="2402" spc="12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Why It’s Important: Helps therapists manage finances and evaluate session quality.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86">
            <a:off x="-5785272" y="7691966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5322937" y="9125798"/>
            <a:ext cx="7515750" cy="6811149"/>
          </a:xfrm>
          <a:custGeom>
            <a:avLst/>
            <a:gdLst/>
            <a:ahLst/>
            <a:cxnLst/>
            <a:rect r="r" b="b" t="t" l="l"/>
            <a:pathLst>
              <a:path h="6811149" w="751575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2108" y="369025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6" y="0"/>
                </a:lnTo>
                <a:lnTo>
                  <a:pt x="2661616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9043" y="5897788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8405" y="288908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30464" y="399864"/>
            <a:ext cx="1257673" cy="1257673"/>
          </a:xfrm>
          <a:custGeom>
            <a:avLst/>
            <a:gdLst/>
            <a:ahLst/>
            <a:cxnLst/>
            <a:rect r="r" b="b" t="t" l="l"/>
            <a:pathLst>
              <a:path h="1257673" w="1257673">
                <a:moveTo>
                  <a:pt x="0" y="0"/>
                </a:moveTo>
                <a:lnTo>
                  <a:pt x="1257672" y="0"/>
                </a:lnTo>
                <a:lnTo>
                  <a:pt x="1257672" y="1257672"/>
                </a:lnTo>
                <a:lnTo>
                  <a:pt x="0" y="125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55369" y="447743"/>
            <a:ext cx="10860119" cy="229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7"/>
              </a:lnSpc>
            </a:pPr>
            <a:r>
              <a:rPr lang="en-US" sz="4376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CHALLENGES</a:t>
            </a:r>
          </a:p>
          <a:p>
            <a:pPr algn="ctr">
              <a:lnSpc>
                <a:spcPts val="6127"/>
              </a:lnSpc>
            </a:pPr>
          </a:p>
          <a:p>
            <a:pPr algn="ctr">
              <a:lnSpc>
                <a:spcPts val="612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49326" y="1469927"/>
            <a:ext cx="16338811" cy="8538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1. Designing an Intuitive Interface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Ensuring the GUI is simple and user-friendly for therapists who may not be tech-savvy.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Used Tkinter to implement dropdowns, buttons, and text fields that are easy to navigate.</a:t>
            </a:r>
          </a:p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2. Managing Data Efficiently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Ensuring SQLite can store and retrieve large amounts of patient and session data without delays.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Structured SQL queries and database indexing for optimal performance.</a:t>
            </a:r>
          </a:p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3. Accurate Time Tracking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Ensuring session start and end times are recorded and durations are calculated precisely.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Used datetime to handle time differences and automate calculations.</a:t>
            </a:r>
          </a:p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4. Scheduling Future Appointments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Allowing therapists to schedule sessions easily while ensuring time and date inputs are accurate.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Integrated Tkcalendar for date selection and a separate field for precise time entry.</a:t>
            </a:r>
          </a:p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5. Tracking Online Consultations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Capturing session type (in-person or online) and platform details for online sessions.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Added dropdown menus for session type and platform, dynamically saving the input to the database.</a:t>
            </a:r>
          </a:p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6. Handling Billing and Payment Tracking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Logging session costs and tracking payment statuses without data inconsistencies.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Implemented dropdowns for predefined payment statuses and validated cost inputs for accuracy.</a:t>
            </a:r>
          </a:p>
          <a:p>
            <a:pPr algn="l">
              <a:lnSpc>
                <a:spcPts val="3083"/>
              </a:lnSpc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7. Collecting Ratings and Feedback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Challenge: Simplifying the process of adding ratings and feedback without cluttering the interface.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110">
                <a:solidFill>
                  <a:srgbClr val="A15C64"/>
                </a:solidFill>
                <a:latin typeface="Handy Casual"/>
                <a:ea typeface="Handy Casual"/>
                <a:cs typeface="Handy Casual"/>
                <a:sym typeface="Handy Casual"/>
              </a:rPr>
              <a:t>Solution: Added a Spinbox for session ratings (1-5) and a text area for feedback, linked to session data storage.</a:t>
            </a:r>
          </a:p>
          <a:p>
            <a:pPr algn="l">
              <a:lnSpc>
                <a:spcPts val="28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77708" y="2765713"/>
            <a:ext cx="4231447" cy="3331303"/>
          </a:xfrm>
          <a:custGeom>
            <a:avLst/>
            <a:gdLst/>
            <a:ahLst/>
            <a:cxnLst/>
            <a:rect r="r" b="b" t="t" l="l"/>
            <a:pathLst>
              <a:path h="3331303" w="4231447">
                <a:moveTo>
                  <a:pt x="0" y="0"/>
                </a:moveTo>
                <a:lnTo>
                  <a:pt x="4231447" y="0"/>
                </a:lnTo>
                <a:lnTo>
                  <a:pt x="4231447" y="3331303"/>
                </a:lnTo>
                <a:lnTo>
                  <a:pt x="0" y="33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84518" y="2387704"/>
            <a:ext cx="4579532" cy="4579532"/>
          </a:xfrm>
          <a:custGeom>
            <a:avLst/>
            <a:gdLst/>
            <a:ahLst/>
            <a:cxnLst/>
            <a:rect r="r" b="b" t="t" l="l"/>
            <a:pathLst>
              <a:path h="4579532" w="4579532">
                <a:moveTo>
                  <a:pt x="0" y="0"/>
                </a:moveTo>
                <a:lnTo>
                  <a:pt x="4579532" y="0"/>
                </a:lnTo>
                <a:lnTo>
                  <a:pt x="4579532" y="4579532"/>
                </a:lnTo>
                <a:lnTo>
                  <a:pt x="0" y="4579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1959" y="4542708"/>
            <a:ext cx="1785805" cy="1618385"/>
          </a:xfrm>
          <a:custGeom>
            <a:avLst/>
            <a:gdLst/>
            <a:ahLst/>
            <a:cxnLst/>
            <a:rect r="r" b="b" t="t" l="l"/>
            <a:pathLst>
              <a:path h="1618385" w="1785805">
                <a:moveTo>
                  <a:pt x="0" y="0"/>
                </a:moveTo>
                <a:lnTo>
                  <a:pt x="1785805" y="0"/>
                </a:lnTo>
                <a:lnTo>
                  <a:pt x="1785805" y="1618385"/>
                </a:lnTo>
                <a:lnTo>
                  <a:pt x="0" y="1618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27821" y="8450151"/>
            <a:ext cx="3320177" cy="3320177"/>
          </a:xfrm>
          <a:custGeom>
            <a:avLst/>
            <a:gdLst/>
            <a:ahLst/>
            <a:cxnLst/>
            <a:rect r="r" b="b" t="t" l="l"/>
            <a:pathLst>
              <a:path h="3320177" w="3320177">
                <a:moveTo>
                  <a:pt x="0" y="0"/>
                </a:moveTo>
                <a:lnTo>
                  <a:pt x="3320177" y="0"/>
                </a:lnTo>
                <a:lnTo>
                  <a:pt x="3320177" y="3320177"/>
                </a:lnTo>
                <a:lnTo>
                  <a:pt x="0" y="3320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8388" y="8450151"/>
            <a:ext cx="1143736" cy="1394800"/>
          </a:xfrm>
          <a:custGeom>
            <a:avLst/>
            <a:gdLst/>
            <a:ahLst/>
            <a:cxnLst/>
            <a:rect r="r" b="b" t="t" l="l"/>
            <a:pathLst>
              <a:path h="1394800" w="1143736">
                <a:moveTo>
                  <a:pt x="0" y="0"/>
                </a:moveTo>
                <a:lnTo>
                  <a:pt x="1143737" y="0"/>
                </a:lnTo>
                <a:lnTo>
                  <a:pt x="1143737" y="1394800"/>
                </a:lnTo>
                <a:lnTo>
                  <a:pt x="0" y="139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96608" y="6097016"/>
            <a:ext cx="2414918" cy="1267832"/>
          </a:xfrm>
          <a:custGeom>
            <a:avLst/>
            <a:gdLst/>
            <a:ahLst/>
            <a:cxnLst/>
            <a:rect r="r" b="b" t="t" l="l"/>
            <a:pathLst>
              <a:path h="1267832" w="2414918">
                <a:moveTo>
                  <a:pt x="0" y="0"/>
                </a:moveTo>
                <a:lnTo>
                  <a:pt x="2414918" y="0"/>
                </a:lnTo>
                <a:lnTo>
                  <a:pt x="2414918" y="1267832"/>
                </a:lnTo>
                <a:lnTo>
                  <a:pt x="0" y="12678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0568" y="7787551"/>
            <a:ext cx="858965" cy="4114800"/>
          </a:xfrm>
          <a:custGeom>
            <a:avLst/>
            <a:gdLst/>
            <a:ahLst/>
            <a:cxnLst/>
            <a:rect r="r" b="b" t="t" l="l"/>
            <a:pathLst>
              <a:path h="4114800" w="858965">
                <a:moveTo>
                  <a:pt x="0" y="0"/>
                </a:moveTo>
                <a:lnTo>
                  <a:pt x="858964" y="0"/>
                </a:lnTo>
                <a:lnTo>
                  <a:pt x="8589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67867" y="228232"/>
            <a:ext cx="1792366" cy="1792366"/>
          </a:xfrm>
          <a:custGeom>
            <a:avLst/>
            <a:gdLst/>
            <a:ahLst/>
            <a:cxnLst/>
            <a:rect r="r" b="b" t="t" l="l"/>
            <a:pathLst>
              <a:path h="1792366" w="1792366">
                <a:moveTo>
                  <a:pt x="0" y="0"/>
                </a:moveTo>
                <a:lnTo>
                  <a:pt x="1792366" y="0"/>
                </a:lnTo>
                <a:lnTo>
                  <a:pt x="1792366" y="1792366"/>
                </a:lnTo>
                <a:lnTo>
                  <a:pt x="0" y="17923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5773" y="379722"/>
            <a:ext cx="2661617" cy="998106"/>
          </a:xfrm>
          <a:custGeom>
            <a:avLst/>
            <a:gdLst/>
            <a:ahLst/>
            <a:cxnLst/>
            <a:rect r="r" b="b" t="t" l="l"/>
            <a:pathLst>
              <a:path h="998106" w="2661617">
                <a:moveTo>
                  <a:pt x="0" y="0"/>
                </a:moveTo>
                <a:lnTo>
                  <a:pt x="2661617" y="0"/>
                </a:lnTo>
                <a:lnTo>
                  <a:pt x="2661617" y="998107"/>
                </a:lnTo>
                <a:lnTo>
                  <a:pt x="0" y="9981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918568" y="3822511"/>
            <a:ext cx="3892957" cy="720197"/>
          </a:xfrm>
          <a:custGeom>
            <a:avLst/>
            <a:gdLst/>
            <a:ahLst/>
            <a:cxnLst/>
            <a:rect r="r" b="b" t="t" l="l"/>
            <a:pathLst>
              <a:path h="720197" w="3892957">
                <a:moveTo>
                  <a:pt x="0" y="0"/>
                </a:moveTo>
                <a:lnTo>
                  <a:pt x="3892958" y="0"/>
                </a:lnTo>
                <a:lnTo>
                  <a:pt x="3892958" y="720197"/>
                </a:lnTo>
                <a:lnTo>
                  <a:pt x="0" y="7201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80744" y="158073"/>
            <a:ext cx="11126513" cy="127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7"/>
              </a:lnSpc>
              <a:spcBef>
                <a:spcPct val="0"/>
              </a:spcBef>
            </a:pPr>
            <a:r>
              <a:rPr lang="en-US" sz="7376">
                <a:solidFill>
                  <a:srgbClr val="A15C64"/>
                </a:solidFill>
                <a:latin typeface="Bobby Jones"/>
                <a:ea typeface="Bobby Jones"/>
                <a:cs typeface="Bobby Jones"/>
                <a:sym typeface="Bobby Jones"/>
              </a:rPr>
              <a:t>OUTPUT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592789" y="1377829"/>
            <a:ext cx="5656156" cy="8732411"/>
          </a:xfrm>
          <a:custGeom>
            <a:avLst/>
            <a:gdLst/>
            <a:ahLst/>
            <a:cxnLst/>
            <a:rect r="r" b="b" t="t" l="l"/>
            <a:pathLst>
              <a:path h="8732411" w="5656156">
                <a:moveTo>
                  <a:pt x="0" y="0"/>
                </a:moveTo>
                <a:lnTo>
                  <a:pt x="5656156" y="0"/>
                </a:lnTo>
                <a:lnTo>
                  <a:pt x="5656156" y="8732410"/>
                </a:lnTo>
                <a:lnTo>
                  <a:pt x="0" y="873241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550035" y="6730932"/>
            <a:ext cx="5986304" cy="2748414"/>
            <a:chOff x="0" y="0"/>
            <a:chExt cx="9587627" cy="44018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87627" cy="4401820"/>
            </a:xfrm>
            <a:custGeom>
              <a:avLst/>
              <a:gdLst/>
              <a:ahLst/>
              <a:cxnLst/>
              <a:rect r="r" b="b" t="t" l="l"/>
              <a:pathLst>
                <a:path h="4401820" w="9587627">
                  <a:moveTo>
                    <a:pt x="0" y="0"/>
                  </a:moveTo>
                  <a:lnTo>
                    <a:pt x="9587627" y="0"/>
                  </a:lnTo>
                  <a:lnTo>
                    <a:pt x="9587627" y="4401820"/>
                  </a:lnTo>
                  <a:lnTo>
                    <a:pt x="0" y="4401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051" t="0" r="-3051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DAGY7Ii578Q</dc:identifier>
  <dcterms:modified xsi:type="dcterms:W3CDTF">2011-08-01T06:04:30Z</dcterms:modified>
  <cp:revision>1</cp:revision>
  <dc:title>SAT4650 Project Presentation.pptx</dc:title>
</cp:coreProperties>
</file>