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7" r:id="rId2"/>
    <p:sldMasterId id="2147483689" r:id="rId3"/>
  </p:sldMasterIdLst>
  <p:notesMasterIdLst>
    <p:notesMasterId r:id="rId19"/>
  </p:notesMasterIdLst>
  <p:sldIdLst>
    <p:sldId id="256" r:id="rId4"/>
    <p:sldId id="257" r:id="rId5"/>
    <p:sldId id="258" r:id="rId6"/>
    <p:sldId id="282" r:id="rId7"/>
    <p:sldId id="283" r:id="rId8"/>
    <p:sldId id="284" r:id="rId9"/>
    <p:sldId id="285" r:id="rId10"/>
    <p:sldId id="286" r:id="rId11"/>
    <p:sldId id="287" r:id="rId12"/>
    <p:sldId id="288" r:id="rId13"/>
    <p:sldId id="290" r:id="rId14"/>
    <p:sldId id="291" r:id="rId15"/>
    <p:sldId id="293" r:id="rId16"/>
    <p:sldId id="292" r:id="rId17"/>
    <p:sldId id="280" r:id="rId18"/>
  </p:sldIdLst>
  <p:sldSz cx="9144000" cy="6858000" type="screen4x3"/>
  <p:notesSz cx="6858000" cy="9144000"/>
  <p:embeddedFontLst>
    <p:embeddedFont>
      <p:font typeface="Verdana" pitchFamily="34" charset="0"/>
      <p:regular r:id="rId20"/>
      <p:bold r:id="rId21"/>
      <p:italic r:id="rId22"/>
      <p:boldItalic r:id="rId23"/>
    </p:embeddedFont>
    <p:embeddedFont>
      <p:font typeface="Century Gothic" pitchFamily="34" charset="0"/>
      <p:regular r:id="rId24"/>
      <p:bold r:id="rId25"/>
      <p:italic r:id="rId26"/>
      <p:boldItalic r:id="rId27"/>
    </p:embeddedFont>
    <p:embeddedFont>
      <p:font typeface="Calibri"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3" roundtripDataSignature="AMtx7mjoMoiFBTtrLq+8uYFH6C/5Y9Zf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72BF4ADA-212D-4E26-B842-FD31E4F004FD}">
  <a:tblStyle styleId="{72BF4ADA-212D-4E26-B842-FD31E4F004F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snapToGrid="0">
      <p:cViewPr>
        <p:scale>
          <a:sx n="96" d="100"/>
          <a:sy n="96" d="100"/>
        </p:scale>
        <p:origin x="-624" y="48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7.fntdata"/><Relationship Id="rId3" Type="http://schemas.openxmlformats.org/officeDocument/2006/relationships/slideMaster" Target="slideMasters/slideMaster3.xml"/><Relationship Id="rId21" Type="http://schemas.openxmlformats.org/officeDocument/2006/relationships/font" Target="fonts/font2.fntdata"/><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6.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7.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43" Type="http://customschemas.google.com/relationships/presentationmetadata" Target="metadata"/></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3" Type="http://schemas.openxmlformats.org/officeDocument/2006/relationships/slide" Target="slides/slide5.xml"/><Relationship Id="rId7" Type="http://schemas.openxmlformats.org/officeDocument/2006/relationships/slide" Target="slides/slide9.xml"/><Relationship Id="rId12" Type="http://schemas.openxmlformats.org/officeDocument/2006/relationships/slide" Target="slides/slide14.xml"/><Relationship Id="rId2" Type="http://schemas.openxmlformats.org/officeDocument/2006/relationships/slide" Target="slides/slide4.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3.xml"/><Relationship Id="rId5" Type="http://schemas.openxmlformats.org/officeDocument/2006/relationships/slide" Target="slides/slide7.xml"/><Relationship Id="rId10" Type="http://schemas.openxmlformats.org/officeDocument/2006/relationships/slide" Target="slides/slide12.xml"/><Relationship Id="rId4" Type="http://schemas.openxmlformats.org/officeDocument/2006/relationships/slide" Target="slides/slide6.xml"/><Relationship Id="rId9"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11962187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27"/>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2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3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3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3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38"/>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3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3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39"/>
          <p:cNvSpPr>
            <a:spLocks noGrp="1"/>
          </p:cNvSpPr>
          <p:nvPr>
            <p:ph type="pic" idx="2"/>
          </p:nvPr>
        </p:nvSpPr>
        <p:spPr>
          <a:xfrm>
            <a:off x="5487990" y="2048256"/>
            <a:ext cx="3427413" cy="4206240"/>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2800"/>
              <a:buFont typeface="Noto Sans Symbols"/>
              <a:buNone/>
              <a:defRPr sz="2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5pPr>
            <a:lvl6pPr marR="0" lvl="5" algn="l" rtl="0">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7pPr>
            <a:lvl8pPr marR="0" lvl="7" algn="l" rtl="0">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9" name="Google Shape;69;p3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39"/>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3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4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4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40"/>
          <p:cNvSpPr>
            <a:spLocks noGrp="1"/>
          </p:cNvSpPr>
          <p:nvPr>
            <p:ph type="pic" idx="2"/>
          </p:nvPr>
        </p:nvSpPr>
        <p:spPr>
          <a:xfrm>
            <a:off x="927100" y="1129553"/>
            <a:ext cx="7988300"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76" name="Google Shape;76;p40"/>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4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4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4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4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41"/>
          <p:cNvSpPr>
            <a:spLocks noGrp="1"/>
          </p:cNvSpPr>
          <p:nvPr>
            <p:ph type="pic" idx="2"/>
          </p:nvPr>
        </p:nvSpPr>
        <p:spPr>
          <a:xfrm>
            <a:off x="927100" y="1129553"/>
            <a:ext cx="3986784"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3" name="Google Shape;83;p41"/>
          <p:cNvSpPr>
            <a:spLocks noGrp="1"/>
          </p:cNvSpPr>
          <p:nvPr>
            <p:ph type="pic" idx="3"/>
          </p:nvPr>
        </p:nvSpPr>
        <p:spPr>
          <a:xfrm>
            <a:off x="4928616" y="1129553"/>
            <a:ext cx="3986784"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4" name="Google Shape;84;p4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pic>
        <p:nvPicPr>
          <p:cNvPr id="85" name="Google Shape;85;p41"/>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4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Google Shape;88;p4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4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42"/>
          <p:cNvSpPr>
            <a:spLocks noGrp="1"/>
          </p:cNvSpPr>
          <p:nvPr>
            <p:ph type="pic" idx="2"/>
          </p:nvPr>
        </p:nvSpPr>
        <p:spPr>
          <a:xfrm>
            <a:off x="927100" y="1129553"/>
            <a:ext cx="6601968"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1" name="Google Shape;91;p42"/>
          <p:cNvSpPr>
            <a:spLocks noGrp="1"/>
          </p:cNvSpPr>
          <p:nvPr>
            <p:ph type="pic" idx="3"/>
          </p:nvPr>
        </p:nvSpPr>
        <p:spPr>
          <a:xfrm>
            <a:off x="7543800" y="1129553"/>
            <a:ext cx="1371600" cy="1481328"/>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2" name="Google Shape;92;p42"/>
          <p:cNvSpPr>
            <a:spLocks noGrp="1"/>
          </p:cNvSpPr>
          <p:nvPr>
            <p:ph type="pic" idx="4"/>
          </p:nvPr>
        </p:nvSpPr>
        <p:spPr>
          <a:xfrm>
            <a:off x="7543800" y="2629169"/>
            <a:ext cx="1371600" cy="1481328"/>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3" name="Google Shape;93;p42"/>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4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4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Google Shape;97;p4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4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4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44"/>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4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4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44"/>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4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5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5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5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5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5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5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5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5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5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5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5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5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2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28"/>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5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59"/>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59"/>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5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5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5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6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6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6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6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6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6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6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6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6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6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6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6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6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6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6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6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6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6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6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6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6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6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64"/>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8" name="Google Shape;238;p64"/>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6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6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6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6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6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6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6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6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6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66"/>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6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6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6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pPr marL="0" lvl="0" indent="0" algn="l"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68"/>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68"/>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pic>
        <p:nvPicPr>
          <p:cNvPr id="265" name="Google Shape;265;p6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6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6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69"/>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270" name="Google Shape;270;p69"/>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6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31"/>
          <p:cNvPicPr preferRelativeResize="0"/>
          <p:nvPr/>
        </p:nvPicPr>
        <p:blipFill rotWithShape="1">
          <a:blip r:embed="rId2">
            <a:alphaModFix/>
          </a:blip>
          <a:src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3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70"/>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70"/>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228600" algn="l">
              <a:spcBef>
                <a:spcPts val="220"/>
              </a:spcBef>
              <a:spcAft>
                <a:spcPts val="0"/>
              </a:spcAft>
              <a:buSzPts val="1100"/>
              <a:buFont typeface="Arial"/>
              <a:buNone/>
              <a:defRPr sz="1100"/>
            </a:lvl6pPr>
            <a:lvl7pPr marL="3200400" lvl="6" indent="-228600" algn="l">
              <a:spcBef>
                <a:spcPts val="220"/>
              </a:spcBef>
              <a:spcAft>
                <a:spcPts val="0"/>
              </a:spcAft>
              <a:buSzPts val="1100"/>
              <a:buFont typeface="Arial"/>
              <a:buNone/>
              <a:defRPr sz="1100"/>
            </a:lvl7pPr>
            <a:lvl8pPr marL="3657600" lvl="7" indent="-228600" algn="l">
              <a:spcBef>
                <a:spcPts val="220"/>
              </a:spcBef>
              <a:spcAft>
                <a:spcPts val="0"/>
              </a:spcAft>
              <a:buSzPts val="1100"/>
              <a:buFont typeface="Arial"/>
              <a:buNone/>
              <a:defRPr sz="1100"/>
            </a:lvl8pPr>
            <a:lvl9pPr marL="4114800" lvl="8" indent="-228600" algn="l">
              <a:spcBef>
                <a:spcPts val="220"/>
              </a:spcBef>
              <a:spcAft>
                <a:spcPts val="0"/>
              </a:spcAft>
              <a:buSzPts val="1100"/>
              <a:buFont typeface="Arial"/>
              <a:buNone/>
              <a:defRPr sz="1100"/>
            </a:lvl9pPr>
          </a:lstStyle>
          <a:p>
            <a:endParaRPr/>
          </a:p>
        </p:txBody>
      </p:sp>
      <p:pic>
        <p:nvPicPr>
          <p:cNvPr id="275" name="Google Shape;275;p70"/>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7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7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71"/>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spcBef>
                <a:spcPts val="280"/>
              </a:spcBef>
              <a:spcAft>
                <a:spcPts val="0"/>
              </a:spcAft>
              <a:buSzPts val="1400"/>
              <a:buFont typeface="Arial"/>
              <a:buChar char="–"/>
              <a:defRPr sz="1400"/>
            </a:lvl5pPr>
            <a:lvl6pPr marL="2743200" lvl="5" indent="-317500" algn="l">
              <a:spcBef>
                <a:spcPts val="280"/>
              </a:spcBef>
              <a:spcAft>
                <a:spcPts val="0"/>
              </a:spcAft>
              <a:buSzPts val="1400"/>
              <a:buFont typeface="Arial"/>
              <a:buChar char="–"/>
              <a:defRPr sz="1400"/>
            </a:lvl6pPr>
            <a:lvl7pPr marL="3200400" lvl="6" indent="-317500" algn="l">
              <a:spcBef>
                <a:spcPts val="280"/>
              </a:spcBef>
              <a:spcAft>
                <a:spcPts val="0"/>
              </a:spcAft>
              <a:buSzPts val="1400"/>
              <a:buFont typeface="Arial"/>
              <a:buChar char="–"/>
              <a:defRPr sz="1400"/>
            </a:lvl7pPr>
            <a:lvl8pPr marL="3657600" lvl="7" indent="-317500" algn="l">
              <a:spcBef>
                <a:spcPts val="280"/>
              </a:spcBef>
              <a:spcAft>
                <a:spcPts val="0"/>
              </a:spcAft>
              <a:buSzPts val="1400"/>
              <a:buFont typeface="Arial"/>
              <a:buChar char="–"/>
              <a:defRPr sz="1400"/>
            </a:lvl8pPr>
            <a:lvl9pPr marL="4114800" lvl="8" indent="-317500" algn="l">
              <a:spcBef>
                <a:spcPts val="280"/>
              </a:spcBef>
              <a:spcAft>
                <a:spcPts val="0"/>
              </a:spcAft>
              <a:buSzPts val="1400"/>
              <a:buFont typeface="Arial"/>
              <a:buChar char="–"/>
              <a:defRPr sz="1400"/>
            </a:lvl9pPr>
          </a:lstStyle>
          <a:p>
            <a:endParaRPr/>
          </a:p>
        </p:txBody>
      </p:sp>
      <p:sp>
        <p:nvSpPr>
          <p:cNvPr id="280" name="Google Shape;280;p71"/>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spcBef>
                <a:spcPts val="280"/>
              </a:spcBef>
              <a:spcAft>
                <a:spcPts val="0"/>
              </a:spcAft>
              <a:buSzPts val="1400"/>
              <a:buFont typeface="Arial"/>
              <a:buChar char="–"/>
              <a:defRPr sz="1400"/>
            </a:lvl5pPr>
            <a:lvl6pPr marL="2743200" lvl="5" indent="-317500" algn="l">
              <a:spcBef>
                <a:spcPts val="280"/>
              </a:spcBef>
              <a:spcAft>
                <a:spcPts val="0"/>
              </a:spcAft>
              <a:buSzPts val="1400"/>
              <a:buFont typeface="Arial"/>
              <a:buChar char="–"/>
              <a:defRPr sz="1400"/>
            </a:lvl6pPr>
            <a:lvl7pPr marL="3200400" lvl="6" indent="-317500" algn="l">
              <a:spcBef>
                <a:spcPts val="280"/>
              </a:spcBef>
              <a:spcAft>
                <a:spcPts val="0"/>
              </a:spcAft>
              <a:buSzPts val="1400"/>
              <a:buFont typeface="Arial"/>
              <a:buChar char="–"/>
              <a:defRPr sz="1400"/>
            </a:lvl7pPr>
            <a:lvl8pPr marL="3657600" lvl="7" indent="-317500" algn="l">
              <a:spcBef>
                <a:spcPts val="280"/>
              </a:spcBef>
              <a:spcAft>
                <a:spcPts val="0"/>
              </a:spcAft>
              <a:buSzPts val="1400"/>
              <a:buFont typeface="Arial"/>
              <a:buChar char="–"/>
              <a:defRPr sz="1400"/>
            </a:lvl8pPr>
            <a:lvl9pPr marL="4114800" lvl="8" indent="-317500" algn="l">
              <a:spcBef>
                <a:spcPts val="280"/>
              </a:spcBef>
              <a:spcAft>
                <a:spcPts val="0"/>
              </a:spcAft>
              <a:buSzPts val="1400"/>
              <a:buFont typeface="Arial"/>
              <a:buChar char="–"/>
              <a:defRPr sz="1400"/>
            </a:lvl9pPr>
          </a:lstStyle>
          <a:p>
            <a:endParaRPr/>
          </a:p>
        </p:txBody>
      </p:sp>
      <p:pic>
        <p:nvPicPr>
          <p:cNvPr id="281" name="Google Shape;281;p71"/>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7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72"/>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72"/>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spcBef>
                <a:spcPts val="240"/>
              </a:spcBef>
              <a:spcAft>
                <a:spcPts val="0"/>
              </a:spcAft>
              <a:buSzPts val="1200"/>
              <a:buFont typeface="Arial"/>
              <a:buNone/>
              <a:defRPr sz="1200" b="1"/>
            </a:lvl5pPr>
            <a:lvl6pPr marL="2743200" lvl="5" indent="-228600" algn="l">
              <a:spcBef>
                <a:spcPts val="240"/>
              </a:spcBef>
              <a:spcAft>
                <a:spcPts val="0"/>
              </a:spcAft>
              <a:buSzPts val="1200"/>
              <a:buFont typeface="Arial"/>
              <a:buNone/>
              <a:defRPr sz="1200" b="1"/>
            </a:lvl6pPr>
            <a:lvl7pPr marL="3200400" lvl="6" indent="-228600" algn="l">
              <a:spcBef>
                <a:spcPts val="240"/>
              </a:spcBef>
              <a:spcAft>
                <a:spcPts val="0"/>
              </a:spcAft>
              <a:buSzPts val="1200"/>
              <a:buFont typeface="Arial"/>
              <a:buNone/>
              <a:defRPr sz="1200" b="1"/>
            </a:lvl7pPr>
            <a:lvl8pPr marL="3657600" lvl="7" indent="-228600" algn="l">
              <a:spcBef>
                <a:spcPts val="240"/>
              </a:spcBef>
              <a:spcAft>
                <a:spcPts val="0"/>
              </a:spcAft>
              <a:buSzPts val="1200"/>
              <a:buFont typeface="Arial"/>
              <a:buNone/>
              <a:defRPr sz="1200" b="1"/>
            </a:lvl8pPr>
            <a:lvl9pPr marL="4114800" lvl="8" indent="-228600" algn="l">
              <a:spcBef>
                <a:spcPts val="240"/>
              </a:spcBef>
              <a:spcAft>
                <a:spcPts val="0"/>
              </a:spcAft>
              <a:buSzPts val="1200"/>
              <a:buFont typeface="Arial"/>
              <a:buNone/>
              <a:defRPr sz="1200" b="1"/>
            </a:lvl9pPr>
          </a:lstStyle>
          <a:p>
            <a:endParaRPr/>
          </a:p>
        </p:txBody>
      </p:sp>
      <p:sp>
        <p:nvSpPr>
          <p:cNvPr id="286" name="Google Shape;286;p72"/>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spcBef>
                <a:spcPts val="240"/>
              </a:spcBef>
              <a:spcAft>
                <a:spcPts val="0"/>
              </a:spcAft>
              <a:buSzPts val="1200"/>
              <a:buFont typeface="Arial"/>
              <a:buChar char="–"/>
              <a:defRPr sz="1200"/>
            </a:lvl5pPr>
            <a:lvl6pPr marL="2743200" lvl="5" indent="-304800" algn="l">
              <a:spcBef>
                <a:spcPts val="240"/>
              </a:spcBef>
              <a:spcAft>
                <a:spcPts val="0"/>
              </a:spcAft>
              <a:buSzPts val="1200"/>
              <a:buFont typeface="Arial"/>
              <a:buChar char="–"/>
              <a:defRPr sz="1200"/>
            </a:lvl6pPr>
            <a:lvl7pPr marL="3200400" lvl="6" indent="-304800" algn="l">
              <a:spcBef>
                <a:spcPts val="240"/>
              </a:spcBef>
              <a:spcAft>
                <a:spcPts val="0"/>
              </a:spcAft>
              <a:buSzPts val="1200"/>
              <a:buFont typeface="Arial"/>
              <a:buChar char="–"/>
              <a:defRPr sz="1200"/>
            </a:lvl7pPr>
            <a:lvl8pPr marL="3657600" lvl="7" indent="-304800" algn="l">
              <a:spcBef>
                <a:spcPts val="240"/>
              </a:spcBef>
              <a:spcAft>
                <a:spcPts val="0"/>
              </a:spcAft>
              <a:buSzPts val="1200"/>
              <a:buFont typeface="Arial"/>
              <a:buChar char="–"/>
              <a:defRPr sz="1200"/>
            </a:lvl8pPr>
            <a:lvl9pPr marL="4114800" lvl="8" indent="-304800" algn="l">
              <a:spcBef>
                <a:spcPts val="240"/>
              </a:spcBef>
              <a:spcAft>
                <a:spcPts val="0"/>
              </a:spcAft>
              <a:buSzPts val="1200"/>
              <a:buFont typeface="Arial"/>
              <a:buChar char="–"/>
              <a:defRPr sz="1200"/>
            </a:lvl9pPr>
          </a:lstStyle>
          <a:p>
            <a:endParaRPr/>
          </a:p>
        </p:txBody>
      </p:sp>
      <p:sp>
        <p:nvSpPr>
          <p:cNvPr id="287" name="Google Shape;287;p72"/>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spcBef>
                <a:spcPts val="240"/>
              </a:spcBef>
              <a:spcAft>
                <a:spcPts val="0"/>
              </a:spcAft>
              <a:buSzPts val="1200"/>
              <a:buFont typeface="Arial"/>
              <a:buNone/>
              <a:defRPr sz="1200" b="1"/>
            </a:lvl5pPr>
            <a:lvl6pPr marL="2743200" lvl="5" indent="-228600" algn="l">
              <a:spcBef>
                <a:spcPts val="240"/>
              </a:spcBef>
              <a:spcAft>
                <a:spcPts val="0"/>
              </a:spcAft>
              <a:buSzPts val="1200"/>
              <a:buFont typeface="Arial"/>
              <a:buNone/>
              <a:defRPr sz="1200" b="1"/>
            </a:lvl6pPr>
            <a:lvl7pPr marL="3200400" lvl="6" indent="-228600" algn="l">
              <a:spcBef>
                <a:spcPts val="240"/>
              </a:spcBef>
              <a:spcAft>
                <a:spcPts val="0"/>
              </a:spcAft>
              <a:buSzPts val="1200"/>
              <a:buFont typeface="Arial"/>
              <a:buNone/>
              <a:defRPr sz="1200" b="1"/>
            </a:lvl7pPr>
            <a:lvl8pPr marL="3657600" lvl="7" indent="-228600" algn="l">
              <a:spcBef>
                <a:spcPts val="240"/>
              </a:spcBef>
              <a:spcAft>
                <a:spcPts val="0"/>
              </a:spcAft>
              <a:buSzPts val="1200"/>
              <a:buFont typeface="Arial"/>
              <a:buNone/>
              <a:defRPr sz="1200" b="1"/>
            </a:lvl8pPr>
            <a:lvl9pPr marL="4114800" lvl="8" indent="-228600" algn="l">
              <a:spcBef>
                <a:spcPts val="240"/>
              </a:spcBef>
              <a:spcAft>
                <a:spcPts val="0"/>
              </a:spcAft>
              <a:buSzPts val="1200"/>
              <a:buFont typeface="Arial"/>
              <a:buNone/>
              <a:defRPr sz="1200" b="1"/>
            </a:lvl9pPr>
          </a:lstStyle>
          <a:p>
            <a:endParaRPr/>
          </a:p>
        </p:txBody>
      </p:sp>
      <p:sp>
        <p:nvSpPr>
          <p:cNvPr id="288" name="Google Shape;288;p72"/>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spcBef>
                <a:spcPts val="240"/>
              </a:spcBef>
              <a:spcAft>
                <a:spcPts val="0"/>
              </a:spcAft>
              <a:buSzPts val="1200"/>
              <a:buFont typeface="Arial"/>
              <a:buChar char="–"/>
              <a:defRPr sz="1200"/>
            </a:lvl5pPr>
            <a:lvl6pPr marL="2743200" lvl="5" indent="-304800" algn="l">
              <a:spcBef>
                <a:spcPts val="240"/>
              </a:spcBef>
              <a:spcAft>
                <a:spcPts val="0"/>
              </a:spcAft>
              <a:buSzPts val="1200"/>
              <a:buFont typeface="Arial"/>
              <a:buChar char="–"/>
              <a:defRPr sz="1200"/>
            </a:lvl6pPr>
            <a:lvl7pPr marL="3200400" lvl="6" indent="-304800" algn="l">
              <a:spcBef>
                <a:spcPts val="240"/>
              </a:spcBef>
              <a:spcAft>
                <a:spcPts val="0"/>
              </a:spcAft>
              <a:buSzPts val="1200"/>
              <a:buFont typeface="Arial"/>
              <a:buChar char="–"/>
              <a:defRPr sz="1200"/>
            </a:lvl7pPr>
            <a:lvl8pPr marL="3657600" lvl="7" indent="-304800" algn="l">
              <a:spcBef>
                <a:spcPts val="240"/>
              </a:spcBef>
              <a:spcAft>
                <a:spcPts val="0"/>
              </a:spcAft>
              <a:buSzPts val="1200"/>
              <a:buFont typeface="Arial"/>
              <a:buChar char="–"/>
              <a:defRPr sz="1200"/>
            </a:lvl8pPr>
            <a:lvl9pPr marL="4114800" lvl="8" indent="-304800" algn="l">
              <a:spcBef>
                <a:spcPts val="240"/>
              </a:spcBef>
              <a:spcAft>
                <a:spcPts val="0"/>
              </a:spcAft>
              <a:buSzPts val="1200"/>
              <a:buFont typeface="Arial"/>
              <a:buChar char="–"/>
              <a:defRPr sz="1200"/>
            </a:lvl9pPr>
          </a:lstStyle>
          <a:p>
            <a:endParaRPr/>
          </a:p>
        </p:txBody>
      </p:sp>
      <p:pic>
        <p:nvPicPr>
          <p:cNvPr id="289" name="Google Shape;289;p7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7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73"/>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7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7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74"/>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7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75"/>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75"/>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301" name="Google Shape;301;p75"/>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spcBef>
                <a:spcPts val="140"/>
              </a:spcBef>
              <a:spcAft>
                <a:spcPts val="0"/>
              </a:spcAft>
              <a:buSzPts val="700"/>
              <a:buFont typeface="Arial"/>
              <a:buNone/>
              <a:defRPr sz="700"/>
            </a:lvl5pPr>
            <a:lvl6pPr marL="2743200" lvl="5" indent="-228600" algn="l">
              <a:spcBef>
                <a:spcPts val="140"/>
              </a:spcBef>
              <a:spcAft>
                <a:spcPts val="0"/>
              </a:spcAft>
              <a:buSzPts val="700"/>
              <a:buFont typeface="Arial"/>
              <a:buNone/>
              <a:defRPr sz="700"/>
            </a:lvl6pPr>
            <a:lvl7pPr marL="3200400" lvl="6" indent="-228600" algn="l">
              <a:spcBef>
                <a:spcPts val="140"/>
              </a:spcBef>
              <a:spcAft>
                <a:spcPts val="0"/>
              </a:spcAft>
              <a:buSzPts val="700"/>
              <a:buFont typeface="Arial"/>
              <a:buNone/>
              <a:defRPr sz="700"/>
            </a:lvl7pPr>
            <a:lvl8pPr marL="3657600" lvl="7" indent="-228600" algn="l">
              <a:spcBef>
                <a:spcPts val="140"/>
              </a:spcBef>
              <a:spcAft>
                <a:spcPts val="0"/>
              </a:spcAft>
              <a:buSzPts val="700"/>
              <a:buFont typeface="Arial"/>
              <a:buNone/>
              <a:defRPr sz="700"/>
            </a:lvl8pPr>
            <a:lvl9pPr marL="4114800" lvl="8" indent="-228600" algn="l">
              <a:spcBef>
                <a:spcPts val="140"/>
              </a:spcBef>
              <a:spcAft>
                <a:spcPts val="0"/>
              </a:spcAft>
              <a:buSzPts val="700"/>
              <a:buFont typeface="Arial"/>
              <a:buNone/>
              <a:defRPr sz="700"/>
            </a:lvl9pPr>
          </a:lstStyle>
          <a:p>
            <a:endParaRPr/>
          </a:p>
        </p:txBody>
      </p:sp>
      <p:pic>
        <p:nvPicPr>
          <p:cNvPr id="302" name="Google Shape;302;p75"/>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75"/>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76"/>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76"/>
          <p:cNvSpPr>
            <a:spLocks noGrp="1"/>
          </p:cNvSpPr>
          <p:nvPr>
            <p:ph type="pic" idx="2"/>
          </p:nvPr>
        </p:nvSpPr>
        <p:spPr>
          <a:xfrm>
            <a:off x="1792288" y="612775"/>
            <a:ext cx="5486400" cy="4114800"/>
          </a:xfrm>
          <a:prstGeom prst="rect">
            <a:avLst/>
          </a:prstGeom>
          <a:noFill/>
          <a:ln>
            <a:noFill/>
          </a:ln>
        </p:spPr>
        <p:txBody>
          <a:bodyPr spcFirstLastPara="1" wrap="square" lIns="0" tIns="0" rIns="0" bIns="0" anchor="t" anchorCtr="0">
            <a:noAutofit/>
          </a:bodyPr>
          <a:lstStyle>
            <a:lvl1pPr marR="0" lvl="0" algn="l" rtl="0">
              <a:lnSpc>
                <a:spcPct val="106000"/>
              </a:lnSpc>
              <a:spcBef>
                <a:spcPts val="2000"/>
              </a:spcBef>
              <a:spcAft>
                <a:spcPts val="0"/>
              </a:spcAft>
              <a:buClr>
                <a:schemeClr val="dk1"/>
              </a:buClr>
              <a:buSzPts val="2000"/>
              <a:buFont typeface="Noto Sans Symbols"/>
              <a:buNone/>
              <a:defRPr sz="2500" b="0" i="0" u="none" strike="noStrike" cap="none">
                <a:solidFill>
                  <a:schemeClr val="dk1"/>
                </a:solidFill>
                <a:latin typeface="Arial"/>
                <a:ea typeface="Arial"/>
                <a:cs typeface="Arial"/>
                <a:sym typeface="Arial"/>
              </a:defRPr>
            </a:lvl1pPr>
            <a:lvl2pPr marR="0" lvl="1" algn="l" rtl="0">
              <a:lnSpc>
                <a:spcPct val="106000"/>
              </a:lnSpc>
              <a:spcBef>
                <a:spcPts val="1760"/>
              </a:spcBef>
              <a:spcAft>
                <a:spcPts val="0"/>
              </a:spcAft>
              <a:buClr>
                <a:schemeClr val="dk1"/>
              </a:buClr>
              <a:buSzPts val="2200"/>
              <a:buFont typeface="Noto Sans Symbols"/>
              <a:buNone/>
              <a:defRPr sz="2200" b="0" i="0" u="none" strike="noStrike" cap="none">
                <a:solidFill>
                  <a:schemeClr val="dk1"/>
                </a:solidFill>
                <a:latin typeface="Arial"/>
                <a:ea typeface="Arial"/>
                <a:cs typeface="Arial"/>
                <a:sym typeface="Arial"/>
              </a:defRPr>
            </a:lvl2pPr>
            <a:lvl3pPr marR="0" lvl="2" algn="l" rtl="0">
              <a:lnSpc>
                <a:spcPct val="106000"/>
              </a:lnSpc>
              <a:spcBef>
                <a:spcPts val="76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3pPr>
            <a:lvl4pPr marR="0" lvl="3" algn="l" rtl="0">
              <a:lnSpc>
                <a:spcPct val="106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07" name="Google Shape;307;p76"/>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spcBef>
                <a:spcPts val="140"/>
              </a:spcBef>
              <a:spcAft>
                <a:spcPts val="0"/>
              </a:spcAft>
              <a:buSzPts val="700"/>
              <a:buFont typeface="Arial"/>
              <a:buNone/>
              <a:defRPr sz="700"/>
            </a:lvl5pPr>
            <a:lvl6pPr marL="2743200" lvl="5" indent="-228600" algn="l">
              <a:spcBef>
                <a:spcPts val="140"/>
              </a:spcBef>
              <a:spcAft>
                <a:spcPts val="0"/>
              </a:spcAft>
              <a:buSzPts val="700"/>
              <a:buFont typeface="Arial"/>
              <a:buNone/>
              <a:defRPr sz="700"/>
            </a:lvl6pPr>
            <a:lvl7pPr marL="3200400" lvl="6" indent="-228600" algn="l">
              <a:spcBef>
                <a:spcPts val="140"/>
              </a:spcBef>
              <a:spcAft>
                <a:spcPts val="0"/>
              </a:spcAft>
              <a:buSzPts val="700"/>
              <a:buFont typeface="Arial"/>
              <a:buNone/>
              <a:defRPr sz="700"/>
            </a:lvl7pPr>
            <a:lvl8pPr marL="3657600" lvl="7" indent="-228600" algn="l">
              <a:spcBef>
                <a:spcPts val="140"/>
              </a:spcBef>
              <a:spcAft>
                <a:spcPts val="0"/>
              </a:spcAft>
              <a:buSzPts val="700"/>
              <a:buFont typeface="Arial"/>
              <a:buNone/>
              <a:defRPr sz="700"/>
            </a:lvl8pPr>
            <a:lvl9pPr marL="4114800" lvl="8" indent="-228600" algn="l">
              <a:spcBef>
                <a:spcPts val="140"/>
              </a:spcBef>
              <a:spcAft>
                <a:spcPts val="0"/>
              </a:spcAft>
              <a:buSzPts val="700"/>
              <a:buFont typeface="Arial"/>
              <a:buNone/>
              <a:defRPr sz="700"/>
            </a:lvl9pPr>
          </a:lstStyle>
          <a:p>
            <a:endParaRPr/>
          </a:p>
        </p:txBody>
      </p:sp>
      <p:pic>
        <p:nvPicPr>
          <p:cNvPr id="308" name="Google Shape;308;p76"/>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7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7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77"/>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313" name="Google Shape;313;p77"/>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7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78"/>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78"/>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318" name="Google Shape;318;p78"/>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7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7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79"/>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7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32"/>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32"/>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32"/>
          <p:cNvSpPr>
            <a:spLocks noGrp="1"/>
          </p:cNvSpPr>
          <p:nvPr>
            <p:ph type="pic" idx="2"/>
          </p:nvPr>
        </p:nvSpPr>
        <p:spPr>
          <a:xfrm>
            <a:off x="927100" y="1129553"/>
            <a:ext cx="7988300" cy="3886200"/>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26" name="Google Shape;26;p32"/>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32"/>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8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8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33"/>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33"/>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3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33"/>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3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3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3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34"/>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3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3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3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3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3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3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3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3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3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3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3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3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35"/>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3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3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55" name="Google Shape;55;p36"/>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3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37"/>
          <p:cNvPicPr preferRelativeResize="0"/>
          <p:nvPr/>
        </p:nvPicPr>
        <p:blipFill rotWithShape="1">
          <a:blip r:embed="rId2">
            <a:alphaModFix/>
          </a:blip>
          <a:src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37"/>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e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image" Target="../media/image1.jpeg"/><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2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26"/>
          <p:cNvPicPr preferRelativeResize="0"/>
          <p:nvPr/>
        </p:nvPicPr>
        <p:blipFill rotWithShape="1">
          <a:blip r:embed="rId18">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5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0" name="Google Shape;180;p5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5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83" name="Google Shape;183;p55"/>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55"/>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Calibri"/>
                <a:ea typeface="Calibri"/>
                <a:cs typeface="Calibri"/>
                <a:sym typeface="Calibri"/>
              </a:rPr>
              <a:t>Copyrights © 2017 Innodatatics Inc. All Rights Reserved</a:t>
            </a:r>
            <a:endParaRPr sz="9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6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9pPr>
          </a:lstStyle>
          <a:p>
            <a:endParaRPr/>
          </a:p>
        </p:txBody>
      </p:sp>
      <p:sp>
        <p:nvSpPr>
          <p:cNvPr id="256" name="Google Shape;256;p67"/>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SzPts val="1400"/>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67"/>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None/>
            </a:pPr>
            <a:endParaRPr sz="3100">
              <a:solidFill>
                <a:srgbClr val="AFAFAF"/>
              </a:solidFill>
              <a:latin typeface="Arial"/>
              <a:ea typeface="Arial"/>
              <a:cs typeface="Arial"/>
              <a:sym typeface="Arial"/>
            </a:endParaRPr>
          </a:p>
        </p:txBody>
      </p:sp>
      <p:cxnSp>
        <p:nvCxnSpPr>
          <p:cNvPr id="258" name="Google Shape;258;p67"/>
          <p:cNvCxnSpPr/>
          <p:nvPr/>
        </p:nvCxnSpPr>
        <p:spPr>
          <a:xfrm>
            <a:off x="469900" y="992188"/>
            <a:ext cx="8504238" cy="0"/>
          </a:xfrm>
          <a:prstGeom prst="straightConnector1">
            <a:avLst/>
          </a:prstGeom>
          <a:noFill/>
          <a:ln>
            <a:noFill/>
          </a:ln>
        </p:spPr>
      </p:cxnSp>
      <p:sp>
        <p:nvSpPr>
          <p:cNvPr id="259" name="Google Shape;259;p67"/>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fld id="{00000000-1234-1234-1234-123412341234}" type="slidenum">
              <a:rPr lang="en-IN" sz="600">
                <a:solidFill>
                  <a:srgbClr val="000000"/>
                </a:solidFill>
                <a:latin typeface="Arial"/>
                <a:ea typeface="Arial"/>
                <a:cs typeface="Arial"/>
                <a:sym typeface="Arial"/>
              </a:rPr>
              <a:pPr marL="0" marR="0" lvl="0" indent="0" algn="l" rtl="0">
                <a:spcBef>
                  <a:spcPts val="0"/>
                </a:spcBef>
                <a:spcAft>
                  <a:spcPts val="0"/>
                </a:spcAft>
                <a:buNone/>
              </a:pPr>
              <a:t>‹#›</a:t>
            </a:fld>
            <a:endParaRPr sz="600">
              <a:solidFill>
                <a:srgbClr val="000000"/>
              </a:solidFill>
              <a:latin typeface="Arial"/>
              <a:ea typeface="Arial"/>
              <a:cs typeface="Arial"/>
              <a:sym typeface="Arial"/>
            </a:endParaRPr>
          </a:p>
        </p:txBody>
      </p:sp>
      <p:pic>
        <p:nvPicPr>
          <p:cNvPr id="260" name="Google Shape;260;p67"/>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67"/>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601578" y="2226365"/>
            <a:ext cx="9488694" cy="3087757"/>
          </a:xfrm>
          <a:prstGeom prst="rect">
            <a:avLst/>
          </a:prstGeom>
          <a:noFill/>
          <a:ln>
            <a:noFill/>
          </a:ln>
        </p:spPr>
        <p:txBody>
          <a:bodyPr spcFirstLastPara="1" wrap="square" lIns="0" tIns="0" rIns="0" bIns="0" anchor="t" anchorCtr="0">
            <a:noAutofit/>
          </a:bodyPr>
          <a:lstStyle/>
          <a:p>
            <a:pPr lvl="0" algn="ctr">
              <a:buClr>
                <a:srgbClr val="002776"/>
              </a:buClr>
              <a:buSzPts val="3600"/>
            </a:pPr>
            <a:r>
              <a:rPr lang="en-IN" sz="3600" b="1" dirty="0" smtClean="0">
                <a:solidFill>
                  <a:srgbClr val="002776"/>
                </a:solidFill>
                <a:latin typeface="Verdana"/>
                <a:ea typeface="Verdana"/>
                <a:cs typeface="Verdana"/>
                <a:sym typeface="Verdana"/>
              </a:rPr>
              <a:t>    </a:t>
            </a:r>
            <a:r>
              <a:rPr lang="en-IN" sz="3600" b="1" dirty="0" smtClean="0">
                <a:solidFill>
                  <a:srgbClr val="00B050"/>
                </a:solidFill>
                <a:latin typeface="Verdana"/>
                <a:ea typeface="Verdana"/>
                <a:cs typeface="Verdana"/>
                <a:sym typeface="Verdana"/>
              </a:rPr>
              <a:t>Predicting Customer Ad Clicks on a Ecommerce site via ML.</a:t>
            </a:r>
          </a:p>
          <a:p>
            <a:pPr lvl="0" algn="ctr">
              <a:buClr>
                <a:srgbClr val="002776"/>
              </a:buClr>
              <a:buSzPts val="3600"/>
            </a:pPr>
            <a:r>
              <a:rPr lang="en-IN" sz="3600" b="1" dirty="0" smtClean="0">
                <a:solidFill>
                  <a:srgbClr val="002776"/>
                </a:solidFill>
                <a:latin typeface="Verdana"/>
                <a:ea typeface="Verdana"/>
                <a:cs typeface="Verdana"/>
                <a:sym typeface="Verdana"/>
              </a:rPr>
              <a:t> </a:t>
            </a:r>
          </a:p>
          <a:p>
            <a:pPr lvl="0" algn="ctr">
              <a:buClr>
                <a:srgbClr val="002776"/>
              </a:buClr>
              <a:buSzPts val="3600"/>
            </a:pPr>
            <a:r>
              <a:rPr lang="en-IN" sz="3600" b="1" dirty="0" smtClean="0">
                <a:solidFill>
                  <a:srgbClr val="002776"/>
                </a:solidFill>
                <a:latin typeface="Verdana"/>
                <a:ea typeface="Verdana"/>
                <a:cs typeface="Verdana"/>
                <a:sym typeface="Verdana"/>
              </a:rPr>
              <a:t>Project </a:t>
            </a:r>
            <a:r>
              <a:rPr lang="en-IN" sz="3600" b="1" i="0" u="none" strike="noStrike" cap="none" dirty="0">
                <a:solidFill>
                  <a:srgbClr val="002776"/>
                </a:solidFill>
                <a:latin typeface="Verdana"/>
                <a:ea typeface="Verdana"/>
                <a:cs typeface="Verdana"/>
                <a:sym typeface="Verdana"/>
              </a:rPr>
              <a:t>Group: </a:t>
            </a:r>
            <a:r>
              <a:rPr lang="en-IN" sz="3600" b="1" i="0" u="none" strike="noStrike" cap="none" dirty="0" smtClean="0">
                <a:solidFill>
                  <a:srgbClr val="002776"/>
                </a:solidFill>
                <a:latin typeface="Verdana"/>
                <a:ea typeface="Verdana"/>
                <a:cs typeface="Verdana"/>
                <a:sym typeface="Verdana"/>
              </a:rPr>
              <a:t>P3_Group3</a:t>
            </a:r>
            <a:endParaRPr sz="2400" b="1" i="0" u="none" strike="noStrike" cap="none" dirty="0">
              <a:solidFill>
                <a:srgbClr val="002776"/>
              </a:solidFill>
              <a:latin typeface="Verdana"/>
              <a:ea typeface="Verdana"/>
              <a:cs typeface="Verdana"/>
              <a:sym typeface="Verdana"/>
            </a:endParaRPr>
          </a:p>
          <a:p>
            <a:pPr marL="0" marR="0" lvl="0" indent="0" algn="ctr" rtl="0">
              <a:lnSpc>
                <a:spcPct val="100000"/>
              </a:lnSpc>
              <a:spcBef>
                <a:spcPts val="0"/>
              </a:spcBef>
              <a:spcAft>
                <a:spcPts val="0"/>
              </a:spcAft>
              <a:buClr>
                <a:srgbClr val="002776"/>
              </a:buClr>
              <a:buSzPts val="2400"/>
              <a:buFont typeface="Verdana"/>
              <a:buNone/>
            </a:pPr>
            <a:r>
              <a:rPr lang="en-IN" sz="2400" b="1" i="0" u="none" strike="noStrike" cap="none" dirty="0" smtClean="0">
                <a:solidFill>
                  <a:srgbClr val="002776"/>
                </a:solidFill>
                <a:latin typeface="Verdana"/>
                <a:ea typeface="Verdana"/>
                <a:cs typeface="Verdana"/>
                <a:sym typeface="Verdana"/>
              </a:rPr>
              <a:t>Date</a:t>
            </a:r>
            <a:r>
              <a:rPr lang="en-IN" sz="2400" b="1" i="0" u="none" strike="noStrike" cap="none" dirty="0">
                <a:solidFill>
                  <a:srgbClr val="002776"/>
                </a:solidFill>
                <a:latin typeface="Verdana"/>
                <a:ea typeface="Verdana"/>
                <a:cs typeface="Verdana"/>
                <a:sym typeface="Verdana"/>
              </a:rPr>
              <a:t>: </a:t>
            </a:r>
            <a:r>
              <a:rPr lang="en-IN" sz="2400" b="1" i="0" u="none" strike="noStrike" cap="none" dirty="0" smtClean="0">
                <a:solidFill>
                  <a:srgbClr val="002776"/>
                </a:solidFill>
                <a:latin typeface="Verdana"/>
                <a:ea typeface="Verdana"/>
                <a:cs typeface="Verdana"/>
                <a:sym typeface="Verdana"/>
              </a:rPr>
              <a:t>01-May-19</a:t>
            </a:r>
            <a:endParaRPr sz="2400" b="1" i="0" u="none" strike="noStrike" cap="none" dirty="0">
              <a:solidFill>
                <a:srgbClr val="002776"/>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40" name="Google Shape;340;p2"/>
          <p:cNvSpPr txBox="1"/>
          <p:nvPr/>
        </p:nvSpPr>
        <p:spPr>
          <a:xfrm>
            <a:off x="170899" y="178904"/>
            <a:ext cx="8460635" cy="6740266"/>
          </a:xfrm>
          <a:prstGeom prst="rect">
            <a:avLst/>
          </a:prstGeom>
          <a:noFill/>
          <a:ln>
            <a:noFill/>
          </a:ln>
        </p:spPr>
        <p:txBody>
          <a:bodyPr spcFirstLastPara="1" wrap="square" lIns="91425" tIns="45700" rIns="91425" bIns="45700" anchor="t" anchorCtr="0">
            <a:spAutoFit/>
          </a:bodyPr>
          <a:lstStyle/>
          <a:p>
            <a:pPr lvl="0"/>
            <a:r>
              <a:rPr lang="en-IN" sz="1600" dirty="0" smtClean="0">
                <a:solidFill>
                  <a:schemeClr val="accent4">
                    <a:lumMod val="75000"/>
                  </a:schemeClr>
                </a:solidFill>
                <a:latin typeface="Century Gothic" pitchFamily="34" charset="0"/>
              </a:rPr>
              <a:t>e</a:t>
            </a:r>
            <a:r>
              <a:rPr lang="en-IN" sz="1600" dirty="0" smtClean="0">
                <a:solidFill>
                  <a:schemeClr val="accent4">
                    <a:lumMod val="75000"/>
                  </a:schemeClr>
                </a:solidFill>
                <a:latin typeface="Century Gothic" pitchFamily="34" charset="0"/>
              </a:rPr>
              <a:t>. Encoding </a:t>
            </a:r>
            <a:r>
              <a:rPr lang="en-IN" sz="1600" dirty="0" smtClean="0">
                <a:solidFill>
                  <a:schemeClr val="accent4">
                    <a:lumMod val="75000"/>
                  </a:schemeClr>
                </a:solidFill>
                <a:latin typeface="Century Gothic" pitchFamily="34" charset="0"/>
              </a:rPr>
              <a:t>of each feature:?? Categorical features, Numerical features,</a:t>
            </a:r>
          </a:p>
          <a:p>
            <a:pPr lvl="0"/>
            <a:endParaRPr lang="en-IN" sz="1600" dirty="0" smtClean="0">
              <a:solidFill>
                <a:schemeClr val="accent4">
                  <a:lumMod val="75000"/>
                </a:schemeClr>
              </a:solidFill>
              <a:latin typeface="Century Gothic" pitchFamily="34" charset="0"/>
            </a:endParaRPr>
          </a:p>
          <a:p>
            <a:pPr lvl="0"/>
            <a:r>
              <a:rPr lang="en-IN" sz="1600" dirty="0" smtClean="0">
                <a:solidFill>
                  <a:schemeClr val="accent4">
                    <a:lumMod val="75000"/>
                  </a:schemeClr>
                </a:solidFill>
                <a:latin typeface="Century Gothic" pitchFamily="34" charset="0"/>
              </a:rPr>
              <a:t>f</a:t>
            </a:r>
            <a:r>
              <a:rPr lang="en-IN" sz="1600" dirty="0" smtClean="0">
                <a:solidFill>
                  <a:schemeClr val="accent4">
                    <a:lumMod val="75000"/>
                  </a:schemeClr>
                </a:solidFill>
                <a:latin typeface="Century Gothic" pitchFamily="34" charset="0"/>
              </a:rPr>
              <a:t>. Dataset </a:t>
            </a:r>
            <a:r>
              <a:rPr lang="en-IN" sz="1600" dirty="0" smtClean="0">
                <a:solidFill>
                  <a:schemeClr val="accent4">
                    <a:lumMod val="75000"/>
                  </a:schemeClr>
                </a:solidFill>
                <a:latin typeface="Century Gothic" pitchFamily="34" charset="0"/>
              </a:rPr>
              <a:t>properties: Imbalanced data: </a:t>
            </a:r>
            <a:r>
              <a:rPr lang="en-IN" sz="1600" dirty="0" smtClean="0">
                <a:solidFill>
                  <a:schemeClr val="accent4">
                    <a:lumMod val="75000"/>
                  </a:schemeClr>
                </a:solidFill>
                <a:latin typeface="Century Gothic" pitchFamily="34" charset="0"/>
              </a:rPr>
              <a:t>Under sampling, reweighting- schemes, Time </a:t>
            </a:r>
            <a:r>
              <a:rPr lang="en-IN" sz="1600" dirty="0" smtClean="0">
                <a:solidFill>
                  <a:schemeClr val="accent4">
                    <a:lumMod val="75000"/>
                  </a:schemeClr>
                </a:solidFill>
                <a:latin typeface="Century Gothic" pitchFamily="34" charset="0"/>
              </a:rPr>
              <a:t>based </a:t>
            </a:r>
            <a:r>
              <a:rPr lang="en-IN" sz="1600" dirty="0" smtClean="0">
                <a:solidFill>
                  <a:schemeClr val="accent4">
                    <a:lumMod val="75000"/>
                  </a:schemeClr>
                </a:solidFill>
                <a:latin typeface="Century Gothic" pitchFamily="34" charset="0"/>
              </a:rPr>
              <a:t>splitting, </a:t>
            </a:r>
            <a:r>
              <a:rPr lang="en-IN" sz="1600" dirty="0" smtClean="0">
                <a:solidFill>
                  <a:schemeClr val="accent4">
                    <a:lumMod val="75000"/>
                  </a:schemeClr>
                </a:solidFill>
                <a:latin typeface="Century Gothic" pitchFamily="34" charset="0"/>
              </a:rPr>
              <a:t>demographic split.</a:t>
            </a:r>
          </a:p>
          <a:p>
            <a:pPr lvl="0"/>
            <a:endParaRPr lang="en-IN" sz="1600" dirty="0" smtClean="0">
              <a:solidFill>
                <a:schemeClr val="accent4">
                  <a:lumMod val="75000"/>
                </a:schemeClr>
              </a:solidFill>
              <a:latin typeface="Century Gothic" pitchFamily="34" charset="0"/>
            </a:endParaRPr>
          </a:p>
          <a:p>
            <a:pPr lvl="0"/>
            <a:r>
              <a:rPr lang="en-IN" sz="1600" b="1" dirty="0" smtClean="0">
                <a:solidFill>
                  <a:schemeClr val="tx1"/>
                </a:solidFill>
                <a:latin typeface="Century Gothic" pitchFamily="34" charset="0"/>
              </a:rPr>
              <a:t>Modelling</a:t>
            </a:r>
            <a:r>
              <a:rPr lang="en-IN" sz="1600" dirty="0" smtClean="0">
                <a:solidFill>
                  <a:schemeClr val="accent4">
                    <a:lumMod val="75000"/>
                  </a:schemeClr>
                </a:solidFill>
                <a:latin typeface="Century Gothic" pitchFamily="34" charset="0"/>
              </a:rPr>
              <a:t> – a) </a:t>
            </a:r>
            <a:r>
              <a:rPr lang="en-IN" sz="1600" b="1" dirty="0" smtClean="0">
                <a:solidFill>
                  <a:schemeClr val="accent4">
                    <a:lumMod val="75000"/>
                  </a:schemeClr>
                </a:solidFill>
                <a:latin typeface="Century Gothic" pitchFamily="34" charset="0"/>
              </a:rPr>
              <a:t>Naive </a:t>
            </a:r>
            <a:r>
              <a:rPr lang="en-IN" sz="1600" b="1" dirty="0" err="1" smtClean="0">
                <a:solidFill>
                  <a:schemeClr val="accent4">
                    <a:lumMod val="75000"/>
                  </a:schemeClr>
                </a:solidFill>
                <a:latin typeface="Century Gothic" pitchFamily="34" charset="0"/>
              </a:rPr>
              <a:t>bayes</a:t>
            </a:r>
            <a:r>
              <a:rPr lang="en-IN" sz="1600" b="1" dirty="0" smtClean="0">
                <a:solidFill>
                  <a:schemeClr val="accent4">
                    <a:lumMod val="75000"/>
                  </a:schemeClr>
                </a:solidFill>
                <a:latin typeface="Century Gothic" pitchFamily="34" charset="0"/>
              </a:rPr>
              <a:t> – Adv:- </a:t>
            </a:r>
            <a:r>
              <a:rPr lang="en-IN" sz="1600" dirty="0" smtClean="0">
                <a:solidFill>
                  <a:schemeClr val="accent4">
                    <a:lumMod val="75000"/>
                  </a:schemeClr>
                </a:solidFill>
                <a:latin typeface="Century Gothic" pitchFamily="34" charset="0"/>
              </a:rPr>
              <a:t>Low </a:t>
            </a:r>
            <a:r>
              <a:rPr lang="en-IN" sz="1600" dirty="0" smtClean="0">
                <a:solidFill>
                  <a:schemeClr val="accent4">
                    <a:lumMod val="75000"/>
                  </a:schemeClr>
                </a:solidFill>
                <a:latin typeface="Century Gothic" pitchFamily="34" charset="0"/>
              </a:rPr>
              <a:t>Latency ,Interpretable, Simple to train, Calibrate.</a:t>
            </a:r>
          </a:p>
          <a:p>
            <a:pPr lvl="0"/>
            <a:r>
              <a:rPr lang="en-IN" sz="1600" dirty="0" smtClean="0">
                <a:solidFill>
                  <a:schemeClr val="accent4">
                    <a:lumMod val="75000"/>
                  </a:schemeClr>
                </a:solidFill>
                <a:latin typeface="Century Gothic" pitchFamily="34" charset="0"/>
              </a:rPr>
              <a:t> </a:t>
            </a:r>
            <a:r>
              <a:rPr lang="en-IN" sz="1600" b="1" dirty="0" smtClean="0">
                <a:solidFill>
                  <a:schemeClr val="accent4">
                    <a:lumMod val="75000"/>
                  </a:schemeClr>
                </a:solidFill>
                <a:latin typeface="Century Gothic" pitchFamily="34" charset="0"/>
              </a:rPr>
              <a:t>Disadvantages</a:t>
            </a:r>
            <a:r>
              <a:rPr lang="en-IN" sz="1600" dirty="0" smtClean="0">
                <a:solidFill>
                  <a:schemeClr val="accent4">
                    <a:lumMod val="75000"/>
                  </a:schemeClr>
                </a:solidFill>
                <a:latin typeface="Century Gothic" pitchFamily="34" charset="0"/>
              </a:rPr>
              <a:t>  - Does not work well with </a:t>
            </a:r>
            <a:r>
              <a:rPr lang="en-IN" sz="1600" dirty="0" smtClean="0">
                <a:solidFill>
                  <a:schemeClr val="accent4">
                    <a:lumMod val="75000"/>
                  </a:schemeClr>
                </a:solidFill>
                <a:latin typeface="Century Gothic" pitchFamily="34" charset="0"/>
              </a:rPr>
              <a:t>similarity </a:t>
            </a:r>
            <a:r>
              <a:rPr lang="en-IN" sz="1600" dirty="0" smtClean="0">
                <a:solidFill>
                  <a:schemeClr val="accent4">
                    <a:lumMod val="75000"/>
                  </a:schemeClr>
                </a:solidFill>
                <a:latin typeface="Century Gothic" pitchFamily="34" charset="0"/>
              </a:rPr>
              <a:t>matrix,  features are correlated because of that </a:t>
            </a:r>
            <a:r>
              <a:rPr lang="en-IN" sz="1600" dirty="0" smtClean="0">
                <a:solidFill>
                  <a:schemeClr val="accent4">
                    <a:lumMod val="75000"/>
                  </a:schemeClr>
                </a:solidFill>
                <a:latin typeface="Century Gothic" pitchFamily="34" charset="0"/>
              </a:rPr>
              <a:t>NB </a:t>
            </a:r>
            <a:r>
              <a:rPr lang="en-IN" sz="1600" dirty="0" smtClean="0">
                <a:solidFill>
                  <a:schemeClr val="accent4">
                    <a:lumMod val="75000"/>
                  </a:schemeClr>
                </a:solidFill>
                <a:latin typeface="Century Gothic" pitchFamily="34" charset="0"/>
              </a:rPr>
              <a:t>assume that independent</a:t>
            </a:r>
          </a:p>
          <a:p>
            <a:pPr lvl="0"/>
            <a:endParaRPr lang="en-IN" sz="1600" dirty="0" smtClean="0">
              <a:solidFill>
                <a:schemeClr val="accent4">
                  <a:lumMod val="75000"/>
                </a:schemeClr>
              </a:solidFill>
              <a:latin typeface="Century Gothic" pitchFamily="34" charset="0"/>
            </a:endParaRPr>
          </a:p>
          <a:p>
            <a:pPr lvl="0"/>
            <a:r>
              <a:rPr lang="en-IN" sz="1600" b="1" dirty="0" smtClean="0">
                <a:solidFill>
                  <a:schemeClr val="accent4">
                    <a:lumMod val="75000"/>
                  </a:schemeClr>
                </a:solidFill>
                <a:latin typeface="Century Gothic" pitchFamily="34" charset="0"/>
              </a:rPr>
              <a:t>Logistic </a:t>
            </a:r>
            <a:r>
              <a:rPr lang="en-IN" sz="1600" b="1" dirty="0" smtClean="0">
                <a:solidFill>
                  <a:schemeClr val="accent4">
                    <a:lumMod val="75000"/>
                  </a:schemeClr>
                </a:solidFill>
                <a:latin typeface="Century Gothic" pitchFamily="34" charset="0"/>
              </a:rPr>
              <a:t>Regression </a:t>
            </a:r>
            <a:r>
              <a:rPr lang="en-IN" sz="1600" dirty="0" smtClean="0">
                <a:solidFill>
                  <a:schemeClr val="accent4">
                    <a:lumMod val="75000"/>
                  </a:schemeClr>
                </a:solidFill>
                <a:latin typeface="Century Gothic" pitchFamily="34" charset="0"/>
              </a:rPr>
              <a:t>– </a:t>
            </a:r>
            <a:r>
              <a:rPr lang="en-IN" sz="1600" b="1" dirty="0" smtClean="0">
                <a:solidFill>
                  <a:schemeClr val="accent4">
                    <a:lumMod val="75000"/>
                  </a:schemeClr>
                </a:solidFill>
                <a:latin typeface="Century Gothic" pitchFamily="34" charset="0"/>
              </a:rPr>
              <a:t>Adv:-</a:t>
            </a:r>
            <a:r>
              <a:rPr lang="en-IN" sz="1600" dirty="0" smtClean="0">
                <a:solidFill>
                  <a:schemeClr val="accent4">
                    <a:lumMod val="75000"/>
                  </a:schemeClr>
                </a:solidFill>
                <a:latin typeface="Century Gothic" pitchFamily="34" charset="0"/>
              </a:rPr>
              <a:t>Interpretable</a:t>
            </a:r>
            <a:r>
              <a:rPr lang="en-IN" sz="1600" dirty="0" smtClean="0">
                <a:solidFill>
                  <a:schemeClr val="accent4">
                    <a:lumMod val="75000"/>
                  </a:schemeClr>
                </a:solidFill>
                <a:latin typeface="Century Gothic" pitchFamily="34" charset="0"/>
              </a:rPr>
              <a:t>, low latency, it suffers multi </a:t>
            </a:r>
            <a:r>
              <a:rPr lang="en-IN" sz="1600" dirty="0" smtClean="0">
                <a:solidFill>
                  <a:schemeClr val="accent4">
                    <a:lumMod val="75000"/>
                  </a:schemeClr>
                </a:solidFill>
                <a:latin typeface="Century Gothic" pitchFamily="34" charset="0"/>
              </a:rPr>
              <a:t>co linearity </a:t>
            </a:r>
            <a:r>
              <a:rPr lang="en-IN" sz="1600" dirty="0" smtClean="0">
                <a:solidFill>
                  <a:schemeClr val="accent4">
                    <a:lumMod val="75000"/>
                  </a:schemeClr>
                </a:solidFill>
                <a:latin typeface="Century Gothic" pitchFamily="34" charset="0"/>
              </a:rPr>
              <a:t>problem (will hurt interpretable of models), minimizes log </a:t>
            </a:r>
            <a:r>
              <a:rPr lang="en-IN" sz="1600" dirty="0" smtClean="0">
                <a:solidFill>
                  <a:schemeClr val="accent4">
                    <a:lumMod val="75000"/>
                  </a:schemeClr>
                </a:solidFill>
                <a:latin typeface="Century Gothic" pitchFamily="34" charset="0"/>
              </a:rPr>
              <a:t>loss, can </a:t>
            </a:r>
            <a:r>
              <a:rPr lang="en-IN" sz="1600" dirty="0" smtClean="0">
                <a:solidFill>
                  <a:schemeClr val="accent4">
                    <a:lumMod val="75000"/>
                  </a:schemeClr>
                </a:solidFill>
                <a:latin typeface="Century Gothic" pitchFamily="34" charset="0"/>
              </a:rPr>
              <a:t>handle real values, categorical values, binary values</a:t>
            </a:r>
          </a:p>
          <a:p>
            <a:pPr lvl="0"/>
            <a:r>
              <a:rPr lang="en-IN" sz="1600" b="1" dirty="0" smtClean="0">
                <a:solidFill>
                  <a:schemeClr val="accent4">
                    <a:lumMod val="75000"/>
                  </a:schemeClr>
                </a:solidFill>
                <a:latin typeface="Century Gothic" pitchFamily="34" charset="0"/>
              </a:rPr>
              <a:t>Disadvantages</a:t>
            </a:r>
            <a:r>
              <a:rPr lang="en-IN" sz="1600" dirty="0" smtClean="0">
                <a:solidFill>
                  <a:schemeClr val="accent4">
                    <a:lumMod val="75000"/>
                  </a:schemeClr>
                </a:solidFill>
                <a:latin typeface="Century Gothic" pitchFamily="34" charset="0"/>
              </a:rPr>
              <a:t> - Data may not be linearly </a:t>
            </a:r>
            <a:r>
              <a:rPr lang="en-IN" sz="1600" dirty="0" smtClean="0">
                <a:solidFill>
                  <a:schemeClr val="accent4">
                    <a:lumMod val="75000"/>
                  </a:schemeClr>
                </a:solidFill>
                <a:latin typeface="Century Gothic" pitchFamily="34" charset="0"/>
              </a:rPr>
              <a:t>separable;</a:t>
            </a:r>
            <a:endParaRPr lang="en-IN" sz="1600" dirty="0" smtClean="0">
              <a:solidFill>
                <a:schemeClr val="accent4">
                  <a:lumMod val="75000"/>
                </a:schemeClr>
              </a:solidFill>
              <a:latin typeface="Century Gothic" pitchFamily="34" charset="0"/>
            </a:endParaRPr>
          </a:p>
          <a:p>
            <a:pPr lvl="0"/>
            <a:endParaRPr lang="en-IN" sz="1600" dirty="0" smtClean="0">
              <a:solidFill>
                <a:schemeClr val="accent4">
                  <a:lumMod val="75000"/>
                </a:schemeClr>
              </a:solidFill>
              <a:latin typeface="Century Gothic" pitchFamily="34" charset="0"/>
            </a:endParaRPr>
          </a:p>
          <a:p>
            <a:pPr lvl="0"/>
            <a:r>
              <a:rPr lang="en-IN" sz="1600" b="1" dirty="0" smtClean="0">
                <a:solidFill>
                  <a:schemeClr val="accent4">
                    <a:lumMod val="75000"/>
                  </a:schemeClr>
                </a:solidFill>
                <a:latin typeface="Century Gothic" pitchFamily="34" charset="0"/>
              </a:rPr>
              <a:t>GBDT</a:t>
            </a:r>
            <a:r>
              <a:rPr lang="en-IN" sz="1600" dirty="0" smtClean="0">
                <a:solidFill>
                  <a:schemeClr val="accent4">
                    <a:lumMod val="75000"/>
                  </a:schemeClr>
                </a:solidFill>
                <a:latin typeface="Century Gothic" pitchFamily="34" charset="0"/>
              </a:rPr>
              <a:t> - Log -loss (Most widely used model in the industry) (Ensemble Models - GBDT)</a:t>
            </a:r>
          </a:p>
          <a:p>
            <a:pPr lvl="0"/>
            <a:r>
              <a:rPr lang="en-IN" sz="1600" dirty="0" smtClean="0">
                <a:solidFill>
                  <a:schemeClr val="accent4">
                    <a:lumMod val="75000"/>
                  </a:schemeClr>
                </a:solidFill>
                <a:latin typeface="Century Gothic" pitchFamily="34" charset="0"/>
              </a:rPr>
              <a:t>What we have  - Large training data, where we should focus on low latency and min log loss</a:t>
            </a:r>
            <a:r>
              <a:rPr lang="en-IN" sz="1600" dirty="0" smtClean="0">
                <a:solidFill>
                  <a:schemeClr val="accent4">
                    <a:lumMod val="75000"/>
                  </a:schemeClr>
                </a:solidFill>
                <a:latin typeface="Century Gothic" pitchFamily="34" charset="0"/>
              </a:rPr>
              <a:t>.</a:t>
            </a:r>
          </a:p>
          <a:p>
            <a:pPr lvl="0"/>
            <a:endParaRPr lang="en-IN" sz="1600" dirty="0" smtClean="0">
              <a:solidFill>
                <a:schemeClr val="accent4">
                  <a:lumMod val="75000"/>
                </a:schemeClr>
              </a:solidFill>
              <a:latin typeface="Century Gothic" pitchFamily="34" charset="0"/>
            </a:endParaRPr>
          </a:p>
          <a:p>
            <a:pPr lvl="0"/>
            <a:r>
              <a:rPr lang="en-IN" sz="1600" dirty="0" smtClean="0">
                <a:solidFill>
                  <a:schemeClr val="accent4">
                    <a:lumMod val="75000"/>
                  </a:schemeClr>
                </a:solidFill>
                <a:latin typeface="Century Gothic" pitchFamily="34" charset="0"/>
              </a:rPr>
              <a:t>b. Measurement of model performance : - Log- loss (Time based splitting) - Train the model to 10days and test it on 11th day </a:t>
            </a:r>
          </a:p>
          <a:p>
            <a:pPr lvl="0"/>
            <a:endParaRPr lang="en-IN" sz="1600" dirty="0" smtClean="0">
              <a:solidFill>
                <a:schemeClr val="accent4">
                  <a:lumMod val="75000"/>
                </a:schemeClr>
              </a:solidFill>
              <a:latin typeface="Century Gothic" pitchFamily="34" charset="0"/>
            </a:endParaRPr>
          </a:p>
          <a:p>
            <a:pPr lvl="0"/>
            <a:r>
              <a:rPr lang="en-IN" sz="1600" dirty="0" smtClean="0">
                <a:solidFill>
                  <a:schemeClr val="accent4">
                    <a:lumMod val="75000"/>
                  </a:schemeClr>
                </a:solidFill>
                <a:latin typeface="Century Gothic" pitchFamily="34" charset="0"/>
              </a:rPr>
              <a:t>c. </a:t>
            </a:r>
            <a:r>
              <a:rPr lang="en-IN" sz="1600" dirty="0" smtClean="0">
                <a:solidFill>
                  <a:schemeClr val="accent4">
                    <a:lumMod val="75000"/>
                  </a:schemeClr>
                </a:solidFill>
                <a:latin typeface="Century Gothic" pitchFamily="34" charset="0"/>
              </a:rPr>
              <a:t>Modelling </a:t>
            </a:r>
            <a:r>
              <a:rPr lang="en-IN" sz="1600" dirty="0" smtClean="0">
                <a:solidFill>
                  <a:schemeClr val="accent4">
                    <a:lumMod val="75000"/>
                  </a:schemeClr>
                </a:solidFill>
                <a:latin typeface="Century Gothic" pitchFamily="34" charset="0"/>
              </a:rPr>
              <a:t>at Scale  - Distributed GBDT, LR at Scale</a:t>
            </a:r>
            <a:r>
              <a:rPr lang="en-IN" sz="1600" dirty="0" smtClean="0">
                <a:solidFill>
                  <a:schemeClr val="accent4">
                    <a:lumMod val="75000"/>
                  </a:schemeClr>
                </a:solidFill>
                <a:latin typeface="Century Gothic" pitchFamily="34" charset="0"/>
              </a:rPr>
              <a:t>.</a:t>
            </a:r>
          </a:p>
          <a:p>
            <a:pPr lvl="0"/>
            <a:r>
              <a:rPr lang="en-IN" sz="1600" dirty="0" smtClean="0">
                <a:solidFill>
                  <a:schemeClr val="accent4">
                    <a:lumMod val="75000"/>
                  </a:schemeClr>
                </a:solidFill>
                <a:latin typeface="Century Gothic" pitchFamily="34" charset="0"/>
              </a:rPr>
              <a:t>A/B Testing every week; server has gone down, </a:t>
            </a:r>
            <a:r>
              <a:rPr lang="en-IN" sz="1600" dirty="0" smtClean="0">
                <a:solidFill>
                  <a:schemeClr val="accent4">
                    <a:lumMod val="75000"/>
                  </a:schemeClr>
                </a:solidFill>
                <a:latin typeface="Century Gothic" pitchFamily="34" charset="0"/>
              </a:rPr>
              <a:t>hash table </a:t>
            </a:r>
            <a:r>
              <a:rPr lang="en-IN" sz="1600" dirty="0" smtClean="0">
                <a:solidFill>
                  <a:schemeClr val="accent4">
                    <a:lumMod val="75000"/>
                  </a:schemeClr>
                </a:solidFill>
                <a:latin typeface="Century Gothic" pitchFamily="34" charset="0"/>
              </a:rPr>
              <a:t>is corrupted, bucket testing, A/B testing(time taking)</a:t>
            </a:r>
          </a:p>
          <a:p>
            <a:pPr lvl="0"/>
            <a:r>
              <a:rPr lang="en-IN" sz="1600" dirty="0" smtClean="0">
                <a:solidFill>
                  <a:schemeClr val="accent4">
                    <a:lumMod val="75000"/>
                  </a:schemeClr>
                </a:solidFill>
                <a:latin typeface="Century Gothic" pitchFamily="34" charset="0"/>
              </a:rPr>
              <a:t>Check api throughput no of clicks </a:t>
            </a:r>
            <a:r>
              <a:rPr lang="en-IN" sz="1600" dirty="0" smtClean="0">
                <a:solidFill>
                  <a:schemeClr val="accent4">
                    <a:lumMod val="75000"/>
                  </a:schemeClr>
                </a:solidFill>
                <a:latin typeface="Century Gothic" pitchFamily="34" charset="0"/>
              </a:rPr>
              <a:t>vs. </a:t>
            </a:r>
            <a:r>
              <a:rPr lang="en-IN" sz="1600" dirty="0" smtClean="0">
                <a:solidFill>
                  <a:schemeClr val="accent4">
                    <a:lumMod val="75000"/>
                  </a:schemeClr>
                </a:solidFill>
                <a:latin typeface="Century Gothic" pitchFamily="34" charset="0"/>
              </a:rPr>
              <a:t>no of predictions. (comparing </a:t>
            </a:r>
            <a:r>
              <a:rPr lang="en-IN" sz="1600" dirty="0" err="1" smtClean="0">
                <a:solidFill>
                  <a:schemeClr val="accent4">
                    <a:lumMod val="75000"/>
                  </a:schemeClr>
                </a:solidFill>
                <a:latin typeface="Century Gothic" pitchFamily="34" charset="0"/>
              </a:rPr>
              <a:t>pclicks</a:t>
            </a:r>
            <a:r>
              <a:rPr lang="en-IN" sz="1600" dirty="0" smtClean="0">
                <a:solidFill>
                  <a:schemeClr val="accent4">
                    <a:lumMod val="75000"/>
                  </a:schemeClr>
                </a:solidFill>
                <a:latin typeface="Century Gothic" pitchFamily="34" charset="0"/>
              </a:rPr>
              <a:t> for actual clicks), </a:t>
            </a:r>
            <a:r>
              <a:rPr lang="en-IN" sz="1600" dirty="0" smtClean="0">
                <a:solidFill>
                  <a:schemeClr val="accent4">
                    <a:lumMod val="75000"/>
                  </a:schemeClr>
                </a:solidFill>
                <a:latin typeface="Century Gothic" pitchFamily="34" charset="0"/>
              </a:rPr>
              <a:t>Live graphs</a:t>
            </a:r>
            <a:r>
              <a:rPr lang="en-IN" sz="1600" dirty="0" smtClean="0">
                <a:solidFill>
                  <a:schemeClr val="accent4">
                    <a:lumMod val="75000"/>
                  </a:schemeClr>
                </a:solidFill>
                <a:latin typeface="Century Gothic"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40" name="Google Shape;340;p2"/>
          <p:cNvSpPr txBox="1"/>
          <p:nvPr/>
        </p:nvSpPr>
        <p:spPr>
          <a:xfrm>
            <a:off x="170899" y="149087"/>
            <a:ext cx="8460635" cy="5256498"/>
          </a:xfrm>
          <a:prstGeom prst="rect">
            <a:avLst/>
          </a:prstGeom>
          <a:noFill/>
          <a:ln>
            <a:noFill/>
          </a:ln>
        </p:spPr>
        <p:txBody>
          <a:bodyPr spcFirstLastPara="1" wrap="square" lIns="91425" tIns="45700" rIns="91425" bIns="45700" anchor="t" anchorCtr="0">
            <a:spAutoFit/>
          </a:bodyPr>
          <a:lstStyle/>
          <a:p>
            <a:pPr marL="228600" lvl="0" indent="-228600">
              <a:buAutoNum type="alphaLcPeriod"/>
            </a:pPr>
            <a:r>
              <a:rPr lang="en-IN" sz="1200" dirty="0" smtClean="0">
                <a:solidFill>
                  <a:schemeClr val="accent4">
                    <a:lumMod val="75000"/>
                  </a:schemeClr>
                </a:solidFill>
                <a:latin typeface="Century Gothic" pitchFamily="34" charset="0"/>
              </a:rPr>
              <a:t>Choice </a:t>
            </a:r>
            <a:r>
              <a:rPr lang="en-IN" sz="1200" dirty="0" smtClean="0">
                <a:solidFill>
                  <a:schemeClr val="accent4">
                    <a:lumMod val="75000"/>
                  </a:schemeClr>
                </a:solidFill>
                <a:latin typeface="Century Gothic" pitchFamily="34" charset="0"/>
              </a:rPr>
              <a:t>of Architecture</a:t>
            </a:r>
            <a:r>
              <a:rPr lang="en-IN" sz="1200" dirty="0" smtClean="0">
                <a:solidFill>
                  <a:schemeClr val="accent4">
                    <a:lumMod val="75000"/>
                  </a:schemeClr>
                </a:solidFill>
                <a:latin typeface="Century Gothic" pitchFamily="34" charset="0"/>
              </a:rPr>
              <a:t>??    (</a:t>
            </a:r>
            <a:r>
              <a:rPr lang="en-IN" sz="1200" b="1" u="sng" dirty="0" smtClean="0">
                <a:solidFill>
                  <a:schemeClr val="accent4">
                    <a:lumMod val="75000"/>
                  </a:schemeClr>
                </a:solidFill>
                <a:latin typeface="Century Gothic" pitchFamily="34" charset="0"/>
              </a:rPr>
              <a:t>Productionising and Monitoring)</a:t>
            </a:r>
          </a:p>
          <a:p>
            <a:pPr marL="228600" lvl="0" indent="-228600">
              <a:buAutoNum type="alphaLcPeriod"/>
            </a:pPr>
            <a:endParaRPr lang="en-IN" sz="1200" dirty="0" smtClean="0">
              <a:solidFill>
                <a:schemeClr val="accent4">
                  <a:lumMod val="75000"/>
                </a:schemeClr>
              </a:solidFill>
              <a:latin typeface="Century Gothic" pitchFamily="34" charset="0"/>
            </a:endParaRPr>
          </a:p>
          <a:p>
            <a:pPr lvl="0"/>
            <a:r>
              <a:rPr lang="en-IN" sz="1200" dirty="0" smtClean="0">
                <a:solidFill>
                  <a:schemeClr val="accent4">
                    <a:lumMod val="75000"/>
                  </a:schemeClr>
                </a:solidFill>
                <a:latin typeface="Century Gothic" pitchFamily="34" charset="0"/>
              </a:rPr>
              <a:t>b. Challenges</a:t>
            </a:r>
            <a:r>
              <a:rPr lang="en-IN" sz="1200" dirty="0" smtClean="0">
                <a:solidFill>
                  <a:schemeClr val="accent4">
                    <a:lumMod val="75000"/>
                  </a:schemeClr>
                </a:solidFill>
                <a:latin typeface="Century Gothic" pitchFamily="34" charset="0"/>
              </a:rPr>
              <a:t>:??</a:t>
            </a:r>
          </a:p>
          <a:p>
            <a:pPr lvl="0"/>
            <a:endParaRPr lang="en-IN" sz="1200" dirty="0" smtClean="0">
              <a:solidFill>
                <a:schemeClr val="accent4">
                  <a:lumMod val="75000"/>
                </a:schemeClr>
              </a:solidFill>
              <a:latin typeface="Century Gothic" pitchFamily="34" charset="0"/>
            </a:endParaRPr>
          </a:p>
          <a:p>
            <a:pPr lvl="0"/>
            <a:r>
              <a:rPr lang="en-IN" sz="1200" dirty="0" smtClean="0">
                <a:solidFill>
                  <a:schemeClr val="accent4">
                    <a:lumMod val="75000"/>
                  </a:schemeClr>
                </a:solidFill>
                <a:latin typeface="Century Gothic" pitchFamily="34" charset="0"/>
              </a:rPr>
              <a:t>c. Monitoring</a:t>
            </a:r>
            <a:r>
              <a:rPr lang="en-IN" sz="1200" dirty="0" smtClean="0">
                <a:solidFill>
                  <a:schemeClr val="accent4">
                    <a:lumMod val="75000"/>
                  </a:schemeClr>
                </a:solidFill>
                <a:latin typeface="Century Gothic" pitchFamily="34" charset="0"/>
              </a:rPr>
              <a:t>:??</a:t>
            </a:r>
          </a:p>
          <a:p>
            <a:pPr lvl="0"/>
            <a:endParaRPr lang="en-IN" sz="1200" dirty="0" smtClean="0">
              <a:solidFill>
                <a:schemeClr val="accent4">
                  <a:lumMod val="75000"/>
                </a:schemeClr>
              </a:solidFill>
              <a:latin typeface="Century Gothic" pitchFamily="34" charset="0"/>
            </a:endParaRPr>
          </a:p>
          <a:p>
            <a:pPr lvl="0"/>
            <a:r>
              <a:rPr lang="en-IN" sz="1200" dirty="0" smtClean="0">
                <a:solidFill>
                  <a:schemeClr val="accent4">
                    <a:lumMod val="75000"/>
                  </a:schemeClr>
                </a:solidFill>
                <a:latin typeface="Century Gothic" pitchFamily="34" charset="0"/>
              </a:rPr>
              <a:t>d</a:t>
            </a:r>
            <a:r>
              <a:rPr lang="en-IN" sz="1200" dirty="0" smtClean="0">
                <a:solidFill>
                  <a:schemeClr val="accent4">
                    <a:lumMod val="75000"/>
                  </a:schemeClr>
                </a:solidFill>
                <a:latin typeface="Century Gothic" pitchFamily="34" charset="0"/>
              </a:rPr>
              <a:t>. </a:t>
            </a:r>
            <a:r>
              <a:rPr lang="en-IN" sz="1200" b="1" dirty="0" smtClean="0">
                <a:solidFill>
                  <a:schemeClr val="accent4">
                    <a:lumMod val="75000"/>
                  </a:schemeClr>
                </a:solidFill>
                <a:latin typeface="Century Gothic" pitchFamily="34" charset="0"/>
              </a:rPr>
              <a:t>Retraining</a:t>
            </a:r>
            <a:r>
              <a:rPr lang="en-IN" sz="1200" dirty="0" smtClean="0">
                <a:solidFill>
                  <a:schemeClr val="accent4">
                    <a:lumMod val="75000"/>
                  </a:schemeClr>
                </a:solidFill>
                <a:latin typeface="Century Gothic" pitchFamily="34" charset="0"/>
              </a:rPr>
              <a:t>:??</a:t>
            </a:r>
          </a:p>
          <a:p>
            <a:pPr lvl="0"/>
            <a:r>
              <a:rPr lang="en-IN" sz="1200" dirty="0" smtClean="0">
                <a:solidFill>
                  <a:schemeClr val="accent4">
                    <a:lumMod val="75000"/>
                  </a:schemeClr>
                </a:solidFill>
                <a:latin typeface="Century Gothic" pitchFamily="34" charset="0"/>
              </a:rPr>
              <a:t>Track log loss vs time if it is dipping down by more than 1%, trigger to retrain the </a:t>
            </a:r>
            <a:r>
              <a:rPr lang="en-IN" sz="1200" dirty="0" smtClean="0">
                <a:solidFill>
                  <a:schemeClr val="accent4">
                    <a:lumMod val="75000"/>
                  </a:schemeClr>
                </a:solidFill>
                <a:latin typeface="Century Gothic" pitchFamily="34" charset="0"/>
              </a:rPr>
              <a:t>model. used </a:t>
            </a:r>
            <a:r>
              <a:rPr lang="en-IN" sz="1200" dirty="0" smtClean="0">
                <a:solidFill>
                  <a:schemeClr val="accent4">
                    <a:lumMod val="75000"/>
                  </a:schemeClr>
                </a:solidFill>
                <a:latin typeface="Century Gothic" pitchFamily="34" charset="0"/>
              </a:rPr>
              <a:t>the most recent data and train the model. </a:t>
            </a:r>
            <a:endParaRPr lang="en-IN" sz="1200" dirty="0" smtClean="0">
              <a:solidFill>
                <a:schemeClr val="accent4">
                  <a:lumMod val="75000"/>
                </a:schemeClr>
              </a:solidFill>
              <a:latin typeface="Century Gothic" pitchFamily="34" charset="0"/>
            </a:endParaRPr>
          </a:p>
          <a:p>
            <a:pPr lvl="0"/>
            <a:endParaRPr lang="en-IN" sz="1200" dirty="0" smtClean="0">
              <a:solidFill>
                <a:schemeClr val="accent4">
                  <a:lumMod val="75000"/>
                </a:schemeClr>
              </a:solidFill>
              <a:latin typeface="Century Gothic" pitchFamily="34" charset="0"/>
            </a:endParaRPr>
          </a:p>
          <a:p>
            <a:pPr lvl="0"/>
            <a:r>
              <a:rPr lang="en-IN" sz="1200" dirty="0" smtClean="0">
                <a:solidFill>
                  <a:schemeClr val="accent4">
                    <a:lumMod val="75000"/>
                  </a:schemeClr>
                </a:solidFill>
                <a:latin typeface="Century Gothic" pitchFamily="34" charset="0"/>
              </a:rPr>
              <a:t>LR is popular because it can do </a:t>
            </a:r>
            <a:r>
              <a:rPr lang="en-IN" sz="1200" dirty="0" smtClean="0">
                <a:solidFill>
                  <a:schemeClr val="accent4">
                    <a:lumMod val="75000"/>
                  </a:schemeClr>
                </a:solidFill>
                <a:latin typeface="Century Gothic" pitchFamily="34" charset="0"/>
              </a:rPr>
              <a:t>incrementally </a:t>
            </a:r>
            <a:r>
              <a:rPr lang="en-IN" sz="1200" dirty="0" smtClean="0">
                <a:solidFill>
                  <a:schemeClr val="accent4">
                    <a:lumMod val="75000"/>
                  </a:schemeClr>
                </a:solidFill>
                <a:latin typeface="Century Gothic" pitchFamily="34" charset="0"/>
              </a:rPr>
              <a:t>retraining  while GBDT is not</a:t>
            </a:r>
            <a:r>
              <a:rPr lang="en-IN" sz="1200" dirty="0" smtClean="0">
                <a:solidFill>
                  <a:schemeClr val="accent4">
                    <a:lumMod val="75000"/>
                  </a:schemeClr>
                </a:solidFill>
                <a:latin typeface="Century Gothic" pitchFamily="34" charset="0"/>
              </a:rPr>
              <a:t>.</a:t>
            </a:r>
          </a:p>
          <a:p>
            <a:pPr lvl="0"/>
            <a:endParaRPr lang="en-IN" sz="1200" dirty="0" smtClean="0">
              <a:solidFill>
                <a:schemeClr val="accent4">
                  <a:lumMod val="75000"/>
                </a:schemeClr>
              </a:solidFill>
              <a:latin typeface="Century Gothic" pitchFamily="34" charset="0"/>
            </a:endParaRPr>
          </a:p>
          <a:p>
            <a:pPr lvl="0"/>
            <a:r>
              <a:rPr lang="en-IN" sz="1200" dirty="0" smtClean="0">
                <a:solidFill>
                  <a:schemeClr val="accent4">
                    <a:lumMod val="75000"/>
                  </a:schemeClr>
                </a:solidFill>
                <a:latin typeface="Century Gothic" pitchFamily="34" charset="0"/>
              </a:rPr>
              <a:t>1:24 </a:t>
            </a:r>
            <a:r>
              <a:rPr lang="en-IN" sz="1200" dirty="0" smtClean="0">
                <a:solidFill>
                  <a:schemeClr val="accent4">
                    <a:lumMod val="75000"/>
                  </a:schemeClr>
                </a:solidFill>
                <a:latin typeface="Century Gothic" pitchFamily="34" charset="0"/>
              </a:rPr>
              <a:t>(Google </a:t>
            </a:r>
            <a:r>
              <a:rPr lang="en-IN" sz="1200" dirty="0" smtClean="0">
                <a:solidFill>
                  <a:schemeClr val="accent4">
                    <a:lumMod val="75000"/>
                  </a:schemeClr>
                </a:solidFill>
                <a:latin typeface="Century Gothic" pitchFamily="34" charset="0"/>
              </a:rPr>
              <a:t>retrains a model every few minutes)</a:t>
            </a:r>
          </a:p>
          <a:p>
            <a:pPr lvl="0"/>
            <a:endParaRPr lang="en-IN" sz="1200" dirty="0" smtClean="0">
              <a:solidFill>
                <a:schemeClr val="accent4">
                  <a:lumMod val="75000"/>
                </a:schemeClr>
              </a:solidFill>
              <a:latin typeface="Century Gothic" pitchFamily="34" charset="0"/>
            </a:endParaRPr>
          </a:p>
          <a:p>
            <a:pPr lvl="0"/>
            <a:r>
              <a:rPr lang="en-IN" sz="1200" dirty="0" smtClean="0">
                <a:solidFill>
                  <a:schemeClr val="accent4">
                    <a:lumMod val="75000"/>
                  </a:schemeClr>
                </a:solidFill>
                <a:latin typeface="Century Gothic" pitchFamily="34" charset="0"/>
              </a:rPr>
              <a:t>API is build by proper SDE using C++,</a:t>
            </a:r>
          </a:p>
          <a:p>
            <a:pPr lvl="0"/>
            <a:endParaRPr lang="en-IN" sz="1200" dirty="0" smtClean="0">
              <a:solidFill>
                <a:schemeClr val="accent4">
                  <a:lumMod val="75000"/>
                </a:schemeClr>
              </a:solidFill>
              <a:latin typeface="Century Gothic" pitchFamily="34" charset="0"/>
            </a:endParaRPr>
          </a:p>
          <a:p>
            <a:pPr lvl="0"/>
            <a:r>
              <a:rPr lang="en-IN" sz="1200" dirty="0" smtClean="0">
                <a:solidFill>
                  <a:schemeClr val="accent4">
                    <a:lumMod val="75000"/>
                  </a:schemeClr>
                </a:solidFill>
                <a:latin typeface="Century Gothic" pitchFamily="34" charset="0"/>
              </a:rPr>
              <a:t>e: Code testing?? Black box, White box, </a:t>
            </a:r>
          </a:p>
          <a:p>
            <a:pPr lvl="0"/>
            <a:endParaRPr lang="en-IN" sz="1200" dirty="0" smtClean="0">
              <a:solidFill>
                <a:schemeClr val="accent4">
                  <a:lumMod val="75000"/>
                </a:schemeClr>
              </a:solidFill>
              <a:latin typeface="Century Gothic" pitchFamily="34" charset="0"/>
            </a:endParaRPr>
          </a:p>
          <a:p>
            <a:pPr lvl="0"/>
            <a:r>
              <a:rPr lang="en-IN" sz="1200" dirty="0" smtClean="0">
                <a:solidFill>
                  <a:schemeClr val="accent4">
                    <a:lumMod val="75000"/>
                  </a:schemeClr>
                </a:solidFill>
                <a:latin typeface="Century Gothic" pitchFamily="34" charset="0"/>
              </a:rPr>
              <a:t>f. Real time/Online Training:?? FTRL - Proximal Algorithms.</a:t>
            </a:r>
          </a:p>
          <a:p>
            <a:pPr lvl="0"/>
            <a:r>
              <a:rPr lang="en-IN" sz="1200" dirty="0" smtClean="0">
                <a:solidFill>
                  <a:schemeClr val="accent4">
                    <a:lumMod val="75000"/>
                  </a:schemeClr>
                </a:solidFill>
                <a:latin typeface="Century Gothic" pitchFamily="34" charset="0"/>
              </a:rPr>
              <a:t>Online training nothing but we will do training in real-time, let's take an SGD classifier, we trained the SDG classifier with some amount of data we have and we deployed the data. And while deploying the model, we will write code such that if we are getting new data from our production, we will gather all the data and once the number of new data points equal to the batch size, we will train our model(deployed model) in our production environment and we will update our weights.  </a:t>
            </a:r>
          </a:p>
          <a:p>
            <a:pPr lvl="0"/>
            <a:endParaRPr lang="en-IN" sz="1200" dirty="0" smtClean="0">
              <a:solidFill>
                <a:schemeClr val="accent4">
                  <a:lumMod val="75000"/>
                </a:schemeClr>
              </a:solidFill>
              <a:latin typeface="Century Gothic" pitchFamily="34" charset="0"/>
            </a:endParaRPr>
          </a:p>
          <a:p>
            <a:pPr lvl="0"/>
            <a:r>
              <a:rPr lang="en-IN" sz="1200" dirty="0" smtClean="0">
                <a:solidFill>
                  <a:schemeClr val="accent4">
                    <a:lumMod val="75000"/>
                  </a:schemeClr>
                </a:solidFill>
                <a:latin typeface="Century Gothic" pitchFamily="34" charset="0"/>
              </a:rPr>
              <a:t>g. Cold-start:?? </a:t>
            </a:r>
            <a:r>
              <a:rPr lang="en-IN" sz="1200" dirty="0" smtClean="0">
                <a:solidFill>
                  <a:schemeClr val="accent4">
                    <a:lumMod val="75000"/>
                  </a:schemeClr>
                </a:solidFill>
                <a:latin typeface="Century Gothic" pitchFamily="34" charset="0"/>
              </a:rPr>
              <a:t>Instantaneous </a:t>
            </a:r>
            <a:r>
              <a:rPr lang="en-IN" sz="1200" dirty="0" smtClean="0">
                <a:solidFill>
                  <a:schemeClr val="accent4">
                    <a:lumMod val="75000"/>
                  </a:schemeClr>
                </a:solidFill>
                <a:latin typeface="Century Gothic" pitchFamily="34" charset="0"/>
              </a:rPr>
              <a:t>features, historical features, not a major issue, only impacts historical rates.</a:t>
            </a:r>
          </a:p>
          <a:p>
            <a:pPr lvl="0"/>
            <a:endParaRPr lang="en-IN" sz="1200" dirty="0" smtClean="0">
              <a:latin typeface="Century Gothic" pitchFamily="34" charset="0"/>
            </a:endParaRPr>
          </a:p>
          <a:p>
            <a:pPr lvl="0"/>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40" name="Google Shape;340;p2"/>
          <p:cNvSpPr txBox="1"/>
          <p:nvPr/>
        </p:nvSpPr>
        <p:spPr>
          <a:xfrm>
            <a:off x="170899" y="321547"/>
            <a:ext cx="8460635" cy="2554505"/>
          </a:xfrm>
          <a:prstGeom prst="rect">
            <a:avLst/>
          </a:prstGeom>
          <a:noFill/>
          <a:ln>
            <a:noFill/>
          </a:ln>
        </p:spPr>
        <p:txBody>
          <a:bodyPr spcFirstLastPara="1" wrap="square" lIns="91425" tIns="45700" rIns="91425" bIns="45700" anchor="t" anchorCtr="0">
            <a:spAutoFit/>
          </a:bodyPr>
          <a:lstStyle/>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chemeClr val="accent4">
                    <a:lumMod val="75000"/>
                  </a:schemeClr>
                </a:solidFill>
                <a:latin typeface="Century Gothic" pitchFamily="34" charset="0"/>
              </a:rPr>
              <a:t>h. State of the art@ Google: https://ai.google/research/pubs/pub41159</a:t>
            </a:r>
          </a:p>
          <a:p>
            <a:pPr lvl="0"/>
            <a:endParaRPr lang="en-IN" sz="1600" dirty="0" smtClean="0">
              <a:solidFill>
                <a:schemeClr val="accent4">
                  <a:lumMod val="75000"/>
                </a:schemeClr>
              </a:solidFill>
              <a:latin typeface="Century Gothic" pitchFamily="34" charset="0"/>
            </a:endParaRPr>
          </a:p>
          <a:p>
            <a:pPr lvl="0"/>
            <a:r>
              <a:rPr lang="en-IN" sz="1600" dirty="0" err="1" smtClean="0">
                <a:solidFill>
                  <a:schemeClr val="accent4">
                    <a:lumMod val="75000"/>
                  </a:schemeClr>
                </a:solidFill>
                <a:latin typeface="Century Gothic" pitchFamily="34" charset="0"/>
              </a:rPr>
              <a:t>i</a:t>
            </a:r>
            <a:r>
              <a:rPr lang="en-IN" sz="1600" dirty="0" smtClean="0">
                <a:solidFill>
                  <a:schemeClr val="accent4">
                    <a:lumMod val="75000"/>
                  </a:schemeClr>
                </a:solidFill>
                <a:latin typeface="Century Gothic" pitchFamily="34" charset="0"/>
              </a:rPr>
              <a:t>. Calibration is mandatory as we  need exact probabilities, isotonic regression is widely used.</a:t>
            </a:r>
          </a:p>
          <a:p>
            <a:pPr lvl="0"/>
            <a:r>
              <a:rPr lang="en-IN" sz="1600" dirty="0" smtClean="0">
                <a:solidFill>
                  <a:schemeClr val="accent4">
                    <a:lumMod val="75000"/>
                  </a:schemeClr>
                </a:solidFill>
                <a:latin typeface="Century Gothic" pitchFamily="34" charset="0"/>
              </a:rPr>
              <a:t>AD click prediction: A view from the trenches</a:t>
            </a:r>
          </a:p>
          <a:p>
            <a:pPr lvl="0"/>
            <a:r>
              <a:rPr lang="en-IN" sz="1600" dirty="0" smtClean="0">
                <a:solidFill>
                  <a:schemeClr val="accent4">
                    <a:lumMod val="75000"/>
                  </a:schemeClr>
                </a:solidFill>
                <a:latin typeface="Century Gothic" pitchFamily="34" charset="0"/>
              </a:rPr>
              <a:t>            </a:t>
            </a:r>
          </a:p>
          <a:p>
            <a:pPr lvl="0"/>
            <a:r>
              <a:rPr lang="en-IN" sz="1600" dirty="0" smtClean="0">
                <a:solidFill>
                  <a:schemeClr val="accent4">
                    <a:lumMod val="75000"/>
                  </a:schemeClr>
                </a:solidFill>
                <a:latin typeface="Century Gothic" pitchFamily="34" charset="0"/>
              </a:rPr>
              <a:t>j. </a:t>
            </a:r>
            <a:r>
              <a:rPr lang="en-IN" sz="1600" dirty="0" smtClean="0">
                <a:solidFill>
                  <a:schemeClr val="accent4">
                    <a:lumMod val="75000"/>
                  </a:schemeClr>
                </a:solidFill>
                <a:latin typeface="Century Gothic" pitchFamily="34" charset="0"/>
              </a:rPr>
              <a:t>On commerce store Sponsored results</a:t>
            </a:r>
          </a:p>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40" name="Google Shape;340;p2"/>
          <p:cNvSpPr txBox="1"/>
          <p:nvPr/>
        </p:nvSpPr>
        <p:spPr>
          <a:xfrm>
            <a:off x="170899" y="321547"/>
            <a:ext cx="8460635" cy="2554505"/>
          </a:xfrm>
          <a:prstGeom prst="rect">
            <a:avLst/>
          </a:prstGeom>
          <a:noFill/>
          <a:ln>
            <a:noFill/>
          </a:ln>
        </p:spPr>
        <p:txBody>
          <a:bodyPr spcFirstLastPara="1" wrap="square" lIns="91425" tIns="45700" rIns="91425" bIns="45700" anchor="t" anchorCtr="0">
            <a:spAutoFit/>
          </a:bodyPr>
          <a:lstStyle/>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chemeClr val="accent4">
                    <a:lumMod val="75000"/>
                  </a:schemeClr>
                </a:solidFill>
                <a:latin typeface="Century Gothic" pitchFamily="34" charset="0"/>
              </a:rPr>
              <a:t>h. State of the art@ Google: https://ai.google/research/pubs/pub41159</a:t>
            </a:r>
          </a:p>
          <a:p>
            <a:pPr lvl="0"/>
            <a:endParaRPr lang="en-IN" sz="1600" dirty="0" smtClean="0">
              <a:solidFill>
                <a:schemeClr val="accent4">
                  <a:lumMod val="75000"/>
                </a:schemeClr>
              </a:solidFill>
              <a:latin typeface="Century Gothic" pitchFamily="34" charset="0"/>
            </a:endParaRPr>
          </a:p>
          <a:p>
            <a:pPr lvl="0"/>
            <a:r>
              <a:rPr lang="en-IN" sz="1600" dirty="0" err="1" smtClean="0">
                <a:solidFill>
                  <a:schemeClr val="accent4">
                    <a:lumMod val="75000"/>
                  </a:schemeClr>
                </a:solidFill>
                <a:latin typeface="Century Gothic" pitchFamily="34" charset="0"/>
              </a:rPr>
              <a:t>i</a:t>
            </a:r>
            <a:r>
              <a:rPr lang="en-IN" sz="1600" dirty="0" smtClean="0">
                <a:solidFill>
                  <a:schemeClr val="accent4">
                    <a:lumMod val="75000"/>
                  </a:schemeClr>
                </a:solidFill>
                <a:latin typeface="Century Gothic" pitchFamily="34" charset="0"/>
              </a:rPr>
              <a:t>. Calibration is mandatory as we  need exact probabilities, isotonic regression is widely used.</a:t>
            </a:r>
          </a:p>
          <a:p>
            <a:pPr lvl="0"/>
            <a:r>
              <a:rPr lang="en-IN" sz="1600" dirty="0" smtClean="0">
                <a:solidFill>
                  <a:schemeClr val="accent4">
                    <a:lumMod val="75000"/>
                  </a:schemeClr>
                </a:solidFill>
                <a:latin typeface="Century Gothic" pitchFamily="34" charset="0"/>
              </a:rPr>
              <a:t>AD click prediction: A view from the trenches</a:t>
            </a:r>
          </a:p>
          <a:p>
            <a:pPr lvl="0"/>
            <a:r>
              <a:rPr lang="en-IN" sz="1600" dirty="0" smtClean="0">
                <a:solidFill>
                  <a:schemeClr val="accent4">
                    <a:lumMod val="75000"/>
                  </a:schemeClr>
                </a:solidFill>
                <a:latin typeface="Century Gothic" pitchFamily="34" charset="0"/>
              </a:rPr>
              <a:t>            </a:t>
            </a:r>
          </a:p>
          <a:p>
            <a:pPr lvl="0"/>
            <a:r>
              <a:rPr lang="en-IN" sz="1600" dirty="0" smtClean="0">
                <a:solidFill>
                  <a:schemeClr val="accent4">
                    <a:lumMod val="75000"/>
                  </a:schemeClr>
                </a:solidFill>
                <a:latin typeface="Century Gothic" pitchFamily="34" charset="0"/>
              </a:rPr>
              <a:t>j. </a:t>
            </a:r>
            <a:r>
              <a:rPr lang="en-IN" sz="1600" dirty="0" smtClean="0">
                <a:solidFill>
                  <a:schemeClr val="accent4">
                    <a:lumMod val="75000"/>
                  </a:schemeClr>
                </a:solidFill>
                <a:latin typeface="Century Gothic" pitchFamily="34" charset="0"/>
              </a:rPr>
              <a:t>On commerce store Sponsored results</a:t>
            </a:r>
          </a:p>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40" name="Google Shape;340;p2"/>
          <p:cNvSpPr txBox="1"/>
          <p:nvPr/>
        </p:nvSpPr>
        <p:spPr>
          <a:xfrm>
            <a:off x="170899" y="321547"/>
            <a:ext cx="8460635" cy="3293169"/>
          </a:xfrm>
          <a:prstGeom prst="rect">
            <a:avLst/>
          </a:prstGeom>
          <a:noFill/>
          <a:ln>
            <a:noFill/>
          </a:ln>
        </p:spPr>
        <p:txBody>
          <a:bodyPr spcFirstLastPara="1" wrap="square" lIns="91425" tIns="45700" rIns="91425" bIns="45700" anchor="t" anchorCtr="0">
            <a:spAutoFit/>
          </a:bodyPr>
          <a:lstStyle/>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chemeClr val="accent4">
                    <a:lumMod val="75000"/>
                  </a:schemeClr>
                </a:solidFill>
                <a:latin typeface="Century Gothic" pitchFamily="34" charset="0"/>
              </a:rPr>
              <a:t>Performance Metrics:-</a:t>
            </a:r>
            <a:endParaRPr lang="en-IN" sz="1600" dirty="0" smtClean="0">
              <a:solidFill>
                <a:schemeClr val="accent4">
                  <a:lumMod val="75000"/>
                </a:schemeClr>
              </a:solidFill>
              <a:latin typeface="Century Gothic" pitchFamily="34" charset="0"/>
            </a:endParaRPr>
          </a:p>
          <a:p>
            <a:pPr lvl="0"/>
            <a:endParaRPr lang="en-IN" sz="1600" dirty="0" smtClean="0">
              <a:solidFill>
                <a:schemeClr val="accent4">
                  <a:lumMod val="75000"/>
                </a:schemeClr>
              </a:solidFill>
              <a:latin typeface="Century Gothic" pitchFamily="34" charset="0"/>
            </a:endParaRPr>
          </a:p>
          <a:p>
            <a:pPr lvl="0"/>
            <a:r>
              <a:rPr lang="en-IN" sz="1600" dirty="0" smtClean="0">
                <a:solidFill>
                  <a:schemeClr val="accent4">
                    <a:lumMod val="75000"/>
                  </a:schemeClr>
                </a:solidFill>
                <a:latin typeface="Century Gothic" pitchFamily="34" charset="0"/>
              </a:rPr>
              <a:t>1.AUC</a:t>
            </a:r>
          </a:p>
          <a:p>
            <a:pPr lvl="0"/>
            <a:endParaRPr lang="en-IN" sz="1600" dirty="0" smtClean="0">
              <a:solidFill>
                <a:schemeClr val="accent4">
                  <a:lumMod val="75000"/>
                </a:schemeClr>
              </a:solidFill>
              <a:latin typeface="Century Gothic" pitchFamily="34" charset="0"/>
            </a:endParaRPr>
          </a:p>
          <a:p>
            <a:pPr marL="342900" lvl="0" indent="-342900">
              <a:buAutoNum type="alphaLcPeriod"/>
            </a:pPr>
            <a:r>
              <a:rPr lang="en-IN" sz="1600" dirty="0" smtClean="0">
                <a:solidFill>
                  <a:schemeClr val="accent4">
                    <a:lumMod val="75000"/>
                  </a:schemeClr>
                </a:solidFill>
                <a:latin typeface="Century Gothic" pitchFamily="34" charset="0"/>
              </a:rPr>
              <a:t>In </a:t>
            </a:r>
            <a:r>
              <a:rPr lang="en-IN" sz="1600" dirty="0" smtClean="0">
                <a:solidFill>
                  <a:schemeClr val="accent4">
                    <a:lumMod val="75000"/>
                  </a:schemeClr>
                </a:solidFill>
                <a:latin typeface="Century Gothic" pitchFamily="34" charset="0"/>
              </a:rPr>
              <a:t>which case is AUC =0.95 bad</a:t>
            </a:r>
            <a:r>
              <a:rPr lang="en-IN" sz="1600" dirty="0" smtClean="0">
                <a:solidFill>
                  <a:schemeClr val="accent4">
                    <a:lumMod val="75000"/>
                  </a:schemeClr>
                </a:solidFill>
                <a:latin typeface="Century Gothic" pitchFamily="34" charset="0"/>
              </a:rPr>
              <a:t>?</a:t>
            </a:r>
          </a:p>
          <a:p>
            <a:pPr marL="342900" lvl="0" indent="-342900"/>
            <a:endParaRPr lang="en-IN" sz="1600" dirty="0" smtClean="0">
              <a:solidFill>
                <a:schemeClr val="accent4">
                  <a:lumMod val="75000"/>
                </a:schemeClr>
              </a:solidFill>
              <a:latin typeface="Century Gothic" pitchFamily="34" charset="0"/>
            </a:endParaRPr>
          </a:p>
          <a:p>
            <a:pPr lvl="0"/>
            <a:r>
              <a:rPr lang="en-IN" sz="1600" dirty="0" smtClean="0">
                <a:solidFill>
                  <a:schemeClr val="accent4">
                    <a:lumMod val="75000"/>
                  </a:schemeClr>
                </a:solidFill>
                <a:latin typeface="Century Gothic" pitchFamily="34" charset="0"/>
              </a:rPr>
              <a:t>b. Compute AUC when you have  billions of points</a:t>
            </a:r>
            <a:r>
              <a:rPr lang="en-IN" sz="1600" dirty="0" smtClean="0">
                <a:solidFill>
                  <a:schemeClr val="accent4">
                    <a:lumMod val="75000"/>
                  </a:schemeClr>
                </a:solidFill>
                <a:latin typeface="Century Gothic" pitchFamily="34" charset="0"/>
              </a:rPr>
              <a:t>.</a:t>
            </a:r>
          </a:p>
          <a:p>
            <a:pPr lvl="0"/>
            <a:endParaRPr lang="en-IN" sz="1600" dirty="0" smtClean="0">
              <a:solidFill>
                <a:schemeClr val="accent4">
                  <a:lumMod val="75000"/>
                </a:schemeClr>
              </a:solidFill>
              <a:latin typeface="Century Gothic" pitchFamily="34" charset="0"/>
            </a:endParaRPr>
          </a:p>
          <a:p>
            <a:pPr lvl="0"/>
            <a:r>
              <a:rPr lang="en-IN" sz="1600" dirty="0" smtClean="0">
                <a:solidFill>
                  <a:schemeClr val="accent4">
                    <a:lumMod val="75000"/>
                  </a:schemeClr>
                </a:solidFill>
                <a:latin typeface="Century Gothic" pitchFamily="34" charset="0"/>
              </a:rPr>
              <a:t>c. Calibrated vs non-calibrated model? will the AUC Change</a:t>
            </a:r>
            <a:r>
              <a:rPr lang="en-IN" sz="1600" dirty="0" smtClean="0">
                <a:solidFill>
                  <a:schemeClr val="accent4">
                    <a:lumMod val="75000"/>
                  </a:schemeClr>
                </a:solidFill>
                <a:latin typeface="Century Gothic" pitchFamily="34" charset="0"/>
              </a:rPr>
              <a:t>?</a:t>
            </a:r>
          </a:p>
          <a:p>
            <a:pPr lvl="0"/>
            <a:endParaRPr lang="en-IN" sz="1600" dirty="0" smtClean="0">
              <a:solidFill>
                <a:schemeClr val="accent4">
                  <a:lumMod val="75000"/>
                </a:schemeClr>
              </a:solidFill>
              <a:latin typeface="Century Gothic" pitchFamily="34" charset="0"/>
            </a:endParaRPr>
          </a:p>
          <a:p>
            <a:pPr lvl="0"/>
            <a:r>
              <a:rPr lang="en-IN" sz="1600" dirty="0" smtClean="0">
                <a:solidFill>
                  <a:schemeClr val="accent4">
                    <a:lumMod val="75000"/>
                  </a:schemeClr>
                </a:solidFill>
                <a:latin typeface="Century Gothic" pitchFamily="34" charset="0"/>
              </a:rPr>
              <a:t>d. AUC =0.1, how do you fix the model.</a:t>
            </a:r>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25"/>
          <p:cNvSpPr txBox="1"/>
          <p:nvPr/>
        </p:nvSpPr>
        <p:spPr>
          <a:xfrm>
            <a:off x="3599331" y="3137647"/>
            <a:ext cx="202596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
          <p:cNvSpPr txBox="1"/>
          <p:nvPr/>
        </p:nvSpPr>
        <p:spPr>
          <a:xfrm>
            <a:off x="0" y="112649"/>
            <a:ext cx="35071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0" u="none" strike="noStrike" cap="none" dirty="0">
                <a:solidFill>
                  <a:srgbClr val="002776"/>
                </a:solidFill>
                <a:latin typeface="Arial"/>
                <a:ea typeface="Arial"/>
                <a:cs typeface="Arial"/>
                <a:sym typeface="Arial"/>
              </a:rPr>
              <a:t>Business Problem:</a:t>
            </a:r>
            <a:endParaRPr/>
          </a:p>
        </p:txBody>
      </p:sp>
      <p:sp>
        <p:nvSpPr>
          <p:cNvPr id="339" name="Google Shape;339;p2"/>
          <p:cNvSpPr txBox="1"/>
          <p:nvPr/>
        </p:nvSpPr>
        <p:spPr>
          <a:xfrm>
            <a:off x="170899" y="3763615"/>
            <a:ext cx="8979041" cy="2308284"/>
          </a:xfrm>
          <a:prstGeom prst="rect">
            <a:avLst/>
          </a:prstGeom>
          <a:noFill/>
          <a:ln>
            <a:noFill/>
          </a:ln>
        </p:spPr>
        <p:txBody>
          <a:bodyPr spcFirstLastPara="1" wrap="square" lIns="91425" tIns="45700" rIns="91425" bIns="45700" anchor="t" anchorCtr="0">
            <a:spAutoFit/>
          </a:bodyPr>
          <a:lstStyle/>
          <a:p>
            <a:pPr lvl="0"/>
            <a:r>
              <a:rPr lang="en-IN" sz="1600" dirty="0" smtClean="0">
                <a:solidFill>
                  <a:srgbClr val="183374"/>
                </a:solidFill>
                <a:latin typeface="Century Gothic"/>
                <a:ea typeface="Century Gothic"/>
                <a:cs typeface="Century Gothic"/>
                <a:sym typeface="Century Gothic"/>
              </a:rPr>
              <a:t>To Predict the probability of Click; </a:t>
            </a:r>
            <a:r>
              <a:rPr lang="en-IN" sz="1600" b="1" dirty="0" smtClean="0">
                <a:solidFill>
                  <a:srgbClr val="183374"/>
                </a:solidFill>
                <a:latin typeface="Century Gothic"/>
                <a:ea typeface="Century Gothic"/>
                <a:cs typeface="Century Gothic"/>
                <a:sym typeface="Century Gothic"/>
              </a:rPr>
              <a:t>P(</a:t>
            </a:r>
            <a:r>
              <a:rPr lang="en-IN" sz="1600" b="1" dirty="0" err="1" smtClean="0">
                <a:solidFill>
                  <a:srgbClr val="183374"/>
                </a:solidFill>
                <a:latin typeface="Century Gothic"/>
                <a:ea typeface="Century Gothic"/>
                <a:cs typeface="Century Gothic"/>
                <a:sym typeface="Century Gothic"/>
              </a:rPr>
              <a:t>Click|ad</a:t>
            </a:r>
            <a:r>
              <a:rPr lang="en-IN" sz="1600" b="1" dirty="0" smtClean="0">
                <a:solidFill>
                  <a:srgbClr val="183374"/>
                </a:solidFill>
                <a:latin typeface="Century Gothic"/>
                <a:ea typeface="Century Gothic"/>
                <a:cs typeface="Century Gothic"/>
                <a:sym typeface="Century Gothic"/>
              </a:rPr>
              <a:t>, user, context</a:t>
            </a:r>
            <a:r>
              <a:rPr lang="en-IN" sz="1600" dirty="0" smtClean="0">
                <a:solidFill>
                  <a:srgbClr val="183374"/>
                </a:solidFill>
                <a:latin typeface="Century Gothic"/>
                <a:ea typeface="Century Gothic"/>
                <a:cs typeface="Century Gothic"/>
                <a:sym typeface="Century Gothic"/>
              </a:rPr>
              <a:t>) where  Context -  Search keywords, Search terms Geo location, Time zone etc using historical data, and order of the ads.</a:t>
            </a:r>
          </a:p>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p:txBody>
      </p:sp>
      <p:sp>
        <p:nvSpPr>
          <p:cNvPr id="340" name="Google Shape;340;p2"/>
          <p:cNvSpPr txBox="1"/>
          <p:nvPr/>
        </p:nvSpPr>
        <p:spPr>
          <a:xfrm>
            <a:off x="170899" y="1518273"/>
            <a:ext cx="7743463" cy="1292621"/>
          </a:xfrm>
          <a:prstGeom prst="rect">
            <a:avLst/>
          </a:prstGeom>
          <a:noFill/>
          <a:ln>
            <a:noFill/>
          </a:ln>
        </p:spPr>
        <p:txBody>
          <a:bodyPr spcFirstLastPara="1" wrap="square" lIns="91425" tIns="45700" rIns="91425" bIns="45700" anchor="t" anchorCtr="0">
            <a:spAutoFit/>
          </a:bodyPr>
          <a:lstStyle/>
          <a:p>
            <a:pPr lvl="0"/>
            <a:r>
              <a:rPr lang="en-IN" sz="1600" dirty="0" smtClean="0">
                <a:solidFill>
                  <a:srgbClr val="183374"/>
                </a:solidFill>
                <a:latin typeface="Century Gothic"/>
                <a:ea typeface="Century Gothic"/>
                <a:cs typeface="Century Gothic"/>
                <a:sym typeface="Century Gothic"/>
              </a:rPr>
              <a:t>To develop a machine learning algorithm that predicts if a particular user will click on an advertisement.</a:t>
            </a:r>
          </a:p>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sym typeface="Century Gothic"/>
            </a:endParaRPr>
          </a:p>
          <a:p>
            <a:pPr lvl="0"/>
            <a:endParaRPr/>
          </a:p>
        </p:txBody>
      </p:sp>
      <p:sp>
        <p:nvSpPr>
          <p:cNvPr id="341" name="Google Shape;341;p2"/>
          <p:cNvSpPr txBox="1"/>
          <p:nvPr/>
        </p:nvSpPr>
        <p:spPr>
          <a:xfrm>
            <a:off x="127324" y="3127512"/>
            <a:ext cx="223156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chemeClr val="dk1"/>
                </a:solidFill>
                <a:latin typeface="Century Gothic"/>
                <a:ea typeface="Century Gothic"/>
                <a:cs typeface="Century Gothic"/>
                <a:sym typeface="Century Gothic"/>
              </a:rPr>
              <a:t>Objective:</a:t>
            </a:r>
            <a:endParaRPr sz="2400"/>
          </a:p>
        </p:txBody>
      </p:sp>
      <p:sp>
        <p:nvSpPr>
          <p:cNvPr id="343" name="Google Shape;343;p2"/>
          <p:cNvSpPr txBox="1"/>
          <p:nvPr/>
        </p:nvSpPr>
        <p:spPr>
          <a:xfrm>
            <a:off x="127323" y="856527"/>
            <a:ext cx="321745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chemeClr val="dk1"/>
                </a:solidFill>
                <a:latin typeface="Century Gothic"/>
                <a:ea typeface="Century Gothic"/>
                <a:cs typeface="Century Gothic"/>
                <a:sym typeface="Century Gothic"/>
              </a:rPr>
              <a:t>Problem</a:t>
            </a:r>
            <a:r>
              <a:rPr lang="en-IN" sz="1800" b="1" dirty="0">
                <a:solidFill>
                  <a:schemeClr val="dk1"/>
                </a:solidFill>
                <a:latin typeface="Century Gothic"/>
                <a:ea typeface="Century Gothic"/>
                <a:cs typeface="Century Gothic"/>
                <a:sym typeface="Century Gothic"/>
              </a:rPr>
              <a:t>:</a:t>
            </a:r>
            <a:endParaRPr sz="1800" b="1">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3"/>
          <p:cNvSpPr txBox="1"/>
          <p:nvPr/>
        </p:nvSpPr>
        <p:spPr>
          <a:xfrm>
            <a:off x="370390" y="266218"/>
            <a:ext cx="613458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rgbClr val="002776"/>
                </a:solidFill>
                <a:latin typeface="Arial"/>
                <a:ea typeface="Arial"/>
                <a:cs typeface="Arial"/>
                <a:sym typeface="Arial"/>
              </a:rPr>
              <a:t>Project Architecture / Project Flow</a:t>
            </a:r>
            <a:endParaRPr/>
          </a:p>
        </p:txBody>
      </p:sp>
      <p:grpSp>
        <p:nvGrpSpPr>
          <p:cNvPr id="350" name="Google Shape;350;p3"/>
          <p:cNvGrpSpPr/>
          <p:nvPr/>
        </p:nvGrpSpPr>
        <p:grpSpPr>
          <a:xfrm>
            <a:off x="370493" y="950493"/>
            <a:ext cx="8588205" cy="4969043"/>
            <a:chOff x="104" y="0"/>
            <a:chExt cx="8588205" cy="4969043"/>
          </a:xfrm>
        </p:grpSpPr>
        <p:sp>
          <p:nvSpPr>
            <p:cNvPr id="351" name="Google Shape;351;p3"/>
            <p:cNvSpPr/>
            <p:nvPr/>
          </p:nvSpPr>
          <p:spPr>
            <a:xfrm>
              <a:off x="644131" y="0"/>
              <a:ext cx="7300152" cy="4969043"/>
            </a:xfrm>
            <a:prstGeom prst="rightArrow">
              <a:avLst>
                <a:gd name="adj1" fmla="val 50000"/>
                <a:gd name="adj2" fmla="val 50000"/>
              </a:avLst>
            </a:prstGeom>
            <a:solidFill>
              <a:srgbClr val="DFE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104"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txBox="1"/>
            <p:nvPr/>
          </p:nvSpPr>
          <p:spPr>
            <a:xfrm>
              <a:off x="61456"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Business Objective and Data Sources</a:t>
              </a:r>
              <a:endParaRPr/>
            </a:p>
            <a:p>
              <a:pPr marL="0" marR="0" lvl="0" indent="0" algn="ctr" rtl="0">
                <a:lnSpc>
                  <a:spcPct val="90000"/>
                </a:lnSpc>
                <a:spcBef>
                  <a:spcPts val="490"/>
                </a:spcBef>
                <a:spcAft>
                  <a:spcPts val="0"/>
                </a:spcAft>
                <a:buNone/>
              </a:pPr>
              <a:endParaRPr sz="1400" b="1" i="0">
                <a:solidFill>
                  <a:schemeClr val="dk1"/>
                </a:solidFill>
                <a:latin typeface="Arial"/>
                <a:ea typeface="Arial"/>
                <a:cs typeface="Arial"/>
                <a:sym typeface="Arial"/>
              </a:endParaRPr>
            </a:p>
          </p:txBody>
        </p:sp>
        <p:sp>
          <p:nvSpPr>
            <p:cNvPr id="354" name="Google Shape;354;p3"/>
            <p:cNvSpPr/>
            <p:nvPr/>
          </p:nvSpPr>
          <p:spPr>
            <a:xfrm>
              <a:off x="1466383"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txBox="1"/>
            <p:nvPr/>
          </p:nvSpPr>
          <p:spPr>
            <a:xfrm>
              <a:off x="1527735"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Data Collection and Parsing</a:t>
              </a:r>
              <a:endParaRPr sz="1400" b="1" i="0">
                <a:solidFill>
                  <a:schemeClr val="dk1"/>
                </a:solidFill>
                <a:latin typeface="Arial"/>
                <a:ea typeface="Arial"/>
                <a:cs typeface="Arial"/>
                <a:sym typeface="Arial"/>
              </a:endParaRPr>
            </a:p>
          </p:txBody>
        </p:sp>
        <p:sp>
          <p:nvSpPr>
            <p:cNvPr id="356" name="Google Shape;356;p3"/>
            <p:cNvSpPr/>
            <p:nvPr/>
          </p:nvSpPr>
          <p:spPr>
            <a:xfrm>
              <a:off x="2932662"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txBox="1"/>
            <p:nvPr/>
          </p:nvSpPr>
          <p:spPr>
            <a:xfrm>
              <a:off x="2994014"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Data Cleaning</a:t>
              </a:r>
              <a:endParaRPr/>
            </a:p>
            <a:p>
              <a:pPr marL="0" marR="0" lvl="0" indent="0" algn="ctr" rtl="0">
                <a:lnSpc>
                  <a:spcPct val="90000"/>
                </a:lnSpc>
                <a:spcBef>
                  <a:spcPts val="490"/>
                </a:spcBef>
                <a:spcAft>
                  <a:spcPts val="0"/>
                </a:spcAft>
                <a:buNone/>
              </a:pPr>
              <a:r>
                <a:rPr lang="en-IN" sz="1400" b="1" i="0">
                  <a:solidFill>
                    <a:schemeClr val="dk1"/>
                  </a:solidFill>
                  <a:latin typeface="Arial"/>
                  <a:ea typeface="Arial"/>
                  <a:cs typeface="Arial"/>
                  <a:sym typeface="Arial"/>
                </a:rPr>
                <a:t>EDA</a:t>
              </a:r>
              <a:endParaRPr/>
            </a:p>
            <a:p>
              <a:pPr marL="0" marR="0" lvl="0" indent="0" algn="ctr" rtl="0">
                <a:lnSpc>
                  <a:spcPct val="90000"/>
                </a:lnSpc>
                <a:spcBef>
                  <a:spcPts val="490"/>
                </a:spcBef>
                <a:spcAft>
                  <a:spcPts val="0"/>
                </a:spcAft>
                <a:buNone/>
              </a:pPr>
              <a:r>
                <a:rPr lang="en-IN" sz="1400" b="1" i="0">
                  <a:solidFill>
                    <a:schemeClr val="dk1"/>
                  </a:solidFill>
                  <a:latin typeface="Arial"/>
                  <a:ea typeface="Arial"/>
                  <a:cs typeface="Arial"/>
                  <a:sym typeface="Arial"/>
                </a:rPr>
                <a:t>Feature Engineering</a:t>
              </a:r>
              <a:endParaRPr/>
            </a:p>
            <a:p>
              <a:pPr marL="0" marR="0" lvl="0" indent="0" algn="ctr" rtl="0">
                <a:lnSpc>
                  <a:spcPct val="90000"/>
                </a:lnSpc>
                <a:spcBef>
                  <a:spcPts val="490"/>
                </a:spcBef>
                <a:spcAft>
                  <a:spcPts val="0"/>
                </a:spcAft>
                <a:buNone/>
              </a:pPr>
              <a:endParaRPr sz="1400" b="1" i="0">
                <a:solidFill>
                  <a:schemeClr val="dk1"/>
                </a:solidFill>
                <a:latin typeface="Arial"/>
                <a:ea typeface="Arial"/>
                <a:cs typeface="Arial"/>
                <a:sym typeface="Arial"/>
              </a:endParaRPr>
            </a:p>
          </p:txBody>
        </p:sp>
        <p:sp>
          <p:nvSpPr>
            <p:cNvPr id="358" name="Google Shape;358;p3"/>
            <p:cNvSpPr/>
            <p:nvPr/>
          </p:nvSpPr>
          <p:spPr>
            <a:xfrm>
              <a:off x="4398941"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txBox="1"/>
            <p:nvPr/>
          </p:nvSpPr>
          <p:spPr>
            <a:xfrm>
              <a:off x="4460293"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Model Building</a:t>
              </a:r>
              <a:endParaRPr sz="1400" b="1" i="0">
                <a:solidFill>
                  <a:schemeClr val="dk1"/>
                </a:solidFill>
                <a:latin typeface="Arial"/>
                <a:ea typeface="Arial"/>
                <a:cs typeface="Arial"/>
                <a:sym typeface="Arial"/>
              </a:endParaRPr>
            </a:p>
          </p:txBody>
        </p:sp>
        <p:sp>
          <p:nvSpPr>
            <p:cNvPr id="360" name="Google Shape;360;p3"/>
            <p:cNvSpPr/>
            <p:nvPr/>
          </p:nvSpPr>
          <p:spPr>
            <a:xfrm>
              <a:off x="5865220"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txBox="1"/>
            <p:nvPr/>
          </p:nvSpPr>
          <p:spPr>
            <a:xfrm>
              <a:off x="5926572"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Evaluation &amp; Validation</a:t>
              </a:r>
              <a:endParaRPr sz="1400" b="1" i="0">
                <a:solidFill>
                  <a:schemeClr val="dk1"/>
                </a:solidFill>
                <a:latin typeface="Arial"/>
                <a:ea typeface="Arial"/>
                <a:cs typeface="Arial"/>
                <a:sym typeface="Arial"/>
              </a:endParaRPr>
            </a:p>
          </p:txBody>
        </p:sp>
        <p:sp>
          <p:nvSpPr>
            <p:cNvPr id="362" name="Google Shape;362;p3"/>
            <p:cNvSpPr/>
            <p:nvPr/>
          </p:nvSpPr>
          <p:spPr>
            <a:xfrm>
              <a:off x="7331499" y="1490712"/>
              <a:ext cx="1256810" cy="1987617"/>
            </a:xfrm>
            <a:prstGeom prst="roundRect">
              <a:avLst>
                <a:gd name="adj" fmla="val 16667"/>
              </a:avLst>
            </a:prstGeom>
            <a:solidFill>
              <a:srgbClr val="77B7E3"/>
            </a:solidFill>
            <a:ln w="12700" cap="flat" cmpd="sng">
              <a:solidFill>
                <a:srgbClr val="7AC1F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txBox="1"/>
            <p:nvPr/>
          </p:nvSpPr>
          <p:spPr>
            <a:xfrm>
              <a:off x="7392851" y="1552064"/>
              <a:ext cx="1134106" cy="18649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None/>
              </a:pPr>
              <a:r>
                <a:rPr lang="en-IN" sz="1400" b="1" i="0">
                  <a:solidFill>
                    <a:schemeClr val="dk1"/>
                  </a:solidFill>
                  <a:latin typeface="Arial"/>
                  <a:ea typeface="Arial"/>
                  <a:cs typeface="Arial"/>
                  <a:sym typeface="Arial"/>
                </a:rPr>
                <a:t>Final Model  Deployment</a:t>
              </a:r>
              <a:endParaRPr sz="1400" b="1" i="0">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
          <p:cNvSpPr txBox="1"/>
          <p:nvPr/>
        </p:nvSpPr>
        <p:spPr>
          <a:xfrm>
            <a:off x="0" y="112649"/>
            <a:ext cx="3507129"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IN" sz="2800" b="1" dirty="0" smtClean="0">
              <a:solidFill>
                <a:srgbClr val="002776"/>
              </a:solidFill>
            </a:endParaRPr>
          </a:p>
          <a:p>
            <a:pPr marL="0" marR="0" lvl="0" indent="0" algn="l" rtl="0">
              <a:spcBef>
                <a:spcPts val="0"/>
              </a:spcBef>
              <a:spcAft>
                <a:spcPts val="0"/>
              </a:spcAft>
              <a:buNone/>
            </a:pPr>
            <a:r>
              <a:rPr lang="en-IN" sz="2800" b="1" dirty="0" smtClean="0">
                <a:solidFill>
                  <a:srgbClr val="002776"/>
                </a:solidFill>
              </a:rPr>
              <a:t>Goal</a:t>
            </a:r>
            <a:endParaRPr/>
          </a:p>
        </p:txBody>
      </p:sp>
      <p:sp>
        <p:nvSpPr>
          <p:cNvPr id="340" name="Google Shape;340;p2"/>
          <p:cNvSpPr txBox="1"/>
          <p:nvPr/>
        </p:nvSpPr>
        <p:spPr>
          <a:xfrm>
            <a:off x="170899" y="693336"/>
            <a:ext cx="8741989" cy="2769949"/>
          </a:xfrm>
          <a:prstGeom prst="rect">
            <a:avLst/>
          </a:prstGeom>
          <a:noFill/>
          <a:ln>
            <a:noFill/>
          </a:ln>
        </p:spPr>
        <p:txBody>
          <a:bodyPr spcFirstLastPara="1" wrap="square" lIns="91425" tIns="45700" rIns="91425" bIns="45700" anchor="t" anchorCtr="0">
            <a:spAutoFit/>
          </a:bodyPr>
          <a:lstStyle/>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The </a:t>
            </a:r>
            <a:r>
              <a:rPr lang="en-IN" sz="1600" dirty="0" smtClean="0">
                <a:solidFill>
                  <a:srgbClr val="183374"/>
                </a:solidFill>
                <a:latin typeface="Century Gothic"/>
                <a:ea typeface="Century Gothic"/>
                <a:cs typeface="Century Gothic"/>
                <a:sym typeface="Century Gothic"/>
              </a:rPr>
              <a:t>main variable we are interested in is 'Clicked on Ad'. </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This variable can have two possible outcomes: 0 and 1 </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Where 0 refers to the case where a user didn't click the advertisement &amp; While 1 refers to the scenario where a user clicks the advertisement.</a:t>
            </a:r>
          </a:p>
          <a:p>
            <a:pPr lvl="0"/>
            <a:endParaRPr lang="en-IN" sz="1600" dirty="0" smtClean="0">
              <a:solidFill>
                <a:srgbClr val="183374"/>
              </a:solidFill>
              <a:latin typeface="Century Gothic"/>
              <a:sym typeface="Century Gothic"/>
            </a:endParaRPr>
          </a:p>
          <a:p>
            <a:pPr lvl="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
          <p:cNvSpPr txBox="1"/>
          <p:nvPr/>
        </p:nvSpPr>
        <p:spPr>
          <a:xfrm>
            <a:off x="0" y="112649"/>
            <a:ext cx="35071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0" u="none" strike="noStrike" cap="none" dirty="0" smtClean="0">
                <a:solidFill>
                  <a:srgbClr val="002776"/>
                </a:solidFill>
                <a:latin typeface="Arial"/>
                <a:ea typeface="Arial"/>
                <a:cs typeface="Arial"/>
                <a:sym typeface="Arial"/>
              </a:rPr>
              <a:t>Business </a:t>
            </a:r>
            <a:r>
              <a:rPr lang="en-IN" sz="2800" b="1" i="0" u="none" strike="noStrike" cap="none" dirty="0">
                <a:solidFill>
                  <a:srgbClr val="002776"/>
                </a:solidFill>
                <a:latin typeface="Arial"/>
                <a:ea typeface="Arial"/>
                <a:cs typeface="Arial"/>
                <a:sym typeface="Arial"/>
              </a:rPr>
              <a:t>Problem:</a:t>
            </a:r>
            <a:endParaRPr/>
          </a:p>
        </p:txBody>
      </p:sp>
      <p:sp>
        <p:nvSpPr>
          <p:cNvPr id="339" name="Google Shape;339;p2"/>
          <p:cNvSpPr txBox="1"/>
          <p:nvPr/>
        </p:nvSpPr>
        <p:spPr>
          <a:xfrm>
            <a:off x="170899" y="773723"/>
            <a:ext cx="8681699" cy="5016718"/>
          </a:xfrm>
          <a:prstGeom prst="rect">
            <a:avLst/>
          </a:prstGeom>
          <a:noFill/>
          <a:ln>
            <a:noFill/>
          </a:ln>
        </p:spPr>
        <p:txBody>
          <a:bodyPr spcFirstLastPara="1" wrap="square" lIns="91425" tIns="45700" rIns="91425" bIns="45700" anchor="t" anchorCtr="0">
            <a:spAutoFit/>
          </a:bodyPr>
          <a:lstStyle/>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a. Google search</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b. Pay per click ads</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c. Bidding by Advertisers - PPC, Search Keywords, Ad creative (</a:t>
            </a:r>
            <a:r>
              <a:rPr lang="en-IN" sz="1600" b="1" dirty="0" smtClean="0">
                <a:solidFill>
                  <a:srgbClr val="183374"/>
                </a:solidFill>
                <a:latin typeface="Century Gothic"/>
                <a:ea typeface="Century Gothic"/>
                <a:cs typeface="Century Gothic"/>
                <a:sym typeface="Century Gothic"/>
              </a:rPr>
              <a:t>Actual ad displayed while searching with keyword; Title, body, landing page url, additional links</a:t>
            </a:r>
            <a:r>
              <a:rPr lang="en-IN" sz="1600" dirty="0" smtClean="0">
                <a:solidFill>
                  <a:srgbClr val="183374"/>
                </a:solidFill>
                <a:latin typeface="Century Gothic"/>
                <a:ea typeface="Century Gothic"/>
                <a:cs typeface="Century Gothic"/>
                <a:sym typeface="Century Gothic"/>
              </a:rPr>
              <a:t>).</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d. Search engine ranking  -  Objective to maximize profit while keeping the results relevant.</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For Example - If  a keyword as "Buy headphones" is provided by end user - Google wants to maximize the revenue, more people click on the ads, they will make more money, extremely relevant to the search keywords.</a:t>
            </a:r>
          </a:p>
          <a:p>
            <a:pPr lvl="0"/>
            <a:r>
              <a:rPr lang="en-IN" sz="1600" dirty="0" smtClean="0">
                <a:solidFill>
                  <a:srgbClr val="183374"/>
                </a:solidFill>
                <a:latin typeface="Century Gothic"/>
                <a:ea typeface="Century Gothic"/>
                <a:cs typeface="Century Gothic"/>
                <a:sym typeface="Century Gothic"/>
              </a:rPr>
              <a:t>For a single keyword - 100s of companies which want to show ads, but Google shows only 3 which are most likely to click.</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e. Real world constraints:??  Extremely low latency - Search is very fast</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f. Expected Revenue = </a:t>
            </a:r>
            <a:r>
              <a:rPr lang="en-IN" sz="1600" dirty="0" err="1" smtClean="0">
                <a:solidFill>
                  <a:srgbClr val="183374"/>
                </a:solidFill>
                <a:latin typeface="Century Gothic"/>
                <a:ea typeface="Century Gothic"/>
                <a:cs typeface="Century Gothic"/>
                <a:sym typeface="Century Gothic"/>
              </a:rPr>
              <a:t>pClick</a:t>
            </a:r>
            <a:r>
              <a:rPr lang="en-IN" sz="1600" dirty="0" smtClean="0">
                <a:solidFill>
                  <a:srgbClr val="183374"/>
                </a:solidFill>
                <a:latin typeface="Century Gothic"/>
                <a:ea typeface="Century Gothic"/>
                <a:cs typeface="Century Gothic"/>
                <a:sym typeface="Century Gothic"/>
              </a:rPr>
              <a:t>*bid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
          <p:cNvSpPr txBox="1"/>
          <p:nvPr/>
        </p:nvSpPr>
        <p:spPr>
          <a:xfrm>
            <a:off x="0" y="112649"/>
            <a:ext cx="35071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0" u="none" strike="noStrike" cap="none" dirty="0">
                <a:solidFill>
                  <a:srgbClr val="002776"/>
                </a:solidFill>
                <a:latin typeface="Arial"/>
                <a:ea typeface="Arial"/>
                <a:cs typeface="Arial"/>
                <a:sym typeface="Arial"/>
              </a:rPr>
              <a:t>Business Problem:</a:t>
            </a:r>
            <a:endParaRPr/>
          </a:p>
        </p:txBody>
      </p:sp>
      <p:sp>
        <p:nvSpPr>
          <p:cNvPr id="339" name="Google Shape;339;p2"/>
          <p:cNvSpPr txBox="1"/>
          <p:nvPr/>
        </p:nvSpPr>
        <p:spPr>
          <a:xfrm>
            <a:off x="170899" y="1517300"/>
            <a:ext cx="8979041" cy="5970825"/>
          </a:xfrm>
          <a:prstGeom prst="rect">
            <a:avLst/>
          </a:prstGeom>
          <a:noFill/>
          <a:ln>
            <a:noFill/>
          </a:ln>
        </p:spPr>
        <p:txBody>
          <a:bodyPr spcFirstLastPara="1" wrap="square" lIns="91425" tIns="45700" rIns="91425" bIns="45700" anchor="t" anchorCtr="0">
            <a:spAutoFit/>
          </a:bodyPr>
          <a:lstStyle/>
          <a:p>
            <a:r>
              <a:rPr lang="en-IN" dirty="0" smtClean="0">
                <a:solidFill>
                  <a:schemeClr val="accent4">
                    <a:lumMod val="75000"/>
                  </a:schemeClr>
                </a:solidFill>
                <a:latin typeface="Century Gothic" pitchFamily="34" charset="0"/>
              </a:rPr>
              <a:t>1) Probability of click on Add1         = 0.1</a:t>
            </a:r>
          </a:p>
          <a:p>
            <a:r>
              <a:rPr lang="en-IN" dirty="0" smtClean="0">
                <a:solidFill>
                  <a:schemeClr val="accent4">
                    <a:lumMod val="75000"/>
                  </a:schemeClr>
                </a:solidFill>
                <a:latin typeface="Century Gothic" pitchFamily="34" charset="0"/>
              </a:rPr>
              <a:t>    Revenue for Add1                          = 0.1*1  = 0.1$   (10 pct)</a:t>
            </a:r>
          </a:p>
          <a:p>
            <a:endParaRPr lang="en-IN" dirty="0" smtClean="0">
              <a:solidFill>
                <a:schemeClr val="accent4">
                  <a:lumMod val="75000"/>
                </a:schemeClr>
              </a:solidFill>
              <a:latin typeface="Century Gothic" pitchFamily="34" charset="0"/>
            </a:endParaRPr>
          </a:p>
          <a:p>
            <a:r>
              <a:rPr lang="en-IN" dirty="0" smtClean="0">
                <a:solidFill>
                  <a:schemeClr val="accent4">
                    <a:lumMod val="75000"/>
                  </a:schemeClr>
                </a:solidFill>
                <a:latin typeface="Century Gothic" pitchFamily="34" charset="0"/>
              </a:rPr>
              <a:t>2) Probability of click on Add2         = 0.05 </a:t>
            </a:r>
          </a:p>
          <a:p>
            <a:r>
              <a:rPr lang="en-IN" dirty="0" smtClean="0">
                <a:solidFill>
                  <a:schemeClr val="accent4">
                    <a:lumMod val="75000"/>
                  </a:schemeClr>
                </a:solidFill>
                <a:latin typeface="Century Gothic" pitchFamily="34" charset="0"/>
              </a:rPr>
              <a:t>    Revenue for Add2                          = 0.05*5 =0.25$ (5 pct)</a:t>
            </a:r>
          </a:p>
          <a:p>
            <a:endParaRPr lang="en-IN" dirty="0" smtClean="0">
              <a:solidFill>
                <a:schemeClr val="accent4">
                  <a:lumMod val="75000"/>
                </a:schemeClr>
              </a:solidFill>
              <a:latin typeface="Century Gothic" pitchFamily="34" charset="0"/>
            </a:endParaRPr>
          </a:p>
          <a:p>
            <a:r>
              <a:rPr lang="en-IN" dirty="0" smtClean="0">
                <a:solidFill>
                  <a:schemeClr val="accent4">
                    <a:lumMod val="75000"/>
                  </a:schemeClr>
                </a:solidFill>
                <a:latin typeface="Century Gothic" pitchFamily="34" charset="0"/>
              </a:rPr>
              <a:t>This mean that search engine want to maximize their profit so they will be showing Add2 more as revenue generated will be more from Add1?</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g</a:t>
            </a:r>
            <a:r>
              <a:rPr lang="en-IN" sz="1600" dirty="0" smtClean="0">
                <a:solidFill>
                  <a:srgbClr val="183374"/>
                </a:solidFill>
                <a:latin typeface="Century Gothic"/>
                <a:ea typeface="Century Gothic"/>
                <a:cs typeface="Century Gothic"/>
                <a:sym typeface="Century Gothic"/>
              </a:rPr>
              <a:t>. </a:t>
            </a:r>
            <a:r>
              <a:rPr lang="en-IN" sz="1600" dirty="0" smtClean="0">
                <a:solidFill>
                  <a:srgbClr val="183374"/>
                </a:solidFill>
                <a:latin typeface="Century Gothic"/>
                <a:ea typeface="Century Gothic"/>
                <a:cs typeface="Century Gothic"/>
                <a:sym typeface="Century Gothic"/>
              </a:rPr>
              <a:t>Position bias - First ad position in Google search will get 8% CTR , </a:t>
            </a:r>
          </a:p>
          <a:p>
            <a:pPr lvl="0"/>
            <a:r>
              <a:rPr lang="en-IN" sz="1600" dirty="0" smtClean="0">
                <a:solidFill>
                  <a:srgbClr val="183374"/>
                </a:solidFill>
                <a:latin typeface="Century Gothic"/>
                <a:ea typeface="Century Gothic"/>
                <a:cs typeface="Century Gothic"/>
                <a:sym typeface="Century Gothic"/>
              </a:rPr>
              <a:t>                             2nd position - 5% and  </a:t>
            </a:r>
          </a:p>
          <a:p>
            <a:pPr lvl="0"/>
            <a:r>
              <a:rPr lang="en-IN" sz="1600" dirty="0" smtClean="0">
                <a:solidFill>
                  <a:srgbClr val="183374"/>
                </a:solidFill>
                <a:latin typeface="Century Gothic"/>
                <a:ea typeface="Century Gothic"/>
                <a:cs typeface="Century Gothic"/>
                <a:sym typeface="Century Gothic"/>
              </a:rPr>
              <a:t>                             3rd position - 3% appx</a:t>
            </a:r>
          </a:p>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h</a:t>
            </a:r>
            <a:r>
              <a:rPr lang="en-IN" sz="1600" dirty="0" smtClean="0">
                <a:solidFill>
                  <a:srgbClr val="183374"/>
                </a:solidFill>
                <a:latin typeface="Century Gothic"/>
                <a:ea typeface="Century Gothic"/>
                <a:cs typeface="Century Gothic"/>
                <a:sym typeface="Century Gothic"/>
              </a:rPr>
              <a:t>. </a:t>
            </a:r>
            <a:r>
              <a:rPr lang="en-IN" sz="1600" dirty="0" smtClean="0">
                <a:solidFill>
                  <a:srgbClr val="183374"/>
                </a:solidFill>
                <a:latin typeface="Century Gothic"/>
                <a:ea typeface="Century Gothic"/>
                <a:cs typeface="Century Gothic"/>
                <a:sym typeface="Century Gothic"/>
              </a:rPr>
              <a:t>Typical CTR = No of clicks obtained /No of impressions = ad shown is Typical, for Search CTR is 4% - for every 100ads are shown only 4 will get click approximately.</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Note: - </a:t>
            </a:r>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Need </a:t>
            </a:r>
            <a:r>
              <a:rPr lang="en-IN" sz="1600" dirty="0" smtClean="0">
                <a:solidFill>
                  <a:srgbClr val="183374"/>
                </a:solidFill>
                <a:latin typeface="Century Gothic"/>
                <a:ea typeface="Century Gothic"/>
                <a:cs typeface="Century Gothic"/>
                <a:sym typeface="Century Gothic"/>
              </a:rPr>
              <a:t>to look into  Log loss and AUC, low latency model because search is super fast.</a:t>
            </a:r>
          </a:p>
          <a:p>
            <a:pPr lvl="0"/>
            <a:r>
              <a:rPr lang="en-IN" sz="1600" dirty="0" smtClean="0">
                <a:solidFill>
                  <a:srgbClr val="183374"/>
                </a:solidFill>
                <a:latin typeface="Century Gothic"/>
                <a:ea typeface="Century Gothic"/>
                <a:cs typeface="Century Gothic"/>
                <a:sym typeface="Century Gothic"/>
              </a:rPr>
              <a:t>Profit more important or customer experience is more important?</a:t>
            </a:r>
          </a:p>
          <a:p>
            <a:pPr lvl="0"/>
            <a:r>
              <a:rPr lang="en-IN" sz="1600" dirty="0" smtClean="0">
                <a:solidFill>
                  <a:srgbClr val="183374"/>
                </a:solidFill>
                <a:latin typeface="Century Gothic"/>
                <a:ea typeface="Century Gothic"/>
                <a:cs typeface="Century Gothic"/>
                <a:sym typeface="Century Gothic"/>
              </a:rPr>
              <a:t>Should we train each model for specific demograph?</a:t>
            </a:r>
          </a:p>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p:txBody>
      </p:sp>
      <p:sp>
        <p:nvSpPr>
          <p:cNvPr id="343" name="Google Shape;343;p2"/>
          <p:cNvSpPr txBox="1"/>
          <p:nvPr/>
        </p:nvSpPr>
        <p:spPr>
          <a:xfrm>
            <a:off x="127323" y="856527"/>
            <a:ext cx="321745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a:solidFill>
                  <a:schemeClr val="dk1"/>
                </a:solidFill>
                <a:latin typeface="Century Gothic"/>
                <a:ea typeface="Century Gothic"/>
                <a:cs typeface="Century Gothic"/>
                <a:sym typeface="Century Gothic"/>
              </a:rPr>
              <a:t>Problem</a:t>
            </a:r>
            <a:r>
              <a:rPr lang="en-IN" sz="1800" b="1" dirty="0">
                <a:solidFill>
                  <a:schemeClr val="dk1"/>
                </a:solidFill>
                <a:latin typeface="Century Gothic"/>
                <a:ea typeface="Century Gothic"/>
                <a:cs typeface="Century Gothic"/>
                <a:sym typeface="Century Gothic"/>
              </a:rPr>
              <a:t>:</a:t>
            </a:r>
            <a:endParaRPr sz="1800" b="1">
              <a:solidFill>
                <a:schemeClr val="dk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
          <p:cNvSpPr txBox="1"/>
          <p:nvPr/>
        </p:nvSpPr>
        <p:spPr>
          <a:xfrm>
            <a:off x="0" y="112649"/>
            <a:ext cx="35071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0" u="none" strike="noStrike" cap="none" dirty="0">
                <a:solidFill>
                  <a:srgbClr val="002776"/>
                </a:solidFill>
                <a:latin typeface="Arial"/>
                <a:ea typeface="Arial"/>
                <a:cs typeface="Arial"/>
                <a:sym typeface="Arial"/>
              </a:rPr>
              <a:t>Business Problem:</a:t>
            </a:r>
            <a:endParaRPr/>
          </a:p>
        </p:txBody>
      </p:sp>
      <p:sp>
        <p:nvSpPr>
          <p:cNvPr id="340" name="Google Shape;340;p2"/>
          <p:cNvSpPr txBox="1"/>
          <p:nvPr/>
        </p:nvSpPr>
        <p:spPr>
          <a:xfrm>
            <a:off x="170899" y="1013790"/>
            <a:ext cx="7743463" cy="5509160"/>
          </a:xfrm>
          <a:prstGeom prst="rect">
            <a:avLst/>
          </a:prstGeom>
          <a:noFill/>
          <a:ln>
            <a:noFill/>
          </a:ln>
        </p:spPr>
        <p:txBody>
          <a:bodyPr spcFirstLastPara="1" wrap="square" lIns="91425" tIns="45700" rIns="91425" bIns="45700" anchor="t" anchorCtr="0">
            <a:spAutoFit/>
          </a:bodyPr>
          <a:lstStyle/>
          <a:p>
            <a:pPr lvl="0"/>
            <a:r>
              <a:rPr lang="en-IN" sz="1600" b="1" dirty="0" smtClean="0">
                <a:solidFill>
                  <a:srgbClr val="183374"/>
                </a:solidFill>
                <a:latin typeface="Century Gothic"/>
                <a:ea typeface="Century Gothic"/>
                <a:cs typeface="Century Gothic"/>
                <a:sym typeface="Century Gothic"/>
              </a:rPr>
              <a:t>Mapping </a:t>
            </a:r>
            <a:r>
              <a:rPr lang="en-IN" sz="1600" b="1" dirty="0" smtClean="0">
                <a:solidFill>
                  <a:srgbClr val="183374"/>
                </a:solidFill>
                <a:latin typeface="Century Gothic"/>
                <a:ea typeface="Century Gothic"/>
                <a:cs typeface="Century Gothic"/>
                <a:sym typeface="Century Gothic"/>
              </a:rPr>
              <a:t>to an Machine Learning problem:</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a.What type of problem? - Classificaiton with Probabilistic outputs</a:t>
            </a:r>
            <a:r>
              <a:rPr lang="en-IN" sz="1600" dirty="0" smtClean="0">
                <a:solidFill>
                  <a:srgbClr val="183374"/>
                </a:solidFill>
                <a:latin typeface="Century Gothic"/>
                <a:ea typeface="Century Gothic"/>
                <a:cs typeface="Century Gothic"/>
                <a:sym typeface="Century Gothic"/>
              </a:rPr>
              <a:t>.</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b.Objective : Min Log- </a:t>
            </a:r>
            <a:r>
              <a:rPr lang="en-IN" sz="1600" dirty="0" smtClean="0">
                <a:solidFill>
                  <a:srgbClr val="183374"/>
                </a:solidFill>
                <a:latin typeface="Century Gothic"/>
                <a:ea typeface="Century Gothic"/>
                <a:cs typeface="Century Gothic"/>
                <a:sym typeface="Century Gothic"/>
              </a:rPr>
              <a:t>Loss</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c. ML Constraints : </a:t>
            </a:r>
            <a:r>
              <a:rPr lang="en-IN" sz="1600" dirty="0" smtClean="0">
                <a:solidFill>
                  <a:srgbClr val="183374"/>
                </a:solidFill>
                <a:latin typeface="Century Gothic"/>
                <a:ea typeface="Century Gothic"/>
                <a:cs typeface="Century Gothic"/>
                <a:sym typeface="Century Gothic"/>
              </a:rPr>
              <a:t>??</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d. KPI/metric : log-loss, AU (if you only care about ranking and not </a:t>
            </a:r>
            <a:r>
              <a:rPr lang="en-IN" sz="1600" dirty="0" err="1" smtClean="0">
                <a:solidFill>
                  <a:srgbClr val="183374"/>
                </a:solidFill>
                <a:latin typeface="Century Gothic"/>
                <a:ea typeface="Century Gothic"/>
                <a:cs typeface="Century Gothic"/>
                <a:sym typeface="Century Gothic"/>
              </a:rPr>
              <a:t>pClick</a:t>
            </a:r>
            <a:r>
              <a:rPr lang="en-IN" sz="1600" dirty="0" smtClean="0">
                <a:solidFill>
                  <a:srgbClr val="183374"/>
                </a:solidFill>
                <a:latin typeface="Century Gothic"/>
                <a:ea typeface="Century Gothic"/>
                <a:cs typeface="Century Gothic"/>
                <a:sym typeface="Century Gothic"/>
              </a:rPr>
              <a:t> values</a:t>
            </a:r>
            <a:r>
              <a:rPr lang="en-IN" sz="1600" dirty="0" smtClean="0">
                <a:solidFill>
                  <a:srgbClr val="183374"/>
                </a:solidFill>
                <a:latin typeface="Century Gothic"/>
                <a:ea typeface="Century Gothic"/>
                <a:cs typeface="Century Gothic"/>
                <a:sym typeface="Century Gothic"/>
              </a:rPr>
              <a:t>)</a:t>
            </a:r>
          </a:p>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a:t>
            </a:r>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40" name="Google Shape;340;p2"/>
          <p:cNvSpPr txBox="1"/>
          <p:nvPr/>
        </p:nvSpPr>
        <p:spPr>
          <a:xfrm>
            <a:off x="170899" y="482321"/>
            <a:ext cx="7743463" cy="5816937"/>
          </a:xfrm>
          <a:prstGeom prst="rect">
            <a:avLst/>
          </a:prstGeom>
          <a:noFill/>
          <a:ln>
            <a:noFill/>
          </a:ln>
        </p:spPr>
        <p:txBody>
          <a:bodyPr spcFirstLastPara="1" wrap="square" lIns="91425" tIns="45700" rIns="91425" bIns="45700" anchor="t" anchorCtr="0">
            <a:spAutoFit/>
          </a:bodyPr>
          <a:lstStyle/>
          <a:p>
            <a:pPr lvl="0"/>
            <a:r>
              <a:rPr lang="en-IN" sz="2000" b="1" dirty="0" smtClean="0">
                <a:solidFill>
                  <a:srgbClr val="183374"/>
                </a:solidFill>
                <a:latin typeface="Century Gothic"/>
                <a:ea typeface="Century Gothic"/>
                <a:cs typeface="Century Gothic"/>
                <a:sym typeface="Century Gothic"/>
              </a:rPr>
              <a:t>7.Dataset</a:t>
            </a:r>
            <a:r>
              <a:rPr lang="en-IN" sz="2000" b="1" dirty="0" smtClean="0">
                <a:solidFill>
                  <a:srgbClr val="183374"/>
                </a:solidFill>
                <a:latin typeface="Century Gothic"/>
                <a:ea typeface="Century Gothic"/>
                <a:cs typeface="Century Gothic"/>
                <a:sym typeface="Century Gothic"/>
              </a:rPr>
              <a:t>:</a:t>
            </a:r>
          </a:p>
          <a:p>
            <a:pPr lvl="0"/>
            <a:endParaRPr lang="en-IN" sz="1600" b="1"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a. Search Logs</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b. Format: each row corresponds to an ad impression:  &lt;</a:t>
            </a:r>
            <a:r>
              <a:rPr lang="en-IN" sz="1600" dirty="0" err="1" smtClean="0">
                <a:solidFill>
                  <a:srgbClr val="183374"/>
                </a:solidFill>
                <a:latin typeface="Century Gothic"/>
                <a:ea typeface="Century Gothic"/>
                <a:cs typeface="Century Gothic"/>
                <a:sym typeface="Century Gothic"/>
              </a:rPr>
              <a:t>x_i</a:t>
            </a:r>
            <a:r>
              <a:rPr lang="en-IN" sz="1600" dirty="0" smtClean="0">
                <a:solidFill>
                  <a:srgbClr val="183374"/>
                </a:solidFill>
                <a:latin typeface="Century Gothic"/>
                <a:ea typeface="Century Gothic"/>
                <a:cs typeface="Century Gothic"/>
                <a:sym typeface="Century Gothic"/>
              </a:rPr>
              <a:t>=features, </a:t>
            </a:r>
            <a:r>
              <a:rPr lang="en-IN" sz="1600" dirty="0" smtClean="0">
                <a:solidFill>
                  <a:srgbClr val="183374"/>
                </a:solidFill>
                <a:latin typeface="Century Gothic"/>
                <a:ea typeface="Century Gothic"/>
                <a:cs typeface="Century Gothic"/>
                <a:sym typeface="Century Gothic"/>
              </a:rPr>
              <a:t>  y_i=</a:t>
            </a:r>
            <a:r>
              <a:rPr lang="en-IN" sz="1600" dirty="0" err="1" smtClean="0">
                <a:solidFill>
                  <a:srgbClr val="183374"/>
                </a:solidFill>
                <a:latin typeface="Century Gothic"/>
                <a:ea typeface="Century Gothic"/>
                <a:cs typeface="Century Gothic"/>
                <a:sym typeface="Century Gothic"/>
              </a:rPr>
              <a:t>isClick</a:t>
            </a:r>
            <a:r>
              <a:rPr lang="en-IN" sz="1600" dirty="0" smtClean="0">
                <a:solidFill>
                  <a:srgbClr val="183374"/>
                </a:solidFill>
                <a:latin typeface="Century Gothic"/>
                <a:ea typeface="Century Gothic"/>
                <a:cs typeface="Century Gothic"/>
                <a:sym typeface="Century Gothic"/>
              </a:rPr>
              <a:t>?</a:t>
            </a:r>
          </a:p>
          <a:p>
            <a:pPr lvl="0"/>
            <a:r>
              <a:rPr lang="en-IN" sz="1600" dirty="0" smtClean="0">
                <a:solidFill>
                  <a:srgbClr val="183374"/>
                </a:solidFill>
                <a:latin typeface="Century Gothic"/>
                <a:ea typeface="Century Gothic"/>
                <a:cs typeface="Century Gothic"/>
                <a:sym typeface="Century Gothic"/>
              </a:rPr>
              <a:t> </a:t>
            </a:r>
            <a:r>
              <a:rPr lang="en-IN" sz="1600" dirty="0" smtClean="0">
                <a:solidFill>
                  <a:srgbClr val="183374"/>
                </a:solidFill>
                <a:latin typeface="Century Gothic"/>
                <a:ea typeface="Century Gothic"/>
                <a:cs typeface="Century Gothic"/>
                <a:sym typeface="Century Gothic"/>
              </a:rPr>
              <a:t>   One </a:t>
            </a:r>
            <a:r>
              <a:rPr lang="en-IN" sz="1600" dirty="0" smtClean="0">
                <a:solidFill>
                  <a:srgbClr val="183374"/>
                </a:solidFill>
                <a:latin typeface="Century Gothic"/>
                <a:ea typeface="Century Gothic"/>
                <a:cs typeface="Century Gothic"/>
                <a:sym typeface="Century Gothic"/>
              </a:rPr>
              <a:t>row </a:t>
            </a:r>
            <a:r>
              <a:rPr lang="en-IN" sz="1600" dirty="0" smtClean="0">
                <a:solidFill>
                  <a:srgbClr val="183374"/>
                </a:solidFill>
                <a:latin typeface="Century Gothic"/>
                <a:ea typeface="Century Gothic"/>
                <a:cs typeface="Century Gothic"/>
                <a:sym typeface="Century Gothic"/>
              </a:rPr>
              <a:t>corresponds </a:t>
            </a:r>
            <a:r>
              <a:rPr lang="en-IN" sz="1600" dirty="0" smtClean="0">
                <a:solidFill>
                  <a:srgbClr val="183374"/>
                </a:solidFill>
                <a:latin typeface="Century Gothic"/>
                <a:ea typeface="Century Gothic"/>
                <a:cs typeface="Century Gothic"/>
                <a:sym typeface="Century Gothic"/>
              </a:rPr>
              <a:t>to one ad impression - y = 1/0 - clicked or not</a:t>
            </a:r>
          </a:p>
          <a:p>
            <a:pPr lvl="0"/>
            <a:r>
              <a:rPr lang="en-IN" sz="1600" dirty="0" smtClean="0">
                <a:solidFill>
                  <a:srgbClr val="183374"/>
                </a:solidFill>
                <a:latin typeface="Century Gothic"/>
                <a:ea typeface="Century Gothic"/>
                <a:cs typeface="Century Gothic"/>
                <a:sym typeface="Century Gothic"/>
              </a:rPr>
              <a:t> </a:t>
            </a:r>
            <a:r>
              <a:rPr lang="en-IN" sz="1600" dirty="0" smtClean="0">
                <a:solidFill>
                  <a:srgbClr val="183374"/>
                </a:solidFill>
                <a:latin typeface="Century Gothic"/>
                <a:ea typeface="Century Gothic"/>
                <a:cs typeface="Century Gothic"/>
                <a:sym typeface="Century Gothic"/>
              </a:rPr>
              <a:t>   f1</a:t>
            </a:r>
            <a:r>
              <a:rPr lang="en-IN" sz="1600" dirty="0" smtClean="0">
                <a:solidFill>
                  <a:srgbClr val="183374"/>
                </a:solidFill>
                <a:latin typeface="Century Gothic"/>
                <a:ea typeface="Century Gothic"/>
                <a:cs typeface="Century Gothic"/>
                <a:sym typeface="Century Gothic"/>
              </a:rPr>
              <a:t>, f2</a:t>
            </a:r>
            <a:r>
              <a:rPr lang="en-IN" sz="1600" dirty="0" smtClean="0">
                <a:solidFill>
                  <a:srgbClr val="183374"/>
                </a:solidFill>
                <a:latin typeface="Century Gothic"/>
                <a:ea typeface="Century Gothic"/>
                <a:cs typeface="Century Gothic"/>
                <a:sym typeface="Century Gothic"/>
              </a:rPr>
              <a:t>, f3</a:t>
            </a:r>
            <a:r>
              <a:rPr lang="en-IN" sz="1600" dirty="0" smtClean="0">
                <a:solidFill>
                  <a:srgbClr val="183374"/>
                </a:solidFill>
                <a:latin typeface="Century Gothic"/>
                <a:ea typeface="Century Gothic"/>
                <a:cs typeface="Century Gothic"/>
                <a:sym typeface="Century Gothic"/>
              </a:rPr>
              <a:t>,......</a:t>
            </a:r>
            <a:r>
              <a:rPr lang="en-IN" sz="1600" dirty="0" err="1" smtClean="0">
                <a:solidFill>
                  <a:srgbClr val="183374"/>
                </a:solidFill>
                <a:latin typeface="Century Gothic"/>
                <a:ea typeface="Century Gothic"/>
                <a:cs typeface="Century Gothic"/>
                <a:sym typeface="Century Gothic"/>
              </a:rPr>
              <a:t>fd</a:t>
            </a:r>
            <a:r>
              <a:rPr lang="en-IN" sz="1600" dirty="0" smtClean="0">
                <a:solidFill>
                  <a:srgbClr val="183374"/>
                </a:solidFill>
                <a:latin typeface="Century Gothic"/>
                <a:ea typeface="Century Gothic"/>
                <a:cs typeface="Century Gothic"/>
                <a:sym typeface="Century Gothic"/>
              </a:rPr>
              <a:t> - </a:t>
            </a:r>
            <a:r>
              <a:rPr lang="en-IN" sz="1600" dirty="0" err="1" smtClean="0">
                <a:solidFill>
                  <a:srgbClr val="183374"/>
                </a:solidFill>
                <a:latin typeface="Century Gothic"/>
                <a:ea typeface="Century Gothic"/>
                <a:cs typeface="Century Gothic"/>
                <a:sym typeface="Century Gothic"/>
              </a:rPr>
              <a:t>yi</a:t>
            </a:r>
            <a:r>
              <a:rPr lang="en-IN" sz="1600" dirty="0" smtClean="0">
                <a:solidFill>
                  <a:srgbClr val="183374"/>
                </a:solidFill>
                <a:latin typeface="Century Gothic"/>
                <a:ea typeface="Century Gothic"/>
                <a:cs typeface="Century Gothic"/>
                <a:sym typeface="Century Gothic"/>
              </a:rPr>
              <a:t> (is click)  </a:t>
            </a:r>
            <a:r>
              <a:rPr lang="en-IN" sz="1600" dirty="0" smtClean="0">
                <a:solidFill>
                  <a:srgbClr val="183374"/>
                </a:solidFill>
                <a:latin typeface="Century Gothic"/>
                <a:ea typeface="Century Gothic"/>
                <a:cs typeface="Century Gothic"/>
                <a:sym typeface="Century Gothic"/>
              </a:rPr>
              <a:t>ad impressions</a:t>
            </a:r>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c.How to correct for Position bias</a:t>
            </a:r>
            <a:r>
              <a:rPr lang="en-IN" sz="1600" dirty="0" smtClean="0">
                <a:solidFill>
                  <a:srgbClr val="183374"/>
                </a:solidFill>
                <a:latin typeface="Century Gothic"/>
                <a:ea typeface="Century Gothic"/>
                <a:cs typeface="Century Gothic"/>
                <a:sym typeface="Century Gothic"/>
              </a:rPr>
              <a:t>?</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 Give more </a:t>
            </a:r>
            <a:r>
              <a:rPr lang="en-IN" sz="1600" dirty="0" smtClean="0">
                <a:solidFill>
                  <a:srgbClr val="183374"/>
                </a:solidFill>
                <a:latin typeface="Century Gothic"/>
                <a:ea typeface="Century Gothic"/>
                <a:cs typeface="Century Gothic"/>
                <a:sym typeface="Century Gothic"/>
              </a:rPr>
              <a:t>weight age </a:t>
            </a:r>
            <a:r>
              <a:rPr lang="en-IN" sz="1600" dirty="0" smtClean="0">
                <a:solidFill>
                  <a:srgbClr val="183374"/>
                </a:solidFill>
                <a:latin typeface="Century Gothic"/>
                <a:ea typeface="Century Gothic"/>
                <a:cs typeface="Century Gothic"/>
                <a:sym typeface="Century Gothic"/>
              </a:rPr>
              <a:t>to lower positions</a:t>
            </a:r>
          </a:p>
          <a:p>
            <a:pPr lvl="0"/>
            <a:r>
              <a:rPr lang="en-IN" sz="1600" dirty="0" smtClean="0">
                <a:solidFill>
                  <a:srgbClr val="183374"/>
                </a:solidFill>
                <a:latin typeface="Century Gothic"/>
                <a:ea typeface="Century Gothic"/>
                <a:cs typeface="Century Gothic"/>
                <a:sym typeface="Century Gothic"/>
              </a:rPr>
              <a:t>- Build a weighted model - Weights </a:t>
            </a:r>
            <a:r>
              <a:rPr lang="en-IN" sz="1600" dirty="0" smtClean="0">
                <a:solidFill>
                  <a:srgbClr val="183374"/>
                </a:solidFill>
                <a:latin typeface="Century Gothic"/>
                <a:ea typeface="Century Gothic"/>
                <a:cs typeface="Century Gothic"/>
                <a:sym typeface="Century Gothic"/>
              </a:rPr>
              <a:t>inversion ally proportional </a:t>
            </a:r>
            <a:r>
              <a:rPr lang="en-IN" sz="1600" dirty="0" smtClean="0">
                <a:solidFill>
                  <a:srgbClr val="183374"/>
                </a:solidFill>
                <a:latin typeface="Century Gothic"/>
                <a:ea typeface="Century Gothic"/>
                <a:cs typeface="Century Gothic"/>
                <a:sym typeface="Century Gothic"/>
              </a:rPr>
              <a:t>to Position - CTR</a:t>
            </a:r>
          </a:p>
          <a:p>
            <a:pPr lvl="0"/>
            <a:r>
              <a:rPr lang="en-IN" sz="1600" dirty="0" smtClean="0">
                <a:solidFill>
                  <a:srgbClr val="183374"/>
                </a:solidFill>
                <a:latin typeface="Century Gothic"/>
                <a:ea typeface="Century Gothic"/>
                <a:cs typeface="Century Gothic"/>
                <a:sym typeface="Century Gothic"/>
              </a:rPr>
              <a:t>  Drop out scheme </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 Position CTR of  1 </a:t>
            </a:r>
            <a:r>
              <a:rPr lang="en-IN" sz="1600" dirty="0" smtClean="0">
                <a:solidFill>
                  <a:srgbClr val="183374"/>
                </a:solidFill>
                <a:latin typeface="Century Gothic"/>
                <a:ea typeface="Century Gothic"/>
                <a:cs typeface="Century Gothic"/>
                <a:sym typeface="Century Gothic"/>
              </a:rPr>
              <a:t>-  </a:t>
            </a:r>
            <a:r>
              <a:rPr lang="en-IN" sz="1600" dirty="0" smtClean="0">
                <a:solidFill>
                  <a:srgbClr val="183374"/>
                </a:solidFill>
                <a:latin typeface="Century Gothic"/>
                <a:ea typeface="Century Gothic"/>
                <a:cs typeface="Century Gothic"/>
                <a:sym typeface="Century Gothic"/>
              </a:rPr>
              <a:t>8% - </a:t>
            </a:r>
            <a:r>
              <a:rPr lang="en-IN" sz="1600" dirty="0" smtClean="0">
                <a:solidFill>
                  <a:srgbClr val="183374"/>
                </a:solidFill>
                <a:latin typeface="Century Gothic"/>
                <a:ea typeface="Century Gothic"/>
                <a:cs typeface="Century Gothic"/>
                <a:sym typeface="Century Gothic"/>
              </a:rPr>
              <a:t> 1/8</a:t>
            </a:r>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 Position CTC of  2 - 5% - 1/5</a:t>
            </a:r>
          </a:p>
          <a:p>
            <a:pPr lvl="0"/>
            <a:r>
              <a:rPr lang="en-IN" sz="1600" dirty="0" smtClean="0">
                <a:solidFill>
                  <a:srgbClr val="183374"/>
                </a:solidFill>
                <a:latin typeface="Century Gothic"/>
                <a:ea typeface="Century Gothic"/>
                <a:cs typeface="Century Gothic"/>
                <a:sym typeface="Century Gothic"/>
              </a:rPr>
              <a:t> Position CTR of </a:t>
            </a:r>
            <a:r>
              <a:rPr lang="en-IN" sz="1600" dirty="0" smtClean="0">
                <a:solidFill>
                  <a:srgbClr val="183374"/>
                </a:solidFill>
                <a:latin typeface="Century Gothic"/>
                <a:ea typeface="Century Gothic"/>
                <a:cs typeface="Century Gothic"/>
                <a:sym typeface="Century Gothic"/>
              </a:rPr>
              <a:t>  3  -3</a:t>
            </a:r>
            <a:r>
              <a:rPr lang="en-IN" sz="1600" dirty="0" smtClean="0">
                <a:solidFill>
                  <a:srgbClr val="183374"/>
                </a:solidFill>
                <a:latin typeface="Century Gothic"/>
                <a:ea typeface="Century Gothic"/>
                <a:cs typeface="Century Gothic"/>
                <a:sym typeface="Century Gothic"/>
              </a:rPr>
              <a:t>%  </a:t>
            </a:r>
            <a:r>
              <a:rPr lang="en-IN" sz="1600" dirty="0" smtClean="0">
                <a:solidFill>
                  <a:srgbClr val="183374"/>
                </a:solidFill>
                <a:latin typeface="Century Gothic"/>
                <a:ea typeface="Century Gothic"/>
                <a:cs typeface="Century Gothic"/>
                <a:sym typeface="Century Gothic"/>
              </a:rPr>
              <a:t>-1/3</a:t>
            </a:r>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d. Features: - user </a:t>
            </a:r>
            <a:r>
              <a:rPr lang="en-IN" sz="1600" dirty="0" smtClean="0">
                <a:solidFill>
                  <a:srgbClr val="183374"/>
                </a:solidFill>
                <a:latin typeface="Century Gothic"/>
                <a:ea typeface="Century Gothic"/>
                <a:cs typeface="Century Gothic"/>
                <a:sym typeface="Century Gothic"/>
              </a:rPr>
              <a:t>, ad, context</a:t>
            </a:r>
            <a:r>
              <a:rPr lang="en-IN" sz="1600" dirty="0" smtClean="0">
                <a:solidFill>
                  <a:srgbClr val="183374"/>
                </a:solidFill>
                <a:latin typeface="Century Gothic"/>
                <a:ea typeface="Century Gothic"/>
                <a:cs typeface="Century Gothic"/>
                <a:sym typeface="Century Gothic"/>
              </a:rPr>
              <a:t>, historical</a:t>
            </a:r>
            <a:r>
              <a:rPr lang="en-IN" sz="1600" dirty="0" smtClean="0">
                <a:solidFill>
                  <a:srgbClr val="183374"/>
                </a:solidFill>
                <a:latin typeface="Century Gothic"/>
                <a:ea typeface="Century Gothic"/>
                <a:cs typeface="Century Gothic"/>
                <a:sym typeface="Century Gothic"/>
              </a:rPr>
              <a:t>, geo </a:t>
            </a:r>
            <a:r>
              <a:rPr lang="en-IN" sz="1600" dirty="0" smtClean="0">
                <a:solidFill>
                  <a:srgbClr val="183374"/>
                </a:solidFill>
                <a:latin typeface="Century Gothic"/>
                <a:ea typeface="Century Gothic"/>
                <a:cs typeface="Century Gothic"/>
                <a:sym typeface="Century Gothic"/>
              </a:rPr>
              <a:t>matching query with Ad creative and ad </a:t>
            </a:r>
            <a:r>
              <a:rPr lang="en-IN" sz="1600" dirty="0" smtClean="0">
                <a:solidFill>
                  <a:srgbClr val="183374"/>
                </a:solidFill>
                <a:latin typeface="Century Gothic"/>
                <a:ea typeface="Century Gothic"/>
                <a:cs typeface="Century Gothic"/>
                <a:sym typeface="Century Gothic"/>
              </a:rPr>
              <a:t>title, </a:t>
            </a:r>
            <a:r>
              <a:rPr lang="en-IN" sz="1600" dirty="0" err="1" smtClean="0">
                <a:solidFill>
                  <a:srgbClr val="183374"/>
                </a:solidFill>
                <a:latin typeface="Century Gothic"/>
                <a:ea typeface="Century Gothic"/>
                <a:cs typeface="Century Gothic"/>
                <a:sym typeface="Century Gothic"/>
              </a:rPr>
              <a:t>sim</a:t>
            </a:r>
            <a:r>
              <a:rPr lang="en-IN" sz="1600" dirty="0" smtClean="0">
                <a:solidFill>
                  <a:srgbClr val="183374"/>
                </a:solidFill>
                <a:latin typeface="Century Gothic"/>
                <a:ea typeface="Century Gothic"/>
                <a:cs typeface="Century Gothic"/>
                <a:sym typeface="Century Gothic"/>
              </a:rPr>
              <a:t>(sentence</a:t>
            </a:r>
            <a:r>
              <a:rPr lang="en-IN" sz="1600" dirty="0" smtClean="0">
                <a:solidFill>
                  <a:srgbClr val="183374"/>
                </a:solidFill>
                <a:latin typeface="Century Gothic"/>
                <a:ea typeface="Century Gothic"/>
                <a:cs typeface="Century Gothic"/>
                <a:sym typeface="Century Gothic"/>
              </a:rPr>
              <a:t>, sentence), avgw2v, </a:t>
            </a:r>
            <a:r>
              <a:rPr lang="en-IN" sz="1600" dirty="0" smtClean="0">
                <a:solidFill>
                  <a:srgbClr val="183374"/>
                </a:solidFill>
                <a:latin typeface="Century Gothic"/>
                <a:ea typeface="Century Gothic"/>
                <a:cs typeface="Century Gothic"/>
                <a:sym typeface="Century Gothic"/>
              </a:rPr>
              <a:t>TFIDFw2f</a:t>
            </a:r>
            <a:endParaRPr lang="en-IN" sz="1600" dirty="0" smtClean="0">
              <a:solidFill>
                <a:srgbClr val="183374"/>
              </a:solidFill>
              <a:latin typeface="Century Gothic"/>
              <a:ea typeface="Century Gothic"/>
              <a:cs typeface="Century Gothic"/>
              <a:sym typeface="Century Gothic"/>
            </a:endParaRPr>
          </a:p>
          <a:p>
            <a:pPr lvl="0"/>
            <a:endParaRPr lang="en-IN" sz="1600" b="1" dirty="0" smtClean="0">
              <a:solidFill>
                <a:srgbClr val="183374"/>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40" name="Google Shape;340;p2"/>
          <p:cNvSpPr txBox="1"/>
          <p:nvPr/>
        </p:nvSpPr>
        <p:spPr>
          <a:xfrm>
            <a:off x="170899" y="321547"/>
            <a:ext cx="8460635" cy="6664235"/>
          </a:xfrm>
          <a:prstGeom prst="rect">
            <a:avLst/>
          </a:prstGeom>
          <a:noFill/>
          <a:ln>
            <a:noFill/>
          </a:ln>
        </p:spPr>
        <p:txBody>
          <a:bodyPr spcFirstLastPara="1" wrap="square" lIns="91425" tIns="45700" rIns="91425" bIns="45700" anchor="t" anchorCtr="0">
            <a:spAutoFit/>
          </a:bodyPr>
          <a:lstStyle/>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Language  -&gt; also can be encoded to categorical features</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User -&gt;  Gender, Age – Demographic</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IP –&gt;</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Keyword – &gt;</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Festive features -&gt; Festival season, is holiday, is shopping season in the country</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Mobile phone model -&gt;</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OS -&gt;</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Advertiser popularity features -&gt;</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Historical rate features (ad historical rate), (user history CTR) (advertiser history </a:t>
            </a:r>
            <a:r>
              <a:rPr lang="en-IN" sz="1600" dirty="0" err="1" smtClean="0">
                <a:solidFill>
                  <a:srgbClr val="183374"/>
                </a:solidFill>
                <a:latin typeface="Century Gothic"/>
                <a:ea typeface="Century Gothic"/>
                <a:cs typeface="Century Gothic"/>
                <a:sym typeface="Century Gothic"/>
              </a:rPr>
              <a:t>ctr</a:t>
            </a:r>
            <a:r>
              <a:rPr lang="en-IN" sz="1600" dirty="0" smtClean="0">
                <a:solidFill>
                  <a:srgbClr val="183374"/>
                </a:solidFill>
                <a:latin typeface="Century Gothic"/>
                <a:ea typeface="Century Gothic"/>
                <a:cs typeface="Century Gothic"/>
                <a:sym typeface="Century Gothic"/>
              </a:rPr>
              <a:t>)</a:t>
            </a:r>
          </a:p>
          <a:p>
            <a:pPr lvl="0"/>
            <a:endParaRPr lang="en-IN" sz="1600" dirty="0" smtClean="0">
              <a:solidFill>
                <a:srgbClr val="183374"/>
              </a:solidFill>
              <a:latin typeface="Century Gothic"/>
              <a:ea typeface="Century Gothic"/>
              <a:cs typeface="Century Gothic"/>
              <a:sym typeface="Century Gothic"/>
            </a:endParaRPr>
          </a:p>
          <a:p>
            <a:pPr lvl="0"/>
            <a:r>
              <a:rPr lang="en-IN" sz="1600" dirty="0" smtClean="0">
                <a:solidFill>
                  <a:srgbClr val="183374"/>
                </a:solidFill>
                <a:latin typeface="Century Gothic"/>
                <a:ea typeface="Century Gothic"/>
                <a:cs typeface="Century Gothic"/>
                <a:sym typeface="Century Gothic"/>
              </a:rPr>
              <a:t>Time interested features: -&gt; Is weekday, Is weekend, Dow</a:t>
            </a:r>
          </a:p>
          <a:p>
            <a:pPr lvl="0"/>
            <a:endParaRPr lang="en-IN" sz="1600" dirty="0" smtClean="0">
              <a:solidFill>
                <a:srgbClr val="183374"/>
              </a:solidFill>
              <a:latin typeface="Century Gothic"/>
              <a:ea typeface="Century Gothic"/>
              <a:cs typeface="Century Gothic"/>
              <a:sym typeface="Century Gothic"/>
            </a:endParaRPr>
          </a:p>
          <a:p>
            <a:pPr lvl="0"/>
            <a:r>
              <a:rPr lang="en-IN" sz="1600" dirty="0" err="1" smtClean="0">
                <a:solidFill>
                  <a:srgbClr val="183374"/>
                </a:solidFill>
                <a:latin typeface="Century Gothic"/>
                <a:ea typeface="Century Gothic"/>
                <a:cs typeface="Century Gothic"/>
                <a:sym typeface="Century Gothic"/>
              </a:rPr>
              <a:t>Nlp</a:t>
            </a:r>
            <a:r>
              <a:rPr lang="en-IN" sz="1600" dirty="0" smtClean="0">
                <a:solidFill>
                  <a:srgbClr val="183374"/>
                </a:solidFill>
                <a:latin typeface="Century Gothic"/>
                <a:ea typeface="Century Gothic"/>
                <a:cs typeface="Century Gothic"/>
                <a:sym typeface="Century Gothic"/>
              </a:rPr>
              <a:t> Feature -&gt; how similar search query is w.r.to Ad creative and at title (Sentence </a:t>
            </a:r>
            <a:r>
              <a:rPr lang="en-IN" sz="1600" dirty="0" err="1" smtClean="0">
                <a:solidFill>
                  <a:srgbClr val="183374"/>
                </a:solidFill>
                <a:latin typeface="Century Gothic"/>
                <a:ea typeface="Century Gothic"/>
                <a:cs typeface="Century Gothic"/>
                <a:sym typeface="Century Gothic"/>
              </a:rPr>
              <a:t>sentence</a:t>
            </a:r>
            <a:r>
              <a:rPr lang="en-IN" sz="1600" dirty="0" smtClean="0">
                <a:solidFill>
                  <a:srgbClr val="183374"/>
                </a:solidFill>
                <a:latin typeface="Century Gothic"/>
                <a:ea typeface="Century Gothic"/>
                <a:cs typeface="Century Gothic"/>
                <a:sym typeface="Century Gothic"/>
              </a:rPr>
              <a:t> similarity) - use Avg2w2v, TFIDFW2V</a:t>
            </a:r>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ea typeface="Century Gothic"/>
              <a:cs typeface="Century Gothic"/>
              <a:sym typeface="Century Gothic"/>
            </a:endParaRPr>
          </a:p>
          <a:p>
            <a:pPr lvl="0"/>
            <a:endParaRPr lang="en-IN" sz="1600" dirty="0" smtClean="0">
              <a:solidFill>
                <a:srgbClr val="183374"/>
              </a:solidFill>
              <a:latin typeface="Century Gothic"/>
              <a:sym typeface="Century Gothic"/>
            </a:endParaRPr>
          </a:p>
          <a:p>
            <a:pPr lvl="0"/>
            <a:endParaRPr/>
          </a:p>
        </p:txBody>
      </p:sp>
    </p:spTree>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TotalTime>
  <Words>1406</Words>
  <Application>Microsoft Office PowerPoint</Application>
  <PresentationFormat>On-screen Show (4:3)</PresentationFormat>
  <Paragraphs>200</Paragraphs>
  <Slides>15</Slides>
  <Notes>15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15</vt:i4>
      </vt:variant>
    </vt:vector>
  </HeadingPairs>
  <TitlesOfParts>
    <vt:vector size="23" baseType="lpstr">
      <vt:lpstr>Arial</vt:lpstr>
      <vt:lpstr>Verdana</vt:lpstr>
      <vt:lpstr>Century Gothic</vt:lpstr>
      <vt:lpstr>Calibri</vt:lpstr>
      <vt:lpstr>Noto Sans Symbols</vt:lpstr>
      <vt:lpstr>Perception</vt:lpstr>
      <vt:lpstr>Custom Design</vt:lpstr>
      <vt:lpstr>Theme2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Sunitha</cp:lastModifiedBy>
  <cp:revision>43</cp:revision>
  <dcterms:created xsi:type="dcterms:W3CDTF">2012-08-17T07:00:49Z</dcterms:created>
  <dcterms:modified xsi:type="dcterms:W3CDTF">2020-02-25T18:19:11Z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