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58400" cy="7772400"/>
  <p:notesSz cx="10058400" cy="77724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VCUAJL+ComicSansMS-Bold" charset="0"/>
      <p:regular r:id="rId14"/>
    </p:embeddedFont>
    <p:embeddedFont>
      <p:font typeface="KHPHFF+ComicSansMS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70" y="-8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5952" y="6350"/>
            <a:ext cx="9967261" cy="775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68834" y="569718"/>
            <a:ext cx="2214749" cy="568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1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Data</a:t>
            </a:r>
            <a:r>
              <a:rPr sz="1550" spc="282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Mining</a:t>
            </a:r>
            <a:r>
              <a:rPr sz="1550" spc="282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Process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78375" y="1125805"/>
            <a:ext cx="4330340" cy="351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950" spc="651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950" dirty="0">
                <a:solidFill>
                  <a:srgbClr val="3232CC"/>
                </a:solidFill>
                <a:latin typeface="KHPHFF+ComicSansMS"/>
                <a:cs typeface="KHPHFF+ComicSansMS"/>
              </a:rPr>
              <a:t>Cross-Industry Standard Process for Data Mining (CRISP-DM)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6601" y="1185017"/>
            <a:ext cx="2801810" cy="1065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37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33339A"/>
                </a:solidFill>
                <a:latin typeface="VCUAJL+ComicSansMS-Bold"/>
                <a:cs typeface="VCUAJL+ComicSansMS-Bold"/>
              </a:rPr>
              <a:t>CRISP</a:t>
            </a:r>
            <a:r>
              <a:rPr sz="2900" spc="535" dirty="0">
                <a:solidFill>
                  <a:srgbClr val="33339A"/>
                </a:solidFill>
                <a:latin typeface="VCUAJL+ComicSansMS-Bold"/>
                <a:cs typeface="VCUAJL+ComicSansMS-Bold"/>
              </a:rPr>
              <a:t> </a:t>
            </a:r>
            <a:r>
              <a:rPr sz="2900" dirty="0">
                <a:solidFill>
                  <a:srgbClr val="33339A"/>
                </a:solidFill>
                <a:latin typeface="VCUAJL+ComicSansMS-Bold"/>
                <a:cs typeface="VCUAJL+ComicSansMS-Bold"/>
              </a:rPr>
              <a:t>-</a:t>
            </a:r>
            <a:r>
              <a:rPr sz="2900" spc="524" dirty="0">
                <a:solidFill>
                  <a:srgbClr val="33339A"/>
                </a:solidFill>
                <a:latin typeface="VCUAJL+ComicSansMS-Bold"/>
                <a:cs typeface="VCUAJL+ComicSansMS-Bold"/>
              </a:rPr>
              <a:t> </a:t>
            </a:r>
            <a:r>
              <a:rPr sz="2900" dirty="0">
                <a:solidFill>
                  <a:srgbClr val="33339A"/>
                </a:solidFill>
                <a:latin typeface="VCUAJL+ComicSansMS-Bold"/>
                <a:cs typeface="VCUAJL+ComicSansMS-Bold"/>
              </a:rPr>
              <a:t>DM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78375" y="1419411"/>
            <a:ext cx="4243980" cy="513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950" spc="651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950" dirty="0">
                <a:solidFill>
                  <a:srgbClr val="3232CC"/>
                </a:solidFill>
                <a:latin typeface="KHPHFF+ComicSansMS"/>
                <a:cs typeface="KHPHFF+ComicSansMS"/>
              </a:rPr>
              <a:t>European Community funded effort to develop framework for</a:t>
            </a:r>
          </a:p>
          <a:p>
            <a:pPr marL="165572" marR="0">
              <a:lnSpc>
                <a:spcPts val="127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3232CC"/>
                </a:solidFill>
                <a:latin typeface="KHPHFF+ComicSansMS"/>
                <a:cs typeface="KHPHFF+ComicSansMS"/>
              </a:rPr>
              <a:t>data mining tasks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78375" y="1874901"/>
            <a:ext cx="687130" cy="351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950" spc="651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950" dirty="0">
                <a:solidFill>
                  <a:srgbClr val="3232CC"/>
                </a:solidFill>
                <a:latin typeface="KHPHFF+ComicSansMS"/>
                <a:cs typeface="KHPHFF+ComicSansMS"/>
              </a:rPr>
              <a:t>Goals: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799132" y="2156502"/>
            <a:ext cx="3953353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Encourage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interoperable tools across entire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mining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process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5710" y="2298447"/>
            <a:ext cx="3943265" cy="424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14"/>
              </a:lnSpc>
              <a:spcBef>
                <a:spcPts val="0"/>
              </a:spcBef>
              <a:spcAft>
                <a:spcPts val="0"/>
              </a:spcAft>
            </a:pPr>
            <a:r>
              <a:rPr sz="1150" dirty="0">
                <a:solidFill>
                  <a:srgbClr val="3333CC"/>
                </a:solidFill>
                <a:latin typeface="KHPHFF+ComicSansMS"/>
                <a:cs typeface="KHPHFF+ComicSansMS"/>
              </a:rPr>
              <a:t>Cross-Industry Standard Process for Data Mining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99132" y="2355183"/>
            <a:ext cx="4073631" cy="461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Take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mystery/high-priced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expertise out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simple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mining</a:t>
            </a:r>
          </a:p>
          <a:p>
            <a:pPr marL="137972" marR="0">
              <a:lnSpc>
                <a:spcPts val="1147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tasks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504888" y="3423718"/>
            <a:ext cx="159212" cy="216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7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000000"/>
                </a:solidFill>
                <a:latin typeface="VCUAJL+ComicSansMS-Bold"/>
                <a:cs typeface="VCUAJL+ComicSansMS-Bold"/>
              </a:rPr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5238" y="4368991"/>
            <a:ext cx="2630431" cy="568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1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Process</a:t>
            </a:r>
            <a:r>
              <a:rPr sz="1550" spc="285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Standardization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1616" y="4467130"/>
            <a:ext cx="4171775" cy="496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85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Why</a:t>
            </a:r>
            <a:r>
              <a:rPr sz="1350" spc="247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3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Should</a:t>
            </a:r>
            <a:r>
              <a:rPr sz="1350" spc="247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3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There</a:t>
            </a:r>
            <a:r>
              <a:rPr sz="1350" spc="247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3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be</a:t>
            </a:r>
            <a:r>
              <a:rPr sz="1350" spc="248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3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a</a:t>
            </a:r>
            <a:r>
              <a:rPr sz="1350" spc="249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3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Standard</a:t>
            </a:r>
            <a:r>
              <a:rPr sz="1350" spc="247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3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Process?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501480" y="4809317"/>
            <a:ext cx="204664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667047" y="4809317"/>
            <a:ext cx="4419294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Initiative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launched in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late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1996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by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three “veterans”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mining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market.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34927" y="4907051"/>
            <a:ext cx="2610637" cy="606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950" spc="651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9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Framework</a:t>
            </a:r>
            <a:r>
              <a:rPr sz="950" dirty="0">
                <a:solidFill>
                  <a:srgbClr val="3232CC"/>
                </a:solidFill>
                <a:latin typeface="KHPHFF+ComicSansMS"/>
                <a:cs typeface="KHPHFF+ComicSansMS"/>
              </a:rPr>
              <a:t> for recording experience</a:t>
            </a:r>
          </a:p>
          <a:p>
            <a:pPr marL="220755" marR="0">
              <a:lnSpc>
                <a:spcPts val="1211"/>
              </a:lnSpc>
              <a:spcBef>
                <a:spcPts val="95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Allows projects to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replicated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722235" y="5098643"/>
            <a:ext cx="180912" cy="279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77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860207" y="5098643"/>
            <a:ext cx="3285915" cy="279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77"/>
              </a:lnSpc>
              <a:spcBef>
                <a:spcPts val="0"/>
              </a:spcBef>
              <a:spcAft>
                <a:spcPts val="0"/>
              </a:spcAft>
            </a:pP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Daimler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Chrysler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(then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Daimler-Benz),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4" dirty="0">
                <a:solidFill>
                  <a:srgbClr val="3232CC"/>
                </a:solidFill>
                <a:latin typeface="KHPHFF+ComicSansMS"/>
                <a:cs typeface="KHPHFF+ComicSansMS"/>
              </a:rPr>
              <a:t>SPSS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(then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ISL)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,</a:t>
            </a:r>
            <a:r>
              <a:rPr sz="7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5" dirty="0">
                <a:solidFill>
                  <a:srgbClr val="3232CC"/>
                </a:solidFill>
                <a:latin typeface="KHPHFF+ComicSansMS"/>
                <a:cs typeface="KHPHFF+ComicSansMS"/>
              </a:rPr>
              <a:t>NCR.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501479" y="5320367"/>
            <a:ext cx="204664" cy="1212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</a:p>
          <a:p>
            <a:pPr marL="0" marR="0">
              <a:lnSpc>
                <a:spcPts val="1211"/>
              </a:lnSpc>
              <a:spcBef>
                <a:spcPts val="1194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</a:p>
          <a:p>
            <a:pPr marL="0" marR="0">
              <a:lnSpc>
                <a:spcPts val="1211"/>
              </a:lnSpc>
              <a:spcBef>
                <a:spcPts val="1141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</a:p>
          <a:p>
            <a:pPr marL="0" marR="0">
              <a:lnSpc>
                <a:spcPts val="1211"/>
              </a:lnSpc>
              <a:spcBef>
                <a:spcPts val="1194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667047" y="5320367"/>
            <a:ext cx="4146282" cy="913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Developed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refined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through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series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workshops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(from</a:t>
            </a:r>
            <a:r>
              <a:rPr sz="8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1997-1999)</a:t>
            </a:r>
          </a:p>
          <a:p>
            <a:pPr marL="0" marR="0">
              <a:lnSpc>
                <a:spcPts val="1211"/>
              </a:lnSpc>
              <a:spcBef>
                <a:spcPts val="1194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Over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300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organization</a:t>
            </a:r>
            <a:r>
              <a:rPr sz="850" spc="268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contributed to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process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model</a:t>
            </a:r>
          </a:p>
          <a:p>
            <a:pPr marL="0" marR="0">
              <a:lnSpc>
                <a:spcPts val="1211"/>
              </a:lnSpc>
              <a:spcBef>
                <a:spcPts val="1141"/>
              </a:spcBef>
              <a:spcAft>
                <a:spcPts val="0"/>
              </a:spcAft>
            </a:pP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Published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CRISP-DM</a:t>
            </a:r>
            <a:r>
              <a:rPr sz="8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1.0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(1999)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34927" y="5575941"/>
            <a:ext cx="2819242" cy="351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950" spc="651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950" dirty="0">
                <a:solidFill>
                  <a:srgbClr val="3232CC"/>
                </a:solidFill>
                <a:latin typeface="KHPHFF+ComicSansMS"/>
                <a:cs typeface="KHPHFF+ComicSansMS"/>
              </a:rPr>
              <a:t>Aid to project planning and </a:t>
            </a:r>
            <a:r>
              <a:rPr sz="9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management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34927" y="6046881"/>
            <a:ext cx="2489207" cy="351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950" spc="651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950" dirty="0">
                <a:solidFill>
                  <a:srgbClr val="3232CC"/>
                </a:solidFill>
                <a:latin typeface="KHPHFF+ComicSansMS"/>
                <a:cs typeface="KHPHFF+ComicSansMS"/>
              </a:rPr>
              <a:t>“Comfort factor” for new adopters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667047" y="6217378"/>
            <a:ext cx="3131403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Over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200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members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CRISP-DM</a:t>
            </a:r>
            <a:r>
              <a:rPr sz="8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SIG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worldwide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55682" y="6328485"/>
            <a:ext cx="2451338" cy="514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Demonstrates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maturity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Mining</a:t>
            </a:r>
          </a:p>
          <a:p>
            <a:pPr marL="0" marR="0">
              <a:lnSpc>
                <a:spcPts val="1211"/>
              </a:lnSpc>
              <a:spcBef>
                <a:spcPts val="353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Reduces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dependency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on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“stars”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722235" y="6506698"/>
            <a:ext cx="180922" cy="70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77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</a:p>
          <a:p>
            <a:pPr marL="0" marR="0">
              <a:lnSpc>
                <a:spcPts val="1077"/>
              </a:lnSpc>
              <a:spcBef>
                <a:spcPts val="543"/>
              </a:spcBef>
              <a:spcAft>
                <a:spcPts val="0"/>
              </a:spcAft>
            </a:pPr>
            <a:r>
              <a:rPr sz="7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</a:p>
          <a:p>
            <a:pPr marL="10" marR="0">
              <a:lnSpc>
                <a:spcPts val="1077"/>
              </a:lnSpc>
              <a:spcBef>
                <a:spcPts val="593"/>
              </a:spcBef>
              <a:spcAft>
                <a:spcPts val="0"/>
              </a:spcAft>
            </a:pPr>
            <a:r>
              <a:rPr sz="7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860207" y="6506698"/>
            <a:ext cx="4301773" cy="70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77"/>
              </a:lnSpc>
              <a:spcBef>
                <a:spcPts val="0"/>
              </a:spcBef>
              <a:spcAft>
                <a:spcPts val="0"/>
              </a:spcAft>
            </a:pPr>
            <a:r>
              <a:rPr sz="750" spc="15" dirty="0">
                <a:solidFill>
                  <a:srgbClr val="3232CC"/>
                </a:solidFill>
                <a:latin typeface="KHPHFF+ComicSansMS"/>
                <a:cs typeface="KHPHFF+ComicSansMS"/>
              </a:rPr>
              <a:t>DM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Vendors</a:t>
            </a:r>
            <a:r>
              <a:rPr sz="750" spc="235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-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4" dirty="0">
                <a:solidFill>
                  <a:srgbClr val="3232CC"/>
                </a:solidFill>
                <a:latin typeface="KHPHFF+ComicSansMS"/>
                <a:cs typeface="KHPHFF+ComicSansMS"/>
              </a:rPr>
              <a:t>SPSS,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5" dirty="0">
                <a:solidFill>
                  <a:srgbClr val="3232CC"/>
                </a:solidFill>
                <a:latin typeface="KHPHFF+ComicSansMS"/>
                <a:cs typeface="KHPHFF+ComicSansMS"/>
              </a:rPr>
              <a:t>NCR,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5" dirty="0">
                <a:solidFill>
                  <a:srgbClr val="3232CC"/>
                </a:solidFill>
                <a:latin typeface="KHPHFF+ComicSansMS"/>
                <a:cs typeface="KHPHFF+ComicSansMS"/>
              </a:rPr>
              <a:t>IBM,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5" dirty="0">
                <a:solidFill>
                  <a:srgbClr val="3232CC"/>
                </a:solidFill>
                <a:latin typeface="KHPHFF+ComicSansMS"/>
                <a:cs typeface="KHPHFF+ComicSansMS"/>
              </a:rPr>
              <a:t>SAS,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4" dirty="0">
                <a:solidFill>
                  <a:srgbClr val="3232CC"/>
                </a:solidFill>
                <a:latin typeface="KHPHFF+ComicSansMS"/>
                <a:cs typeface="KHPHFF+ComicSansMS"/>
              </a:rPr>
              <a:t>SGI,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Distilleries,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Syllogic,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Magnify,</a:t>
            </a:r>
            <a:r>
              <a:rPr sz="750" spc="23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..</a:t>
            </a:r>
          </a:p>
          <a:p>
            <a:pPr marL="0" marR="0">
              <a:lnSpc>
                <a:spcPts val="1077"/>
              </a:lnSpc>
              <a:spcBef>
                <a:spcPts val="543"/>
              </a:spcBef>
              <a:spcAft>
                <a:spcPts val="0"/>
              </a:spcAft>
            </a:pP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System</a:t>
            </a:r>
            <a:r>
              <a:rPr sz="7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Suppliers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/</a:t>
            </a:r>
            <a:r>
              <a:rPr sz="750" spc="18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consultants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-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Cap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Gemini,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ICL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Retail,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Deloitte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&amp;</a:t>
            </a:r>
            <a:r>
              <a:rPr sz="750" spc="2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Touche,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…</a:t>
            </a:r>
          </a:p>
          <a:p>
            <a:pPr marL="10" marR="0">
              <a:lnSpc>
                <a:spcPts val="1077"/>
              </a:lnSpc>
              <a:spcBef>
                <a:spcPts val="593"/>
              </a:spcBef>
              <a:spcAft>
                <a:spcPts val="0"/>
              </a:spcAft>
            </a:pPr>
            <a:r>
              <a:rPr sz="7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End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Users</a:t>
            </a:r>
            <a:r>
              <a:rPr sz="750" spc="235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-</a:t>
            </a:r>
            <a:r>
              <a:rPr sz="750" spc="14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5" dirty="0">
                <a:solidFill>
                  <a:srgbClr val="3232CC"/>
                </a:solidFill>
                <a:latin typeface="KHPHFF+ComicSansMS"/>
                <a:cs typeface="KHPHFF+ComicSansMS"/>
              </a:rPr>
              <a:t>BT,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5" dirty="0">
                <a:solidFill>
                  <a:srgbClr val="3232CC"/>
                </a:solidFill>
                <a:latin typeface="KHPHFF+ComicSansMS"/>
                <a:cs typeface="KHPHFF+ComicSansMS"/>
              </a:rPr>
              <a:t>ABB,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Lloyds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Bank,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AirTouch,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Experian,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...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34927" y="6935797"/>
            <a:ext cx="4064567" cy="351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950" spc="651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950" dirty="0">
                <a:solidFill>
                  <a:srgbClr val="3232CC"/>
                </a:solidFill>
                <a:latin typeface="KHPHFF+ComicSansMS"/>
                <a:cs typeface="KHPHFF+ComicSansMS"/>
              </a:rPr>
              <a:t>Encourage </a:t>
            </a:r>
            <a:r>
              <a:rPr sz="9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best</a:t>
            </a:r>
            <a:r>
              <a:rPr sz="950" dirty="0">
                <a:solidFill>
                  <a:srgbClr val="3232CC"/>
                </a:solidFill>
                <a:latin typeface="KHPHFF+ComicSansMS"/>
                <a:cs typeface="KHPHFF+ComicSansMS"/>
              </a:rPr>
              <a:t> practices and help to obtain better results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521258" y="7303567"/>
            <a:ext cx="159212" cy="216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7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000000"/>
                </a:solidFill>
                <a:latin typeface="VCUAJL+ComicSansMS-Bold"/>
                <a:cs typeface="VCUAJL+ComicSansMS-Bold"/>
              </a:rPr>
              <a:t>3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9504888" y="7303567"/>
            <a:ext cx="159212" cy="216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7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000000"/>
                </a:solidFill>
                <a:latin typeface="VCUAJL+ComicSansMS-Bold"/>
                <a:cs typeface="VCUAJL+ComicSansMS-Bold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5952" y="6350"/>
            <a:ext cx="9967261" cy="775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30396" y="569718"/>
            <a:ext cx="1324551" cy="568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1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CRISP-DM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61032" y="569718"/>
            <a:ext cx="2456158" cy="568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1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CRISP-DM:</a:t>
            </a:r>
            <a:r>
              <a:rPr sz="1550" spc="956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4747" y="1125805"/>
            <a:ext cx="1283834" cy="351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950" spc="651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950" dirty="0">
                <a:solidFill>
                  <a:srgbClr val="3232CC"/>
                </a:solidFill>
                <a:latin typeface="KHPHFF+ComicSansMS"/>
                <a:cs typeface="KHPHFF+ComicSansMS"/>
              </a:rPr>
              <a:t>Non-proprietary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39588" y="1126309"/>
            <a:ext cx="922135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CRISP-DM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is 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39588" y="1259127"/>
            <a:ext cx="1178918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comprehensive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39588" y="1391581"/>
            <a:ext cx="1539329" cy="1111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mining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methodology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and</a:t>
            </a:r>
          </a:p>
          <a:p>
            <a:pPr marL="0" marR="0">
              <a:lnSpc>
                <a:spcPts val="1042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process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model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that</a:t>
            </a:r>
          </a:p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provides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anyone—from</a:t>
            </a:r>
          </a:p>
          <a:p>
            <a:pPr marL="0" marR="0">
              <a:lnSpc>
                <a:spcPts val="1042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novices to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mining</a:t>
            </a:r>
          </a:p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experts—with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a</a:t>
            </a:r>
            <a:r>
              <a:rPr sz="850" spc="17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complete</a:t>
            </a:r>
          </a:p>
          <a:p>
            <a:pPr marL="0" marR="0">
              <a:lnSpc>
                <a:spcPts val="1042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blueprint for conducting a</a:t>
            </a:r>
          </a:p>
          <a:p>
            <a:pPr marL="0" marR="0">
              <a:lnSpc>
                <a:spcPts val="1042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mining project.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4747" y="1419411"/>
            <a:ext cx="2088947" cy="645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950" spc="651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950" dirty="0">
                <a:solidFill>
                  <a:srgbClr val="3232CC"/>
                </a:solidFill>
                <a:latin typeface="KHPHFF+ComicSansMS"/>
                <a:cs typeface="KHPHFF+ComicSansMS"/>
              </a:rPr>
              <a:t>Application/Industry neutral</a:t>
            </a:r>
          </a:p>
          <a:p>
            <a:pPr marL="0" marR="0">
              <a:lnSpc>
                <a:spcPts val="1344"/>
              </a:lnSpc>
              <a:spcBef>
                <a:spcPts val="1017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950" spc="651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950" dirty="0">
                <a:solidFill>
                  <a:srgbClr val="3232CC"/>
                </a:solidFill>
                <a:latin typeface="KHPHFF+ComicSansMS"/>
                <a:cs typeface="KHPHFF+ComicSansMS"/>
              </a:rPr>
              <a:t>Tool neutral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94747" y="2006621"/>
            <a:ext cx="1790342" cy="351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950" spc="651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950" dirty="0">
                <a:solidFill>
                  <a:srgbClr val="3232CC"/>
                </a:solidFill>
                <a:latin typeface="KHPHFF+ComicSansMS"/>
                <a:cs typeface="KHPHFF+ComicSansMS"/>
              </a:rPr>
              <a:t>Focus on business issues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4747" y="2288588"/>
            <a:ext cx="2062136" cy="552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756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4" dirty="0">
                <a:solidFill>
                  <a:srgbClr val="3232CC"/>
                </a:solidFill>
                <a:latin typeface="KHPHFF+ComicSansMS"/>
                <a:cs typeface="KHPHFF+ComicSansMS"/>
              </a:rPr>
              <a:t>As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well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technical analysis</a:t>
            </a:r>
          </a:p>
          <a:p>
            <a:pPr marL="0" marR="0">
              <a:lnSpc>
                <a:spcPts val="1344"/>
              </a:lnSpc>
              <a:spcBef>
                <a:spcPts val="467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950" spc="651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950" dirty="0">
                <a:solidFill>
                  <a:srgbClr val="3232CC"/>
                </a:solidFill>
                <a:latin typeface="KHPHFF+ComicSansMS"/>
                <a:cs typeface="KHPHFF+ComicSansMS"/>
              </a:rPr>
              <a:t>Framework for guidance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39588" y="2452305"/>
            <a:ext cx="1409172" cy="713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CRISP-DM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breaks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down</a:t>
            </a:r>
          </a:p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life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cycle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a</a:t>
            </a:r>
            <a:r>
              <a:rPr sz="850" spc="17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</a:p>
          <a:p>
            <a:pPr marL="0" marR="0">
              <a:lnSpc>
                <a:spcPts val="1042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mining project into six</a:t>
            </a:r>
          </a:p>
          <a:p>
            <a:pPr marL="0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phases.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94747" y="2792513"/>
            <a:ext cx="1283766" cy="351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950" spc="651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950" dirty="0">
                <a:solidFill>
                  <a:srgbClr val="3232CC"/>
                </a:solidFill>
                <a:latin typeface="KHPHFF+ComicSansMS"/>
                <a:cs typeface="KHPHFF+ComicSansMS"/>
              </a:rPr>
              <a:t>Experience base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15503" y="3074110"/>
            <a:ext cx="1524402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Templates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for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Analysis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521258" y="3423718"/>
            <a:ext cx="159212" cy="216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7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000000"/>
                </a:solidFill>
                <a:latin typeface="VCUAJL+ComicSansMS-Bold"/>
                <a:cs typeface="VCUAJL+ComicSansMS-Bold"/>
              </a:rPr>
              <a:t>5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504888" y="3423718"/>
            <a:ext cx="159212" cy="216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7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000000"/>
                </a:solidFill>
                <a:latin typeface="VCUAJL+ComicSansMS-Bold"/>
                <a:cs typeface="VCUAJL+ComicSansMS-Bold"/>
              </a:rPr>
              <a:t>6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699448" y="4359794"/>
            <a:ext cx="1962814" cy="568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1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Phases</a:t>
            </a:r>
            <a:r>
              <a:rPr sz="1550" spc="282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and</a:t>
            </a:r>
            <a:r>
              <a:rPr sz="1550" spc="281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Tasks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589252" y="4449568"/>
            <a:ext cx="2207610" cy="568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1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CRISP-DM:</a:t>
            </a:r>
            <a:r>
              <a:rPr sz="1550" spc="954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Phases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545998" y="4764934"/>
            <a:ext cx="532124" cy="279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77"/>
              </a:lnSpc>
              <a:spcBef>
                <a:spcPts val="0"/>
              </a:spcBef>
              <a:spcAft>
                <a:spcPts val="0"/>
              </a:spcAft>
            </a:pPr>
            <a:r>
              <a:rPr sz="750" spc="10" dirty="0">
                <a:solidFill>
                  <a:srgbClr val="323299"/>
                </a:solidFill>
                <a:latin typeface="KHPHFF+ComicSansMS"/>
                <a:cs typeface="KHPHFF+ComicSansMS"/>
              </a:rPr>
              <a:t>Business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613721" y="4764934"/>
            <a:ext cx="360665" cy="279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77"/>
              </a:lnSpc>
              <a:spcBef>
                <a:spcPts val="0"/>
              </a:spcBef>
              <a:spcAft>
                <a:spcPts val="0"/>
              </a:spcAft>
            </a:pPr>
            <a:r>
              <a:rPr sz="750" spc="14" dirty="0">
                <a:solidFill>
                  <a:srgbClr val="323299"/>
                </a:solidFill>
                <a:latin typeface="KHPHFF+ComicSansMS"/>
                <a:cs typeface="KHPHFF+ComicSansMS"/>
              </a:rPr>
              <a:t>Data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000785" y="4764934"/>
            <a:ext cx="672662" cy="397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996" marR="0">
              <a:lnSpc>
                <a:spcPts val="1077"/>
              </a:lnSpc>
              <a:spcBef>
                <a:spcPts val="0"/>
              </a:spcBef>
              <a:spcAft>
                <a:spcPts val="0"/>
              </a:spcAft>
            </a:pPr>
            <a:r>
              <a:rPr sz="750" spc="14" dirty="0">
                <a:solidFill>
                  <a:srgbClr val="323299"/>
                </a:solidFill>
                <a:latin typeface="KHPHFF+ComicSansMS"/>
                <a:cs typeface="KHPHFF+ComicSansMS"/>
              </a:rPr>
              <a:t>Data</a:t>
            </a:r>
          </a:p>
          <a:p>
            <a:pPr marL="0" marR="0">
              <a:lnSpc>
                <a:spcPts val="929"/>
              </a:lnSpc>
              <a:spcBef>
                <a:spcPts val="0"/>
              </a:spcBef>
              <a:spcAft>
                <a:spcPts val="0"/>
              </a:spcAft>
            </a:pPr>
            <a:r>
              <a:rPr sz="750" spc="11" dirty="0">
                <a:solidFill>
                  <a:srgbClr val="323299"/>
                </a:solidFill>
                <a:latin typeface="KHPHFF+ComicSansMS"/>
                <a:cs typeface="KHPHFF+ComicSansMS"/>
              </a:rPr>
              <a:t>Preparation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17851" y="4815939"/>
            <a:ext cx="1497790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75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008000"/>
                </a:solidFill>
                <a:latin typeface="KHPHFF+ComicSansMS"/>
                <a:cs typeface="KHPHFF+ComicSansMS"/>
              </a:rPr>
              <a:t>Business Understanding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822727" y="4824170"/>
            <a:ext cx="550783" cy="279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77"/>
              </a:lnSpc>
              <a:spcBef>
                <a:spcPts val="0"/>
              </a:spcBef>
              <a:spcAft>
                <a:spcPts val="0"/>
              </a:spcAft>
            </a:pPr>
            <a:r>
              <a:rPr sz="750" spc="10" dirty="0">
                <a:solidFill>
                  <a:srgbClr val="323299"/>
                </a:solidFill>
                <a:latin typeface="KHPHFF+ComicSansMS"/>
                <a:cs typeface="KHPHFF+ComicSansMS"/>
              </a:rPr>
              <a:t>Modeling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464391" y="4824170"/>
            <a:ext cx="1300990" cy="279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77"/>
              </a:lnSpc>
              <a:spcBef>
                <a:spcPts val="0"/>
              </a:spcBef>
              <a:spcAft>
                <a:spcPts val="0"/>
              </a:spcAft>
            </a:pPr>
            <a:r>
              <a:rPr sz="750" spc="10" dirty="0">
                <a:solidFill>
                  <a:srgbClr val="323299"/>
                </a:solidFill>
                <a:latin typeface="KHPHFF+ComicSansMS"/>
                <a:cs typeface="KHPHFF+ComicSansMS"/>
              </a:rPr>
              <a:t>Evaluation</a:t>
            </a:r>
            <a:r>
              <a:rPr sz="750" spc="873" dirty="0">
                <a:solidFill>
                  <a:srgbClr val="323299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99"/>
                </a:solidFill>
                <a:latin typeface="KHPHFF+ComicSansMS"/>
                <a:cs typeface="KHPHFF+ComicSansMS"/>
              </a:rPr>
              <a:t>Deploymen</a:t>
            </a:r>
            <a:r>
              <a:rPr sz="700" dirty="0">
                <a:solidFill>
                  <a:srgbClr val="323299"/>
                </a:solidFill>
                <a:latin typeface="KHPHFF+ComicSansMS"/>
                <a:cs typeface="KHPHFF+ComicSansMS"/>
              </a:rPr>
              <a:t>t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422005" y="4883033"/>
            <a:ext cx="1621377" cy="279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77"/>
              </a:lnSpc>
              <a:spcBef>
                <a:spcPts val="0"/>
              </a:spcBef>
              <a:spcAft>
                <a:spcPts val="0"/>
              </a:spcAft>
            </a:pPr>
            <a:r>
              <a:rPr sz="750" spc="11" dirty="0">
                <a:solidFill>
                  <a:srgbClr val="323299"/>
                </a:solidFill>
                <a:latin typeface="KHPHFF+ComicSansMS"/>
                <a:cs typeface="KHPHFF+ComicSansMS"/>
              </a:rPr>
              <a:t>Understanding</a:t>
            </a:r>
            <a:r>
              <a:rPr sz="750" spc="384" dirty="0">
                <a:solidFill>
                  <a:srgbClr val="323299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99"/>
                </a:solidFill>
                <a:latin typeface="KHPHFF+ComicSansMS"/>
                <a:cs typeface="KHPHFF+ComicSansMS"/>
              </a:rPr>
              <a:t>Understanding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17851" y="5019539"/>
            <a:ext cx="4693621" cy="492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292" marR="0">
              <a:lnSpc>
                <a:spcPts val="1077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750" spc="142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Understanding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project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objectives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requirements;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mining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problem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definition</a:t>
            </a:r>
          </a:p>
          <a:p>
            <a:pPr marL="0" marR="0">
              <a:lnSpc>
                <a:spcPts val="1211"/>
              </a:lnSpc>
              <a:spcBef>
                <a:spcPts val="309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75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007F00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007F0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007F00"/>
                </a:solidFill>
                <a:latin typeface="KHPHFF+ComicSansMS"/>
                <a:cs typeface="KHPHFF+ComicSansMS"/>
              </a:rPr>
              <a:t>Understanding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486394" y="5255185"/>
            <a:ext cx="573032" cy="45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98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spc="-12" dirty="0">
                <a:solidFill>
                  <a:srgbClr val="323299"/>
                </a:solidFill>
                <a:latin typeface="KHPHFF+ComicSansMS"/>
                <a:cs typeface="KHPHFF+ComicSansMS"/>
              </a:rPr>
              <a:t>Determine</a:t>
            </a:r>
          </a:p>
          <a:p>
            <a:pPr marL="48932" marR="0">
              <a:lnSpc>
                <a:spcPts val="80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0" dirty="0">
                <a:solidFill>
                  <a:srgbClr val="323299"/>
                </a:solidFill>
                <a:latin typeface="KHPHFF+ComicSansMS"/>
                <a:cs typeface="KHPHFF+ComicSansMS"/>
              </a:rPr>
              <a:t>Business</a:t>
            </a:r>
          </a:p>
          <a:p>
            <a:pPr marL="0" marR="0">
              <a:lnSpc>
                <a:spcPts val="80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2" dirty="0">
                <a:solidFill>
                  <a:srgbClr val="323299"/>
                </a:solidFill>
                <a:latin typeface="KHPHFF+ComicSansMS"/>
                <a:cs typeface="KHPHFF+ComicSansMS"/>
              </a:rPr>
              <a:t>Objectives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266766" y="5255185"/>
            <a:ext cx="409010" cy="45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spc="-10" dirty="0">
                <a:solidFill>
                  <a:srgbClr val="323299"/>
                </a:solidFill>
                <a:latin typeface="KHPHFF+ComicSansMS"/>
                <a:cs typeface="KHPHFF+ComicSansMS"/>
              </a:rPr>
              <a:t>Collect</a:t>
            </a:r>
          </a:p>
          <a:p>
            <a:pPr marL="14350" marR="0">
              <a:lnSpc>
                <a:spcPts val="80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0" dirty="0">
                <a:solidFill>
                  <a:srgbClr val="323299"/>
                </a:solidFill>
                <a:latin typeface="KHPHFF+ComicSansMS"/>
                <a:cs typeface="KHPHFF+ComicSansMS"/>
              </a:rPr>
              <a:t>Initial</a:t>
            </a:r>
          </a:p>
          <a:p>
            <a:pPr marL="42683" marR="0">
              <a:lnSpc>
                <a:spcPts val="80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4" dirty="0">
                <a:solidFill>
                  <a:srgbClr val="323299"/>
                </a:solidFill>
                <a:latin typeface="KHPHFF+ComicSansMS"/>
                <a:cs typeface="KHPHFF+ComicSansMS"/>
              </a:rPr>
              <a:t>Data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721916" y="5255185"/>
            <a:ext cx="394960" cy="252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spc="-11" dirty="0">
                <a:solidFill>
                  <a:srgbClr val="323299"/>
                </a:solidFill>
                <a:latin typeface="KHPHFF+ComicSansMS"/>
                <a:cs typeface="KHPHFF+ComicSansMS"/>
              </a:rPr>
              <a:t>Select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009242" y="5306327"/>
            <a:ext cx="395260" cy="35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spc="-11" dirty="0">
                <a:solidFill>
                  <a:srgbClr val="323299"/>
                </a:solidFill>
                <a:latin typeface="KHPHFF+ComicSansMS"/>
                <a:cs typeface="KHPHFF+ComicSansMS"/>
              </a:rPr>
              <a:t>Select</a:t>
            </a:r>
          </a:p>
          <a:p>
            <a:pPr marL="36056" marR="0">
              <a:lnSpc>
                <a:spcPts val="80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4" dirty="0">
                <a:solidFill>
                  <a:srgbClr val="323299"/>
                </a:solidFill>
                <a:latin typeface="KHPHFF+ComicSansMS"/>
                <a:cs typeface="KHPHFF+ComicSansMS"/>
              </a:rPr>
              <a:t>Data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8369834" y="5306327"/>
            <a:ext cx="471844" cy="35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spc="-11" dirty="0">
                <a:solidFill>
                  <a:srgbClr val="323299"/>
                </a:solidFill>
                <a:latin typeface="KHPHFF+ComicSansMS"/>
                <a:cs typeface="KHPHFF+ComicSansMS"/>
              </a:rPr>
              <a:t>Evaluate</a:t>
            </a:r>
          </a:p>
          <a:p>
            <a:pPr marL="9198" marR="0">
              <a:lnSpc>
                <a:spcPts val="80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1" dirty="0">
                <a:solidFill>
                  <a:srgbClr val="323299"/>
                </a:solidFill>
                <a:latin typeface="KHPHFF+ComicSansMS"/>
                <a:cs typeface="KHPHFF+ComicSansMS"/>
              </a:rPr>
              <a:t>Results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9004506" y="5306327"/>
            <a:ext cx="600609" cy="35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775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spc="-10" dirty="0">
                <a:solidFill>
                  <a:srgbClr val="323299"/>
                </a:solidFill>
                <a:latin typeface="KHPHFF+ComicSansMS"/>
                <a:cs typeface="KHPHFF+ComicSansMS"/>
              </a:rPr>
              <a:t>Plan</a:t>
            </a:r>
          </a:p>
          <a:p>
            <a:pPr marL="0" marR="0">
              <a:lnSpc>
                <a:spcPts val="80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2" dirty="0">
                <a:solidFill>
                  <a:srgbClr val="323299"/>
                </a:solidFill>
                <a:latin typeface="KHPHFF+ComicSansMS"/>
                <a:cs typeface="KHPHFF+ComicSansMS"/>
              </a:rPr>
              <a:t>Deployment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7661573" y="5357834"/>
            <a:ext cx="489684" cy="252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spc="-12" dirty="0">
                <a:solidFill>
                  <a:srgbClr val="323299"/>
                </a:solidFill>
                <a:latin typeface="KHPHFF+ComicSansMS"/>
                <a:cs typeface="KHPHFF+ComicSansMS"/>
              </a:rPr>
              <a:t>Modeling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691144" y="5408805"/>
            <a:ext cx="4183892" cy="404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77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750" spc="142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Initial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collection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familiarization;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Identify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4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quality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issues;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Initial,</a:t>
            </a:r>
          </a:p>
          <a:p>
            <a:pPr marL="83519" marR="0">
              <a:lnSpc>
                <a:spcPts val="979"/>
              </a:lnSpc>
              <a:spcBef>
                <a:spcPts val="0"/>
              </a:spcBef>
              <a:spcAft>
                <a:spcPts val="0"/>
              </a:spcAft>
            </a:pP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obvious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results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7638024" y="5460482"/>
            <a:ext cx="537640" cy="252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spc="-12" dirty="0">
                <a:solidFill>
                  <a:srgbClr val="323299"/>
                </a:solidFill>
                <a:latin typeface="KHPHFF+ComicSansMS"/>
                <a:cs typeface="KHPHFF+ComicSansMS"/>
              </a:rPr>
              <a:t>Technique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7654954" y="5696697"/>
            <a:ext cx="502997" cy="35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spc="-12" dirty="0">
                <a:solidFill>
                  <a:srgbClr val="323299"/>
                </a:solidFill>
                <a:latin typeface="KHPHFF+ComicSansMS"/>
                <a:cs typeface="KHPHFF+ComicSansMS"/>
              </a:rPr>
              <a:t>Generate</a:t>
            </a:r>
          </a:p>
          <a:p>
            <a:pPr marL="90878" marR="0">
              <a:lnSpc>
                <a:spcPts val="80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323299"/>
                </a:solidFill>
                <a:latin typeface="KHPHFF+ComicSansMS"/>
                <a:cs typeface="KHPHFF+ComicSansMS"/>
              </a:rPr>
              <a:t>Test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9146526" y="5696697"/>
            <a:ext cx="290193" cy="252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spc="-10" dirty="0">
                <a:solidFill>
                  <a:srgbClr val="323299"/>
                </a:solidFill>
                <a:latin typeface="KHPHFF+ComicSansMS"/>
                <a:cs typeface="KHPHFF+ComicSansMS"/>
              </a:rPr>
              <a:t>Plan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17851" y="5718832"/>
            <a:ext cx="1119162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75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007F00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007F0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007F00"/>
                </a:solidFill>
                <a:latin typeface="KHPHFF+ComicSansMS"/>
                <a:cs typeface="KHPHFF+ComicSansMS"/>
              </a:rPr>
              <a:t>Preparation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5566969" y="5747838"/>
            <a:ext cx="410959" cy="252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spc="-11" dirty="0">
                <a:solidFill>
                  <a:srgbClr val="323299"/>
                </a:solidFill>
                <a:latin typeface="KHPHFF+ComicSansMS"/>
                <a:cs typeface="KHPHFF+ComicSansMS"/>
              </a:rPr>
              <a:t>Assess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225927" y="5747838"/>
            <a:ext cx="491655" cy="35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spc="-11" dirty="0">
                <a:solidFill>
                  <a:srgbClr val="323299"/>
                </a:solidFill>
                <a:latin typeface="KHPHFF+ComicSansMS"/>
                <a:cs typeface="KHPHFF+ComicSansMS"/>
              </a:rPr>
              <a:t>Describe</a:t>
            </a:r>
          </a:p>
          <a:p>
            <a:pPr marL="83523" marR="0">
              <a:lnSpc>
                <a:spcPts val="80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4" dirty="0">
                <a:solidFill>
                  <a:srgbClr val="323299"/>
                </a:solidFill>
                <a:latin typeface="KHPHFF+ComicSansMS"/>
                <a:cs typeface="KHPHFF+ComicSansMS"/>
              </a:rPr>
              <a:t>Data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7035365" y="5747838"/>
            <a:ext cx="344240" cy="35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spc="-11" dirty="0">
                <a:solidFill>
                  <a:srgbClr val="323299"/>
                </a:solidFill>
                <a:latin typeface="KHPHFF+ComicSansMS"/>
                <a:cs typeface="KHPHFF+ComicSansMS"/>
              </a:rPr>
              <a:t>Clean</a:t>
            </a:r>
          </a:p>
          <a:p>
            <a:pPr marL="9935" marR="0">
              <a:lnSpc>
                <a:spcPts val="80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4" dirty="0">
                <a:solidFill>
                  <a:srgbClr val="323299"/>
                </a:solidFill>
                <a:latin typeface="KHPHFF+ComicSansMS"/>
                <a:cs typeface="KHPHFF+ComicSansMS"/>
              </a:rPr>
              <a:t>Data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8402947" y="5747838"/>
            <a:ext cx="405514" cy="252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spc="-12" dirty="0">
                <a:solidFill>
                  <a:srgbClr val="323299"/>
                </a:solidFill>
                <a:latin typeface="KHPHFF+ComicSansMS"/>
                <a:cs typeface="KHPHFF+ComicSansMS"/>
              </a:rPr>
              <a:t>Review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8981701" y="5799346"/>
            <a:ext cx="646755" cy="35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spc="-11" dirty="0">
                <a:solidFill>
                  <a:srgbClr val="323299"/>
                </a:solidFill>
                <a:latin typeface="KHPHFF+ComicSansMS"/>
                <a:cs typeface="KHPHFF+ComicSansMS"/>
              </a:rPr>
              <a:t>Monitoring</a:t>
            </a:r>
            <a:r>
              <a:rPr sz="700" dirty="0">
                <a:solidFill>
                  <a:srgbClr val="323299"/>
                </a:solidFill>
                <a:latin typeface="KHPHFF+ComicSansMS"/>
                <a:cs typeface="KHPHFF+ComicSansMS"/>
              </a:rPr>
              <a:t> &amp;</a:t>
            </a:r>
          </a:p>
          <a:p>
            <a:pPr marL="5889" marR="0">
              <a:lnSpc>
                <a:spcPts val="80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2" dirty="0">
                <a:solidFill>
                  <a:srgbClr val="323299"/>
                </a:solidFill>
                <a:latin typeface="KHPHFF+ComicSansMS"/>
                <a:cs typeface="KHPHFF+ComicSansMS"/>
              </a:rPr>
              <a:t>Maintenance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5522452" y="5850487"/>
            <a:ext cx="500090" cy="252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spc="-11" dirty="0">
                <a:solidFill>
                  <a:srgbClr val="323299"/>
                </a:solidFill>
                <a:latin typeface="KHPHFF+ComicSansMS"/>
                <a:cs typeface="KHPHFF+ComicSansMS"/>
              </a:rPr>
              <a:t>Situation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8385288" y="5850487"/>
            <a:ext cx="439600" cy="252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spc="-11" dirty="0">
                <a:solidFill>
                  <a:srgbClr val="323299"/>
                </a:solidFill>
                <a:latin typeface="KHPHFF+ComicSansMS"/>
                <a:cs typeface="KHPHFF+ComicSansMS"/>
              </a:rPr>
              <a:t>Process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7706835" y="5901994"/>
            <a:ext cx="398410" cy="252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spc="-12" dirty="0">
                <a:solidFill>
                  <a:srgbClr val="323299"/>
                </a:solidFill>
                <a:latin typeface="KHPHFF+ComicSansMS"/>
                <a:cs typeface="KHPHFF+ComicSansMS"/>
              </a:rPr>
              <a:t>Design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517851" y="5922431"/>
            <a:ext cx="2734354" cy="4922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292" marR="0">
              <a:lnSpc>
                <a:spcPts val="1077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750" spc="142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Record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attribute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selection;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cleansing</a:t>
            </a:r>
          </a:p>
          <a:p>
            <a:pPr marL="0" marR="0">
              <a:lnSpc>
                <a:spcPts val="1211"/>
              </a:lnSpc>
              <a:spcBef>
                <a:spcPts val="309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75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007F00"/>
                </a:solidFill>
                <a:latin typeface="KHPHFF+ComicSansMS"/>
                <a:cs typeface="KHPHFF+ComicSansMS"/>
              </a:rPr>
              <a:t>Modeling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5468733" y="6175000"/>
            <a:ext cx="607970" cy="45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50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spc="-14" dirty="0">
                <a:solidFill>
                  <a:srgbClr val="323299"/>
                </a:solidFill>
                <a:latin typeface="KHPHFF+ComicSansMS"/>
                <a:cs typeface="KHPHFF+ComicSansMS"/>
              </a:rPr>
              <a:t>Determine</a:t>
            </a:r>
          </a:p>
          <a:p>
            <a:pPr marL="0" marR="0">
              <a:lnSpc>
                <a:spcPts val="80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4" dirty="0">
                <a:solidFill>
                  <a:srgbClr val="323299"/>
                </a:solidFill>
                <a:latin typeface="KHPHFF+ComicSansMS"/>
                <a:cs typeface="KHPHFF+ComicSansMS"/>
              </a:rPr>
              <a:t>Data</a:t>
            </a:r>
            <a:r>
              <a:rPr sz="700" dirty="0">
                <a:solidFill>
                  <a:srgbClr val="323299"/>
                </a:solidFill>
                <a:latin typeface="KHPHFF+ComicSansMS"/>
                <a:cs typeface="KHPHFF+ComicSansMS"/>
              </a:rPr>
              <a:t> </a:t>
            </a:r>
            <a:r>
              <a:rPr sz="700" spc="-12" dirty="0">
                <a:solidFill>
                  <a:srgbClr val="323299"/>
                </a:solidFill>
                <a:latin typeface="KHPHFF+ComicSansMS"/>
                <a:cs typeface="KHPHFF+ComicSansMS"/>
              </a:rPr>
              <a:t>Mining</a:t>
            </a:r>
          </a:p>
          <a:p>
            <a:pPr marL="130243" marR="0">
              <a:lnSpc>
                <a:spcPts val="80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1" dirty="0">
                <a:solidFill>
                  <a:srgbClr val="323299"/>
                </a:solidFill>
                <a:latin typeface="KHPHFF+ComicSansMS"/>
                <a:cs typeface="KHPHFF+ComicSansMS"/>
              </a:rPr>
              <a:t>Goals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9066687" y="6175000"/>
            <a:ext cx="450541" cy="45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spc="-12" dirty="0">
                <a:solidFill>
                  <a:srgbClr val="323299"/>
                </a:solidFill>
                <a:latin typeface="KHPHFF+ComicSansMS"/>
                <a:cs typeface="KHPHFF+ComicSansMS"/>
              </a:rPr>
              <a:t>Produce</a:t>
            </a:r>
          </a:p>
          <a:p>
            <a:pPr marL="76527" marR="0">
              <a:lnSpc>
                <a:spcPts val="80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1" dirty="0">
                <a:solidFill>
                  <a:srgbClr val="323299"/>
                </a:solidFill>
                <a:latin typeface="KHPHFF+ComicSansMS"/>
                <a:cs typeface="KHPHFF+ComicSansMS"/>
              </a:rPr>
              <a:t>Final</a:t>
            </a:r>
          </a:p>
          <a:p>
            <a:pPr marL="34582" marR="0">
              <a:lnSpc>
                <a:spcPts val="80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2" dirty="0">
                <a:solidFill>
                  <a:srgbClr val="323299"/>
                </a:solidFill>
                <a:latin typeface="KHPHFF+ComicSansMS"/>
                <a:cs typeface="KHPHFF+ComicSansMS"/>
              </a:rPr>
              <a:t>Report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6238437" y="6226143"/>
            <a:ext cx="440271" cy="35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spc="-11" dirty="0">
                <a:solidFill>
                  <a:srgbClr val="323299"/>
                </a:solidFill>
                <a:latin typeface="KHPHFF+ComicSansMS"/>
                <a:cs typeface="KHPHFF+ComicSansMS"/>
              </a:rPr>
              <a:t>Explore</a:t>
            </a:r>
          </a:p>
          <a:p>
            <a:pPr marL="71006" marR="0">
              <a:lnSpc>
                <a:spcPts val="80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4" dirty="0">
                <a:solidFill>
                  <a:srgbClr val="323299"/>
                </a:solidFill>
                <a:latin typeface="KHPHFF+ComicSansMS"/>
                <a:cs typeface="KHPHFF+ComicSansMS"/>
              </a:rPr>
              <a:t>Data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6942648" y="6226143"/>
            <a:ext cx="528701" cy="35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spc="-10" dirty="0">
                <a:solidFill>
                  <a:srgbClr val="323299"/>
                </a:solidFill>
                <a:latin typeface="KHPHFF+ComicSansMS"/>
                <a:cs typeface="KHPHFF+ComicSansMS"/>
              </a:rPr>
              <a:t>Construct</a:t>
            </a:r>
          </a:p>
          <a:p>
            <a:pPr marL="102648" marR="0">
              <a:lnSpc>
                <a:spcPts val="80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4" dirty="0">
                <a:solidFill>
                  <a:srgbClr val="323299"/>
                </a:solidFill>
                <a:latin typeface="KHPHFF+ComicSansMS"/>
                <a:cs typeface="KHPHFF+ComicSansMS"/>
              </a:rPr>
              <a:t>Data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7718235" y="6226143"/>
            <a:ext cx="375400" cy="35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180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spc="-10" dirty="0">
                <a:solidFill>
                  <a:srgbClr val="323299"/>
                </a:solidFill>
                <a:latin typeface="KHPHFF+ComicSansMS"/>
                <a:cs typeface="KHPHFF+ComicSansMS"/>
              </a:rPr>
              <a:t>Build</a:t>
            </a:r>
          </a:p>
          <a:p>
            <a:pPr marL="0" marR="0">
              <a:lnSpc>
                <a:spcPts val="80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323299"/>
                </a:solidFill>
                <a:latin typeface="KHPHFF+ComicSansMS"/>
                <a:cs typeface="KHPHFF+ComicSansMS"/>
              </a:rPr>
              <a:t>Model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8305444" y="6226143"/>
            <a:ext cx="600079" cy="35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72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spc="-14" dirty="0">
                <a:solidFill>
                  <a:srgbClr val="323299"/>
                </a:solidFill>
                <a:latin typeface="KHPHFF+ComicSansMS"/>
                <a:cs typeface="KHPHFF+ComicSansMS"/>
              </a:rPr>
              <a:t>Determine</a:t>
            </a:r>
          </a:p>
          <a:p>
            <a:pPr marL="0" marR="0">
              <a:lnSpc>
                <a:spcPts val="80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323299"/>
                </a:solidFill>
                <a:latin typeface="KHPHFF+ComicSansMS"/>
                <a:cs typeface="KHPHFF+ComicSansMS"/>
              </a:rPr>
              <a:t>Next</a:t>
            </a:r>
            <a:r>
              <a:rPr sz="700" dirty="0">
                <a:solidFill>
                  <a:srgbClr val="323299"/>
                </a:solidFill>
                <a:latin typeface="KHPHFF+ComicSansMS"/>
                <a:cs typeface="KHPHFF+ComicSansMS"/>
              </a:rPr>
              <a:t> </a:t>
            </a:r>
            <a:r>
              <a:rPr sz="700" spc="-14" dirty="0">
                <a:solidFill>
                  <a:srgbClr val="323299"/>
                </a:solidFill>
                <a:latin typeface="KHPHFF+ComicSansMS"/>
                <a:cs typeface="KHPHFF+ComicSansMS"/>
              </a:rPr>
              <a:t>Steps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517851" y="6312065"/>
            <a:ext cx="1618251" cy="49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292" marR="0">
              <a:lnSpc>
                <a:spcPts val="1077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750" spc="142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7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Run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mining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tools</a:t>
            </a:r>
          </a:p>
          <a:p>
            <a:pPr marL="0" marR="0">
              <a:lnSpc>
                <a:spcPts val="1211"/>
              </a:lnSpc>
              <a:spcBef>
                <a:spcPts val="306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75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007F00"/>
                </a:solidFill>
                <a:latin typeface="KHPHFF+ComicSansMS"/>
                <a:cs typeface="KHPHFF+ComicSansMS"/>
              </a:rPr>
              <a:t>Evaluation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5534592" y="6653305"/>
            <a:ext cx="452671" cy="45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spc="-12" dirty="0">
                <a:solidFill>
                  <a:srgbClr val="323299"/>
                </a:solidFill>
                <a:latin typeface="KHPHFF+ComicSansMS"/>
                <a:cs typeface="KHPHFF+ComicSansMS"/>
              </a:rPr>
              <a:t>Produce</a:t>
            </a:r>
          </a:p>
          <a:p>
            <a:pPr marL="22074" marR="0">
              <a:lnSpc>
                <a:spcPts val="80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1" dirty="0">
                <a:solidFill>
                  <a:srgbClr val="323299"/>
                </a:solidFill>
                <a:latin typeface="KHPHFF+ComicSansMS"/>
                <a:cs typeface="KHPHFF+ComicSansMS"/>
              </a:rPr>
              <a:t>Project</a:t>
            </a:r>
          </a:p>
          <a:p>
            <a:pPr marL="92712" marR="0">
              <a:lnSpc>
                <a:spcPts val="80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0" dirty="0">
                <a:solidFill>
                  <a:srgbClr val="323299"/>
                </a:solidFill>
                <a:latin typeface="KHPHFF+ComicSansMS"/>
                <a:cs typeface="KHPHFF+ComicSansMS"/>
              </a:rPr>
              <a:t>Plan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6256835" y="6653305"/>
            <a:ext cx="429457" cy="45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55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spc="-12" dirty="0">
                <a:solidFill>
                  <a:srgbClr val="323299"/>
                </a:solidFill>
                <a:latin typeface="KHPHFF+ComicSansMS"/>
                <a:cs typeface="KHPHFF+ComicSansMS"/>
              </a:rPr>
              <a:t>Verify</a:t>
            </a:r>
          </a:p>
          <a:p>
            <a:pPr marL="52610" marR="0">
              <a:lnSpc>
                <a:spcPts val="80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4" dirty="0">
                <a:solidFill>
                  <a:srgbClr val="323299"/>
                </a:solidFill>
                <a:latin typeface="KHPHFF+ComicSansMS"/>
                <a:cs typeface="KHPHFF+ComicSansMS"/>
              </a:rPr>
              <a:t>Data</a:t>
            </a:r>
          </a:p>
          <a:p>
            <a:pPr marL="0" marR="0">
              <a:lnSpc>
                <a:spcPts val="80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2" dirty="0">
                <a:solidFill>
                  <a:srgbClr val="323299"/>
                </a:solidFill>
                <a:latin typeface="KHPHFF+ComicSansMS"/>
                <a:cs typeface="KHPHFF+ComicSansMS"/>
              </a:rPr>
              <a:t>Quality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691144" y="6701332"/>
            <a:ext cx="4500340" cy="404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77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750" spc="142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Determine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if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results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4" dirty="0">
                <a:solidFill>
                  <a:srgbClr val="3232CC"/>
                </a:solidFill>
                <a:latin typeface="KHPHFF+ComicSansMS"/>
                <a:cs typeface="KHPHFF+ComicSansMS"/>
              </a:rPr>
              <a:t>meet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business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objectives;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Identify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business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issues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that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should</a:t>
            </a:r>
          </a:p>
          <a:p>
            <a:pPr marL="83519" marR="0">
              <a:lnSpc>
                <a:spcPts val="979"/>
              </a:lnSpc>
              <a:spcBef>
                <a:spcPts val="0"/>
              </a:spcBef>
              <a:spcAft>
                <a:spcPts val="0"/>
              </a:spcAft>
            </a:pP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have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been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addressed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earlier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6941911" y="6704448"/>
            <a:ext cx="530524" cy="355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spc="-12" dirty="0">
                <a:solidFill>
                  <a:srgbClr val="323299"/>
                </a:solidFill>
                <a:latin typeface="KHPHFF+ComicSansMS"/>
                <a:cs typeface="KHPHFF+ComicSansMS"/>
              </a:rPr>
              <a:t>Integrate</a:t>
            </a:r>
          </a:p>
          <a:p>
            <a:pPr marL="103385" marR="0">
              <a:lnSpc>
                <a:spcPts val="80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4" dirty="0">
                <a:solidFill>
                  <a:srgbClr val="323299"/>
                </a:solidFill>
                <a:latin typeface="KHPHFF+ComicSansMS"/>
                <a:cs typeface="KHPHFF+ComicSansMS"/>
              </a:rPr>
              <a:t>Data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7700943" y="6704448"/>
            <a:ext cx="410958" cy="355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spc="-11" dirty="0">
                <a:solidFill>
                  <a:srgbClr val="323299"/>
                </a:solidFill>
                <a:latin typeface="KHPHFF+ComicSansMS"/>
                <a:cs typeface="KHPHFF+ComicSansMS"/>
              </a:rPr>
              <a:t>Assess</a:t>
            </a:r>
          </a:p>
          <a:p>
            <a:pPr marL="17291" marR="0">
              <a:lnSpc>
                <a:spcPts val="80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5" dirty="0">
                <a:solidFill>
                  <a:srgbClr val="323299"/>
                </a:solidFill>
                <a:latin typeface="KHPHFF+ComicSansMS"/>
                <a:cs typeface="KHPHFF+ComicSansMS"/>
              </a:rPr>
              <a:t>Model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9088763" y="6704448"/>
            <a:ext cx="430596" cy="355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44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spc="-12" dirty="0">
                <a:solidFill>
                  <a:srgbClr val="323299"/>
                </a:solidFill>
                <a:latin typeface="KHPHFF+ComicSansMS"/>
                <a:cs typeface="KHPHFF+ComicSansMS"/>
              </a:rPr>
              <a:t>Review</a:t>
            </a:r>
          </a:p>
          <a:p>
            <a:pPr marL="0" marR="0">
              <a:lnSpc>
                <a:spcPts val="80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1" dirty="0">
                <a:solidFill>
                  <a:srgbClr val="323299"/>
                </a:solidFill>
                <a:latin typeface="KHPHFF+ComicSansMS"/>
                <a:cs typeface="KHPHFF+ComicSansMS"/>
              </a:rPr>
              <a:t>Project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517851" y="7011358"/>
            <a:ext cx="846578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75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007F00"/>
                </a:solidFill>
                <a:latin typeface="KHPHFF+ComicSansMS"/>
                <a:cs typeface="KHPHFF+ComicSansMS"/>
              </a:rPr>
              <a:t>Deployment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6995628" y="7145959"/>
            <a:ext cx="422821" cy="355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spc="-14" dirty="0">
                <a:solidFill>
                  <a:srgbClr val="323299"/>
                </a:solidFill>
                <a:latin typeface="KHPHFF+ComicSansMS"/>
                <a:cs typeface="KHPHFF+ComicSansMS"/>
              </a:rPr>
              <a:t>Format</a:t>
            </a:r>
          </a:p>
          <a:p>
            <a:pPr marL="49669" marR="0">
              <a:lnSpc>
                <a:spcPts val="808"/>
              </a:lnSpc>
              <a:spcBef>
                <a:spcPts val="0"/>
              </a:spcBef>
              <a:spcAft>
                <a:spcPts val="0"/>
              </a:spcAft>
            </a:pPr>
            <a:r>
              <a:rPr sz="700" spc="-14" dirty="0">
                <a:solidFill>
                  <a:srgbClr val="323299"/>
                </a:solidFill>
                <a:latin typeface="KHPHFF+ComicSansMS"/>
                <a:cs typeface="KHPHFF+ComicSansMS"/>
              </a:rPr>
              <a:t>Data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691144" y="7214956"/>
            <a:ext cx="4273711" cy="279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77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750" spc="142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Put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resulting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models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into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practice;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Set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up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for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continuous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mining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of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4521258" y="7303567"/>
            <a:ext cx="159212" cy="216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7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000000"/>
                </a:solidFill>
                <a:latin typeface="VCUAJL+ComicSansMS-Bold"/>
                <a:cs typeface="VCUAJL+ComicSansMS-Bold"/>
              </a:rPr>
              <a:t>7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9504888" y="7303567"/>
            <a:ext cx="159212" cy="216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7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000000"/>
                </a:solidFill>
                <a:latin typeface="VCUAJL+ComicSansMS-Bold"/>
                <a:cs typeface="VCUAJL+ComicSansMS-Bold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5952" y="6350"/>
            <a:ext cx="9967261" cy="775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0981" y="489142"/>
            <a:ext cx="3721142" cy="568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1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Phase</a:t>
            </a:r>
            <a:r>
              <a:rPr sz="1550" spc="283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1</a:t>
            </a:r>
            <a:r>
              <a:rPr sz="1550" spc="28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-</a:t>
            </a:r>
            <a:r>
              <a:rPr sz="1550" spc="276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Business</a:t>
            </a:r>
            <a:r>
              <a:rPr sz="1550" spc="284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Understanding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7352" y="569718"/>
            <a:ext cx="3721142" cy="568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1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Phase</a:t>
            </a:r>
            <a:r>
              <a:rPr sz="1550" spc="283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1</a:t>
            </a:r>
            <a:r>
              <a:rPr sz="1550" spc="28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-</a:t>
            </a:r>
            <a:r>
              <a:rPr sz="1550" spc="276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Business</a:t>
            </a:r>
            <a:r>
              <a:rPr sz="1550" spc="284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Understanding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58064" y="918295"/>
            <a:ext cx="2153407" cy="351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Determine</a:t>
            </a:r>
            <a:r>
              <a:rPr sz="950" spc="18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business</a:t>
            </a:r>
            <a:r>
              <a:rPr sz="950" spc="18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objectives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0907" y="1163702"/>
            <a:ext cx="2552388" cy="1127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950" spc="35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950" dirty="0">
                <a:solidFill>
                  <a:srgbClr val="3232CC"/>
                </a:solidFill>
                <a:latin typeface="KHPHFF+ComicSansMS"/>
                <a:cs typeface="KHPHFF+ComicSansMS"/>
              </a:rPr>
              <a:t>Statement of Business Objective</a:t>
            </a:r>
          </a:p>
          <a:p>
            <a:pPr marL="214501" marR="0">
              <a:lnSpc>
                <a:spcPts val="1211"/>
              </a:lnSpc>
              <a:spcBef>
                <a:spcPts val="272"/>
              </a:spcBef>
              <a:spcAft>
                <a:spcPts val="0"/>
              </a:spcAft>
            </a:pPr>
            <a:r>
              <a:rPr sz="7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750" spc="494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States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goal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in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business terminology</a:t>
            </a:r>
          </a:p>
          <a:p>
            <a:pPr marL="0" marR="0">
              <a:lnSpc>
                <a:spcPts val="1344"/>
              </a:lnSpc>
              <a:spcBef>
                <a:spcPts val="257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950" spc="35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950" dirty="0">
                <a:solidFill>
                  <a:srgbClr val="3232CC"/>
                </a:solidFill>
                <a:latin typeface="KHPHFF+ComicSansMS"/>
                <a:cs typeface="KHPHFF+ComicSansMS"/>
              </a:rPr>
              <a:t>Statement of Data Mining objective</a:t>
            </a:r>
          </a:p>
          <a:p>
            <a:pPr marL="214501" marR="0">
              <a:lnSpc>
                <a:spcPts val="1211"/>
              </a:lnSpc>
              <a:spcBef>
                <a:spcPts val="272"/>
              </a:spcBef>
              <a:spcAft>
                <a:spcPts val="0"/>
              </a:spcAft>
            </a:pPr>
            <a:r>
              <a:rPr sz="7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750" spc="494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States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objectives in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technical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terms</a:t>
            </a:r>
          </a:p>
          <a:p>
            <a:pPr marL="0" marR="0">
              <a:lnSpc>
                <a:spcPts val="1344"/>
              </a:lnSpc>
              <a:spcBef>
                <a:spcPts val="254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950" spc="35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950" dirty="0">
                <a:solidFill>
                  <a:srgbClr val="3232CC"/>
                </a:solidFill>
                <a:latin typeface="KHPHFF+ComicSansMS"/>
                <a:cs typeface="KHPHFF+ComicSansMS"/>
              </a:rPr>
              <a:t>Statement of Success Criteria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28415" y="1164941"/>
            <a:ext cx="4134883" cy="453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spc="44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Key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persons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their roles?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Is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there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a</a:t>
            </a:r>
            <a:r>
              <a:rPr sz="850" spc="17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steering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committee.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Internal</a:t>
            </a:r>
          </a:p>
          <a:p>
            <a:pPr marL="47462" marR="0">
              <a:lnSpc>
                <a:spcPts val="1144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sponsor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(financial,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domain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expert).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28415" y="1501961"/>
            <a:ext cx="4437409" cy="458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spc="44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Business units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impacted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by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project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(sales,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finance,...)</a:t>
            </a:r>
            <a:r>
              <a:rPr sz="750" spc="38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?</a:t>
            </a:r>
            <a:r>
              <a:rPr sz="850" spc="15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Business success</a:t>
            </a:r>
          </a:p>
          <a:p>
            <a:pPr marL="47453" marR="0">
              <a:lnSpc>
                <a:spcPts val="1147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criteria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who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assesses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it?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628406" y="1859222"/>
            <a:ext cx="1881356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spc="44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Users’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needs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expectations.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58064" y="2070784"/>
            <a:ext cx="4658903" cy="556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341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spc="44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Describe problem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in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general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terms.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Business questions,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Expected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benefits.</a:t>
            </a:r>
          </a:p>
          <a:p>
            <a:pPr marL="0" marR="0">
              <a:lnSpc>
                <a:spcPts val="1344"/>
              </a:lnSpc>
              <a:spcBef>
                <a:spcPts val="495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Assess</a:t>
            </a:r>
            <a:r>
              <a:rPr sz="950" spc="179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situation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0907" y="2359467"/>
            <a:ext cx="4316519" cy="793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950" spc="35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950" dirty="0">
                <a:solidFill>
                  <a:srgbClr val="3232CC"/>
                </a:solidFill>
                <a:latin typeface="KHPHFF+ComicSansMS"/>
                <a:cs typeface="KHPHFF+ComicSansMS"/>
              </a:rPr>
              <a:t>Focuses on understanding the</a:t>
            </a:r>
            <a:r>
              <a:rPr sz="9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950" dirty="0">
                <a:solidFill>
                  <a:srgbClr val="3232CC"/>
                </a:solidFill>
                <a:latin typeface="KHPHFF+ComicSansMS"/>
                <a:cs typeface="KHPHFF+ComicSansMS"/>
              </a:rPr>
              <a:t>project objectives and</a:t>
            </a:r>
          </a:p>
          <a:p>
            <a:pPr marL="127665" marR="0">
              <a:lnSpc>
                <a:spcPts val="1158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3232CC"/>
                </a:solidFill>
                <a:latin typeface="KHPHFF+ComicSansMS"/>
                <a:cs typeface="KHPHFF+ComicSansMS"/>
              </a:rPr>
              <a:t>requirements from</a:t>
            </a:r>
            <a:r>
              <a:rPr sz="9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950" dirty="0">
                <a:solidFill>
                  <a:srgbClr val="3232CC"/>
                </a:solidFill>
                <a:latin typeface="KHPHFF+ComicSansMS"/>
                <a:cs typeface="KHPHFF+ComicSansMS"/>
              </a:rPr>
              <a:t>a</a:t>
            </a:r>
            <a:r>
              <a:rPr sz="950" spc="15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950" dirty="0">
                <a:solidFill>
                  <a:srgbClr val="3232CC"/>
                </a:solidFill>
                <a:latin typeface="KHPHFF+ComicSansMS"/>
                <a:cs typeface="KHPHFF+ComicSansMS"/>
              </a:rPr>
              <a:t>business perspective, then converting this</a:t>
            </a:r>
          </a:p>
          <a:p>
            <a:pPr marL="127665" marR="0">
              <a:lnSpc>
                <a:spcPts val="1158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3232CC"/>
                </a:solidFill>
                <a:latin typeface="KHPHFF+ComicSansMS"/>
                <a:cs typeface="KHPHFF+ComicSansMS"/>
              </a:rPr>
              <a:t>knowledge into a</a:t>
            </a:r>
            <a:r>
              <a:rPr sz="950" spc="15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950" dirty="0">
                <a:solidFill>
                  <a:srgbClr val="3232CC"/>
                </a:solidFill>
                <a:latin typeface="KHPHFF+ComicSansMS"/>
                <a:cs typeface="KHPHFF+ComicSansMS"/>
              </a:rPr>
              <a:t>data mining</a:t>
            </a:r>
            <a:r>
              <a:rPr sz="9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950" dirty="0">
                <a:solidFill>
                  <a:srgbClr val="3232CC"/>
                </a:solidFill>
                <a:latin typeface="KHPHFF+ComicSansMS"/>
                <a:cs typeface="KHPHFF+ComicSansMS"/>
              </a:rPr>
              <a:t>problem</a:t>
            </a:r>
            <a:r>
              <a:rPr sz="9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950" dirty="0">
                <a:solidFill>
                  <a:srgbClr val="3232CC"/>
                </a:solidFill>
                <a:latin typeface="KHPHFF+ComicSansMS"/>
                <a:cs typeface="KHPHFF+ComicSansMS"/>
              </a:rPr>
              <a:t>definition and a</a:t>
            </a:r>
          </a:p>
          <a:p>
            <a:pPr marL="127665" marR="0">
              <a:lnSpc>
                <a:spcPts val="1158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3232CC"/>
                </a:solidFill>
                <a:latin typeface="KHPHFF+ComicSansMS"/>
                <a:cs typeface="KHPHFF+ComicSansMS"/>
              </a:rPr>
              <a:t>preliminary plan designed to achieve the objectives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28415" y="2517438"/>
            <a:ext cx="2134224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spc="44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Are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they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already using data mining.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628415" y="2729364"/>
            <a:ext cx="4467561" cy="4526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spc="44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Identify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hardware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software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available. Identify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sources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their</a:t>
            </a:r>
          </a:p>
          <a:p>
            <a:pPr marL="47462" marR="0">
              <a:lnSpc>
                <a:spcPts val="1144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types</a:t>
            </a:r>
            <a:r>
              <a:rPr sz="850" spc="266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(online,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experts,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written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documentation).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85409" y="3002734"/>
            <a:ext cx="2738306" cy="315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750" spc="494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4" dirty="0">
                <a:solidFill>
                  <a:srgbClr val="3232CC"/>
                </a:solidFill>
                <a:latin typeface="KHPHFF+ComicSansMS"/>
                <a:cs typeface="KHPHFF+ComicSansMS"/>
              </a:rPr>
              <a:t>What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client really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wants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to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accomplish?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628415" y="3086253"/>
            <a:ext cx="4452406" cy="52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spc="44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Identify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knowledge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sources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types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(online,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experts,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written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documentation)</a:t>
            </a:r>
          </a:p>
          <a:p>
            <a:pPr marL="0" marR="0">
              <a:lnSpc>
                <a:spcPts val="1211"/>
              </a:lnSpc>
              <a:spcBef>
                <a:spcPts val="454"/>
              </a:spcBef>
              <a:spcAft>
                <a:spcPts val="0"/>
              </a:spcAft>
            </a:pPr>
            <a:r>
              <a:rPr sz="850" spc="44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Describe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relevant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background.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85409" y="3188169"/>
            <a:ext cx="3888629" cy="315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750" spc="494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Uncover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important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factors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(constraints,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competing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objectives).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521258" y="3423718"/>
            <a:ext cx="159212" cy="216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7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000000"/>
                </a:solidFill>
                <a:latin typeface="VCUAJL+ComicSansMS-Bold"/>
                <a:cs typeface="VCUAJL+ComicSansMS-Bold"/>
              </a:rPr>
              <a:t>9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482444" y="3423718"/>
            <a:ext cx="204445" cy="216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7"/>
              </a:lnSpc>
              <a:spcBef>
                <a:spcPts val="0"/>
              </a:spcBef>
              <a:spcAft>
                <a:spcPts val="0"/>
              </a:spcAft>
            </a:pPr>
            <a:r>
              <a:rPr sz="600" spc="-10" dirty="0">
                <a:solidFill>
                  <a:srgbClr val="000000"/>
                </a:solidFill>
                <a:latin typeface="VCUAJL+ComicSansMS-Bold"/>
                <a:cs typeface="VCUAJL+ComicSansMS-Bold"/>
              </a:rPr>
              <a:t>10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27352" y="4449568"/>
            <a:ext cx="3721142" cy="568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1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Phase</a:t>
            </a:r>
            <a:r>
              <a:rPr sz="1550" spc="283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1</a:t>
            </a:r>
            <a:r>
              <a:rPr sz="1550" spc="28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-</a:t>
            </a:r>
            <a:r>
              <a:rPr sz="1550" spc="276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Business</a:t>
            </a:r>
            <a:r>
              <a:rPr sz="1550" spc="284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Understanding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075076" y="4449568"/>
            <a:ext cx="3344005" cy="568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1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Phase</a:t>
            </a:r>
            <a:r>
              <a:rPr sz="1550" spc="283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2</a:t>
            </a:r>
            <a:r>
              <a:rPr sz="1550" spc="28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-</a:t>
            </a:r>
            <a:r>
              <a:rPr sz="1550" spc="275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Data</a:t>
            </a:r>
            <a:r>
              <a:rPr sz="1550" spc="284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Understanding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60162" y="4863267"/>
            <a:ext cx="2023753" cy="351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Determine</a:t>
            </a:r>
            <a:r>
              <a:rPr sz="950" spc="18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data</a:t>
            </a:r>
            <a:r>
              <a:rPr sz="950" spc="18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mining</a:t>
            </a:r>
            <a:r>
              <a:rPr sz="950" spc="181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goals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30512" y="5158847"/>
            <a:ext cx="3244549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98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Translate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business questions to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mining goals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799132" y="5287621"/>
            <a:ext cx="1168731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Acquire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005353" y="5363220"/>
            <a:ext cx="154739" cy="235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76"/>
              </a:lnSpc>
              <a:spcBef>
                <a:spcPts val="0"/>
              </a:spcBef>
              <a:spcAft>
                <a:spcPts val="0"/>
              </a:spcAft>
            </a:pPr>
            <a:r>
              <a:rPr sz="6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115725" y="5356733"/>
            <a:ext cx="3770244" cy="477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spc="-10" dirty="0">
                <a:solidFill>
                  <a:srgbClr val="3232CC"/>
                </a:solidFill>
                <a:latin typeface="KHPHFF+ComicSansMS"/>
                <a:cs typeface="KHPHFF+ComicSansMS"/>
              </a:rPr>
              <a:t>(e.g.,</a:t>
            </a:r>
            <a:r>
              <a:rPr sz="700" dirty="0">
                <a:solidFill>
                  <a:srgbClr val="3232CC"/>
                </a:solidFill>
                <a:latin typeface="KHPHFF+ComicSansMS"/>
                <a:cs typeface="KHPHFF+ComicSansMS"/>
              </a:rPr>
              <a:t> a</a:t>
            </a:r>
            <a:r>
              <a:rPr sz="700" spc="-23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00" spc="-12" dirty="0">
                <a:solidFill>
                  <a:srgbClr val="3232CC"/>
                </a:solidFill>
                <a:latin typeface="KHPHFF+ComicSansMS"/>
                <a:cs typeface="KHPHFF+ComicSansMS"/>
              </a:rPr>
              <a:t>marketing</a:t>
            </a:r>
            <a:r>
              <a:rPr sz="70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00" spc="-12" dirty="0">
                <a:solidFill>
                  <a:srgbClr val="3232CC"/>
                </a:solidFill>
                <a:latin typeface="KHPHFF+ComicSansMS"/>
                <a:cs typeface="KHPHFF+ComicSansMS"/>
              </a:rPr>
              <a:t>campaign</a:t>
            </a:r>
            <a:r>
              <a:rPr sz="70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00" spc="-12" dirty="0">
                <a:solidFill>
                  <a:srgbClr val="3232CC"/>
                </a:solidFill>
                <a:latin typeface="KHPHFF+ComicSansMS"/>
                <a:cs typeface="KHPHFF+ComicSansMS"/>
              </a:rPr>
              <a:t>requires</a:t>
            </a:r>
            <a:r>
              <a:rPr sz="70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00" spc="-12" dirty="0">
                <a:solidFill>
                  <a:srgbClr val="3232CC"/>
                </a:solidFill>
                <a:latin typeface="KHPHFF+ComicSansMS"/>
                <a:cs typeface="KHPHFF+ComicSansMS"/>
              </a:rPr>
              <a:t>segmentation</a:t>
            </a:r>
            <a:r>
              <a:rPr sz="70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00" spc="-12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  <a:r>
              <a:rPr sz="70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00" spc="-12" dirty="0">
                <a:solidFill>
                  <a:srgbClr val="3232CC"/>
                </a:solidFill>
                <a:latin typeface="KHPHFF+ComicSansMS"/>
                <a:cs typeface="KHPHFF+ComicSansMS"/>
              </a:rPr>
              <a:t>customers</a:t>
            </a:r>
            <a:r>
              <a:rPr sz="700" dirty="0">
                <a:solidFill>
                  <a:srgbClr val="3232CC"/>
                </a:solidFill>
                <a:latin typeface="KHPHFF+ComicSansMS"/>
                <a:cs typeface="KHPHFF+ComicSansMS"/>
              </a:rPr>
              <a:t> in</a:t>
            </a:r>
            <a:r>
              <a:rPr sz="700" spc="-12" dirty="0">
                <a:solidFill>
                  <a:srgbClr val="3232CC"/>
                </a:solidFill>
                <a:latin typeface="KHPHFF+ComicSansMS"/>
                <a:cs typeface="KHPHFF+ComicSansMS"/>
              </a:rPr>
              <a:t> order</a:t>
            </a:r>
            <a:r>
              <a:rPr sz="70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00" spc="-11" dirty="0">
                <a:solidFill>
                  <a:srgbClr val="3232CC"/>
                </a:solidFill>
                <a:latin typeface="KHPHFF+ComicSansMS"/>
                <a:cs typeface="KHPHFF+ComicSansMS"/>
              </a:rPr>
              <a:t>to</a:t>
            </a:r>
            <a:r>
              <a:rPr sz="70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00" spc="-12" dirty="0">
                <a:solidFill>
                  <a:srgbClr val="3232CC"/>
                </a:solidFill>
                <a:latin typeface="KHPHFF+ComicSansMS"/>
                <a:cs typeface="KHPHFF+ComicSansMS"/>
              </a:rPr>
              <a:t>decide</a:t>
            </a:r>
          </a:p>
          <a:p>
            <a:pPr marL="0" marR="0">
              <a:lnSpc>
                <a:spcPts val="886"/>
              </a:lnSpc>
              <a:spcBef>
                <a:spcPts val="0"/>
              </a:spcBef>
              <a:spcAft>
                <a:spcPts val="0"/>
              </a:spcAft>
            </a:pPr>
            <a:r>
              <a:rPr sz="700" spc="-14" dirty="0">
                <a:solidFill>
                  <a:srgbClr val="3232CC"/>
                </a:solidFill>
                <a:latin typeface="KHPHFF+ComicSansMS"/>
                <a:cs typeface="KHPHFF+ComicSansMS"/>
              </a:rPr>
              <a:t>whom</a:t>
            </a:r>
            <a:r>
              <a:rPr sz="700" spc="-11" dirty="0">
                <a:solidFill>
                  <a:srgbClr val="3232CC"/>
                </a:solidFill>
                <a:latin typeface="KHPHFF+ComicSansMS"/>
                <a:cs typeface="KHPHFF+ComicSansMS"/>
              </a:rPr>
              <a:t> to</a:t>
            </a:r>
            <a:r>
              <a:rPr sz="70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00" spc="-11" dirty="0">
                <a:solidFill>
                  <a:srgbClr val="3232CC"/>
                </a:solidFill>
                <a:latin typeface="KHPHFF+ComicSansMS"/>
                <a:cs typeface="KHPHFF+ComicSansMS"/>
              </a:rPr>
              <a:t>approach</a:t>
            </a:r>
            <a:r>
              <a:rPr sz="700" dirty="0">
                <a:solidFill>
                  <a:srgbClr val="3232CC"/>
                </a:solidFill>
                <a:latin typeface="KHPHFF+ComicSansMS"/>
                <a:cs typeface="KHPHFF+ComicSansMS"/>
              </a:rPr>
              <a:t> in</a:t>
            </a:r>
            <a:r>
              <a:rPr sz="700" spc="-14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00" spc="-10" dirty="0">
                <a:solidFill>
                  <a:srgbClr val="3232CC"/>
                </a:solidFill>
                <a:latin typeface="KHPHFF+ComicSansMS"/>
                <a:cs typeface="KHPHFF+ComicSansMS"/>
              </a:rPr>
              <a:t>this</a:t>
            </a:r>
            <a:r>
              <a:rPr sz="70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00" spc="-12" dirty="0">
                <a:solidFill>
                  <a:srgbClr val="3232CC"/>
                </a:solidFill>
                <a:latin typeface="KHPHFF+ComicSansMS"/>
                <a:cs typeface="KHPHFF+ComicSansMS"/>
              </a:rPr>
              <a:t>campaign;</a:t>
            </a:r>
            <a:r>
              <a:rPr sz="70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00" spc="-12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70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00" spc="-10" dirty="0">
                <a:solidFill>
                  <a:srgbClr val="3232CC"/>
                </a:solidFill>
                <a:latin typeface="KHPHFF+ComicSansMS"/>
                <a:cs typeface="KHPHFF+ComicSansMS"/>
              </a:rPr>
              <a:t>level/size </a:t>
            </a:r>
            <a:r>
              <a:rPr sz="700" spc="-12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  <a:r>
              <a:rPr sz="70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00" spc="-12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70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00" spc="-14" dirty="0">
                <a:solidFill>
                  <a:srgbClr val="3232CC"/>
                </a:solidFill>
                <a:latin typeface="KHPHFF+ComicSansMS"/>
                <a:cs typeface="KHPHFF+ComicSansMS"/>
              </a:rPr>
              <a:t>segments</a:t>
            </a:r>
            <a:r>
              <a:rPr sz="70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00" spc="-10" dirty="0">
                <a:solidFill>
                  <a:srgbClr val="3232CC"/>
                </a:solidFill>
                <a:latin typeface="KHPHFF+ComicSansMS"/>
                <a:cs typeface="KHPHFF+ComicSansMS"/>
              </a:rPr>
              <a:t>should </a:t>
            </a:r>
            <a:r>
              <a:rPr sz="700" spc="-15" dirty="0">
                <a:solidFill>
                  <a:srgbClr val="3232CC"/>
                </a:solidFill>
                <a:latin typeface="KHPHFF+ComicSansMS"/>
                <a:cs typeface="KHPHFF+ComicSansMS"/>
              </a:rPr>
              <a:t>be</a:t>
            </a:r>
          </a:p>
          <a:p>
            <a:pPr marL="3" marR="0">
              <a:lnSpc>
                <a:spcPts val="886"/>
              </a:lnSpc>
              <a:spcBef>
                <a:spcPts val="0"/>
              </a:spcBef>
              <a:spcAft>
                <a:spcPts val="0"/>
              </a:spcAft>
            </a:pPr>
            <a:r>
              <a:rPr sz="700" spc="-10" dirty="0">
                <a:solidFill>
                  <a:srgbClr val="3232CC"/>
                </a:solidFill>
                <a:latin typeface="KHPHFF+ComicSansMS"/>
                <a:cs typeface="KHPHFF+ComicSansMS"/>
              </a:rPr>
              <a:t>specified).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799132" y="5486302"/>
            <a:ext cx="2496177" cy="514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Explore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(query &amp;</a:t>
            </a:r>
            <a:r>
              <a:rPr sz="850" spc="18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visualization)</a:t>
            </a:r>
          </a:p>
          <a:p>
            <a:pPr marL="0" marR="0">
              <a:lnSpc>
                <a:spcPts val="1211"/>
              </a:lnSpc>
              <a:spcBef>
                <a:spcPts val="35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Verify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quality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30512" y="5760406"/>
            <a:ext cx="2078122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98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Specify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mining problem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type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005353" y="5985751"/>
            <a:ext cx="154739" cy="235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76"/>
              </a:lnSpc>
              <a:spcBef>
                <a:spcPts val="0"/>
              </a:spcBef>
              <a:spcAft>
                <a:spcPts val="0"/>
              </a:spcAft>
            </a:pPr>
            <a:r>
              <a:rPr sz="6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115730" y="5979264"/>
            <a:ext cx="2693498" cy="252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spc="-10" dirty="0">
                <a:solidFill>
                  <a:srgbClr val="3232CC"/>
                </a:solidFill>
                <a:latin typeface="KHPHFF+ComicSansMS"/>
                <a:cs typeface="KHPHFF+ComicSansMS"/>
              </a:rPr>
              <a:t>(e.g.,</a:t>
            </a:r>
            <a:r>
              <a:rPr sz="70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00" spc="-10" dirty="0">
                <a:solidFill>
                  <a:srgbClr val="3232CC"/>
                </a:solidFill>
                <a:latin typeface="KHPHFF+ComicSansMS"/>
                <a:cs typeface="KHPHFF+ComicSansMS"/>
              </a:rPr>
              <a:t>classification,</a:t>
            </a:r>
            <a:r>
              <a:rPr sz="70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00" spc="-10" dirty="0">
                <a:solidFill>
                  <a:srgbClr val="3232CC"/>
                </a:solidFill>
                <a:latin typeface="KHPHFF+ComicSansMS"/>
                <a:cs typeface="KHPHFF+ComicSansMS"/>
              </a:rPr>
              <a:t>description,</a:t>
            </a:r>
            <a:r>
              <a:rPr sz="70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00" spc="-10" dirty="0">
                <a:solidFill>
                  <a:srgbClr val="3232CC"/>
                </a:solidFill>
                <a:latin typeface="KHPHFF+ComicSansMS"/>
                <a:cs typeface="KHPHFF+ComicSansMS"/>
              </a:rPr>
              <a:t>prediction</a:t>
            </a:r>
            <a:r>
              <a:rPr sz="70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00" spc="-14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70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00" spc="-10" dirty="0">
                <a:solidFill>
                  <a:srgbClr val="3232CC"/>
                </a:solidFill>
                <a:latin typeface="KHPHFF+ComicSansMS"/>
                <a:cs typeface="KHPHFF+ComicSansMS"/>
              </a:rPr>
              <a:t>clustering).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30512" y="6161447"/>
            <a:ext cx="2404138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98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Specify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criteria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for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model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assessment.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60155" y="6373738"/>
            <a:ext cx="1360900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75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Produce</a:t>
            </a:r>
            <a:r>
              <a:rPr sz="850" spc="165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850" spc="1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project</a:t>
            </a:r>
            <a:r>
              <a:rPr sz="850" spc="164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8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plan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730512" y="6646008"/>
            <a:ext cx="4402704" cy="740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98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Define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initial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process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plan; discuss its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feasibility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with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involved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personnel.</a:t>
            </a:r>
          </a:p>
          <a:p>
            <a:pPr marL="0" marR="0">
              <a:lnSpc>
                <a:spcPts val="1211"/>
              </a:lnSpc>
              <a:spcBef>
                <a:spcPts val="46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98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Put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identified goals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selected techniques into a</a:t>
            </a:r>
            <a:r>
              <a:rPr sz="850" spc="17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coherent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procedure.</a:t>
            </a:r>
          </a:p>
          <a:p>
            <a:pPr marL="0" marR="0">
              <a:lnSpc>
                <a:spcPts val="1211"/>
              </a:lnSpc>
              <a:spcBef>
                <a:spcPts val="46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98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Estimate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effort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resources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needed;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Identify critical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steps.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799132" y="6677283"/>
            <a:ext cx="4131815" cy="752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Starts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with </a:t>
            </a:r>
            <a:r>
              <a:rPr sz="850" spc="14" dirty="0">
                <a:solidFill>
                  <a:srgbClr val="3232CC"/>
                </a:solidFill>
                <a:latin typeface="KHPHFF+ComicSansMS"/>
                <a:cs typeface="KHPHFF+ComicSansMS"/>
              </a:rPr>
              <a:t>an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initial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collection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proceeds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with activities in</a:t>
            </a:r>
          </a:p>
          <a:p>
            <a:pPr marL="137972" marR="0">
              <a:lnSpc>
                <a:spcPts val="1147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order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to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get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familiar with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data,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to identify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quality</a:t>
            </a:r>
          </a:p>
          <a:p>
            <a:pPr marL="137972" marR="0">
              <a:lnSpc>
                <a:spcPts val="1147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problems, to discover first insights into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to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detect</a:t>
            </a:r>
          </a:p>
          <a:p>
            <a:pPr marL="137973" marR="0">
              <a:lnSpc>
                <a:spcPts val="1147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interesting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subsets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to form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hypotheses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for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hidden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information.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4498814" y="7303567"/>
            <a:ext cx="204445" cy="216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7"/>
              </a:lnSpc>
              <a:spcBef>
                <a:spcPts val="0"/>
              </a:spcBef>
              <a:spcAft>
                <a:spcPts val="0"/>
              </a:spcAft>
            </a:pPr>
            <a:r>
              <a:rPr sz="600" spc="-10" dirty="0">
                <a:solidFill>
                  <a:srgbClr val="000000"/>
                </a:solidFill>
                <a:latin typeface="VCUAJL+ComicSansMS-Bold"/>
                <a:cs typeface="VCUAJL+ComicSansMS-Bold"/>
              </a:rPr>
              <a:t>11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9482444" y="7303567"/>
            <a:ext cx="204445" cy="216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7"/>
              </a:lnSpc>
              <a:spcBef>
                <a:spcPts val="0"/>
              </a:spcBef>
              <a:spcAft>
                <a:spcPts val="0"/>
              </a:spcAft>
            </a:pPr>
            <a:r>
              <a:rPr sz="600" spc="-10" dirty="0">
                <a:solidFill>
                  <a:srgbClr val="000000"/>
                </a:solidFill>
                <a:latin typeface="VCUAJL+ComicSansMS-Bold"/>
                <a:cs typeface="VCUAJL+ComicSansMS-Bold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5952" y="6350"/>
            <a:ext cx="9967261" cy="775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75076" y="445358"/>
            <a:ext cx="3344005" cy="568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1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Phase</a:t>
            </a:r>
            <a:r>
              <a:rPr sz="1550" spc="283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2</a:t>
            </a:r>
            <a:r>
              <a:rPr sz="1550" spc="28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-</a:t>
            </a:r>
            <a:r>
              <a:rPr sz="1550" spc="275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Data</a:t>
            </a:r>
            <a:r>
              <a:rPr sz="1550" spc="284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Understanding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1448" y="510481"/>
            <a:ext cx="3344004" cy="568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1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Phase</a:t>
            </a:r>
            <a:r>
              <a:rPr sz="1550" spc="283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2</a:t>
            </a:r>
            <a:r>
              <a:rPr sz="1550" spc="28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-</a:t>
            </a:r>
            <a:r>
              <a:rPr sz="1550" spc="275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Data</a:t>
            </a:r>
            <a:r>
              <a:rPr sz="1550" spc="284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Understanding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79404" y="788919"/>
            <a:ext cx="889611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spc="2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Explore</a:t>
            </a:r>
            <a:r>
              <a:rPr sz="850" spc="165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850" spc="1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data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2728" y="908360"/>
            <a:ext cx="1062363" cy="351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950" spc="651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Collect</a:t>
            </a:r>
            <a:r>
              <a:rPr sz="950" spc="179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10379" y="1047569"/>
            <a:ext cx="3247673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100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Analyze properties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interesting attributes in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detail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3483" y="1216818"/>
            <a:ext cx="3885283" cy="47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List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datasets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acquired (locations, 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methods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used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to acquire,</a:t>
            </a:r>
          </a:p>
          <a:p>
            <a:pPr marL="137972" marR="0">
              <a:lnSpc>
                <a:spcPts val="1211"/>
              </a:lnSpc>
              <a:spcBef>
                <a:spcPts val="93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problems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encountered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solutions achieved).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783679" y="1240870"/>
            <a:ext cx="4294046" cy="426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77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700" spc="202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Distribution,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relations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between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pairs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or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small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numbers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attributes,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properties</a:t>
            </a:r>
          </a:p>
          <a:p>
            <a:pPr marL="86829" marR="0">
              <a:lnSpc>
                <a:spcPts val="1124"/>
              </a:lnSpc>
              <a:spcBef>
                <a:spcPts val="0"/>
              </a:spcBef>
              <a:spcAft>
                <a:spcPts val="0"/>
              </a:spcAft>
            </a:pP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significant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sub-populations,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simple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statistical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analyses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79392" y="1575546"/>
            <a:ext cx="1228249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spc="2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Verify</a:t>
            </a:r>
            <a:r>
              <a:rPr sz="850" spc="168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850" spc="1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data</a:t>
            </a:r>
            <a:r>
              <a:rPr sz="850" spc="164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8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quality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2728" y="1609629"/>
            <a:ext cx="1179111" cy="351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950" spc="651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Describe</a:t>
            </a:r>
            <a:r>
              <a:rPr sz="950" spc="18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data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10367" y="1833831"/>
            <a:ext cx="3156291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100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Identify special values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catalogue their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meaning.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73483" y="1918086"/>
            <a:ext cx="3240742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Check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volume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examine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its gross properties.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610367" y="2032512"/>
            <a:ext cx="4119164" cy="461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100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Does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it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cover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all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cases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required?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Does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it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contain errors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how</a:t>
            </a:r>
          </a:p>
          <a:p>
            <a:pPr marL="86834" marR="0">
              <a:lnSpc>
                <a:spcPts val="1147"/>
              </a:lnSpc>
              <a:spcBef>
                <a:spcPts val="0"/>
              </a:spcBef>
              <a:spcAft>
                <a:spcPts val="0"/>
              </a:spcAft>
            </a:pPr>
            <a:r>
              <a:rPr sz="8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common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are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they?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3483" y="2143998"/>
            <a:ext cx="4101327" cy="475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Accessibility and availability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of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attributes. Attribute types, range,</a:t>
            </a:r>
          </a:p>
          <a:p>
            <a:pPr marL="137972" marR="0">
              <a:lnSpc>
                <a:spcPts val="1211"/>
              </a:lnSpc>
              <a:spcBef>
                <a:spcPts val="96"/>
              </a:spcBef>
              <a:spcAft>
                <a:spcPts val="0"/>
              </a:spcAft>
            </a:pP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correlations,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identities.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610367" y="2376528"/>
            <a:ext cx="4210221" cy="514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100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Identify missing attributes and blank fields.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Meaning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missing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data.</a:t>
            </a:r>
          </a:p>
          <a:p>
            <a:pPr marL="0" marR="0">
              <a:lnSpc>
                <a:spcPts val="1211"/>
              </a:lnSpc>
              <a:spcBef>
                <a:spcPts val="353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100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4" dirty="0">
                <a:solidFill>
                  <a:srgbClr val="3232CC"/>
                </a:solidFill>
                <a:latin typeface="KHPHFF+ComicSansMS"/>
                <a:cs typeface="KHPHFF+ComicSansMS"/>
              </a:rPr>
              <a:t>Do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meanings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attributes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contained values fit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together?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73483" y="2529593"/>
            <a:ext cx="3975569" cy="475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Understand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meaning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each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attribute and attribute value in</a:t>
            </a:r>
          </a:p>
          <a:p>
            <a:pPr marL="137972" marR="0">
              <a:lnSpc>
                <a:spcPts val="1211"/>
              </a:lnSpc>
              <a:spcBef>
                <a:spcPts val="96"/>
              </a:spcBef>
              <a:spcAft>
                <a:spcPts val="0"/>
              </a:spcAft>
            </a:pP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business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terms.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610367" y="2773525"/>
            <a:ext cx="4309250" cy="42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100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Check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spelling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of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values 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(e.g., </a:t>
            </a:r>
            <a:r>
              <a:rPr sz="7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same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value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but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sometime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beginning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with 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a</a:t>
            </a:r>
            <a:r>
              <a:rPr sz="750" spc="18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lower</a:t>
            </a:r>
          </a:p>
          <a:p>
            <a:pPr marL="86859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case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letter,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sometimes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with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an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upper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case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letter).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73483" y="2915188"/>
            <a:ext cx="4022204" cy="475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For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each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attribute,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compute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basic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statistics (e.g., distribution,</a:t>
            </a:r>
          </a:p>
          <a:p>
            <a:pPr marL="137972" marR="0">
              <a:lnSpc>
                <a:spcPts val="1211"/>
              </a:lnSpc>
              <a:spcBef>
                <a:spcPts val="96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average,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max,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min,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standard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deviation,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variance,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mode,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skewness).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610386" y="3101705"/>
            <a:ext cx="4435519" cy="461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100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Check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for plausibility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of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values, e.g. all fields have the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same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or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nearly the</a:t>
            </a:r>
          </a:p>
          <a:p>
            <a:pPr marL="86834" marR="0">
              <a:lnSpc>
                <a:spcPts val="1147"/>
              </a:lnSpc>
              <a:spcBef>
                <a:spcPts val="0"/>
              </a:spcBef>
              <a:spcAft>
                <a:spcPts val="0"/>
              </a:spcAft>
            </a:pP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same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values.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498814" y="3423718"/>
            <a:ext cx="204445" cy="216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7"/>
              </a:lnSpc>
              <a:spcBef>
                <a:spcPts val="0"/>
              </a:spcBef>
              <a:spcAft>
                <a:spcPts val="0"/>
              </a:spcAft>
            </a:pPr>
            <a:r>
              <a:rPr sz="600" spc="-10" dirty="0">
                <a:solidFill>
                  <a:srgbClr val="000000"/>
                </a:solidFill>
                <a:latin typeface="VCUAJL+ComicSansMS-Bold"/>
                <a:cs typeface="VCUAJL+ComicSansMS-Bold"/>
              </a:rPr>
              <a:t>13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482444" y="3423718"/>
            <a:ext cx="204445" cy="216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7"/>
              </a:lnSpc>
              <a:spcBef>
                <a:spcPts val="0"/>
              </a:spcBef>
              <a:spcAft>
                <a:spcPts val="0"/>
              </a:spcAft>
            </a:pPr>
            <a:r>
              <a:rPr sz="600" spc="-10" dirty="0">
                <a:solidFill>
                  <a:srgbClr val="000000"/>
                </a:solidFill>
                <a:latin typeface="VCUAJL+ComicSansMS-Bold"/>
                <a:cs typeface="VCUAJL+ComicSansMS-Bold"/>
              </a:rPr>
              <a:t>14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207162" y="4390331"/>
            <a:ext cx="3040652" cy="568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1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Phase</a:t>
            </a:r>
            <a:r>
              <a:rPr sz="1550" spc="283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3</a:t>
            </a:r>
            <a:r>
              <a:rPr sz="1550" spc="28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-</a:t>
            </a:r>
            <a:r>
              <a:rPr sz="1550" spc="275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Data</a:t>
            </a:r>
            <a:r>
              <a:rPr sz="1550" spc="284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Preparation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223533" y="4449568"/>
            <a:ext cx="3040652" cy="568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1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Phase</a:t>
            </a:r>
            <a:r>
              <a:rPr sz="1550" spc="283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3</a:t>
            </a:r>
            <a:r>
              <a:rPr sz="1550" spc="28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-</a:t>
            </a:r>
            <a:r>
              <a:rPr sz="1550" spc="275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Data</a:t>
            </a:r>
            <a:r>
              <a:rPr sz="1550" spc="284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Preparation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578375" y="4830154"/>
            <a:ext cx="1041203" cy="351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950" spc="651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Select</a:t>
            </a:r>
            <a:r>
              <a:rPr sz="950" spc="179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data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799132" y="5098139"/>
            <a:ext cx="2201512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Reconsider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selection criteria.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15503" y="5287621"/>
            <a:ext cx="2250633" cy="514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Select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prepare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to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used</a:t>
            </a:r>
          </a:p>
          <a:p>
            <a:pPr marL="0" marR="0">
              <a:lnSpc>
                <a:spcPts val="1211"/>
              </a:lnSpc>
              <a:spcBef>
                <a:spcPts val="353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Takes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usually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over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90% of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time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799132" y="5283575"/>
            <a:ext cx="2185176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Decide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which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dataset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will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used.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799132" y="5469011"/>
            <a:ext cx="3536360" cy="501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Collect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appropriate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additional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(internal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external).</a:t>
            </a:r>
          </a:p>
          <a:p>
            <a:pPr marL="0" marR="0">
              <a:lnSpc>
                <a:spcPts val="1211"/>
              </a:lnSpc>
              <a:spcBef>
                <a:spcPts val="251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Consider use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sampling techniques.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799132" y="5840246"/>
            <a:ext cx="3150846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Explain 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why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certain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was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included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excluded.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578375" y="6036585"/>
            <a:ext cx="976060" cy="351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950" spc="651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Clean</a:t>
            </a:r>
            <a:r>
              <a:rPr sz="950" spc="182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data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815503" y="6280286"/>
            <a:ext cx="4209907" cy="898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Covers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all activities to construct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final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dataset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from 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initial</a:t>
            </a:r>
          </a:p>
          <a:p>
            <a:pPr marL="137972" marR="0">
              <a:lnSpc>
                <a:spcPts val="1147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raw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data.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preparation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tasks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are likely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to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performed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multiple</a:t>
            </a:r>
          </a:p>
          <a:p>
            <a:pPr marL="137972" marR="0">
              <a:lnSpc>
                <a:spcPts val="1147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times 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not in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any prescribed order.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Tasks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include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table,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record</a:t>
            </a:r>
          </a:p>
          <a:p>
            <a:pPr marL="137972" marR="0">
              <a:lnSpc>
                <a:spcPts val="1144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and attribute selection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well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transformation and cleaning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</a:p>
          <a:p>
            <a:pPr marL="137972" marR="0">
              <a:lnSpc>
                <a:spcPts val="1147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for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modeling tools.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799132" y="6304570"/>
            <a:ext cx="2058660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Correct,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remove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ignore noise.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799132" y="6490005"/>
            <a:ext cx="3912862" cy="42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Decide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how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to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deal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with special values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their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meaning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(99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for</a:t>
            </a:r>
          </a:p>
          <a:p>
            <a:pPr marL="137986" marR="0">
              <a:lnSpc>
                <a:spcPts val="953"/>
              </a:lnSpc>
              <a:spcBef>
                <a:spcPts val="0"/>
              </a:spcBef>
              <a:spcAft>
                <a:spcPts val="0"/>
              </a:spcAft>
            </a:pP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marital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status).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5799132" y="6793545"/>
            <a:ext cx="2379018" cy="501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Aggregation level, missing values, etc.</a:t>
            </a:r>
          </a:p>
          <a:p>
            <a:pPr marL="0" marR="0">
              <a:lnSpc>
                <a:spcPts val="1211"/>
              </a:lnSpc>
              <a:spcBef>
                <a:spcPts val="251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Outliers?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498814" y="7303567"/>
            <a:ext cx="204445" cy="216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7"/>
              </a:lnSpc>
              <a:spcBef>
                <a:spcPts val="0"/>
              </a:spcBef>
              <a:spcAft>
                <a:spcPts val="0"/>
              </a:spcAft>
            </a:pPr>
            <a:r>
              <a:rPr sz="600" spc="-10" dirty="0">
                <a:solidFill>
                  <a:srgbClr val="000000"/>
                </a:solidFill>
                <a:latin typeface="VCUAJL+ComicSansMS-Bold"/>
                <a:cs typeface="VCUAJL+ComicSansMS-Bold"/>
              </a:rPr>
              <a:t>15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9482444" y="7303567"/>
            <a:ext cx="204445" cy="216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7"/>
              </a:lnSpc>
              <a:spcBef>
                <a:spcPts val="0"/>
              </a:spcBef>
              <a:spcAft>
                <a:spcPts val="0"/>
              </a:spcAft>
            </a:pPr>
            <a:r>
              <a:rPr sz="600" spc="-10" dirty="0">
                <a:solidFill>
                  <a:srgbClr val="000000"/>
                </a:solidFill>
                <a:latin typeface="VCUAJL+ComicSansMS-Bold"/>
                <a:cs typeface="VCUAJL+ComicSansMS-Bold"/>
              </a:rPr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5952" y="6350"/>
            <a:ext cx="9967261" cy="775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5774" y="510481"/>
            <a:ext cx="3877033" cy="695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7758" marR="0">
              <a:lnSpc>
                <a:spcPts val="2151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Phase</a:t>
            </a:r>
            <a:r>
              <a:rPr sz="1550" spc="283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3</a:t>
            </a:r>
            <a:r>
              <a:rPr sz="1550" spc="28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-</a:t>
            </a:r>
            <a:r>
              <a:rPr sz="1550" spc="275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Data</a:t>
            </a:r>
            <a:r>
              <a:rPr sz="1550" spc="284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Preparation</a:t>
            </a:r>
          </a:p>
          <a:p>
            <a:pPr marL="0" marR="0">
              <a:lnSpc>
                <a:spcPts val="1344"/>
              </a:lnSpc>
              <a:spcBef>
                <a:spcPts val="277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Construct</a:t>
            </a:r>
            <a:r>
              <a:rPr sz="950" spc="179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3656" y="569718"/>
            <a:ext cx="2105626" cy="568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1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Phase</a:t>
            </a:r>
            <a:r>
              <a:rPr sz="1550" spc="282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4</a:t>
            </a:r>
            <a:r>
              <a:rPr sz="1550" spc="279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–</a:t>
            </a:r>
            <a:r>
              <a:rPr sz="1550" spc="279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Modeling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6125" y="1065968"/>
            <a:ext cx="1245615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98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Derived attributes.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99132" y="1127044"/>
            <a:ext cx="1945768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Select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modeling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technique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6125" y="1251404"/>
            <a:ext cx="1493304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98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Background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knowledge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19888" y="1334496"/>
            <a:ext cx="166543" cy="252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30265" y="1320710"/>
            <a:ext cx="2031165" cy="279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77"/>
              </a:lnSpc>
              <a:spcBef>
                <a:spcPts val="0"/>
              </a:spcBef>
              <a:spcAft>
                <a:spcPts val="0"/>
              </a:spcAft>
            </a:pP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(based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upon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mining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objective)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6125" y="1436840"/>
            <a:ext cx="3380928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98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4" dirty="0">
                <a:solidFill>
                  <a:srgbClr val="3232CC"/>
                </a:solidFill>
                <a:latin typeface="KHPHFF+ComicSansMS"/>
                <a:cs typeface="KHPHFF+ComicSansMS"/>
              </a:rPr>
              <a:t>How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can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missing attributes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constructed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imputed?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799132" y="1502698"/>
            <a:ext cx="1408590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Generate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test design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5774" y="1633176"/>
            <a:ext cx="1158038" cy="351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Integrate</a:t>
            </a:r>
            <a:r>
              <a:rPr sz="950" spc="177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data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019888" y="1710149"/>
            <a:ext cx="166543" cy="252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130265" y="1696363"/>
            <a:ext cx="2293506" cy="279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77"/>
              </a:lnSpc>
              <a:spcBef>
                <a:spcPts val="0"/>
              </a:spcBef>
              <a:spcAft>
                <a:spcPts val="0"/>
              </a:spcAft>
            </a:pP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Procedure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to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test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model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quality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validity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799132" y="1878349"/>
            <a:ext cx="885148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Build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model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66125" y="1901161"/>
            <a:ext cx="3701401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98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Integrate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sources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store result (new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tables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records).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019888" y="2085434"/>
            <a:ext cx="166543" cy="252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40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130265" y="2071648"/>
            <a:ext cx="1020495" cy="279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77"/>
              </a:lnSpc>
              <a:spcBef>
                <a:spcPts val="0"/>
              </a:spcBef>
              <a:spcAft>
                <a:spcPts val="0"/>
              </a:spcAft>
            </a:pP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Parameter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settings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95774" y="2097867"/>
            <a:ext cx="1017655" cy="351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Format</a:t>
            </a:r>
            <a:r>
              <a:rPr sz="950" spc="178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Data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799132" y="2254003"/>
            <a:ext cx="2027533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Assess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model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(rank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models)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66125" y="2365853"/>
            <a:ext cx="4325126" cy="53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98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Rearranging attributes</a:t>
            </a:r>
            <a:r>
              <a:rPr sz="850" spc="271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(Some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tools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have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requirements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on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order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</a:p>
          <a:p>
            <a:pPr marL="86470" marR="0">
              <a:lnSpc>
                <a:spcPts val="953"/>
              </a:lnSpc>
              <a:spcBef>
                <a:spcPts val="0"/>
              </a:spcBef>
              <a:spcAft>
                <a:spcPts val="0"/>
              </a:spcAft>
            </a:pP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attributes,</a:t>
            </a:r>
            <a:r>
              <a:rPr sz="750" spc="23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e.g.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first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field being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a</a:t>
            </a:r>
            <a:r>
              <a:rPr sz="750" spc="2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unique identifier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for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each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record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or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last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field</a:t>
            </a:r>
          </a:p>
          <a:p>
            <a:pPr marL="86473" marR="0">
              <a:lnSpc>
                <a:spcPts val="929"/>
              </a:lnSpc>
              <a:spcBef>
                <a:spcPts val="0"/>
              </a:spcBef>
              <a:spcAft>
                <a:spcPts val="0"/>
              </a:spcAft>
            </a:pP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being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outcome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field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model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is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to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predict).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578376" y="2636651"/>
            <a:ext cx="204664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743943" y="2636651"/>
            <a:ext cx="4276354" cy="89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Various modeling techniques are selected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applied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their</a:t>
            </a:r>
          </a:p>
          <a:p>
            <a:pPr marL="0" marR="0">
              <a:lnSpc>
                <a:spcPts val="1144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parameters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are calibrated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to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optimal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values. Typically, there are several</a:t>
            </a:r>
          </a:p>
          <a:p>
            <a:pPr marL="0" marR="0">
              <a:lnSpc>
                <a:spcPts val="1147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techniques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for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same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mining problem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type.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Some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techniques</a:t>
            </a:r>
          </a:p>
          <a:p>
            <a:pPr marL="0" marR="0">
              <a:lnSpc>
                <a:spcPts val="1147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have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specific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requirements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on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form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data.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Therefore,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stepping</a:t>
            </a:r>
          </a:p>
          <a:p>
            <a:pPr marL="0" marR="0">
              <a:lnSpc>
                <a:spcPts val="1147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back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to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preparation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phase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is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often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necessary.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66125" y="2787497"/>
            <a:ext cx="4268041" cy="416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98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Reordering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records</a:t>
            </a:r>
            <a:r>
              <a:rPr sz="850" spc="267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(Perhaps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modeling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tool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requires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that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records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4" dirty="0">
                <a:solidFill>
                  <a:srgbClr val="3232CC"/>
                </a:solidFill>
                <a:latin typeface="KHPHFF+ComicSansMS"/>
                <a:cs typeface="KHPHFF+ComicSansMS"/>
              </a:rPr>
              <a:t>be</a:t>
            </a:r>
          </a:p>
          <a:p>
            <a:pPr marL="86471" marR="0">
              <a:lnSpc>
                <a:spcPts val="953"/>
              </a:lnSpc>
              <a:spcBef>
                <a:spcPts val="0"/>
              </a:spcBef>
              <a:spcAft>
                <a:spcPts val="0"/>
              </a:spcAft>
            </a:pP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sorted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according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to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value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outcome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attribute).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66125" y="3091035"/>
            <a:ext cx="4440359" cy="534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98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Reformatted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within-value</a:t>
            </a:r>
            <a:r>
              <a:rPr sz="850" spc="261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(These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are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purely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syntactic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changes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4" dirty="0">
                <a:solidFill>
                  <a:srgbClr val="3232CC"/>
                </a:solidFill>
                <a:latin typeface="KHPHFF+ComicSansMS"/>
                <a:cs typeface="KHPHFF+ComicSansMS"/>
              </a:rPr>
              <a:t>made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to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satisfy</a:t>
            </a:r>
          </a:p>
          <a:p>
            <a:pPr marL="86469" marR="0">
              <a:lnSpc>
                <a:spcPts val="953"/>
              </a:lnSpc>
              <a:spcBef>
                <a:spcPts val="0"/>
              </a:spcBef>
              <a:spcAft>
                <a:spcPts val="0"/>
              </a:spcAft>
            </a:pP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requirements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specific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modeling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tool,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remove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illegal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characters,</a:t>
            </a:r>
          </a:p>
          <a:p>
            <a:pPr marL="86469" marR="0">
              <a:lnSpc>
                <a:spcPts val="927"/>
              </a:lnSpc>
              <a:spcBef>
                <a:spcPts val="0"/>
              </a:spcBef>
              <a:spcAft>
                <a:spcPts val="0"/>
              </a:spcAft>
            </a:pP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uppercase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lowercase).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498814" y="3423718"/>
            <a:ext cx="204445" cy="216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7"/>
              </a:lnSpc>
              <a:spcBef>
                <a:spcPts val="0"/>
              </a:spcBef>
              <a:spcAft>
                <a:spcPts val="0"/>
              </a:spcAft>
            </a:pPr>
            <a:r>
              <a:rPr sz="600" spc="-10" dirty="0">
                <a:solidFill>
                  <a:srgbClr val="000000"/>
                </a:solidFill>
                <a:latin typeface="VCUAJL+ComicSansMS-Bold"/>
                <a:cs typeface="VCUAJL+ComicSansMS-Bold"/>
              </a:rPr>
              <a:t>17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9482444" y="3423718"/>
            <a:ext cx="204445" cy="216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7"/>
              </a:lnSpc>
              <a:spcBef>
                <a:spcPts val="0"/>
              </a:spcBef>
              <a:spcAft>
                <a:spcPts val="0"/>
              </a:spcAft>
            </a:pPr>
            <a:r>
              <a:rPr sz="600" spc="-10" dirty="0">
                <a:solidFill>
                  <a:srgbClr val="000000"/>
                </a:solidFill>
                <a:latin typeface="VCUAJL+ComicSansMS-Bold"/>
                <a:cs typeface="VCUAJL+ComicSansMS-Bold"/>
              </a:rPr>
              <a:t>18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640027" y="4349860"/>
            <a:ext cx="2105625" cy="568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1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Phase</a:t>
            </a:r>
            <a:r>
              <a:rPr sz="1550" spc="282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4</a:t>
            </a:r>
            <a:r>
              <a:rPr sz="1550" spc="279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–</a:t>
            </a:r>
            <a:r>
              <a:rPr sz="1550" spc="279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Modeling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596060" y="4346916"/>
            <a:ext cx="2105626" cy="568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1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Phase</a:t>
            </a:r>
            <a:r>
              <a:rPr sz="1550" spc="282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4</a:t>
            </a:r>
            <a:r>
              <a:rPr sz="1550" spc="279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–</a:t>
            </a:r>
            <a:r>
              <a:rPr sz="1550" spc="279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Modeling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458064" y="4641039"/>
            <a:ext cx="932377" cy="351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Build</a:t>
            </a:r>
            <a:r>
              <a:rPr sz="950" spc="182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model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74435" y="4808814"/>
            <a:ext cx="1858067" cy="351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Select</a:t>
            </a:r>
            <a:r>
              <a:rPr sz="950" spc="179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modeling</a:t>
            </a:r>
            <a:r>
              <a:rPr sz="950" spc="18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technique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628415" y="4888053"/>
            <a:ext cx="4311019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98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Set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initial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parameters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document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reasons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for choosing those values.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647729" y="5056195"/>
            <a:ext cx="1111459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75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Select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technique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628416" y="5114329"/>
            <a:ext cx="4484328" cy="447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98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Run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selected technique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on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input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dataset.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Post-process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mining</a:t>
            </a:r>
          </a:p>
          <a:p>
            <a:pPr marL="86459" marR="0">
              <a:lnSpc>
                <a:spcPts val="1097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results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(eg.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editing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rules,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display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trees).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647729" y="5282106"/>
            <a:ext cx="4339985" cy="423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75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Identify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any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built-in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assumptions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made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by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technique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about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</a:p>
          <a:p>
            <a:pPr marL="83519" marR="0">
              <a:lnSpc>
                <a:spcPts val="953"/>
              </a:lnSpc>
              <a:spcBef>
                <a:spcPts val="0"/>
              </a:spcBef>
              <a:spcAft>
                <a:spcPts val="0"/>
              </a:spcAft>
            </a:pP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(e.g.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quality,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format,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distribution).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628415" y="5479679"/>
            <a:ext cx="3331614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98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Record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parameter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settings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used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to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produce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model.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47729" y="5620963"/>
            <a:ext cx="4492750" cy="448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75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Compare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these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assumptions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with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those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in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Description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Report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</a:p>
          <a:p>
            <a:pPr marL="83523" marR="0">
              <a:lnSpc>
                <a:spcPts val="1042"/>
              </a:lnSpc>
              <a:spcBef>
                <a:spcPts val="0"/>
              </a:spcBef>
              <a:spcAft>
                <a:spcPts val="0"/>
              </a:spcAft>
            </a:pP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make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sure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that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these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assumptions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hold.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628415" y="5705955"/>
            <a:ext cx="4213202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98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Describe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model,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its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special features,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behavior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interpretation.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5458064" y="5935772"/>
            <a:ext cx="1047852" cy="351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Assess</a:t>
            </a:r>
            <a:r>
              <a:rPr sz="950" spc="179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model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47729" y="5979692"/>
            <a:ext cx="1947896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75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Preparation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Phase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if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necessary.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5628415" y="6182786"/>
            <a:ext cx="4156669" cy="455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98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Evaluate result with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respect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to evaluation criteria.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Rank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results with</a:t>
            </a:r>
          </a:p>
          <a:p>
            <a:pPr marL="86459" marR="0">
              <a:lnSpc>
                <a:spcPts val="1097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respect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to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success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evaluation criteria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select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best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models.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474435" y="6208407"/>
            <a:ext cx="1533433" cy="351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Generate</a:t>
            </a:r>
            <a:r>
              <a:rPr sz="950" spc="178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test</a:t>
            </a:r>
            <a:r>
              <a:rPr sz="950" spc="178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design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647729" y="6448797"/>
            <a:ext cx="4061859" cy="9496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75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Describe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intended plan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for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train, test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evaluate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models.</a:t>
            </a:r>
          </a:p>
          <a:p>
            <a:pPr marL="0" marR="0">
              <a:lnSpc>
                <a:spcPts val="1211"/>
              </a:lnSpc>
              <a:spcBef>
                <a:spcPts val="46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75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4" dirty="0">
                <a:solidFill>
                  <a:srgbClr val="3232CC"/>
                </a:solidFill>
                <a:latin typeface="KHPHFF+ComicSansMS"/>
                <a:cs typeface="KHPHFF+ComicSansMS"/>
              </a:rPr>
              <a:t>How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to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divide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dataset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into training, test and validation sets.</a:t>
            </a:r>
          </a:p>
          <a:p>
            <a:pPr marL="0" marR="0">
              <a:lnSpc>
                <a:spcPts val="1211"/>
              </a:lnSpc>
              <a:spcBef>
                <a:spcPts val="46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75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Decide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on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necessary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steps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(number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iterations,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number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folds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etc.).</a:t>
            </a:r>
          </a:p>
          <a:p>
            <a:pPr marL="0" marR="0">
              <a:lnSpc>
                <a:spcPts val="1211"/>
              </a:lnSpc>
              <a:spcBef>
                <a:spcPts val="41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75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Prepare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required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for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test.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5628415" y="6548502"/>
            <a:ext cx="4268229" cy="454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98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Interpret results in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business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terms.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Get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comments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by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domain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experts.</a:t>
            </a:r>
          </a:p>
          <a:p>
            <a:pPr marL="86459" marR="0">
              <a:lnSpc>
                <a:spcPts val="1095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Check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plausibility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of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model.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5628415" y="6913854"/>
            <a:ext cx="4506907" cy="306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98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Check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model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against given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knowledge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base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(discovered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info.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novel</a:t>
            </a:r>
            <a:r>
              <a:rPr sz="750" spc="231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useful?)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5628415" y="7140131"/>
            <a:ext cx="4454596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98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Check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result reliability. Analyze potentials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for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deployment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each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result.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4498814" y="7303567"/>
            <a:ext cx="204445" cy="216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7"/>
              </a:lnSpc>
              <a:spcBef>
                <a:spcPts val="0"/>
              </a:spcBef>
              <a:spcAft>
                <a:spcPts val="0"/>
              </a:spcAft>
            </a:pPr>
            <a:r>
              <a:rPr sz="600" spc="-10" dirty="0">
                <a:solidFill>
                  <a:srgbClr val="000000"/>
                </a:solidFill>
                <a:latin typeface="VCUAJL+ComicSansMS-Bold"/>
                <a:cs typeface="VCUAJL+ComicSansMS-Bold"/>
              </a:rPr>
              <a:t>19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9482444" y="7303567"/>
            <a:ext cx="204445" cy="216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7"/>
              </a:lnSpc>
              <a:spcBef>
                <a:spcPts val="0"/>
              </a:spcBef>
              <a:spcAft>
                <a:spcPts val="0"/>
              </a:spcAft>
            </a:pPr>
            <a:r>
              <a:rPr sz="600" spc="-10" dirty="0">
                <a:solidFill>
                  <a:srgbClr val="000000"/>
                </a:solidFill>
                <a:latin typeface="VCUAJL+ComicSansMS-Bold"/>
                <a:cs typeface="VCUAJL+ComicSansMS-Bold"/>
              </a:rPr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5952" y="6350"/>
            <a:ext cx="9967261" cy="775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53014" y="467066"/>
            <a:ext cx="2234873" cy="568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1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Phase</a:t>
            </a:r>
            <a:r>
              <a:rPr sz="1550" spc="282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5</a:t>
            </a:r>
            <a:r>
              <a:rPr sz="1550" spc="28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–</a:t>
            </a:r>
            <a:r>
              <a:rPr sz="1550" spc="279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Evaluation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5271" y="569718"/>
            <a:ext cx="2234873" cy="568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1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Phase</a:t>
            </a:r>
            <a:r>
              <a:rPr sz="1550" spc="282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5</a:t>
            </a:r>
            <a:r>
              <a:rPr sz="1550" spc="28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–</a:t>
            </a:r>
            <a:r>
              <a:rPr sz="1550" spc="279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Evaluation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01480" y="776275"/>
            <a:ext cx="1178726" cy="351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Evaluate</a:t>
            </a:r>
            <a:r>
              <a:rPr sz="950" spc="18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results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2001" y="898194"/>
            <a:ext cx="1252432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102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Evaluation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model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32461" y="987599"/>
            <a:ext cx="3990217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100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Understand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mining result.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Check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impact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for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mining goal.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6767" y="1091491"/>
            <a:ext cx="1776627" cy="456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77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700" spc="162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750" spc="14" dirty="0">
                <a:solidFill>
                  <a:srgbClr val="3232CC"/>
                </a:solidFill>
                <a:latin typeface="KHPHFF+ComicSansMS"/>
                <a:cs typeface="KHPHFF+ComicSansMS"/>
              </a:rPr>
              <a:t>More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thoroughly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evaluate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model</a:t>
            </a:r>
          </a:p>
          <a:p>
            <a:pPr marL="0" marR="0">
              <a:lnSpc>
                <a:spcPts val="1077"/>
              </a:lnSpc>
              <a:spcBef>
                <a:spcPts val="315"/>
              </a:spcBef>
              <a:spcAft>
                <a:spcPts val="0"/>
              </a:spcAft>
            </a:pPr>
            <a:r>
              <a:rPr sz="70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700" spc="162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Decide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how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to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use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632472" y="1180022"/>
            <a:ext cx="4121428" cy="448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100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Check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result against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knowledge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base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to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see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if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it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is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novel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useful.</a:t>
            </a:r>
          </a:p>
          <a:p>
            <a:pPr marL="86834" marR="0">
              <a:lnSpc>
                <a:spcPts val="1042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Evaluate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assess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result with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respect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to business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success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criteria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632472" y="1504898"/>
            <a:ext cx="4531317" cy="44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100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Rank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results according to business success criteria.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Check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result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impact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on</a:t>
            </a:r>
          </a:p>
          <a:p>
            <a:pPr marL="86834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initial application goal.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62001" y="1804764"/>
            <a:ext cx="2706434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102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Methods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criteria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depend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on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model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type: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32461" y="1830138"/>
            <a:ext cx="4452516" cy="502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100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Are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there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new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business objectives?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(address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later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in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project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or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new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project?)</a:t>
            </a:r>
          </a:p>
          <a:p>
            <a:pPr marL="0" marR="0">
              <a:lnSpc>
                <a:spcPts val="1211"/>
              </a:lnSpc>
              <a:spcBef>
                <a:spcPts val="301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100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State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conclusions for future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mining projects.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6767" y="1998062"/>
            <a:ext cx="3880681" cy="409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77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700" spc="162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e.g.,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coincidence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matrix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with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classification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models,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mean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error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rate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with</a:t>
            </a:r>
          </a:p>
          <a:p>
            <a:pPr marL="81678" marR="0">
              <a:lnSpc>
                <a:spcPts val="1019"/>
              </a:lnSpc>
              <a:spcBef>
                <a:spcPts val="0"/>
              </a:spcBef>
              <a:spcAft>
                <a:spcPts val="0"/>
              </a:spcAft>
            </a:pP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regression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models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501480" y="2216707"/>
            <a:ext cx="1292571" cy="351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Review</a:t>
            </a:r>
            <a:r>
              <a:rPr sz="950" spc="181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of</a:t>
            </a:r>
            <a:r>
              <a:rPr sz="950" spc="178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process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62001" y="2309927"/>
            <a:ext cx="4129123" cy="461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102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Interpretation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model:</a:t>
            </a:r>
            <a:r>
              <a:rPr sz="850" spc="263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important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not,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easy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hard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depends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on</a:t>
            </a:r>
          </a:p>
          <a:p>
            <a:pPr marL="87198" marR="0">
              <a:lnSpc>
                <a:spcPts val="1147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algorithm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632461" y="2428032"/>
            <a:ext cx="4383425" cy="30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100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Summarize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process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review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(activities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that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missed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or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should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be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repeated).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632461" y="2620457"/>
            <a:ext cx="4524290" cy="538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100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Overview 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mining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process.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Is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there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any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overlooked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factor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task?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(did</a:t>
            </a:r>
          </a:p>
          <a:p>
            <a:pPr marL="86853" marR="0">
              <a:lnSpc>
                <a:spcPts val="950"/>
              </a:lnSpc>
              <a:spcBef>
                <a:spcPts val="0"/>
              </a:spcBef>
              <a:spcAft>
                <a:spcPts val="0"/>
              </a:spcAft>
            </a:pPr>
            <a:r>
              <a:rPr sz="750" spc="15" dirty="0">
                <a:solidFill>
                  <a:srgbClr val="3232CC"/>
                </a:solidFill>
                <a:latin typeface="KHPHFF+ComicSansMS"/>
                <a:cs typeface="KHPHFF+ComicSansMS"/>
              </a:rPr>
              <a:t>we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correctly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build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model?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Did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5" dirty="0">
                <a:solidFill>
                  <a:srgbClr val="3232CC"/>
                </a:solidFill>
                <a:latin typeface="KHPHFF+ComicSansMS"/>
                <a:cs typeface="KHPHFF+ComicSansMS"/>
              </a:rPr>
              <a:t>we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only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 use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attributes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that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5" dirty="0">
                <a:solidFill>
                  <a:srgbClr val="3232CC"/>
                </a:solidFill>
                <a:latin typeface="KHPHFF+ComicSansMS"/>
                <a:cs typeface="KHPHFF+ComicSansMS"/>
              </a:rPr>
              <a:t>we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are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allowed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to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use</a:t>
            </a:r>
          </a:p>
          <a:p>
            <a:pPr marL="86856" marR="0">
              <a:lnSpc>
                <a:spcPts val="932"/>
              </a:lnSpc>
              <a:spcBef>
                <a:spcPts val="0"/>
              </a:spcBef>
              <a:spcAft>
                <a:spcPts val="0"/>
              </a:spcAft>
            </a:pP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that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are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available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for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future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analyses?)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62001" y="2653943"/>
            <a:ext cx="4610640" cy="898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102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Thoroughly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evaluate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model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review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steps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executed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to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construct</a:t>
            </a:r>
          </a:p>
          <a:p>
            <a:pPr marL="87198" marR="0">
              <a:lnSpc>
                <a:spcPts val="1147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model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to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certain it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properly achieves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business objectives. A</a:t>
            </a:r>
            <a:r>
              <a:rPr sz="850" spc="2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key</a:t>
            </a:r>
          </a:p>
          <a:p>
            <a:pPr marL="87198" marR="0">
              <a:lnSpc>
                <a:spcPts val="1147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objective is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to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determine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if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there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is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some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important business issue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that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has</a:t>
            </a:r>
          </a:p>
          <a:p>
            <a:pPr marL="87198" marR="0">
              <a:lnSpc>
                <a:spcPts val="1147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not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been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sufficiently considered. </a:t>
            </a:r>
            <a:r>
              <a:rPr sz="8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At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end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this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phase,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a</a:t>
            </a:r>
            <a:r>
              <a:rPr sz="850" spc="17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decision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on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</a:p>
          <a:p>
            <a:pPr marL="87198" marR="0">
              <a:lnSpc>
                <a:spcPts val="1147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use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mining results should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reached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632461" y="3045780"/>
            <a:ext cx="3868845" cy="448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100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Identify failures, misleading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steps,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possible alternative actions,</a:t>
            </a:r>
          </a:p>
          <a:p>
            <a:pPr marL="86834" marR="0">
              <a:lnSpc>
                <a:spcPts val="1042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unexpected paths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632461" y="3370656"/>
            <a:ext cx="3639773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100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Review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mining results with respect to business success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498814" y="3423718"/>
            <a:ext cx="204445" cy="216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7"/>
              </a:lnSpc>
              <a:spcBef>
                <a:spcPts val="0"/>
              </a:spcBef>
              <a:spcAft>
                <a:spcPts val="0"/>
              </a:spcAft>
            </a:pPr>
            <a:r>
              <a:rPr sz="600" spc="-10" dirty="0">
                <a:solidFill>
                  <a:srgbClr val="000000"/>
                </a:solidFill>
                <a:latin typeface="VCUAJL+ComicSansMS-Bold"/>
                <a:cs typeface="VCUAJL+ComicSansMS-Bold"/>
              </a:rPr>
              <a:t>21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482444" y="3423718"/>
            <a:ext cx="204445" cy="216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7"/>
              </a:lnSpc>
              <a:spcBef>
                <a:spcPts val="0"/>
              </a:spcBef>
              <a:spcAft>
                <a:spcPts val="0"/>
              </a:spcAft>
            </a:pPr>
            <a:r>
              <a:rPr sz="600" spc="-10" dirty="0">
                <a:solidFill>
                  <a:srgbClr val="000000"/>
                </a:solidFill>
                <a:latin typeface="VCUAJL+ComicSansMS-Bold"/>
                <a:cs typeface="VCUAJL+ComicSansMS-Bold"/>
              </a:rPr>
              <a:t>22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575271" y="4368991"/>
            <a:ext cx="2234873" cy="568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1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Phase</a:t>
            </a:r>
            <a:r>
              <a:rPr sz="1550" spc="282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5</a:t>
            </a:r>
            <a:r>
              <a:rPr sz="1550" spc="28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–</a:t>
            </a:r>
            <a:r>
              <a:rPr sz="1550" spc="279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Evaluation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491937" y="4449568"/>
            <a:ext cx="2385144" cy="568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1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Phase</a:t>
            </a:r>
            <a:r>
              <a:rPr sz="1550" spc="282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6</a:t>
            </a:r>
            <a:r>
              <a:rPr sz="1550" spc="28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–</a:t>
            </a:r>
            <a:r>
              <a:rPr sz="1550" spc="28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Deployment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17851" y="4776804"/>
            <a:ext cx="1664732" cy="351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950" spc="651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Determine</a:t>
            </a:r>
            <a:r>
              <a:rPr sz="950" spc="18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next</a:t>
            </a:r>
            <a:r>
              <a:rPr sz="950" spc="178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steps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722235" y="5006894"/>
            <a:ext cx="2884433" cy="514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Determine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how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the results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need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to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utilized</a:t>
            </a:r>
          </a:p>
          <a:p>
            <a:pPr marL="0" marR="0">
              <a:lnSpc>
                <a:spcPts val="1211"/>
              </a:lnSpc>
              <a:spcBef>
                <a:spcPts val="353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5" dirty="0">
                <a:solidFill>
                  <a:srgbClr val="3232CC"/>
                </a:solidFill>
                <a:latin typeface="KHPHFF+ComicSansMS"/>
                <a:cs typeface="KHPHFF+ComicSansMS"/>
              </a:rPr>
              <a:t>Who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needs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to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use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them?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38606" y="5057667"/>
            <a:ext cx="4391159" cy="461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Analyze potential for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deployment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of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each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result.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Estimate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potential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for</a:t>
            </a:r>
          </a:p>
          <a:p>
            <a:pPr marL="137972" marR="0">
              <a:lnSpc>
                <a:spcPts val="1147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improvement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current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process.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38606" y="5415657"/>
            <a:ext cx="4420766" cy="461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Check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remaining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resources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to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determine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if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they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allow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additional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process</a:t>
            </a:r>
          </a:p>
          <a:p>
            <a:pPr marL="137972" marR="0">
              <a:lnSpc>
                <a:spcPts val="1147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iterations (or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whether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additional resources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can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made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available).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722235" y="5404256"/>
            <a:ext cx="2238130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4" dirty="0">
                <a:solidFill>
                  <a:srgbClr val="3232CC"/>
                </a:solidFill>
                <a:latin typeface="KHPHFF+ComicSansMS"/>
                <a:cs typeface="KHPHFF+ComicSansMS"/>
              </a:rPr>
              <a:t>How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often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do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they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need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to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used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38606" y="5773647"/>
            <a:ext cx="3602443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Recommend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alternative continuations. Refine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process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plan.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501480" y="5812886"/>
            <a:ext cx="2199228" cy="351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950" spc="651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950" dirty="0">
                <a:solidFill>
                  <a:srgbClr val="3232CC"/>
                </a:solidFill>
                <a:latin typeface="KHPHFF+ComicSansMS"/>
                <a:cs typeface="KHPHFF+ComicSansMS"/>
              </a:rPr>
              <a:t>Deploy Data Mining results by: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722235" y="6094852"/>
            <a:ext cx="4031829" cy="461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Scoring a</a:t>
            </a:r>
            <a:r>
              <a:rPr sz="850" spc="15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database,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utilizing results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business rules, interactive</a:t>
            </a:r>
          </a:p>
          <a:p>
            <a:pPr marL="137972" marR="0">
              <a:lnSpc>
                <a:spcPts val="1147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scoring on-line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17851" y="6203991"/>
            <a:ext cx="823153" cy="351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950" spc="651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Decision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722235" y="6438868"/>
            <a:ext cx="4228244" cy="898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knowledge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gained will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need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to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organized and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presented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in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a</a:t>
            </a:r>
          </a:p>
          <a:p>
            <a:pPr marL="137972" marR="0">
              <a:lnSpc>
                <a:spcPts val="1147"/>
              </a:lnSpc>
              <a:spcBef>
                <a:spcPts val="0"/>
              </a:spcBef>
              <a:spcAft>
                <a:spcPts val="0"/>
              </a:spcAft>
            </a:pPr>
            <a:r>
              <a:rPr sz="850" spc="14" dirty="0">
                <a:solidFill>
                  <a:srgbClr val="3232CC"/>
                </a:solidFill>
                <a:latin typeface="KHPHFF+ComicSansMS"/>
                <a:cs typeface="KHPHFF+ComicSansMS"/>
              </a:rPr>
              <a:t>way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that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customer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can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use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it.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However,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depending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on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</a:p>
          <a:p>
            <a:pPr marL="137972" marR="0">
              <a:lnSpc>
                <a:spcPts val="1147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requirements,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deployment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phase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can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simple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generating a</a:t>
            </a:r>
          </a:p>
          <a:p>
            <a:pPr marL="137972" marR="0">
              <a:lnSpc>
                <a:spcPts val="1147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report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complex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implementing a</a:t>
            </a:r>
            <a:r>
              <a:rPr sz="850" spc="17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repeatable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mining</a:t>
            </a:r>
          </a:p>
          <a:p>
            <a:pPr marL="137972" marR="0">
              <a:lnSpc>
                <a:spcPts val="1144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process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across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enterprise.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738606" y="6499572"/>
            <a:ext cx="4004504" cy="461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According to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results and process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review,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it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is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decided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how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to</a:t>
            </a:r>
          </a:p>
          <a:p>
            <a:pPr marL="137972" marR="0">
              <a:lnSpc>
                <a:spcPts val="1147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proceed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to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next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stage (remaining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resources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budget)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738606" y="6857562"/>
            <a:ext cx="3756846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Rank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possible actions.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Select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one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possible actions.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738606" y="7069852"/>
            <a:ext cx="2149227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503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Document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reasons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for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choice.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4498814" y="7303567"/>
            <a:ext cx="204445" cy="216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7"/>
              </a:lnSpc>
              <a:spcBef>
                <a:spcPts val="0"/>
              </a:spcBef>
              <a:spcAft>
                <a:spcPts val="0"/>
              </a:spcAft>
            </a:pPr>
            <a:r>
              <a:rPr sz="600" spc="-10" dirty="0">
                <a:solidFill>
                  <a:srgbClr val="000000"/>
                </a:solidFill>
                <a:latin typeface="VCUAJL+ComicSansMS-Bold"/>
                <a:cs typeface="VCUAJL+ComicSansMS-Bold"/>
              </a:rPr>
              <a:t>23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9482444" y="7303567"/>
            <a:ext cx="204445" cy="216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7"/>
              </a:lnSpc>
              <a:spcBef>
                <a:spcPts val="0"/>
              </a:spcBef>
              <a:spcAft>
                <a:spcPts val="0"/>
              </a:spcAft>
            </a:pPr>
            <a:r>
              <a:rPr sz="600" spc="-10" dirty="0">
                <a:solidFill>
                  <a:srgbClr val="000000"/>
                </a:solidFill>
                <a:latin typeface="VCUAJL+ComicSansMS-Bold"/>
                <a:cs typeface="VCUAJL+ComicSansMS-Bold"/>
              </a:rPr>
              <a:t>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08309" y="489142"/>
            <a:ext cx="2385144" cy="568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1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Phase</a:t>
            </a:r>
            <a:r>
              <a:rPr sz="1550" spc="282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6</a:t>
            </a:r>
            <a:r>
              <a:rPr sz="1550" spc="28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–</a:t>
            </a:r>
            <a:r>
              <a:rPr sz="1550" spc="28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Deployment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1937" y="489142"/>
            <a:ext cx="2385144" cy="568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1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Phase</a:t>
            </a:r>
            <a:r>
              <a:rPr sz="1550" spc="282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6</a:t>
            </a:r>
            <a:r>
              <a:rPr sz="1550" spc="28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–</a:t>
            </a:r>
            <a:r>
              <a:rPr sz="1550" spc="28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66969" y="797615"/>
            <a:ext cx="1571426" cy="351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Produce</a:t>
            </a:r>
            <a:r>
              <a:rPr sz="950" spc="18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a</a:t>
            </a:r>
            <a:r>
              <a:rPr sz="950" spc="188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final</a:t>
            </a:r>
            <a:r>
              <a:rPr sz="950" spc="177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report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7851" y="859426"/>
            <a:ext cx="1206302" cy="351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Plan</a:t>
            </a:r>
            <a:r>
              <a:rPr sz="950" spc="18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deployment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97952" y="1065968"/>
            <a:ext cx="4281670" cy="573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Identify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reports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needed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(slide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presentation,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management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summary,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detailed</a:t>
            </a:r>
          </a:p>
          <a:p>
            <a:pPr marL="42318" marR="0">
              <a:lnSpc>
                <a:spcPts val="1042"/>
              </a:lnSpc>
              <a:spcBef>
                <a:spcPts val="0"/>
              </a:spcBef>
              <a:spcAft>
                <a:spcPts val="0"/>
              </a:spcAft>
            </a:pP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findings,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explanation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models,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etc.).</a:t>
            </a:r>
            <a:r>
              <a:rPr sz="750" spc="37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How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well initial data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mining goals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have</a:t>
            </a:r>
          </a:p>
          <a:p>
            <a:pPr marL="42303" marR="0">
              <a:lnSpc>
                <a:spcPts val="1042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been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met.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1144" y="1174875"/>
            <a:ext cx="4345457" cy="468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75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4" dirty="0">
                <a:solidFill>
                  <a:srgbClr val="3232CC"/>
                </a:solidFill>
                <a:latin typeface="KHPHFF+ComicSansMS"/>
                <a:cs typeface="KHPHFF+ComicSansMS"/>
              </a:rPr>
              <a:t>How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will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knowledge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information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propagated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to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users?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How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will</a:t>
            </a:r>
          </a:p>
          <a:p>
            <a:pPr marL="83523" marR="0">
              <a:lnSpc>
                <a:spcPts val="1199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use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result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monitored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its benefits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measured?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697948" y="1516675"/>
            <a:ext cx="4198920" cy="448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Identify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target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groups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for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reports. Outline structure 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contents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</a:p>
          <a:p>
            <a:pPr marL="42307" marR="0">
              <a:lnSpc>
                <a:spcPts val="1042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reports.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91144" y="1559730"/>
            <a:ext cx="4234628" cy="620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75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How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will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model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software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result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deployed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within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</a:p>
          <a:p>
            <a:pPr marL="83523" marR="0">
              <a:lnSpc>
                <a:spcPts val="1199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organization’s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systems?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How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will its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use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monitored and its benefits</a:t>
            </a:r>
          </a:p>
          <a:p>
            <a:pPr marL="83523" marR="0">
              <a:lnSpc>
                <a:spcPts val="1202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measured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(where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applicable)?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697948" y="1834565"/>
            <a:ext cx="3669782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Select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findings to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included in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reports.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Write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a</a:t>
            </a:r>
            <a:r>
              <a:rPr sz="850" spc="17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report.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566969" y="2030905"/>
            <a:ext cx="1102173" cy="351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Review</a:t>
            </a:r>
            <a:r>
              <a:rPr sz="950" spc="182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project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91144" y="2096897"/>
            <a:ext cx="4008088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75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Identify possible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problems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when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deploying the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mining results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697952" y="2299258"/>
            <a:ext cx="4174129" cy="58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Interview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people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involved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in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project. Interview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end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users.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4" dirty="0">
                <a:solidFill>
                  <a:srgbClr val="3232CC"/>
                </a:solidFill>
                <a:latin typeface="KHPHFF+ComicSansMS"/>
                <a:cs typeface="KHPHFF+ComicSansMS"/>
              </a:rPr>
              <a:t>What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could</a:t>
            </a:r>
          </a:p>
          <a:p>
            <a:pPr marL="42307" marR="0">
              <a:lnSpc>
                <a:spcPts val="1042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have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been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done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better?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4" dirty="0">
                <a:solidFill>
                  <a:srgbClr val="3232CC"/>
                </a:solidFill>
                <a:latin typeface="KHPHFF+ComicSansMS"/>
                <a:cs typeface="KHPHFF+ComicSansMS"/>
              </a:rPr>
              <a:t>Do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they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need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additional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support?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Summarize</a:t>
            </a:r>
          </a:p>
          <a:p>
            <a:pPr marL="42307" marR="0">
              <a:lnSpc>
                <a:spcPts val="1042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feedback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write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experience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documentation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17851" y="2337019"/>
            <a:ext cx="2297230" cy="351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5050"/>
                </a:solidFill>
                <a:latin typeface="KHPHFF+ComicSansMS"/>
                <a:cs typeface="KHPHFF+ComicSansMS"/>
              </a:rPr>
              <a:t>•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Plan</a:t>
            </a:r>
            <a:r>
              <a:rPr sz="950" spc="182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monitoring</a:t>
            </a:r>
            <a:r>
              <a:rPr sz="950" spc="183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and</a:t>
            </a:r>
            <a:r>
              <a:rPr sz="950" spc="182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 </a:t>
            </a:r>
            <a:r>
              <a:rPr sz="950" dirty="0">
                <a:solidFill>
                  <a:srgbClr val="007F00"/>
                </a:solidFill>
                <a:latin typeface="VCUAJL+ComicSansMS-Bold"/>
                <a:cs typeface="VCUAJL+ComicSansMS-Bold"/>
              </a:rPr>
              <a:t>maintenance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91144" y="2652466"/>
            <a:ext cx="4383754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75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4" dirty="0">
                <a:solidFill>
                  <a:srgbClr val="3232CC"/>
                </a:solidFill>
                <a:latin typeface="KHPHFF+ComicSansMS"/>
                <a:cs typeface="KHPHFF+ComicSansMS"/>
              </a:rPr>
              <a:t>What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could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change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in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environment? </a:t>
            </a:r>
            <a:r>
              <a:rPr sz="850" spc="14" dirty="0">
                <a:solidFill>
                  <a:srgbClr val="3232CC"/>
                </a:solidFill>
                <a:latin typeface="KHPHFF+ComicSansMS"/>
                <a:cs typeface="KHPHFF+ComicSansMS"/>
              </a:rPr>
              <a:t>How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will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accuracy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monitored?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697952" y="2749966"/>
            <a:ext cx="4216897" cy="433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Analyze the process (</a:t>
            </a:r>
            <a:r>
              <a:rPr sz="750" spc="14" dirty="0">
                <a:solidFill>
                  <a:srgbClr val="3232CC"/>
                </a:solidFill>
                <a:latin typeface="KHPHFF+ComicSansMS"/>
                <a:cs typeface="KHPHFF+ComicSansMS"/>
              </a:rPr>
              <a:t>what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went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right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or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wrong,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4" dirty="0">
                <a:solidFill>
                  <a:srgbClr val="3232CC"/>
                </a:solidFill>
                <a:latin typeface="KHPHFF+ComicSansMS"/>
                <a:cs typeface="KHPHFF+ComicSansMS"/>
              </a:rPr>
              <a:t>what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4" dirty="0">
                <a:solidFill>
                  <a:srgbClr val="3232CC"/>
                </a:solidFill>
                <a:latin typeface="KHPHFF+ComicSansMS"/>
                <a:cs typeface="KHPHFF+ComicSansMS"/>
              </a:rPr>
              <a:t>was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done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well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what</a:t>
            </a:r>
          </a:p>
          <a:p>
            <a:pPr marL="42322" marR="0">
              <a:lnSpc>
                <a:spcPts val="1042"/>
              </a:lnSpc>
              <a:spcBef>
                <a:spcPts val="0"/>
              </a:spcBef>
              <a:spcAft>
                <a:spcPts val="0"/>
              </a:spcAft>
            </a:pP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needs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to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be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improved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.).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91144" y="2885000"/>
            <a:ext cx="4328394" cy="462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75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4" dirty="0">
                <a:solidFill>
                  <a:srgbClr val="3232CC"/>
                </a:solidFill>
                <a:latin typeface="KHPHFF+ComicSansMS"/>
                <a:cs typeface="KHPHFF+ComicSansMS"/>
              </a:rPr>
              <a:t>When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should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mining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model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not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used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any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more?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4" dirty="0">
                <a:solidFill>
                  <a:srgbClr val="3232CC"/>
                </a:solidFill>
                <a:latin typeface="KHPHFF+ComicSansMS"/>
                <a:cs typeface="KHPHFF+ComicSansMS"/>
              </a:rPr>
              <a:t>What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should</a:t>
            </a:r>
          </a:p>
          <a:p>
            <a:pPr marL="83523" marR="0">
              <a:lnSpc>
                <a:spcPts val="1199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happen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if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could no longer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used?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(Update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model,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new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mining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project)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697945" y="3067857"/>
            <a:ext cx="4353296" cy="574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Document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specific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mining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process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(How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can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results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and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experience</a:t>
            </a:r>
          </a:p>
          <a:p>
            <a:pPr marL="42328" marR="0">
              <a:lnSpc>
                <a:spcPts val="1045"/>
              </a:lnSpc>
              <a:spcBef>
                <a:spcPts val="0"/>
              </a:spcBef>
              <a:spcAft>
                <a:spcPts val="0"/>
              </a:spcAft>
            </a:pP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applying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model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fed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back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into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process?).</a:t>
            </a:r>
            <a:r>
              <a:rPr sz="750" spc="28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Abstract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from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details to</a:t>
            </a:r>
          </a:p>
          <a:p>
            <a:pPr marL="42308" marR="0">
              <a:lnSpc>
                <a:spcPts val="1042"/>
              </a:lnSpc>
              <a:spcBef>
                <a:spcPts val="0"/>
              </a:spcBef>
              <a:spcAft>
                <a:spcPts val="0"/>
              </a:spcAft>
            </a:pP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make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experience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useful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for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future projects.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91144" y="3269848"/>
            <a:ext cx="4310207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r>
              <a:rPr sz="850" spc="75" dirty="0">
                <a:solidFill>
                  <a:srgbClr val="FF5050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Will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business objectives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use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of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model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change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over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time?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498814" y="3423718"/>
            <a:ext cx="204445" cy="216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7"/>
              </a:lnSpc>
              <a:spcBef>
                <a:spcPts val="0"/>
              </a:spcBef>
              <a:spcAft>
                <a:spcPts val="0"/>
              </a:spcAft>
            </a:pPr>
            <a:r>
              <a:rPr sz="600" spc="-10" dirty="0">
                <a:solidFill>
                  <a:srgbClr val="000000"/>
                </a:solidFill>
                <a:latin typeface="VCUAJL+ComicSansMS-Bold"/>
                <a:cs typeface="VCUAJL+ComicSansMS-Bold"/>
              </a:rPr>
              <a:t>25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482444" y="3423718"/>
            <a:ext cx="204445" cy="216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7"/>
              </a:lnSpc>
              <a:spcBef>
                <a:spcPts val="0"/>
              </a:spcBef>
              <a:spcAft>
                <a:spcPts val="0"/>
              </a:spcAft>
            </a:pPr>
            <a:r>
              <a:rPr sz="600" spc="-10" dirty="0">
                <a:solidFill>
                  <a:srgbClr val="000000"/>
                </a:solidFill>
                <a:latin typeface="VCUAJL+ComicSansMS-Bold"/>
                <a:cs typeface="VCUAJL+ComicSansMS-Bold"/>
              </a:rPr>
              <a:t>26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719130" y="4449568"/>
            <a:ext cx="1947341" cy="568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1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Why</a:t>
            </a:r>
            <a:r>
              <a:rPr sz="1550" spc="283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 </a:t>
            </a:r>
            <a:r>
              <a:rPr sz="1550" dirty="0">
                <a:solidFill>
                  <a:srgbClr val="323299"/>
                </a:solidFill>
                <a:latin typeface="VCUAJL+ComicSansMS-Bold"/>
                <a:cs typeface="VCUAJL+ComicSansMS-Bold"/>
              </a:rPr>
              <a:t>CRISP-DM?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94747" y="4985554"/>
            <a:ext cx="204664" cy="913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</a:p>
          <a:p>
            <a:pPr marL="0" marR="0">
              <a:lnSpc>
                <a:spcPts val="1211"/>
              </a:lnSpc>
              <a:spcBef>
                <a:spcPts val="3496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60314" y="4985554"/>
            <a:ext cx="4226685" cy="435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The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mining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process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must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be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reliable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and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repeatable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by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people with</a:t>
            </a:r>
          </a:p>
          <a:p>
            <a:pPr marL="0" marR="0">
              <a:lnSpc>
                <a:spcPts val="94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little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data mining skills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60314" y="5583429"/>
            <a:ext cx="2684035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CRISP-DM</a:t>
            </a:r>
            <a:r>
              <a:rPr sz="85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provides a</a:t>
            </a:r>
            <a:r>
              <a:rPr sz="850" spc="18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uniform</a:t>
            </a:r>
            <a:r>
              <a:rPr sz="850" spc="14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framework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for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15503" y="5813892"/>
            <a:ext cx="180912" cy="4339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77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</a:p>
          <a:p>
            <a:pPr marL="0" marR="0">
              <a:lnSpc>
                <a:spcPts val="1077"/>
              </a:lnSpc>
              <a:spcBef>
                <a:spcPts val="135"/>
              </a:spcBef>
              <a:spcAft>
                <a:spcPts val="0"/>
              </a:spcAft>
            </a:pPr>
            <a:r>
              <a:rPr sz="7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953475" y="5813892"/>
            <a:ext cx="1375213" cy="4339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77"/>
              </a:lnSpc>
              <a:spcBef>
                <a:spcPts val="0"/>
              </a:spcBef>
              <a:spcAft>
                <a:spcPts val="0"/>
              </a:spcAft>
            </a:pP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guidelines</a:t>
            </a:r>
          </a:p>
          <a:p>
            <a:pPr marL="0" marR="0">
              <a:lnSpc>
                <a:spcPts val="1077"/>
              </a:lnSpc>
              <a:spcBef>
                <a:spcPts val="135"/>
              </a:spcBef>
              <a:spcAft>
                <a:spcPts val="0"/>
              </a:spcAft>
            </a:pP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experience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documentation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94747" y="6284702"/>
            <a:ext cx="204664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60314" y="6284702"/>
            <a:ext cx="2893967" cy="31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1"/>
              </a:lnSpc>
              <a:spcBef>
                <a:spcPts val="0"/>
              </a:spcBef>
              <a:spcAft>
                <a:spcPts val="0"/>
              </a:spcAft>
            </a:pP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CRISP-DM</a:t>
            </a:r>
            <a:r>
              <a:rPr sz="8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is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flexible to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account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8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for</a:t>
            </a:r>
            <a:r>
              <a:rPr sz="850" dirty="0">
                <a:solidFill>
                  <a:srgbClr val="3232CC"/>
                </a:solidFill>
                <a:latin typeface="KHPHFF+ComicSansMS"/>
                <a:cs typeface="KHPHFF+ComicSansMS"/>
              </a:rPr>
              <a:t> differences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815503" y="6515161"/>
            <a:ext cx="180912" cy="4339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77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</a:p>
          <a:p>
            <a:pPr marL="0" marR="0">
              <a:lnSpc>
                <a:spcPts val="1077"/>
              </a:lnSpc>
              <a:spcBef>
                <a:spcPts val="135"/>
              </a:spcBef>
              <a:spcAft>
                <a:spcPts val="0"/>
              </a:spcAft>
            </a:pPr>
            <a:r>
              <a:rPr sz="750" dirty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953475" y="6515161"/>
            <a:ext cx="1916613" cy="4339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77"/>
              </a:lnSpc>
              <a:spcBef>
                <a:spcPts val="0"/>
              </a:spcBef>
              <a:spcAft>
                <a:spcPts val="0"/>
              </a:spcAft>
            </a:pP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Different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0" dirty="0">
                <a:solidFill>
                  <a:srgbClr val="3232CC"/>
                </a:solidFill>
                <a:latin typeface="KHPHFF+ComicSansMS"/>
                <a:cs typeface="KHPHFF+ComicSansMS"/>
              </a:rPr>
              <a:t>business/agency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problems</a:t>
            </a:r>
          </a:p>
          <a:p>
            <a:pPr marL="0" marR="0">
              <a:lnSpc>
                <a:spcPts val="1077"/>
              </a:lnSpc>
              <a:spcBef>
                <a:spcPts val="135"/>
              </a:spcBef>
              <a:spcAft>
                <a:spcPts val="0"/>
              </a:spcAft>
            </a:pP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Different</a:t>
            </a:r>
            <a:r>
              <a:rPr sz="750" dirty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750" spc="11" dirty="0">
                <a:solidFill>
                  <a:srgbClr val="3232CC"/>
                </a:solidFill>
                <a:latin typeface="KHPHFF+ComicSansMS"/>
                <a:cs typeface="KHPHFF+ComicSansMS"/>
              </a:rPr>
              <a:t>data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498814" y="7303567"/>
            <a:ext cx="204445" cy="216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7"/>
              </a:lnSpc>
              <a:spcBef>
                <a:spcPts val="0"/>
              </a:spcBef>
              <a:spcAft>
                <a:spcPts val="0"/>
              </a:spcAft>
            </a:pPr>
            <a:r>
              <a:rPr sz="600" spc="-10" dirty="0">
                <a:solidFill>
                  <a:srgbClr val="000000"/>
                </a:solidFill>
                <a:latin typeface="VCUAJL+ComicSansMS-Bold"/>
                <a:cs typeface="VCUAJL+ComicSansMS-Bold"/>
              </a:rPr>
              <a:t>27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9482444" y="7303567"/>
            <a:ext cx="204445" cy="216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7"/>
              </a:lnSpc>
              <a:spcBef>
                <a:spcPts val="0"/>
              </a:spcBef>
              <a:spcAft>
                <a:spcPts val="0"/>
              </a:spcAft>
            </a:pPr>
            <a:r>
              <a:rPr sz="600" spc="-10" dirty="0">
                <a:solidFill>
                  <a:srgbClr val="000000"/>
                </a:solidFill>
                <a:latin typeface="VCUAJL+ComicSansMS-Bold"/>
                <a:cs typeface="VCUAJL+ComicSansMS-Bold"/>
              </a:rPr>
              <a:t>28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4747" y="962078"/>
            <a:ext cx="3371539" cy="15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950" smtClean="0">
                <a:solidFill>
                  <a:srgbClr val="FF5050"/>
                </a:solidFill>
                <a:latin typeface="KHPHFF+ComicSansMS"/>
                <a:cs typeface="KHPHFF+ComicSansMS"/>
              </a:rPr>
              <a:t>•</a:t>
            </a:r>
            <a:endParaRPr sz="950" dirty="0">
              <a:solidFill>
                <a:srgbClr val="3232CC"/>
              </a:solidFill>
              <a:latin typeface="KHPHFF+ComicSansMS"/>
              <a:cs typeface="KHPHFF+ComicSans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000" y="2978756"/>
            <a:ext cx="6442901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5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100" spc="14" dirty="0" smtClean="0">
                <a:solidFill>
                  <a:srgbClr val="3232CC"/>
                </a:solidFill>
                <a:latin typeface="KHPHFF+ComicSansMS"/>
                <a:cs typeface="KHPHFF+ComicSansMS"/>
              </a:rPr>
              <a:t>                          </a:t>
            </a:r>
            <a:r>
              <a:rPr sz="2100" spc="14" smtClean="0">
                <a:solidFill>
                  <a:srgbClr val="3232CC"/>
                </a:solidFill>
                <a:latin typeface="KHPHFF+ComicSansMS"/>
                <a:cs typeface="KHPHFF+ComicSansMS"/>
              </a:rPr>
              <a:t>Thank</a:t>
            </a:r>
            <a:r>
              <a:rPr sz="2100" smtClean="0">
                <a:solidFill>
                  <a:srgbClr val="3232CC"/>
                </a:solidFill>
                <a:latin typeface="KHPHFF+ComicSansMS"/>
                <a:cs typeface="KHPHFF+ComicSansMS"/>
              </a:rPr>
              <a:t> </a:t>
            </a:r>
            <a:r>
              <a:rPr sz="2100" spc="12" dirty="0">
                <a:solidFill>
                  <a:srgbClr val="3232CC"/>
                </a:solidFill>
                <a:latin typeface="KHPHFF+ComicSansMS"/>
                <a:cs typeface="KHPHFF+ComicSansMS"/>
              </a:rPr>
              <a:t>you</a:t>
            </a:r>
            <a:r>
              <a:rPr sz="2100" dirty="0">
                <a:solidFill>
                  <a:srgbClr val="3232CC"/>
                </a:solidFill>
                <a:latin typeface="KHPHFF+ComicSansMS"/>
                <a:cs typeface="KHPHFF+ComicSansMS"/>
              </a:rPr>
              <a:t> !!!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498814" y="3423718"/>
            <a:ext cx="204445" cy="216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7"/>
              </a:lnSpc>
              <a:spcBef>
                <a:spcPts val="0"/>
              </a:spcBef>
              <a:spcAft>
                <a:spcPts val="0"/>
              </a:spcAft>
            </a:pPr>
            <a:r>
              <a:rPr sz="600" spc="-10" dirty="0">
                <a:solidFill>
                  <a:srgbClr val="000000"/>
                </a:solidFill>
                <a:latin typeface="VCUAJL+ComicSansMS-Bold"/>
                <a:cs typeface="VCUAJL+ComicSansMS-Bold"/>
              </a:rPr>
              <a:t>29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482444" y="3423718"/>
            <a:ext cx="204445" cy="216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7"/>
              </a:lnSpc>
              <a:spcBef>
                <a:spcPts val="0"/>
              </a:spcBef>
              <a:spcAft>
                <a:spcPts val="0"/>
              </a:spcAft>
            </a:pPr>
            <a:r>
              <a:rPr sz="600" spc="-10" dirty="0">
                <a:solidFill>
                  <a:srgbClr val="000000"/>
                </a:solidFill>
                <a:latin typeface="VCUAJL+ComicSansMS-Bold"/>
                <a:cs typeface="VCUAJL+ComicSansMS-Bold"/>
              </a:rPr>
              <a:t>30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2627</Words>
  <PresentationFormat>Custom</PresentationFormat>
  <Paragraphs>429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VCUAJL+ComicSansMS-Bold</vt:lpstr>
      <vt:lpstr>KHPHFF+ComicSansMS</vt:lpstr>
      <vt:lpstr>Theme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Sunitha</cp:lastModifiedBy>
  <cp:revision>3</cp:revision>
  <dcterms:modified xsi:type="dcterms:W3CDTF">2020-02-28T12:00:18Z</dcterms:modified>
</cp:coreProperties>
</file>