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type="screen4x3"/>
  <p:notesSz cx="6858000" cy="9144000"/>
  <p:embeddedFontLst>
    <p:embeddedFont>
      <p:font typeface="Verdana" pitchFamily="34" charset="0"/>
      <p:regular r:id="rId31"/>
      <p:bold r:id="rId32"/>
      <p:italic r:id="rId33"/>
      <p:boldItalic r:id="rId34"/>
    </p:embeddedFont>
    <p:embeddedFont>
      <p:font typeface="Century Gothic" pitchFamily="34" charset="0"/>
      <p:regular r:id="rId35"/>
      <p:bold r:id="rId36"/>
      <p:italic r:id="rId37"/>
      <p:boldItalic r:id="rId38"/>
    </p:embeddedFont>
    <p:embeddedFont>
      <p:font typeface="Calibri"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oMoiFBTtrLq+8uYFH6C/5Y9Zf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72BF4ADA-212D-4E26-B842-FD31E4F004FD}">
  <a:tblStyle styleId="{72BF4ADA-212D-4E26-B842-FD31E4F004F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2" d="100"/>
          <a:sy n="72" d="100"/>
        </p:scale>
        <p:origin x="-1326" y="-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196218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2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2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3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3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3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3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3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3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39"/>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3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3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3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4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4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40"/>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4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4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4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4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4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41"/>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41"/>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4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4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4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4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4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42"/>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42"/>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42"/>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4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4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4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4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4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4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4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4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4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4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4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3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3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4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4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4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4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4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2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4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4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4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4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4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4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4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4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4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4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4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5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5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5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5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5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5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5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52"/>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5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5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5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5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5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5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5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5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5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5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5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5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5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5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5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5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5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5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5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5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3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5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5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5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5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5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5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5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5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5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5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6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6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6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6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6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6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6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6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6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6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6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6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6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6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6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6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6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6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6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6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64"/>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6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6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6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6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6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6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6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6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6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6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6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6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6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6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6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6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3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32"/>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3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3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6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6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7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7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7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7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7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7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7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7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7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7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7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7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7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7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7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7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7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7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7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7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7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7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7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7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7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76"/>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7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7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7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7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7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7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7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7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7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7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7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3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3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7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7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7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8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8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3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3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3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3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3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3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3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3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3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3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3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3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5" name="Google Shape;55;p3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3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3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3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e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2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2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2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2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2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5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5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5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6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6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67"/>
          <p:cNvCxnSpPr/>
          <p:nvPr/>
        </p:nvCxnSpPr>
        <p:spPr>
          <a:xfrm>
            <a:off x="469900" y="992188"/>
            <a:ext cx="8504238" cy="0"/>
          </a:xfrm>
          <a:prstGeom prst="straightConnector1">
            <a:avLst/>
          </a:prstGeom>
          <a:noFill/>
          <a:ln>
            <a:noFill/>
          </a:ln>
        </p:spPr>
      </p:cxnSp>
      <p:sp>
        <p:nvSpPr>
          <p:cNvPr id="259" name="Google Shape;259;p6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IN" sz="600">
                <a:solidFill>
                  <a:srgbClr val="000000"/>
                </a:solidFill>
                <a:latin typeface="Arial"/>
                <a:ea typeface="Arial"/>
                <a:cs typeface="Arial"/>
                <a:sym typeface="Arial"/>
              </a:rPr>
              <a:pPr marL="0" marR="0" lvl="0" indent="0" algn="l" rtl="0">
                <a:spcBef>
                  <a:spcPts val="0"/>
                </a:spcBef>
                <a:spcAft>
                  <a:spcPts val="0"/>
                </a:spcAft>
                <a:buNone/>
              </a:pPr>
              <a:t>‹#›</a:t>
            </a:fld>
            <a:endParaRPr sz="600">
              <a:solidFill>
                <a:srgbClr val="000000"/>
              </a:solidFill>
              <a:latin typeface="Arial"/>
              <a:ea typeface="Arial"/>
              <a:cs typeface="Arial"/>
              <a:sym typeface="Arial"/>
            </a:endParaRPr>
          </a:p>
        </p:txBody>
      </p:sp>
      <p:pic>
        <p:nvPicPr>
          <p:cNvPr id="260" name="Google Shape;260;p6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6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nformationretrievalqa.herokuapp.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601578" y="2481863"/>
            <a:ext cx="9488694" cy="189427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002776"/>
              </a:buClr>
              <a:buSzPts val="3600"/>
              <a:buFont typeface="Verdana"/>
              <a:buNone/>
            </a:pPr>
            <a:r>
              <a:rPr lang="en-IN" sz="3600" b="1" i="0" u="none" strike="noStrike" cap="none" dirty="0">
                <a:solidFill>
                  <a:srgbClr val="002776"/>
                </a:solidFill>
                <a:latin typeface="Verdana"/>
                <a:ea typeface="Verdana"/>
                <a:cs typeface="Verdana"/>
                <a:sym typeface="Verdana"/>
              </a:rPr>
              <a:t>Information Retrieval using NLP</a:t>
            </a:r>
            <a:endParaRPr sz="3600" b="1" i="0" u="none" strike="noStrike" cap="none"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3600"/>
              <a:buFont typeface="Verdana"/>
              <a:buNone/>
            </a:pPr>
            <a:r>
              <a:rPr lang="en-IN" sz="3600" b="1" i="0" u="none" strike="noStrike" cap="none" dirty="0">
                <a:solidFill>
                  <a:srgbClr val="002776"/>
                </a:solidFill>
                <a:latin typeface="Verdana"/>
                <a:ea typeface="Verdana"/>
                <a:cs typeface="Verdana"/>
                <a:sym typeface="Verdana"/>
              </a:rPr>
              <a:t>Project Group: P2_NLP_Group4</a:t>
            </a:r>
            <a:endParaRPr sz="2400" b="1" i="0" u="none" strike="noStrike" cap="none"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IN" sz="2400" b="1" i="0" u="none" strike="noStrike" cap="none" dirty="0">
                <a:solidFill>
                  <a:srgbClr val="002776"/>
                </a:solidFill>
                <a:latin typeface="Verdana"/>
                <a:ea typeface="Verdana"/>
                <a:cs typeface="Verdana"/>
                <a:sym typeface="Verdana"/>
              </a:rPr>
              <a:t>Mentors: S</a:t>
            </a:r>
            <a:r>
              <a:rPr lang="en-IN" sz="2400" b="1" dirty="0">
                <a:solidFill>
                  <a:srgbClr val="002776"/>
                </a:solidFill>
                <a:latin typeface="Verdana"/>
                <a:ea typeface="Verdana"/>
                <a:cs typeface="Verdana"/>
                <a:sym typeface="Verdana"/>
              </a:rPr>
              <a:t>r</a:t>
            </a:r>
            <a:r>
              <a:rPr lang="en-IN" sz="2400" b="1" i="0" u="none" strike="noStrike" cap="none" dirty="0">
                <a:solidFill>
                  <a:srgbClr val="002776"/>
                </a:solidFill>
                <a:latin typeface="Verdana"/>
                <a:ea typeface="Verdana"/>
                <a:cs typeface="Verdana"/>
                <a:sym typeface="Verdana"/>
              </a:rPr>
              <a:t>i Vinod, Srinivas</a:t>
            </a:r>
            <a:endParaRPr dirty="0"/>
          </a:p>
          <a:p>
            <a:pPr marL="0" marR="0" lvl="0" indent="0" algn="ctr" rtl="0">
              <a:lnSpc>
                <a:spcPct val="100000"/>
              </a:lnSpc>
              <a:spcBef>
                <a:spcPts val="0"/>
              </a:spcBef>
              <a:spcAft>
                <a:spcPts val="0"/>
              </a:spcAft>
              <a:buClr>
                <a:srgbClr val="002776"/>
              </a:buClr>
              <a:buSzPts val="2400"/>
              <a:buFont typeface="Verdana"/>
              <a:buNone/>
            </a:pPr>
            <a:r>
              <a:rPr lang="en-IN" sz="2400" b="1" i="0" u="none" strike="noStrike" cap="none" dirty="0">
                <a:solidFill>
                  <a:srgbClr val="002776"/>
                </a:solidFill>
                <a:latin typeface="Verdana"/>
                <a:ea typeface="Verdana"/>
                <a:cs typeface="Verdana"/>
                <a:sym typeface="Verdana"/>
              </a:rPr>
              <a:t>Date: </a:t>
            </a:r>
            <a:r>
              <a:rPr lang="en-IN" sz="2400" b="1" dirty="0" smtClean="0">
                <a:solidFill>
                  <a:srgbClr val="002776"/>
                </a:solidFill>
                <a:latin typeface="Verdana"/>
                <a:ea typeface="Verdana"/>
                <a:cs typeface="Verdana"/>
                <a:sym typeface="Verdana"/>
              </a:rPr>
              <a:t>20</a:t>
            </a:r>
            <a:r>
              <a:rPr lang="en-IN" sz="2400" b="1" i="0" u="none" strike="noStrike" cap="none" dirty="0" smtClean="0">
                <a:solidFill>
                  <a:srgbClr val="002776"/>
                </a:solidFill>
                <a:latin typeface="Verdana"/>
                <a:ea typeface="Verdana"/>
                <a:cs typeface="Verdana"/>
                <a:sym typeface="Verdana"/>
              </a:rPr>
              <a:t>-Nov-19</a:t>
            </a:r>
            <a:endParaRPr sz="2400" b="1" i="0" u="none" strike="noStrike" cap="none" dirty="0">
              <a:solidFill>
                <a:srgbClr val="002776"/>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0"/>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sp>
        <p:nvSpPr>
          <p:cNvPr id="417" name="Google Shape;417;p10"/>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a:solidFill>
                  <a:srgbClr val="002776"/>
                </a:solidFill>
                <a:latin typeface="Arial"/>
                <a:ea typeface="Arial"/>
                <a:cs typeface="Arial"/>
                <a:sym typeface="Arial"/>
              </a:rPr>
              <a:t>Below depicts the most frequent  negative words of Corpus</a:t>
            </a:r>
            <a:endParaRPr sz="1100">
              <a:solidFill>
                <a:srgbClr val="002776"/>
              </a:solidFill>
              <a:latin typeface="Arial"/>
              <a:ea typeface="Arial"/>
              <a:cs typeface="Arial"/>
              <a:sym typeface="Arial"/>
            </a:endParaRPr>
          </a:p>
        </p:txBody>
      </p:sp>
      <p:pic>
        <p:nvPicPr>
          <p:cNvPr id="418" name="Google Shape;418;p10"/>
          <p:cNvPicPr preferRelativeResize="0"/>
          <p:nvPr/>
        </p:nvPicPr>
        <p:blipFill rotWithShape="1">
          <a:blip r:embed="rId3">
            <a:alphaModFix/>
          </a:blip>
          <a:srcRect/>
          <a:stretch/>
        </p:blipFill>
        <p:spPr>
          <a:xfrm>
            <a:off x="4276726" y="1143000"/>
            <a:ext cx="4867274" cy="4552950"/>
          </a:xfrm>
          <a:prstGeom prst="rect">
            <a:avLst/>
          </a:prstGeom>
          <a:noFill/>
          <a:ln>
            <a:noFill/>
          </a:ln>
        </p:spPr>
      </p:pic>
      <p:pic>
        <p:nvPicPr>
          <p:cNvPr id="419" name="Google Shape;419;p10"/>
          <p:cNvPicPr preferRelativeResize="0"/>
          <p:nvPr/>
        </p:nvPicPr>
        <p:blipFill rotWithShape="1">
          <a:blip r:embed="rId4">
            <a:alphaModFix/>
          </a:blip>
          <a:srcRect/>
          <a:stretch/>
        </p:blipFill>
        <p:spPr>
          <a:xfrm>
            <a:off x="-1" y="1152525"/>
            <a:ext cx="4829175" cy="455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1"/>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sp>
        <p:nvSpPr>
          <p:cNvPr id="426" name="Google Shape;426;p11"/>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b="1">
                <a:solidFill>
                  <a:srgbClr val="002776"/>
                </a:solidFill>
                <a:latin typeface="Arial"/>
                <a:ea typeface="Arial"/>
                <a:cs typeface="Arial"/>
                <a:sym typeface="Arial"/>
              </a:rPr>
              <a:t>Sentiment Analysis</a:t>
            </a:r>
            <a:endParaRPr sz="1100" b="1">
              <a:solidFill>
                <a:srgbClr val="002776"/>
              </a:solidFill>
              <a:latin typeface="Arial"/>
              <a:ea typeface="Arial"/>
              <a:cs typeface="Arial"/>
              <a:sym typeface="Arial"/>
            </a:endParaRPr>
          </a:p>
        </p:txBody>
      </p:sp>
      <p:sp>
        <p:nvSpPr>
          <p:cNvPr id="427" name="Google Shape;427;p11"/>
          <p:cNvSpPr txBox="1"/>
          <p:nvPr/>
        </p:nvSpPr>
        <p:spPr>
          <a:xfrm>
            <a:off x="425113" y="1217381"/>
            <a:ext cx="7708233"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b="1">
                <a:solidFill>
                  <a:srgbClr val="002776"/>
                </a:solidFill>
                <a:latin typeface="Arial"/>
                <a:ea typeface="Arial"/>
                <a:cs typeface="Arial"/>
                <a:sym typeface="Arial"/>
              </a:rPr>
              <a:t>Below depicts the sentiment analysis of question and answers and noticed around 86% question are neutral questions and 7% are compound. Around 67% are neutral and 25% are compound answers.</a:t>
            </a:r>
            <a:endParaRPr sz="1100" b="1">
              <a:solidFill>
                <a:srgbClr val="002776"/>
              </a:solidFill>
              <a:latin typeface="Arial"/>
              <a:ea typeface="Arial"/>
              <a:cs typeface="Arial"/>
              <a:sym typeface="Arial"/>
            </a:endParaRPr>
          </a:p>
        </p:txBody>
      </p:sp>
      <p:pic>
        <p:nvPicPr>
          <p:cNvPr id="428" name="Google Shape;428;p11"/>
          <p:cNvPicPr preferRelativeResize="0"/>
          <p:nvPr/>
        </p:nvPicPr>
        <p:blipFill rotWithShape="1">
          <a:blip r:embed="rId3">
            <a:alphaModFix/>
          </a:blip>
          <a:srcRect/>
          <a:stretch/>
        </p:blipFill>
        <p:spPr>
          <a:xfrm>
            <a:off x="503319" y="1648268"/>
            <a:ext cx="7630025" cy="2177774"/>
          </a:xfrm>
          <a:prstGeom prst="rect">
            <a:avLst/>
          </a:prstGeom>
          <a:noFill/>
          <a:ln>
            <a:noFill/>
          </a:ln>
        </p:spPr>
      </p:pic>
      <p:pic>
        <p:nvPicPr>
          <p:cNvPr id="429" name="Google Shape;429;p11"/>
          <p:cNvPicPr preferRelativeResize="0"/>
          <p:nvPr/>
        </p:nvPicPr>
        <p:blipFill rotWithShape="1">
          <a:blip r:embed="rId4">
            <a:alphaModFix/>
          </a:blip>
          <a:srcRect/>
          <a:stretch/>
        </p:blipFill>
        <p:spPr>
          <a:xfrm>
            <a:off x="503319" y="3997242"/>
            <a:ext cx="7630027" cy="24670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2"/>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36" name="Google Shape;436;p12"/>
          <p:cNvPicPr preferRelativeResize="0"/>
          <p:nvPr/>
        </p:nvPicPr>
        <p:blipFill rotWithShape="1">
          <a:blip r:embed="rId3">
            <a:alphaModFix/>
          </a:blip>
          <a:srcRect/>
          <a:stretch/>
        </p:blipFill>
        <p:spPr>
          <a:xfrm>
            <a:off x="0" y="523220"/>
            <a:ext cx="9144000" cy="2795539"/>
          </a:xfrm>
          <a:prstGeom prst="rect">
            <a:avLst/>
          </a:prstGeom>
          <a:noFill/>
          <a:ln>
            <a:noFill/>
          </a:ln>
        </p:spPr>
      </p:pic>
      <p:pic>
        <p:nvPicPr>
          <p:cNvPr id="437" name="Google Shape;437;p12"/>
          <p:cNvPicPr preferRelativeResize="0"/>
          <p:nvPr/>
        </p:nvPicPr>
        <p:blipFill rotWithShape="1">
          <a:blip r:embed="rId4">
            <a:alphaModFix/>
          </a:blip>
          <a:srcRect/>
          <a:stretch/>
        </p:blipFill>
        <p:spPr>
          <a:xfrm>
            <a:off x="0" y="3318759"/>
            <a:ext cx="9143999" cy="27955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3"/>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44" name="Google Shape;444;p13"/>
          <p:cNvPicPr preferRelativeResize="0"/>
          <p:nvPr/>
        </p:nvPicPr>
        <p:blipFill rotWithShape="1">
          <a:blip r:embed="rId3">
            <a:alphaModFix/>
          </a:blip>
          <a:srcRect/>
          <a:stretch/>
        </p:blipFill>
        <p:spPr>
          <a:xfrm>
            <a:off x="0" y="511604"/>
            <a:ext cx="9144000" cy="2795539"/>
          </a:xfrm>
          <a:prstGeom prst="rect">
            <a:avLst/>
          </a:prstGeom>
          <a:noFill/>
          <a:ln>
            <a:noFill/>
          </a:ln>
        </p:spPr>
      </p:pic>
      <p:pic>
        <p:nvPicPr>
          <p:cNvPr id="445" name="Google Shape;445;p13"/>
          <p:cNvPicPr preferRelativeResize="0"/>
          <p:nvPr/>
        </p:nvPicPr>
        <p:blipFill rotWithShape="1">
          <a:blip r:embed="rId4">
            <a:alphaModFix/>
          </a:blip>
          <a:srcRect/>
          <a:stretch/>
        </p:blipFill>
        <p:spPr>
          <a:xfrm>
            <a:off x="-1" y="3376614"/>
            <a:ext cx="9144001" cy="2795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4"/>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52" name="Google Shape;452;p14"/>
          <p:cNvPicPr preferRelativeResize="0"/>
          <p:nvPr/>
        </p:nvPicPr>
        <p:blipFill rotWithShape="1">
          <a:blip r:embed="rId3">
            <a:alphaModFix/>
          </a:blip>
          <a:srcRect/>
          <a:stretch/>
        </p:blipFill>
        <p:spPr>
          <a:xfrm>
            <a:off x="-1" y="566739"/>
            <a:ext cx="9058275" cy="2795539"/>
          </a:xfrm>
          <a:prstGeom prst="rect">
            <a:avLst/>
          </a:prstGeom>
          <a:noFill/>
          <a:ln>
            <a:noFill/>
          </a:ln>
        </p:spPr>
      </p:pic>
      <p:pic>
        <p:nvPicPr>
          <p:cNvPr id="453" name="Google Shape;453;p14"/>
          <p:cNvPicPr preferRelativeResize="0"/>
          <p:nvPr/>
        </p:nvPicPr>
        <p:blipFill rotWithShape="1">
          <a:blip r:embed="rId4">
            <a:alphaModFix/>
          </a:blip>
          <a:srcRect/>
          <a:stretch/>
        </p:blipFill>
        <p:spPr>
          <a:xfrm>
            <a:off x="-2" y="3309939"/>
            <a:ext cx="9144001" cy="27955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57"/>
        <p:cNvGrpSpPr/>
        <p:nvPr/>
      </p:nvGrpSpPr>
      <p:grpSpPr>
        <a:xfrm>
          <a:off x="0" y="0"/>
          <a:ext cx="0" cy="0"/>
          <a:chOff x="0" y="0"/>
          <a:chExt cx="0" cy="0"/>
        </a:xfrm>
      </p:grpSpPr>
      <p:sp>
        <p:nvSpPr>
          <p:cNvPr id="458" name="Google Shape;458;p15"/>
          <p:cNvSpPr txBox="1"/>
          <p:nvPr/>
        </p:nvSpPr>
        <p:spPr>
          <a:xfrm>
            <a:off x="88256" y="55202"/>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IN" sz="2800" b="1" i="0" u="none" strike="noStrike" cap="none">
                <a:solidFill>
                  <a:srgbClr val="002776"/>
                </a:solidFill>
                <a:latin typeface="Arial"/>
                <a:ea typeface="Arial"/>
                <a:cs typeface="Arial"/>
                <a:sym typeface="Arial"/>
              </a:rPr>
              <a:t>EDA</a:t>
            </a:r>
            <a:endParaRPr sz="2800" b="1" i="0" u="none" strike="noStrike" cap="none">
              <a:solidFill>
                <a:srgbClr val="002776"/>
              </a:solidFill>
              <a:latin typeface="Arial"/>
              <a:ea typeface="Arial"/>
              <a:cs typeface="Arial"/>
              <a:sym typeface="Arial"/>
            </a:endParaRPr>
          </a:p>
        </p:txBody>
      </p:sp>
      <p:sp>
        <p:nvSpPr>
          <p:cNvPr id="460" name="Google Shape;460;p15"/>
          <p:cNvSpPr txBox="1"/>
          <p:nvPr/>
        </p:nvSpPr>
        <p:spPr>
          <a:xfrm>
            <a:off x="666751" y="66743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54928 Unique Unigram words after data cleaning are identified from Question field and below are Top 5 weights</a:t>
            </a:r>
            <a:endParaRPr/>
          </a:p>
        </p:txBody>
      </p:sp>
      <p:graphicFrame>
        <p:nvGraphicFramePr>
          <p:cNvPr id="461" name="Google Shape;461;p15"/>
          <p:cNvGraphicFramePr/>
          <p:nvPr/>
        </p:nvGraphicFramePr>
        <p:xfrm>
          <a:off x="790502" y="1181894"/>
          <a:ext cx="2197100" cy="1143000"/>
        </p:xfrm>
        <a:graphic>
          <a:graphicData uri="http://schemas.openxmlformats.org/drawingml/2006/table">
            <a:tbl>
              <a:tblPr>
                <a:noFill/>
                <a:tableStyleId>{72BF4ADA-212D-4E26-B842-FD31E4F004FD}</a:tableStyleId>
              </a:tblPr>
              <a:tblGrid>
                <a:gridCol w="1270000"/>
                <a:gridCol w="9271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0.019998484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Camera</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0.013475864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Compatible</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0.012613117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Battery</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0.01139906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Tv</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0.011006651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462" name="Google Shape;462;p15"/>
          <p:cNvGraphicFramePr/>
          <p:nvPr/>
        </p:nvGraphicFramePr>
        <p:xfrm>
          <a:off x="4791003" y="1211263"/>
          <a:ext cx="1857450" cy="1143000"/>
        </p:xfrm>
        <a:graphic>
          <a:graphicData uri="http://schemas.openxmlformats.org/drawingml/2006/table">
            <a:tbl>
              <a:tblPr>
                <a:noFill/>
                <a:tableStyleId>{72BF4ADA-212D-4E26-B842-FD31E4F004FD}</a:tableStyleId>
              </a:tblPr>
              <a:tblGrid>
                <a:gridCol w="928725"/>
                <a:gridCol w="928725"/>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0.08356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works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0.015008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sure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0.012438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camera</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0.011478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great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0.010122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463" name="Google Shape;463;p15"/>
          <p:cNvSpPr txBox="1"/>
          <p:nvPr/>
        </p:nvSpPr>
        <p:spPr>
          <a:xfrm>
            <a:off x="4705351" y="71070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91897 Unique Unigram words after data cleaning are identified from Answer field and below are Top 5 weights</a:t>
            </a:r>
            <a:endParaRPr/>
          </a:p>
        </p:txBody>
      </p:sp>
      <p:sp>
        <p:nvSpPr>
          <p:cNvPr id="464" name="Google Shape;464;p15"/>
          <p:cNvSpPr txBox="1"/>
          <p:nvPr/>
        </p:nvSpPr>
        <p:spPr>
          <a:xfrm>
            <a:off x="695326" y="2429559"/>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640407 Unique Bigram words after data cleaning are identified from Question field and below are Top 5 weights</a:t>
            </a:r>
            <a:endParaRPr/>
          </a:p>
        </p:txBody>
      </p:sp>
      <p:sp>
        <p:nvSpPr>
          <p:cNvPr id="465" name="Google Shape;465;p15"/>
          <p:cNvSpPr txBox="1"/>
          <p:nvPr/>
        </p:nvSpPr>
        <p:spPr>
          <a:xfrm>
            <a:off x="4733926" y="2472829"/>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1048575+ Unique Bigram words after data cleaning are identified from Answer field and below are Top 5 weights</a:t>
            </a:r>
            <a:endParaRPr/>
          </a:p>
        </p:txBody>
      </p:sp>
      <p:graphicFrame>
        <p:nvGraphicFramePr>
          <p:cNvPr id="466" name="Google Shape;466;p15"/>
          <p:cNvGraphicFramePr/>
          <p:nvPr/>
        </p:nvGraphicFramePr>
        <p:xfrm>
          <a:off x="4860926" y="2925763"/>
          <a:ext cx="1892300" cy="1143000"/>
        </p:xfrm>
        <a:graphic>
          <a:graphicData uri="http://schemas.openxmlformats.org/drawingml/2006/table">
            <a:tbl>
              <a:tblPr>
                <a:noFill/>
                <a:tableStyleId>{72BF4ADA-212D-4E26-B842-FD31E4F004FD}</a:tableStyleId>
              </a:tblPr>
              <a:tblGrid>
                <a:gridCol w="12827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works great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0.002895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hope helps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0.002867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0.00274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works fine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0.00216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usb port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0.001517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467" name="Google Shape;467;p15"/>
          <p:cNvGraphicFramePr/>
          <p:nvPr/>
        </p:nvGraphicFramePr>
        <p:xfrm>
          <a:off x="790502" y="2924969"/>
          <a:ext cx="2349500" cy="1143000"/>
        </p:xfrm>
        <a:graphic>
          <a:graphicData uri="http://schemas.openxmlformats.org/drawingml/2006/table">
            <a:tbl>
              <a:tblPr>
                <a:noFill/>
                <a:tableStyleId>{72BF4ADA-212D-4E26-B842-FD31E4F004FD}</a:tableStyleId>
              </a:tblPr>
              <a:tblGrid>
                <a:gridCol w="17399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macbook pro</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0.001901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samsung galaxy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0.001823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power supply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0.001661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hard drive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0.001605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sd card</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0.001572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468" name="Google Shape;468;p15"/>
          <p:cNvSpPr txBox="1"/>
          <p:nvPr/>
        </p:nvSpPr>
        <p:spPr>
          <a:xfrm>
            <a:off x="723901" y="422978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909598 Unique Trigram words after data cleaning are identified from Question field and below are Top 5 weights</a:t>
            </a:r>
            <a:endParaRPr/>
          </a:p>
        </p:txBody>
      </p:sp>
      <p:sp>
        <p:nvSpPr>
          <p:cNvPr id="469" name="Google Shape;469;p15"/>
          <p:cNvSpPr txBox="1"/>
          <p:nvPr/>
        </p:nvSpPr>
        <p:spPr>
          <a:xfrm>
            <a:off x="4762501" y="419685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1048575+ Unique Trigram words after data cleaning are identified from Answer field and below are Top 5 weights</a:t>
            </a:r>
            <a:endParaRPr/>
          </a:p>
        </p:txBody>
      </p:sp>
      <p:graphicFrame>
        <p:nvGraphicFramePr>
          <p:cNvPr id="470" name="Google Shape;470;p15"/>
          <p:cNvGraphicFramePr/>
          <p:nvPr/>
        </p:nvGraphicFramePr>
        <p:xfrm>
          <a:off x="790502" y="4730343"/>
          <a:ext cx="2146300" cy="1143000"/>
        </p:xfrm>
        <a:graphic>
          <a:graphicData uri="http://schemas.openxmlformats.org/drawingml/2006/table">
            <a:tbl>
              <a:tblPr>
                <a:noFill/>
                <a:tableStyleId>{72BF4ADA-212D-4E26-B842-FD31E4F004FD}</a:tableStyleId>
              </a:tblPr>
              <a:tblGrid>
                <a:gridCol w="15367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samsung galaxy tab</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0.000611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 ipad air</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0.000401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samsung galaxy note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0.000398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 macbook pro</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0.00039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 ipad mini</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0.000384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471" name="Google Shape;471;p15"/>
          <p:cNvGraphicFramePr/>
          <p:nvPr/>
        </p:nvGraphicFramePr>
        <p:xfrm>
          <a:off x="4953000" y="4715669"/>
          <a:ext cx="2019300" cy="1143000"/>
        </p:xfrm>
        <a:graphic>
          <a:graphicData uri="http://schemas.openxmlformats.org/drawingml/2006/table">
            <a:tbl>
              <a:tblPr>
                <a:noFill/>
                <a:tableStyleId>{72BF4ADA-212D-4E26-B842-FD31E4F004FD}</a:tableStyleId>
              </a:tblPr>
              <a:tblGrid>
                <a:gridCol w="14097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 great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0.00065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 fine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0.000412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micro sd card</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0.00029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 perfectly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0.000181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sorry answer question</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0.000165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16"/>
          <p:cNvSpPr txBox="1"/>
          <p:nvPr/>
        </p:nvSpPr>
        <p:spPr>
          <a:xfrm>
            <a:off x="-1" y="0"/>
            <a:ext cx="666549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Topic Modelling  using  LDA</a:t>
            </a:r>
            <a:endParaRPr/>
          </a:p>
          <a:p>
            <a:pPr marL="0" marR="0" lvl="0" indent="0" algn="l" rtl="0">
              <a:spcBef>
                <a:spcPts val="0"/>
              </a:spcBef>
              <a:spcAft>
                <a:spcPts val="0"/>
              </a:spcAft>
              <a:buNone/>
            </a:pPr>
            <a:endParaRPr sz="2800" b="1">
              <a:solidFill>
                <a:srgbClr val="002776"/>
              </a:solidFill>
              <a:latin typeface="Arial"/>
              <a:ea typeface="Arial"/>
              <a:cs typeface="Arial"/>
              <a:sym typeface="Arial"/>
            </a:endParaRPr>
          </a:p>
        </p:txBody>
      </p:sp>
      <p:sp>
        <p:nvSpPr>
          <p:cNvPr id="478" name="Google Shape;478;p16"/>
          <p:cNvSpPr txBox="1"/>
          <p:nvPr/>
        </p:nvSpPr>
        <p:spPr>
          <a:xfrm>
            <a:off x="185195" y="937549"/>
            <a:ext cx="8658016"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Below depicts the top 6 topics and associated 10 words  which are extracted using Latent </a:t>
            </a:r>
            <a:r>
              <a:rPr lang="en-IN" sz="1400" dirty="0" err="1">
                <a:solidFill>
                  <a:schemeClr val="dk1"/>
                </a:solidFill>
                <a:latin typeface="Calibri"/>
                <a:ea typeface="Calibri"/>
                <a:cs typeface="Calibri"/>
                <a:sym typeface="Calibri"/>
              </a:rPr>
              <a:t>Dirichlet</a:t>
            </a:r>
            <a:r>
              <a:rPr lang="en-IN" sz="1400" dirty="0">
                <a:solidFill>
                  <a:schemeClr val="dk1"/>
                </a:solidFill>
                <a:latin typeface="Calibri"/>
                <a:ea typeface="Calibri"/>
                <a:cs typeface="Calibri"/>
                <a:sym typeface="Calibri"/>
              </a:rPr>
              <a:t> allocation m</a:t>
            </a:r>
            <a:r>
              <a:rPr lang="en-IN" sz="1400" i="1" dirty="0">
                <a:solidFill>
                  <a:schemeClr val="dk1"/>
                </a:solidFill>
                <a:latin typeface="Calibri"/>
                <a:ea typeface="Calibri"/>
                <a:cs typeface="Calibri"/>
                <a:sym typeface="Calibri"/>
              </a:rPr>
              <a:t>odel</a:t>
            </a:r>
            <a:r>
              <a:rPr lang="en-IN" sz="1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#0: card screen windows monitor Samsung camera memory support galaxy </a:t>
            </a:r>
            <a:r>
              <a:rPr lang="en-IN" sz="1400" dirty="0" err="1">
                <a:solidFill>
                  <a:schemeClr val="dk1"/>
                </a:solidFill>
                <a:latin typeface="Calibri"/>
                <a:ea typeface="Calibri"/>
                <a:cs typeface="Calibri"/>
                <a:sym typeface="Calibri"/>
              </a:rPr>
              <a:t>sd</a:t>
            </a:r>
            <a:endParaRPr sz="1400" dirty="0">
              <a:solidFill>
                <a:schemeClr val="dk1"/>
              </a:solidFill>
              <a:latin typeface="Calibri"/>
              <a:ea typeface="Calibri"/>
              <a:cs typeface="Calibri"/>
              <a:sym typeface="Calibri"/>
            </a:endParaRPr>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#1: fit case </a:t>
            </a:r>
            <a:r>
              <a:rPr lang="en-IN" sz="1400" dirty="0" err="1">
                <a:solidFill>
                  <a:schemeClr val="dk1"/>
                </a:solidFill>
                <a:latin typeface="Calibri"/>
                <a:ea typeface="Calibri"/>
                <a:cs typeface="Calibri"/>
                <a:sym typeface="Calibri"/>
              </a:rPr>
              <a:t>ipad</a:t>
            </a:r>
            <a:r>
              <a:rPr lang="en-IN" sz="1400" dirty="0">
                <a:solidFill>
                  <a:schemeClr val="dk1"/>
                </a:solidFill>
                <a:latin typeface="Calibri"/>
                <a:ea typeface="Calibri"/>
                <a:cs typeface="Calibri"/>
                <a:sym typeface="Calibri"/>
              </a:rPr>
              <a:t> pro keyboard </a:t>
            </a:r>
            <a:r>
              <a:rPr lang="en-IN" sz="1400" dirty="0" err="1">
                <a:solidFill>
                  <a:schemeClr val="dk1"/>
                </a:solidFill>
                <a:latin typeface="Calibri"/>
                <a:ea typeface="Calibri"/>
                <a:cs typeface="Calibri"/>
                <a:sym typeface="Calibri"/>
              </a:rPr>
              <a:t>sony</a:t>
            </a:r>
            <a:r>
              <a:rPr lang="en-IN" sz="1400" dirty="0">
                <a:solidFill>
                  <a:schemeClr val="dk1"/>
                </a:solidFill>
                <a:latin typeface="Calibri"/>
                <a:ea typeface="Calibri"/>
                <a:cs typeface="Calibri"/>
                <a:sym typeface="Calibri"/>
              </a:rPr>
              <a:t> </a:t>
            </a:r>
            <a:r>
              <a:rPr lang="en-IN" sz="1400" dirty="0" err="1">
                <a:solidFill>
                  <a:schemeClr val="dk1"/>
                </a:solidFill>
                <a:latin typeface="Calibri"/>
                <a:ea typeface="Calibri"/>
                <a:cs typeface="Calibri"/>
                <a:sym typeface="Calibri"/>
              </a:rPr>
              <a:t>macbook</a:t>
            </a:r>
            <a:r>
              <a:rPr lang="en-IN" sz="1400" dirty="0">
                <a:solidFill>
                  <a:schemeClr val="dk1"/>
                </a:solidFill>
                <a:latin typeface="Calibri"/>
                <a:ea typeface="Calibri"/>
                <a:cs typeface="Calibri"/>
                <a:sym typeface="Calibri"/>
              </a:rPr>
              <a:t> laptop </a:t>
            </a:r>
            <a:r>
              <a:rPr lang="en-IN" sz="1400" dirty="0" err="1">
                <a:solidFill>
                  <a:schemeClr val="dk1"/>
                </a:solidFill>
                <a:latin typeface="Calibri"/>
                <a:ea typeface="Calibri"/>
                <a:cs typeface="Calibri"/>
                <a:sym typeface="Calibri"/>
              </a:rPr>
              <a:t>hp</a:t>
            </a:r>
            <a:r>
              <a:rPr lang="en-IN" sz="1400" dirty="0">
                <a:solidFill>
                  <a:schemeClr val="dk1"/>
                </a:solidFill>
                <a:latin typeface="Calibri"/>
                <a:ea typeface="Calibri"/>
                <a:cs typeface="Calibri"/>
                <a:sym typeface="Calibri"/>
              </a:rPr>
              <a:t> mini</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#2: power battery speakers sound charge wireless speaker adapter </a:t>
            </a:r>
            <a:r>
              <a:rPr lang="en-IN" sz="1400" dirty="0" err="1">
                <a:solidFill>
                  <a:schemeClr val="dk1"/>
                </a:solidFill>
                <a:latin typeface="Calibri"/>
                <a:ea typeface="Calibri"/>
                <a:cs typeface="Calibri"/>
                <a:sym typeface="Calibri"/>
              </a:rPr>
              <a:t>iphone</a:t>
            </a:r>
            <a:r>
              <a:rPr lang="en-IN" sz="1400" dirty="0">
                <a:solidFill>
                  <a:schemeClr val="dk1"/>
                </a:solidFill>
                <a:latin typeface="Calibri"/>
                <a:ea typeface="Calibri"/>
                <a:cs typeface="Calibri"/>
                <a:sym typeface="Calibri"/>
              </a:rPr>
              <a:t> amp</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#3: </a:t>
            </a:r>
            <a:r>
              <a:rPr lang="en-IN" sz="1400" dirty="0" err="1">
                <a:solidFill>
                  <a:schemeClr val="dk1"/>
                </a:solidFill>
                <a:latin typeface="Calibri"/>
                <a:ea typeface="Calibri"/>
                <a:cs typeface="Calibri"/>
                <a:sym typeface="Calibri"/>
              </a:rPr>
              <a:t>tv</a:t>
            </a:r>
            <a:r>
              <a:rPr lang="en-IN" sz="1400" dirty="0">
                <a:solidFill>
                  <a:schemeClr val="dk1"/>
                </a:solidFill>
                <a:latin typeface="Calibri"/>
                <a:ea typeface="Calibri"/>
                <a:cs typeface="Calibri"/>
                <a:sym typeface="Calibri"/>
              </a:rPr>
              <a:t> cable </a:t>
            </a:r>
            <a:r>
              <a:rPr lang="en-IN" sz="1400" dirty="0" err="1">
                <a:solidFill>
                  <a:schemeClr val="dk1"/>
                </a:solidFill>
                <a:latin typeface="Calibri"/>
                <a:ea typeface="Calibri"/>
                <a:cs typeface="Calibri"/>
                <a:sym typeface="Calibri"/>
              </a:rPr>
              <a:t>usb</a:t>
            </a:r>
            <a:r>
              <a:rPr lang="en-IN" sz="1400" dirty="0">
                <a:solidFill>
                  <a:schemeClr val="dk1"/>
                </a:solidFill>
                <a:latin typeface="Calibri"/>
                <a:ea typeface="Calibri"/>
                <a:cs typeface="Calibri"/>
                <a:sym typeface="Calibri"/>
              </a:rPr>
              <a:t> </a:t>
            </a:r>
            <a:r>
              <a:rPr lang="en-IN" sz="1400" dirty="0" err="1">
                <a:solidFill>
                  <a:schemeClr val="dk1"/>
                </a:solidFill>
                <a:latin typeface="Calibri"/>
                <a:ea typeface="Calibri"/>
                <a:cs typeface="Calibri"/>
                <a:sym typeface="Calibri"/>
              </a:rPr>
              <a:t>hdmi</a:t>
            </a:r>
            <a:r>
              <a:rPr lang="en-IN" sz="1400" dirty="0">
                <a:solidFill>
                  <a:schemeClr val="dk1"/>
                </a:solidFill>
                <a:latin typeface="Calibri"/>
                <a:ea typeface="Calibri"/>
                <a:cs typeface="Calibri"/>
                <a:sym typeface="Calibri"/>
              </a:rPr>
              <a:t> port mount plug wall player version</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#4: drive play computer phone hard cable model video record </a:t>
            </a:r>
            <a:r>
              <a:rPr lang="en-IN" sz="1400" dirty="0" err="1">
                <a:solidFill>
                  <a:schemeClr val="dk1"/>
                </a:solidFill>
                <a:latin typeface="Calibri"/>
                <a:ea typeface="Calibri"/>
                <a:cs typeface="Calibri"/>
                <a:sym typeface="Calibri"/>
              </a:rPr>
              <a:t>wifi</a:t>
            </a:r>
            <a:endParaRPr sz="1400" dirty="0">
              <a:solidFill>
                <a:schemeClr val="dk1"/>
              </a:solidFill>
              <a:latin typeface="Calibri"/>
              <a:ea typeface="Calibri"/>
              <a:cs typeface="Calibri"/>
              <a:sym typeface="Calibri"/>
            </a:endParaRPr>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#5: camera lens buy canon </a:t>
            </a:r>
            <a:r>
              <a:rPr lang="en-IN" sz="1400" dirty="0" err="1">
                <a:solidFill>
                  <a:schemeClr val="dk1"/>
                </a:solidFill>
                <a:latin typeface="Calibri"/>
                <a:ea typeface="Calibri"/>
                <a:cs typeface="Calibri"/>
                <a:sym typeface="Calibri"/>
              </a:rPr>
              <a:t>nikon</a:t>
            </a:r>
            <a:r>
              <a:rPr lang="en-IN" sz="1400" dirty="0">
                <a:solidFill>
                  <a:schemeClr val="dk1"/>
                </a:solidFill>
                <a:latin typeface="Calibri"/>
                <a:ea typeface="Calibri"/>
                <a:cs typeface="Calibri"/>
                <a:sym typeface="Calibri"/>
              </a:rPr>
              <a:t> battery warranty fit thanks product</a:t>
            </a:r>
            <a:endParaRPr dirty="0"/>
          </a:p>
          <a:p>
            <a:pPr marL="285750" marR="0" lvl="0" indent="-171450" algn="just" rtl="0">
              <a:spcBef>
                <a:spcPts val="0"/>
              </a:spcBef>
              <a:spcAft>
                <a:spcPts val="0"/>
              </a:spcAft>
              <a:buClr>
                <a:schemeClr val="dk1"/>
              </a:buClr>
              <a:buSzPts val="1800"/>
              <a:buFont typeface="Noto Sans Symbols"/>
              <a:buNone/>
            </a:pP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7"/>
          <p:cNvSpPr txBox="1"/>
          <p:nvPr/>
        </p:nvSpPr>
        <p:spPr>
          <a:xfrm>
            <a:off x="-1" y="0"/>
            <a:ext cx="666549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Summary of Inferences</a:t>
            </a:r>
            <a:endParaRPr/>
          </a:p>
          <a:p>
            <a:pPr marL="0" marR="0" lvl="0" indent="0" algn="l" rtl="0">
              <a:spcBef>
                <a:spcPts val="0"/>
              </a:spcBef>
              <a:spcAft>
                <a:spcPts val="0"/>
              </a:spcAft>
              <a:buNone/>
            </a:pPr>
            <a:endParaRPr sz="2800" b="1">
              <a:solidFill>
                <a:srgbClr val="002776"/>
              </a:solidFill>
              <a:latin typeface="Arial"/>
              <a:ea typeface="Arial"/>
              <a:cs typeface="Arial"/>
              <a:sym typeface="Arial"/>
            </a:endParaRPr>
          </a:p>
        </p:txBody>
      </p:sp>
      <p:sp>
        <p:nvSpPr>
          <p:cNvPr id="485" name="Google Shape;485;p17"/>
          <p:cNvSpPr txBox="1"/>
          <p:nvPr/>
        </p:nvSpPr>
        <p:spPr>
          <a:xfrm>
            <a:off x="185195" y="937549"/>
            <a:ext cx="8658016" cy="467820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the whole dataset of 314263, we have identified there are 280303 questions and 269009 answers are available. Total available products are 39371</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the subset of question and answers we observed that 13000 +  Questions and answers are duplicate after removing the duplicates we identified total no of records 301399.</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Missed values are observed in answer and answer type fields (32 Answers -(Question exists but no answers), 148665 null values (Question type is open ended but no answer type)</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some cases there is repetition of same question and answer for different products, but in some cases there is repetition of same question but different answers for different products</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some cases even the questions and answers are incorrectly phrased, and it has been observed for 28 questions whose value is in floating data type.</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As per the sentiment analysis on question and answers, it is been noticed around 86% question are neutral questions and 7% are compound. Around 67% answers are neutral and 25% are compound.</a:t>
            </a:r>
            <a:endParaRPr sz="1400" dirty="0">
              <a:solidFill>
                <a:schemeClr val="dk1"/>
              </a:solidFill>
              <a:latin typeface="Calibri"/>
              <a:ea typeface="Calibri"/>
              <a:cs typeface="Calibri"/>
              <a:sym typeface="Calibri"/>
            </a:endParaRPr>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As per the topic model analysis majority of the questions and answers relevant to Camera, Computer, Laptop, </a:t>
            </a:r>
            <a:r>
              <a:rPr lang="en-IN" sz="1400" dirty="0" err="1">
                <a:solidFill>
                  <a:schemeClr val="dk1"/>
                </a:solidFill>
                <a:latin typeface="Calibri"/>
                <a:ea typeface="Calibri"/>
                <a:cs typeface="Calibri"/>
                <a:sym typeface="Calibri"/>
              </a:rPr>
              <a:t>Tablet,TV</a:t>
            </a:r>
            <a:r>
              <a:rPr lang="en-IN" sz="1400" dirty="0">
                <a:solidFill>
                  <a:schemeClr val="dk1"/>
                </a:solidFill>
                <a:latin typeface="Calibri"/>
                <a:ea typeface="Calibri"/>
                <a:cs typeface="Calibri"/>
                <a:sym typeface="Calibri"/>
              </a:rPr>
              <a:t> and phone.</a:t>
            </a:r>
            <a:endParaRPr dirty="0"/>
          </a:p>
          <a:p>
            <a:pPr marL="285750" marR="0" lvl="0" indent="-171450" algn="just" rtl="0">
              <a:spcBef>
                <a:spcPts val="0"/>
              </a:spcBef>
              <a:spcAft>
                <a:spcPts val="0"/>
              </a:spcAft>
              <a:buClr>
                <a:schemeClr val="dk1"/>
              </a:buClr>
              <a:buSzPts val="1800"/>
              <a:buFont typeface="Noto Sans Symbols"/>
              <a:buNone/>
            </a:pP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8"/>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Building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9"/>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Implementation</a:t>
            </a:r>
            <a:endParaRPr sz="2800" b="1">
              <a:solidFill>
                <a:srgbClr val="002776"/>
              </a:solidFill>
              <a:latin typeface="Arial"/>
              <a:ea typeface="Arial"/>
              <a:cs typeface="Arial"/>
              <a:sym typeface="Arial"/>
            </a:endParaRPr>
          </a:p>
        </p:txBody>
      </p:sp>
      <p:sp>
        <p:nvSpPr>
          <p:cNvPr id="497" name="Google Shape;497;p19"/>
          <p:cNvSpPr txBox="1"/>
          <p:nvPr/>
        </p:nvSpPr>
        <p:spPr>
          <a:xfrm>
            <a:off x="-1" y="1000999"/>
            <a:ext cx="8958805"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Century Gothic"/>
                <a:ea typeface="Century Gothic"/>
                <a:cs typeface="Century Gothic"/>
                <a:sym typeface="Century Gothic"/>
              </a:rPr>
              <a:t>Whoosh is a fast, feature full-text indexing and searching library implemented in pure Python.  BM25F is by default ranking function used by whoosh which is a probabilistic retrieval model. BM stands for best matching. It is based on </a:t>
            </a:r>
            <a:r>
              <a:rPr lang="en-IN" sz="1600" dirty="0" err="1">
                <a:solidFill>
                  <a:schemeClr val="dk1"/>
                </a:solidFill>
                <a:latin typeface="Century Gothic"/>
                <a:ea typeface="Century Gothic"/>
                <a:cs typeface="Century Gothic"/>
                <a:sym typeface="Century Gothic"/>
              </a:rPr>
              <a:t>tf-idf</a:t>
            </a:r>
            <a:r>
              <a:rPr lang="en-IN" sz="1600" dirty="0">
                <a:solidFill>
                  <a:schemeClr val="dk1"/>
                </a:solidFill>
                <a:latin typeface="Century Gothic"/>
                <a:ea typeface="Century Gothic"/>
                <a:cs typeface="Century Gothic"/>
                <a:sym typeface="Century Gothic"/>
              </a:rPr>
              <a:t> along with bunch of factors like length of document in words, average length of documents in the collection.</a:t>
            </a:r>
            <a:endParaRPr dirty="0"/>
          </a:p>
          <a:p>
            <a:pPr marL="0" marR="0" lvl="0" indent="0" algn="l" rtl="0">
              <a:spcBef>
                <a:spcPts val="0"/>
              </a:spcBef>
              <a:spcAft>
                <a:spcPts val="0"/>
              </a:spcAft>
              <a:buNone/>
            </a:pPr>
            <a:endParaRPr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600" dirty="0">
                <a:solidFill>
                  <a:schemeClr val="dk1"/>
                </a:solidFill>
                <a:latin typeface="Century Gothic"/>
                <a:ea typeface="Century Gothic"/>
                <a:cs typeface="Century Gothic"/>
                <a:sym typeface="Century Gothic"/>
              </a:rPr>
              <a:t>Below Steps involved in building the model.</a:t>
            </a:r>
            <a:endParaRPr dirty="0"/>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a:solidFill>
                  <a:schemeClr val="dk1"/>
                </a:solidFill>
                <a:latin typeface="Century Gothic"/>
                <a:ea typeface="Century Gothic"/>
                <a:cs typeface="Century Gothic"/>
                <a:sym typeface="Century Gothic"/>
              </a:rPr>
              <a:t>Schema need to be defined for question and answer fields as the index need to be created based on those fields for fast retrieval based on text search.</a:t>
            </a:r>
            <a:endParaRPr dirty="0"/>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a:solidFill>
                  <a:schemeClr val="dk1"/>
                </a:solidFill>
                <a:latin typeface="Century Gothic"/>
                <a:ea typeface="Century Gothic"/>
                <a:cs typeface="Century Gothic"/>
                <a:sym typeface="Century Gothic"/>
              </a:rPr>
              <a:t>Index will be populated based on schema fields by using index writer.  </a:t>
            </a:r>
            <a:endParaRPr sz="1600" dirty="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a:solidFill>
                  <a:schemeClr val="dk1"/>
                </a:solidFill>
                <a:latin typeface="Century Gothic"/>
                <a:ea typeface="Century Gothic"/>
                <a:cs typeface="Century Gothic"/>
                <a:sym typeface="Century Gothic"/>
              </a:rPr>
              <a:t>Each document is ranked according to a scoring function BM25F</a:t>
            </a:r>
            <a:endParaRPr dirty="0"/>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err="1">
                <a:solidFill>
                  <a:schemeClr val="dk1"/>
                </a:solidFill>
                <a:latin typeface="Century Gothic"/>
                <a:ea typeface="Century Gothic"/>
                <a:cs typeface="Century Gothic"/>
                <a:sym typeface="Century Gothic"/>
              </a:rPr>
              <a:t>Qparser</a:t>
            </a:r>
            <a:r>
              <a:rPr lang="en-IN" sz="1600" dirty="0">
                <a:solidFill>
                  <a:schemeClr val="dk1"/>
                </a:solidFill>
                <a:latin typeface="Century Gothic"/>
                <a:ea typeface="Century Gothic"/>
                <a:cs typeface="Century Gothic"/>
                <a:sym typeface="Century Gothic"/>
              </a:rPr>
              <a:t> module is used to parse the text search query and internally </a:t>
            </a:r>
            <a:r>
              <a:rPr lang="en-IN" sz="1600" dirty="0" err="1">
                <a:solidFill>
                  <a:schemeClr val="dk1"/>
                </a:solidFill>
                <a:latin typeface="Century Gothic"/>
                <a:ea typeface="Century Gothic"/>
                <a:cs typeface="Century Gothic"/>
                <a:sym typeface="Century Gothic"/>
              </a:rPr>
              <a:t>multifieldparser</a:t>
            </a:r>
            <a:r>
              <a:rPr lang="en-IN" sz="1600" dirty="0">
                <a:solidFill>
                  <a:schemeClr val="dk1"/>
                </a:solidFill>
                <a:latin typeface="Century Gothic"/>
                <a:ea typeface="Century Gothic"/>
                <a:cs typeface="Century Gothic"/>
                <a:sym typeface="Century Gothic"/>
              </a:rPr>
              <a:t> class is used as we need to search the text in question and answer fields. </a:t>
            </a:r>
            <a:endParaRPr sz="1600" dirty="0">
              <a:solidFill>
                <a:schemeClr val="dk1"/>
              </a:solidFill>
              <a:latin typeface="Century Gothic"/>
              <a:ea typeface="Century Gothic"/>
              <a:cs typeface="Century Gothic"/>
              <a:sym typeface="Century Gothic"/>
            </a:endParaRPr>
          </a:p>
        </p:txBody>
      </p:sp>
      <p:sp>
        <p:nvSpPr>
          <p:cNvPr id="498" name="Google Shape;498;p19"/>
          <p:cNvSpPr txBox="1"/>
          <p:nvPr/>
        </p:nvSpPr>
        <p:spPr>
          <a:xfrm>
            <a:off x="0" y="454635"/>
            <a:ext cx="76295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entury Gothic"/>
                <a:ea typeface="Century Gothic"/>
                <a:cs typeface="Century Gothic"/>
                <a:sym typeface="Century Gothic"/>
              </a:rPr>
              <a:t>Model – BM25F Algorithm from Whoosh Package</a:t>
            </a:r>
            <a:endParaRPr sz="2400" b="1">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a:solidFill>
                  <a:srgbClr val="002776"/>
                </a:solidFill>
                <a:latin typeface="Arial"/>
                <a:ea typeface="Arial"/>
                <a:cs typeface="Arial"/>
                <a:sym typeface="Arial"/>
              </a:rPr>
              <a:t>Business Problem:</a:t>
            </a:r>
            <a:endParaRPr/>
          </a:p>
        </p:txBody>
      </p:sp>
      <p:sp>
        <p:nvSpPr>
          <p:cNvPr id="339" name="Google Shape;339;p2"/>
          <p:cNvSpPr txBox="1"/>
          <p:nvPr/>
        </p:nvSpPr>
        <p:spPr>
          <a:xfrm>
            <a:off x="170899" y="2634319"/>
            <a:ext cx="897904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0" u="none">
                <a:solidFill>
                  <a:srgbClr val="183374"/>
                </a:solidFill>
                <a:latin typeface="Century Gothic"/>
                <a:ea typeface="Century Gothic"/>
                <a:cs typeface="Century Gothic"/>
                <a:sym typeface="Century Gothic"/>
              </a:rPr>
              <a:t>Based on the text question, NLP algorithm should retrieve 5 most relevant responses from the corpus with rankings (Probabilities)</a:t>
            </a:r>
            <a:endParaRPr/>
          </a:p>
        </p:txBody>
      </p:sp>
      <p:sp>
        <p:nvSpPr>
          <p:cNvPr id="340" name="Google Shape;340;p2"/>
          <p:cNvSpPr txBox="1"/>
          <p:nvPr/>
        </p:nvSpPr>
        <p:spPr>
          <a:xfrm>
            <a:off x="170899" y="1518273"/>
            <a:ext cx="774346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183374"/>
                </a:solidFill>
                <a:latin typeface="Century Gothic"/>
                <a:ea typeface="Century Gothic"/>
                <a:cs typeface="Century Gothic"/>
                <a:sym typeface="Century Gothic"/>
              </a:rPr>
              <a:t>Proper Information need to be retrieved based on text search</a:t>
            </a:r>
            <a:endParaRPr/>
          </a:p>
        </p:txBody>
      </p:sp>
      <p:sp>
        <p:nvSpPr>
          <p:cNvPr id="341" name="Google Shape;341;p2"/>
          <p:cNvSpPr txBox="1"/>
          <p:nvPr/>
        </p:nvSpPr>
        <p:spPr>
          <a:xfrm>
            <a:off x="127323" y="2145101"/>
            <a:ext cx="256957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entury Gothic"/>
                <a:ea typeface="Century Gothic"/>
                <a:cs typeface="Century Gothic"/>
                <a:sym typeface="Century Gothic"/>
              </a:rPr>
              <a:t>Objective:</a:t>
            </a:r>
            <a:endParaRPr/>
          </a:p>
        </p:txBody>
      </p:sp>
      <p:sp>
        <p:nvSpPr>
          <p:cNvPr id="343" name="Google Shape;343;p2"/>
          <p:cNvSpPr txBox="1"/>
          <p:nvPr/>
        </p:nvSpPr>
        <p:spPr>
          <a:xfrm>
            <a:off x="127323" y="856527"/>
            <a:ext cx="32174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entury Gothic"/>
                <a:ea typeface="Century Gothic"/>
                <a:cs typeface="Century Gothic"/>
                <a:sym typeface="Century Gothic"/>
              </a:rPr>
              <a:t>Problem:</a:t>
            </a:r>
            <a:endParaRPr sz="1800" b="1">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0"/>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Model Results</a:t>
            </a:r>
            <a:endParaRPr sz="2800" b="1">
              <a:solidFill>
                <a:srgbClr val="002776"/>
              </a:solidFill>
              <a:latin typeface="Arial"/>
              <a:ea typeface="Arial"/>
              <a:cs typeface="Arial"/>
              <a:sym typeface="Aria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2805" y="649357"/>
            <a:ext cx="8865999" cy="29552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2804" y="3604591"/>
            <a:ext cx="8865999" cy="30877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1"/>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Model Results</a:t>
            </a:r>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4718" y="511604"/>
            <a:ext cx="8989282" cy="30797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4718" y="3591339"/>
            <a:ext cx="8804087" cy="32666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2"/>
          <p:cNvSpPr txBox="1"/>
          <p:nvPr/>
        </p:nvSpPr>
        <p:spPr>
          <a:xfrm>
            <a:off x="1109354" y="3218296"/>
            <a:ext cx="6925292"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a:solidFill>
                  <a:srgbClr val="002776"/>
                </a:solidFill>
                <a:latin typeface="Arial"/>
                <a:ea typeface="Arial"/>
                <a:cs typeface="Arial"/>
                <a:sym typeface="Arial"/>
              </a:rPr>
              <a:t>Model Deployment using Flask</a:t>
            </a:r>
            <a:endParaRPr sz="2800" b="1" dirty="0">
              <a:solidFill>
                <a:srgbClr val="00277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3"/>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Deployment</a:t>
            </a:r>
            <a:endParaRPr sz="2800" b="1">
              <a:solidFill>
                <a:srgbClr val="002776"/>
              </a:solidFill>
              <a:latin typeface="Arial"/>
              <a:ea typeface="Arial"/>
              <a:cs typeface="Arial"/>
              <a:sym typeface="Arial"/>
            </a:endParaRPr>
          </a:p>
        </p:txBody>
      </p:sp>
      <p:sp>
        <p:nvSpPr>
          <p:cNvPr id="527" name="Google Shape;527;p23"/>
          <p:cNvSpPr txBox="1"/>
          <p:nvPr/>
        </p:nvSpPr>
        <p:spPr>
          <a:xfrm>
            <a:off x="0" y="454635"/>
            <a:ext cx="8825948"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smtClean="0">
                <a:solidFill>
                  <a:schemeClr val="accent5">
                    <a:lumMod val="75000"/>
                  </a:schemeClr>
                </a:solidFill>
                <a:latin typeface="Century Gothic"/>
                <a:ea typeface="Century Gothic"/>
                <a:cs typeface="Century Gothic"/>
                <a:sym typeface="Century Gothic"/>
              </a:rPr>
              <a:t>Below is the app link for </a:t>
            </a:r>
            <a:r>
              <a:rPr lang="en-IN" sz="1800" b="1" dirty="0" err="1" smtClean="0">
                <a:solidFill>
                  <a:schemeClr val="accent5">
                    <a:lumMod val="75000"/>
                  </a:schemeClr>
                </a:solidFill>
                <a:latin typeface="Century Gothic"/>
                <a:ea typeface="Century Gothic"/>
                <a:cs typeface="Century Gothic"/>
                <a:sym typeface="Century Gothic"/>
              </a:rPr>
              <a:t>Heroku</a:t>
            </a:r>
            <a:r>
              <a:rPr lang="en-IN" sz="1800" b="1" dirty="0" smtClean="0">
                <a:solidFill>
                  <a:schemeClr val="accent5">
                    <a:lumMod val="75000"/>
                  </a:schemeClr>
                </a:solidFill>
                <a:latin typeface="Century Gothic"/>
                <a:ea typeface="Century Gothic"/>
                <a:cs typeface="Century Gothic"/>
                <a:sym typeface="Century Gothic"/>
              </a:rPr>
              <a:t> App by using Flask and respective screenshots of sample are shown below.</a:t>
            </a:r>
          </a:p>
          <a:p>
            <a:pPr lvl="0"/>
            <a:r>
              <a:rPr lang="en-IN" sz="2400" dirty="0">
                <a:hlinkClick r:id="rId3"/>
              </a:rPr>
              <a:t>https://informationretrievalqa.herokuapp.com/</a:t>
            </a:r>
            <a:endParaRPr lang="en-IN" sz="2400" b="1" dirty="0" smtClean="0">
              <a:solidFill>
                <a:schemeClr val="dk1"/>
              </a:solidFill>
              <a:latin typeface="Century Gothic"/>
              <a:ea typeface="Century Gothic"/>
              <a:cs typeface="Century Gothic"/>
              <a:sym typeface="Century Gothic"/>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 y="1654923"/>
            <a:ext cx="8825948" cy="17111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6020" y="3366052"/>
            <a:ext cx="8852786" cy="33660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4"/>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Challenges faced?</a:t>
            </a:r>
            <a:endParaRPr/>
          </a:p>
        </p:txBody>
      </p:sp>
      <p:sp>
        <p:nvSpPr>
          <p:cNvPr id="537" name="Google Shape;537;p24"/>
          <p:cNvSpPr txBox="1"/>
          <p:nvPr/>
        </p:nvSpPr>
        <p:spPr>
          <a:xfrm>
            <a:off x="90782" y="3429000"/>
            <a:ext cx="43654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How did you overcome?</a:t>
            </a:r>
            <a:endParaRPr/>
          </a:p>
        </p:txBody>
      </p:sp>
      <p:sp>
        <p:nvSpPr>
          <p:cNvPr id="538" name="Google Shape;538;p24"/>
          <p:cNvSpPr/>
          <p:nvPr/>
        </p:nvSpPr>
        <p:spPr>
          <a:xfrm>
            <a:off x="247649" y="848194"/>
            <a:ext cx="8791575" cy="2409356"/>
          </a:xfrm>
          <a:prstGeom prst="rect">
            <a:avLst/>
          </a:prstGeom>
          <a:solidFill>
            <a:schemeClr val="lt1"/>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Lot of difference is noticed between actual learning experience and project implementation process.</a:t>
            </a:r>
            <a:endParaRPr dirty="0"/>
          </a:p>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Faced issues in converting the JSON file to csv file.</a:t>
            </a:r>
            <a:endParaRPr dirty="0"/>
          </a:p>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smtClean="0">
                <a:solidFill>
                  <a:schemeClr val="dk1"/>
                </a:solidFill>
                <a:latin typeface="Century Gothic"/>
                <a:ea typeface="Century Gothic"/>
                <a:cs typeface="Century Gothic"/>
                <a:sym typeface="Century Gothic"/>
              </a:rPr>
              <a:t>We are unable to achieve the evaluation metrics (Accuracy, Mean Average Precision) for the consider model BM25F algorithm.</a:t>
            </a:r>
            <a:endParaRPr sz="1800" dirty="0">
              <a:solidFill>
                <a:schemeClr val="dk1"/>
              </a:solidFill>
              <a:latin typeface="Century Gothic"/>
              <a:ea typeface="Century Gothic"/>
              <a:cs typeface="Century Gothic"/>
              <a:sym typeface="Century Gothic"/>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
        <p:nvSpPr>
          <p:cNvPr id="539" name="Google Shape;539;p24"/>
          <p:cNvSpPr/>
          <p:nvPr/>
        </p:nvSpPr>
        <p:spPr>
          <a:xfrm>
            <a:off x="90782" y="4105744"/>
            <a:ext cx="8791575" cy="2409356"/>
          </a:xfrm>
          <a:prstGeom prst="rect">
            <a:avLst/>
          </a:prstGeom>
          <a:solidFill>
            <a:schemeClr val="lt1"/>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To overcome the variation of learning and project implementation we did enough research and gone  through various blogs, workspaces and team meetings.</a:t>
            </a:r>
            <a:endParaRPr dirty="0"/>
          </a:p>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Corrected the JSON File by converting single quotes to double quotes and combined the dictionaries in JSON file as single string and then converted corrected </a:t>
            </a:r>
            <a:r>
              <a:rPr lang="en-IN" sz="1800" dirty="0" err="1">
                <a:solidFill>
                  <a:schemeClr val="dk1"/>
                </a:solidFill>
                <a:latin typeface="Century Gothic"/>
                <a:ea typeface="Century Gothic"/>
                <a:cs typeface="Century Gothic"/>
                <a:sym typeface="Century Gothic"/>
              </a:rPr>
              <a:t>json</a:t>
            </a:r>
            <a:r>
              <a:rPr lang="en-IN" sz="1800" dirty="0">
                <a:solidFill>
                  <a:schemeClr val="dk1"/>
                </a:solidFill>
                <a:latin typeface="Century Gothic"/>
                <a:ea typeface="Century Gothic"/>
                <a:cs typeface="Century Gothic"/>
                <a:sym typeface="Century Gothic"/>
              </a:rPr>
              <a:t> file to </a:t>
            </a:r>
            <a:r>
              <a:rPr lang="en-IN" sz="1800" dirty="0" err="1">
                <a:solidFill>
                  <a:schemeClr val="dk1"/>
                </a:solidFill>
                <a:latin typeface="Century Gothic"/>
                <a:ea typeface="Century Gothic"/>
                <a:cs typeface="Century Gothic"/>
                <a:sym typeface="Century Gothic"/>
              </a:rPr>
              <a:t>dataframe</a:t>
            </a:r>
            <a:r>
              <a:rPr lang="en-IN" sz="1800" dirty="0">
                <a:solidFill>
                  <a:schemeClr val="dk1"/>
                </a:solidFill>
                <a:latin typeface="Century Gothic"/>
                <a:ea typeface="Century Gothic"/>
                <a:cs typeface="Century Gothic"/>
                <a:sym typeface="Century Gothic"/>
              </a:rPr>
              <a:t> using </a:t>
            </a:r>
            <a:r>
              <a:rPr lang="en-IN" sz="1800" dirty="0" err="1">
                <a:solidFill>
                  <a:schemeClr val="dk1"/>
                </a:solidFill>
                <a:latin typeface="Century Gothic"/>
                <a:ea typeface="Century Gothic"/>
                <a:cs typeface="Century Gothic"/>
                <a:sym typeface="Century Gothic"/>
              </a:rPr>
              <a:t>read_json</a:t>
            </a:r>
            <a:r>
              <a:rPr lang="en-IN" sz="1800" dirty="0">
                <a:solidFill>
                  <a:schemeClr val="dk1"/>
                </a:solidFill>
                <a:latin typeface="Century Gothic"/>
                <a:ea typeface="Century Gothic"/>
                <a:cs typeface="Century Gothic"/>
                <a:sym typeface="Century Gothic"/>
              </a:rPr>
              <a:t> function after referring few blogs.</a:t>
            </a:r>
            <a:endParaRPr dirty="0"/>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entury Gothic"/>
              <a:ea typeface="Century Gothic"/>
              <a:cs typeface="Century Gothic"/>
              <a:sym typeface="Century Gothic"/>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Project Architecture / Project Flow</a:t>
            </a:r>
            <a:endParaRPr/>
          </a:p>
        </p:txBody>
      </p:sp>
      <p:grpSp>
        <p:nvGrpSpPr>
          <p:cNvPr id="350" name="Google Shape;350;p3"/>
          <p:cNvGrpSpPr/>
          <p:nvPr/>
        </p:nvGrpSpPr>
        <p:grpSpPr>
          <a:xfrm>
            <a:off x="370493" y="950493"/>
            <a:ext cx="8588205" cy="4969043"/>
            <a:chOff x="104" y="0"/>
            <a:chExt cx="8588205" cy="4969043"/>
          </a:xfrm>
        </p:grpSpPr>
        <p:sp>
          <p:nvSpPr>
            <p:cNvPr id="351" name="Google Shape;351;p3"/>
            <p:cNvSpPr/>
            <p:nvPr/>
          </p:nvSpPr>
          <p:spPr>
            <a:xfrm>
              <a:off x="644131" y="0"/>
              <a:ext cx="7300152" cy="4969043"/>
            </a:xfrm>
            <a:prstGeom prst="rightArrow">
              <a:avLst>
                <a:gd name="adj1" fmla="val 50000"/>
                <a:gd name="adj2" fmla="val 50000"/>
              </a:avLst>
            </a:prstGeom>
            <a:solidFill>
              <a:srgbClr val="DFE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04"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txBox="1"/>
            <p:nvPr/>
          </p:nvSpPr>
          <p:spPr>
            <a:xfrm>
              <a:off x="61456"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Business Objective and Data Sources</a:t>
              </a:r>
              <a:endParaRPr/>
            </a:p>
            <a:p>
              <a:pPr marL="0" marR="0" lvl="0" indent="0" algn="ctr" rtl="0">
                <a:lnSpc>
                  <a:spcPct val="90000"/>
                </a:lnSpc>
                <a:spcBef>
                  <a:spcPts val="490"/>
                </a:spcBef>
                <a:spcAft>
                  <a:spcPts val="0"/>
                </a:spcAft>
                <a:buNone/>
              </a:pPr>
              <a:endParaRPr sz="1400" b="1" i="0">
                <a:solidFill>
                  <a:schemeClr val="dk1"/>
                </a:solidFill>
                <a:latin typeface="Arial"/>
                <a:ea typeface="Arial"/>
                <a:cs typeface="Arial"/>
                <a:sym typeface="Arial"/>
              </a:endParaRPr>
            </a:p>
          </p:txBody>
        </p:sp>
        <p:sp>
          <p:nvSpPr>
            <p:cNvPr id="354" name="Google Shape;354;p3"/>
            <p:cNvSpPr/>
            <p:nvPr/>
          </p:nvSpPr>
          <p:spPr>
            <a:xfrm>
              <a:off x="1466383"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txBox="1"/>
            <p:nvPr/>
          </p:nvSpPr>
          <p:spPr>
            <a:xfrm>
              <a:off x="1527735"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Data Collection and Parsing</a:t>
              </a:r>
              <a:endParaRPr sz="1400" b="1" i="0">
                <a:solidFill>
                  <a:schemeClr val="dk1"/>
                </a:solidFill>
                <a:latin typeface="Arial"/>
                <a:ea typeface="Arial"/>
                <a:cs typeface="Arial"/>
                <a:sym typeface="Arial"/>
              </a:endParaRPr>
            </a:p>
          </p:txBody>
        </p:sp>
        <p:sp>
          <p:nvSpPr>
            <p:cNvPr id="356" name="Google Shape;356;p3"/>
            <p:cNvSpPr/>
            <p:nvPr/>
          </p:nvSpPr>
          <p:spPr>
            <a:xfrm>
              <a:off x="2932662"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txBox="1"/>
            <p:nvPr/>
          </p:nvSpPr>
          <p:spPr>
            <a:xfrm>
              <a:off x="2994014"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Data Cleaning</a:t>
              </a:r>
              <a:endParaRPr/>
            </a:p>
            <a:p>
              <a:pPr marL="0" marR="0" lvl="0" indent="0" algn="ctr" rtl="0">
                <a:lnSpc>
                  <a:spcPct val="90000"/>
                </a:lnSpc>
                <a:spcBef>
                  <a:spcPts val="490"/>
                </a:spcBef>
                <a:spcAft>
                  <a:spcPts val="0"/>
                </a:spcAft>
                <a:buNone/>
              </a:pPr>
              <a:r>
                <a:rPr lang="en-IN" sz="1400" b="1" i="0">
                  <a:solidFill>
                    <a:schemeClr val="dk1"/>
                  </a:solidFill>
                  <a:latin typeface="Arial"/>
                  <a:ea typeface="Arial"/>
                  <a:cs typeface="Arial"/>
                  <a:sym typeface="Arial"/>
                </a:rPr>
                <a:t>EDA</a:t>
              </a:r>
              <a:endParaRPr/>
            </a:p>
            <a:p>
              <a:pPr marL="0" marR="0" lvl="0" indent="0" algn="ctr" rtl="0">
                <a:lnSpc>
                  <a:spcPct val="90000"/>
                </a:lnSpc>
                <a:spcBef>
                  <a:spcPts val="490"/>
                </a:spcBef>
                <a:spcAft>
                  <a:spcPts val="0"/>
                </a:spcAft>
                <a:buNone/>
              </a:pPr>
              <a:r>
                <a:rPr lang="en-IN" sz="1400" b="1" i="0">
                  <a:solidFill>
                    <a:schemeClr val="dk1"/>
                  </a:solidFill>
                  <a:latin typeface="Arial"/>
                  <a:ea typeface="Arial"/>
                  <a:cs typeface="Arial"/>
                  <a:sym typeface="Arial"/>
                </a:rPr>
                <a:t>Feature Engineering</a:t>
              </a:r>
              <a:endParaRPr/>
            </a:p>
            <a:p>
              <a:pPr marL="0" marR="0" lvl="0" indent="0" algn="ctr" rtl="0">
                <a:lnSpc>
                  <a:spcPct val="90000"/>
                </a:lnSpc>
                <a:spcBef>
                  <a:spcPts val="490"/>
                </a:spcBef>
                <a:spcAft>
                  <a:spcPts val="0"/>
                </a:spcAft>
                <a:buNone/>
              </a:pPr>
              <a:endParaRPr sz="1400" b="1" i="0">
                <a:solidFill>
                  <a:schemeClr val="dk1"/>
                </a:solidFill>
                <a:latin typeface="Arial"/>
                <a:ea typeface="Arial"/>
                <a:cs typeface="Arial"/>
                <a:sym typeface="Arial"/>
              </a:endParaRPr>
            </a:p>
          </p:txBody>
        </p:sp>
        <p:sp>
          <p:nvSpPr>
            <p:cNvPr id="358" name="Google Shape;358;p3"/>
            <p:cNvSpPr/>
            <p:nvPr/>
          </p:nvSpPr>
          <p:spPr>
            <a:xfrm>
              <a:off x="4398941"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txBox="1"/>
            <p:nvPr/>
          </p:nvSpPr>
          <p:spPr>
            <a:xfrm>
              <a:off x="4460293"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Model Building</a:t>
              </a:r>
              <a:endParaRPr sz="1400" b="1" i="0">
                <a:solidFill>
                  <a:schemeClr val="dk1"/>
                </a:solidFill>
                <a:latin typeface="Arial"/>
                <a:ea typeface="Arial"/>
                <a:cs typeface="Arial"/>
                <a:sym typeface="Arial"/>
              </a:endParaRPr>
            </a:p>
          </p:txBody>
        </p:sp>
        <p:sp>
          <p:nvSpPr>
            <p:cNvPr id="360" name="Google Shape;360;p3"/>
            <p:cNvSpPr/>
            <p:nvPr/>
          </p:nvSpPr>
          <p:spPr>
            <a:xfrm>
              <a:off x="5865220"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txBox="1"/>
            <p:nvPr/>
          </p:nvSpPr>
          <p:spPr>
            <a:xfrm>
              <a:off x="5926572"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Evaluation &amp; Validation</a:t>
              </a:r>
              <a:endParaRPr sz="1400" b="1" i="0">
                <a:solidFill>
                  <a:schemeClr val="dk1"/>
                </a:solidFill>
                <a:latin typeface="Arial"/>
                <a:ea typeface="Arial"/>
                <a:cs typeface="Arial"/>
                <a:sym typeface="Arial"/>
              </a:endParaRPr>
            </a:p>
          </p:txBody>
        </p:sp>
        <p:sp>
          <p:nvSpPr>
            <p:cNvPr id="362" name="Google Shape;362;p3"/>
            <p:cNvSpPr/>
            <p:nvPr/>
          </p:nvSpPr>
          <p:spPr>
            <a:xfrm>
              <a:off x="7331499"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txBox="1"/>
            <p:nvPr/>
          </p:nvSpPr>
          <p:spPr>
            <a:xfrm>
              <a:off x="7392851"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Final Model  Deployment</a:t>
              </a:r>
              <a:endParaRPr sz="1400" b="1" i="0">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Exploratory Data Analysis (EDA) and </a:t>
            </a:r>
            <a:endParaRPr/>
          </a:p>
          <a:p>
            <a:pPr marL="0" marR="0" lvl="0" indent="0" algn="l" rtl="0">
              <a:spcBef>
                <a:spcPts val="0"/>
              </a:spcBef>
              <a:spcAft>
                <a:spcPts val="0"/>
              </a:spcAft>
              <a:buNone/>
            </a:pPr>
            <a:r>
              <a:rPr lang="en-IN" sz="2800" b="1">
                <a:solidFill>
                  <a:srgbClr val="002776"/>
                </a:solidFill>
                <a:latin typeface="Arial"/>
                <a:ea typeface="Arial"/>
                <a:cs typeface="Arial"/>
                <a:sym typeface="Arial"/>
              </a:rPr>
              <a:t>Feature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Data set details</a:t>
            </a:r>
            <a:endParaRPr/>
          </a:p>
        </p:txBody>
      </p:sp>
      <p:sp>
        <p:nvSpPr>
          <p:cNvPr id="376" name="Google Shape;376;p5"/>
          <p:cNvSpPr txBox="1"/>
          <p:nvPr/>
        </p:nvSpPr>
        <p:spPr>
          <a:xfrm>
            <a:off x="185195" y="937549"/>
            <a:ext cx="8658016" cy="36625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rgbClr val="183374"/>
                </a:solidFill>
                <a:latin typeface="Calibri"/>
                <a:ea typeface="Calibri"/>
                <a:cs typeface="Calibri"/>
                <a:sym typeface="Calibri"/>
              </a:rPr>
              <a:t>Data Set File:</a:t>
            </a:r>
            <a:r>
              <a:rPr lang="en-IN" sz="1400" dirty="0">
                <a:solidFill>
                  <a:srgbClr val="183374"/>
                </a:solidFill>
                <a:latin typeface="Calibri"/>
                <a:ea typeface="Calibri"/>
                <a:cs typeface="Calibri"/>
                <a:sym typeface="Calibri"/>
              </a:rPr>
              <a:t> </a:t>
            </a:r>
            <a:r>
              <a:rPr lang="en-IN" sz="1400" dirty="0" err="1">
                <a:solidFill>
                  <a:srgbClr val="183374"/>
                </a:solidFill>
                <a:latin typeface="Calibri"/>
                <a:ea typeface="Calibri"/>
                <a:cs typeface="Calibri"/>
                <a:sym typeface="Calibri"/>
              </a:rPr>
              <a:t>QA_Electronics.JSON</a:t>
            </a:r>
            <a:endParaRPr sz="1400" dirty="0">
              <a:solidFill>
                <a:srgbClr val="183374"/>
              </a:solidFill>
              <a:latin typeface="Calibri"/>
              <a:ea typeface="Calibri"/>
              <a:cs typeface="Calibri"/>
              <a:sym typeface="Calibri"/>
            </a:endParaRPr>
          </a:p>
          <a:p>
            <a:pPr marL="0" marR="0" lvl="0" indent="0" algn="l" rtl="0">
              <a:spcBef>
                <a:spcPts val="0"/>
              </a:spcBef>
              <a:spcAft>
                <a:spcPts val="0"/>
              </a:spcAft>
              <a:buNone/>
            </a:pPr>
            <a:r>
              <a:rPr lang="en-IN" sz="1400" b="1" dirty="0">
                <a:solidFill>
                  <a:srgbClr val="183374"/>
                </a:solidFill>
                <a:latin typeface="Calibri"/>
                <a:ea typeface="Calibri"/>
                <a:cs typeface="Calibri"/>
                <a:sym typeface="Calibri"/>
              </a:rPr>
              <a:t>Rows:</a:t>
            </a:r>
            <a:r>
              <a:rPr lang="en-IN" sz="1400" dirty="0">
                <a:solidFill>
                  <a:srgbClr val="183374"/>
                </a:solidFill>
                <a:latin typeface="Calibri"/>
                <a:ea typeface="Calibri"/>
                <a:cs typeface="Calibri"/>
                <a:sym typeface="Calibri"/>
              </a:rPr>
              <a:t> 314263</a:t>
            </a:r>
            <a:endParaRPr dirty="0"/>
          </a:p>
          <a:p>
            <a:pPr marL="0" marR="0" lvl="0" indent="0" algn="l" rtl="0">
              <a:spcBef>
                <a:spcPts val="0"/>
              </a:spcBef>
              <a:spcAft>
                <a:spcPts val="0"/>
              </a:spcAft>
              <a:buNone/>
            </a:pPr>
            <a:r>
              <a:rPr lang="en-IN" sz="1400" b="1" dirty="0">
                <a:solidFill>
                  <a:srgbClr val="183374"/>
                </a:solidFill>
                <a:latin typeface="Calibri"/>
                <a:ea typeface="Calibri"/>
                <a:cs typeface="Calibri"/>
                <a:sym typeface="Calibri"/>
              </a:rPr>
              <a:t>Columns:</a:t>
            </a:r>
            <a:r>
              <a:rPr lang="en-IN" sz="1400" dirty="0">
                <a:solidFill>
                  <a:srgbClr val="183374"/>
                </a:solidFill>
                <a:latin typeface="Calibri"/>
                <a:ea typeface="Calibri"/>
                <a:cs typeface="Calibri"/>
                <a:sym typeface="Calibri"/>
              </a:rPr>
              <a:t> 7</a:t>
            </a:r>
            <a:endParaRPr dirty="0"/>
          </a:p>
          <a:p>
            <a:pPr marL="0" marR="0" lvl="0" indent="0" algn="l" rtl="0">
              <a:spcBef>
                <a:spcPts val="0"/>
              </a:spcBef>
              <a:spcAft>
                <a:spcPts val="0"/>
              </a:spcAft>
              <a:buNone/>
            </a:pPr>
            <a:r>
              <a:rPr lang="en-IN" sz="1400" b="1" dirty="0">
                <a:solidFill>
                  <a:srgbClr val="183374"/>
                </a:solidFill>
                <a:latin typeface="Calibri"/>
                <a:ea typeface="Calibri"/>
                <a:cs typeface="Calibri"/>
                <a:sym typeface="Calibri"/>
              </a:rPr>
              <a:t>Datatype: </a:t>
            </a:r>
            <a:r>
              <a:rPr lang="en-IN" sz="1400" dirty="0">
                <a:solidFill>
                  <a:srgbClr val="183374"/>
                </a:solidFill>
                <a:latin typeface="Calibri"/>
                <a:ea typeface="Calibri"/>
                <a:cs typeface="Calibri"/>
                <a:sym typeface="Calibri"/>
              </a:rPr>
              <a:t>7 columns are object</a:t>
            </a:r>
            <a:r>
              <a:rPr lang="en-IN" sz="1400" b="1" dirty="0">
                <a:solidFill>
                  <a:srgbClr val="183374"/>
                </a:solidFill>
                <a:latin typeface="Calibri"/>
                <a:ea typeface="Calibri"/>
                <a:cs typeface="Calibri"/>
                <a:sym typeface="Calibri"/>
              </a:rPr>
              <a:t> </a:t>
            </a:r>
            <a:r>
              <a:rPr lang="en-IN" sz="1400" dirty="0">
                <a:solidFill>
                  <a:srgbClr val="183374"/>
                </a:solidFill>
                <a:latin typeface="Calibri"/>
                <a:ea typeface="Calibri"/>
                <a:cs typeface="Calibri"/>
                <a:sym typeface="Calibri"/>
              </a:rPr>
              <a:t>datatype</a:t>
            </a:r>
            <a:endParaRPr sz="1400" dirty="0">
              <a:solidFill>
                <a:srgbClr val="183374"/>
              </a:solidFill>
              <a:latin typeface="Calibri"/>
              <a:ea typeface="Calibri"/>
              <a:cs typeface="Calibri"/>
              <a:sym typeface="Calibri"/>
            </a:endParaRPr>
          </a:p>
          <a:p>
            <a:pPr marL="285750" marR="0" lvl="0" indent="-285750" algn="l" rtl="0">
              <a:spcBef>
                <a:spcPts val="0"/>
              </a:spcBef>
              <a:spcAft>
                <a:spcPts val="0"/>
              </a:spcAft>
              <a:buClr>
                <a:srgbClr val="183374"/>
              </a:buClr>
              <a:buSzPts val="1400"/>
              <a:buFont typeface="Arial"/>
              <a:buChar char="•"/>
            </a:pPr>
            <a:r>
              <a:rPr lang="en-IN" sz="1400" dirty="0">
                <a:solidFill>
                  <a:srgbClr val="183374"/>
                </a:solidFill>
                <a:latin typeface="Calibri"/>
                <a:ea typeface="Calibri"/>
                <a:cs typeface="Calibri"/>
                <a:sym typeface="Calibri"/>
              </a:rPr>
              <a:t>Missing values are identified in the below columns</a:t>
            </a:r>
            <a:endParaRPr sz="1400" dirty="0">
              <a:solidFill>
                <a:srgbClr val="183374"/>
              </a:solidFill>
              <a:latin typeface="Calibri"/>
              <a:ea typeface="Calibri"/>
              <a:cs typeface="Calibri"/>
              <a:sym typeface="Calibri"/>
            </a:endParaRPr>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Answer: </a:t>
            </a:r>
            <a:r>
              <a:rPr lang="en-IN" sz="1400" b="1" i="0" u="none" strike="noStrike" cap="none" dirty="0">
                <a:solidFill>
                  <a:srgbClr val="183374"/>
                </a:solidFill>
                <a:latin typeface="Calibri"/>
                <a:ea typeface="Calibri"/>
                <a:cs typeface="Calibri"/>
                <a:sym typeface="Calibri"/>
              </a:rPr>
              <a:t>32</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Answer Type: </a:t>
            </a:r>
            <a:r>
              <a:rPr lang="en-IN" sz="1400" b="1" i="0" u="none" strike="noStrike" cap="none" dirty="0">
                <a:solidFill>
                  <a:srgbClr val="183374"/>
                </a:solidFill>
                <a:latin typeface="Calibri"/>
                <a:ea typeface="Calibri"/>
                <a:cs typeface="Calibri"/>
                <a:sym typeface="Calibri"/>
              </a:rPr>
              <a:t>148665</a:t>
            </a:r>
            <a:endParaRPr sz="1400" b="1" i="0" u="none" strike="noStrike" cap="none" dirty="0">
              <a:solidFill>
                <a:srgbClr val="183374"/>
              </a:solidFill>
              <a:latin typeface="Calibri"/>
              <a:ea typeface="Calibri"/>
              <a:cs typeface="Calibri"/>
              <a:sym typeface="Calibri"/>
            </a:endParaRPr>
          </a:p>
          <a:p>
            <a:pPr marL="265113" marR="0" lvl="1" indent="-265113" algn="l" rtl="0">
              <a:spcBef>
                <a:spcPts val="0"/>
              </a:spcBef>
              <a:spcAft>
                <a:spcPts val="0"/>
              </a:spcAft>
              <a:buClr>
                <a:srgbClr val="183374"/>
              </a:buClr>
              <a:buSzPts val="1400"/>
              <a:buFont typeface="Arial"/>
              <a:buChar char="•"/>
            </a:pPr>
            <a:r>
              <a:rPr lang="en-IN" sz="1400" b="0" i="0" u="none" strike="noStrike" cap="none" dirty="0">
                <a:solidFill>
                  <a:srgbClr val="183374"/>
                </a:solidFill>
                <a:latin typeface="Calibri"/>
                <a:ea typeface="Calibri"/>
                <a:cs typeface="Calibri"/>
                <a:sym typeface="Calibri"/>
              </a:rPr>
              <a:t>Unique values</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answer – </a:t>
            </a:r>
            <a:r>
              <a:rPr lang="en-IN" sz="1400" b="1" i="0" u="none" strike="noStrike" cap="none" dirty="0">
                <a:solidFill>
                  <a:srgbClr val="183374"/>
                </a:solidFill>
                <a:latin typeface="Calibri"/>
                <a:ea typeface="Calibri"/>
                <a:cs typeface="Calibri"/>
                <a:sym typeface="Calibri"/>
              </a:rPr>
              <a:t>274894</a:t>
            </a:r>
            <a:r>
              <a:rPr lang="en-IN" sz="1400" b="0" i="0" u="none" strike="noStrike" cap="none" dirty="0">
                <a:solidFill>
                  <a:srgbClr val="183374"/>
                </a:solidFill>
                <a:latin typeface="Calibri"/>
                <a:ea typeface="Calibri"/>
                <a:cs typeface="Calibri"/>
                <a:sym typeface="Calibri"/>
              </a:rPr>
              <a:t> unique values and </a:t>
            </a:r>
            <a:r>
              <a:rPr lang="en-IN" sz="1400" b="1" i="0" u="none" strike="noStrike" cap="none" dirty="0">
                <a:solidFill>
                  <a:srgbClr val="183374"/>
                </a:solidFill>
                <a:latin typeface="Calibri"/>
                <a:ea typeface="Calibri"/>
                <a:cs typeface="Calibri"/>
                <a:sym typeface="Calibri"/>
              </a:rPr>
              <a:t>39337</a:t>
            </a:r>
            <a:r>
              <a:rPr lang="en-IN" sz="1400" b="0" i="0" u="none" strike="noStrike" cap="none" dirty="0">
                <a:solidFill>
                  <a:srgbClr val="183374"/>
                </a:solidFill>
                <a:latin typeface="Calibri"/>
                <a:ea typeface="Calibri"/>
                <a:cs typeface="Calibri"/>
                <a:sym typeface="Calibri"/>
              </a:rPr>
              <a:t>duplicate values</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answer Type – 3 unique values and Null values</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question – </a:t>
            </a:r>
            <a:r>
              <a:rPr lang="en-IN" sz="1400" b="1" i="0" u="none" strike="noStrike" cap="none" dirty="0">
                <a:solidFill>
                  <a:srgbClr val="183374"/>
                </a:solidFill>
                <a:latin typeface="Calibri"/>
                <a:ea typeface="Calibri"/>
                <a:cs typeface="Calibri"/>
                <a:sym typeface="Calibri"/>
              </a:rPr>
              <a:t>290872 </a:t>
            </a:r>
            <a:r>
              <a:rPr lang="en-IN" sz="1400" b="0" i="0" u="none" strike="noStrike" cap="none" dirty="0">
                <a:solidFill>
                  <a:srgbClr val="183374"/>
                </a:solidFill>
                <a:latin typeface="Calibri"/>
                <a:ea typeface="Calibri"/>
                <a:cs typeface="Calibri"/>
                <a:sym typeface="Calibri"/>
              </a:rPr>
              <a:t>unique values and </a:t>
            </a:r>
            <a:r>
              <a:rPr lang="en-IN" sz="1400" b="1" i="0" u="none" strike="noStrike" cap="none" dirty="0">
                <a:solidFill>
                  <a:srgbClr val="183374"/>
                </a:solidFill>
                <a:latin typeface="Calibri"/>
                <a:ea typeface="Calibri"/>
                <a:cs typeface="Calibri"/>
                <a:sym typeface="Calibri"/>
              </a:rPr>
              <a:t>23391 </a:t>
            </a:r>
            <a:r>
              <a:rPr lang="en-IN" sz="1400" b="0" i="0" u="none" strike="noStrike" cap="none" dirty="0">
                <a:solidFill>
                  <a:srgbClr val="183374"/>
                </a:solidFill>
                <a:latin typeface="Calibri"/>
                <a:ea typeface="Calibri"/>
                <a:cs typeface="Calibri"/>
                <a:sym typeface="Calibri"/>
              </a:rPr>
              <a:t>duplicate values</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question Type – </a:t>
            </a:r>
            <a:r>
              <a:rPr lang="en-IN" sz="1400" b="1" i="0" u="none" strike="noStrike" cap="none" dirty="0">
                <a:solidFill>
                  <a:srgbClr val="183374"/>
                </a:solidFill>
                <a:latin typeface="Calibri"/>
                <a:ea typeface="Calibri"/>
                <a:cs typeface="Calibri"/>
                <a:sym typeface="Calibri"/>
              </a:rPr>
              <a:t>2</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err="1">
                <a:solidFill>
                  <a:srgbClr val="183374"/>
                </a:solidFill>
                <a:latin typeface="Calibri"/>
                <a:ea typeface="Calibri"/>
                <a:cs typeface="Calibri"/>
                <a:sym typeface="Calibri"/>
              </a:rPr>
              <a:t>asin</a:t>
            </a:r>
            <a:r>
              <a:rPr lang="en-IN" sz="1400" b="0" i="0" u="none" strike="noStrike" cap="none" dirty="0">
                <a:solidFill>
                  <a:srgbClr val="183374"/>
                </a:solidFill>
                <a:latin typeface="Calibri"/>
                <a:ea typeface="Calibri"/>
                <a:cs typeface="Calibri"/>
                <a:sym typeface="Calibri"/>
              </a:rPr>
              <a:t> -  </a:t>
            </a:r>
            <a:r>
              <a:rPr lang="en-IN" sz="1400" b="1" i="0" u="none" strike="noStrike" cap="none" dirty="0">
                <a:solidFill>
                  <a:srgbClr val="183374"/>
                </a:solidFill>
                <a:latin typeface="Calibri"/>
                <a:ea typeface="Calibri"/>
                <a:cs typeface="Calibri"/>
                <a:sym typeface="Calibri"/>
              </a:rPr>
              <a:t>39371 </a:t>
            </a:r>
            <a:r>
              <a:rPr lang="en-IN" sz="1400" b="0" i="0" u="none" strike="noStrike" cap="none" dirty="0">
                <a:solidFill>
                  <a:srgbClr val="183374"/>
                </a:solidFill>
                <a:latin typeface="Calibri"/>
                <a:ea typeface="Calibri"/>
                <a:cs typeface="Calibri"/>
                <a:sym typeface="Calibri"/>
              </a:rPr>
              <a:t>unique values and </a:t>
            </a:r>
            <a:r>
              <a:rPr lang="en-IN" sz="1400" b="1" i="0" u="none" strike="noStrike" cap="none" dirty="0">
                <a:solidFill>
                  <a:srgbClr val="183374"/>
                </a:solidFill>
                <a:latin typeface="Calibri"/>
                <a:ea typeface="Calibri"/>
                <a:cs typeface="Calibri"/>
                <a:sym typeface="Calibri"/>
              </a:rPr>
              <a:t>274860 </a:t>
            </a:r>
            <a:r>
              <a:rPr lang="en-IN" sz="1400" b="0" i="0" u="none" strike="noStrike" cap="none" dirty="0">
                <a:solidFill>
                  <a:srgbClr val="183374"/>
                </a:solidFill>
                <a:latin typeface="Calibri"/>
                <a:ea typeface="Calibri"/>
                <a:cs typeface="Calibri"/>
                <a:sym typeface="Calibri"/>
              </a:rPr>
              <a:t>duplicate values</a:t>
            </a:r>
            <a:endParaRPr dirty="0"/>
          </a:p>
          <a:p>
            <a:pPr marL="742950" marR="0" lvl="1" indent="-171450" algn="l" rtl="0">
              <a:spcBef>
                <a:spcPts val="0"/>
              </a:spcBef>
              <a:spcAft>
                <a:spcPts val="0"/>
              </a:spcAft>
              <a:buClr>
                <a:schemeClr val="dk1"/>
              </a:buClr>
              <a:buSzPts val="1800"/>
              <a:buFont typeface="Noto Sans Symbols"/>
              <a:buNone/>
            </a:pPr>
            <a:endParaRPr sz="1800" b="0" i="0" u="none" strike="noStrike" cap="none" dirty="0">
              <a:solidFill>
                <a:srgbClr val="183374"/>
              </a:solidFill>
              <a:latin typeface="Century Gothic"/>
              <a:ea typeface="Century Gothic"/>
              <a:cs typeface="Century Gothic"/>
              <a:sym typeface="Century Gothic"/>
            </a:endParaRPr>
          </a:p>
          <a:p>
            <a:pPr marL="285750" marR="0" lvl="0" indent="-196850" algn="just" rtl="0">
              <a:spcBef>
                <a:spcPts val="0"/>
              </a:spcBef>
              <a:spcAft>
                <a:spcPts val="0"/>
              </a:spcAft>
              <a:buClr>
                <a:schemeClr val="dk1"/>
              </a:buClr>
              <a:buSzPts val="1400"/>
              <a:buFont typeface="Arial"/>
              <a:buNone/>
            </a:pPr>
            <a:endParaRPr sz="1400" dirty="0">
              <a:solidFill>
                <a:srgbClr val="183374"/>
              </a:solidFill>
              <a:latin typeface="Calibri"/>
              <a:ea typeface="Calibri"/>
              <a:cs typeface="Calibri"/>
              <a:sym typeface="Calibri"/>
            </a:endParaRPr>
          </a:p>
          <a:p>
            <a:pPr marL="0" marR="0" lvl="0" indent="0" algn="just" rtl="0">
              <a:spcBef>
                <a:spcPts val="0"/>
              </a:spcBef>
              <a:spcAft>
                <a:spcPts val="0"/>
              </a:spcAft>
              <a:buNone/>
            </a:pP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80"/>
        <p:cNvGrpSpPr/>
        <p:nvPr/>
      </p:nvGrpSpPr>
      <p:grpSpPr>
        <a:xfrm>
          <a:off x="0" y="0"/>
          <a:ext cx="0" cy="0"/>
          <a:chOff x="0" y="0"/>
          <a:chExt cx="0" cy="0"/>
        </a:xfrm>
      </p:grpSpPr>
      <p:sp>
        <p:nvSpPr>
          <p:cNvPr id="381" name="Google Shape;381;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IN" sz="2800" b="1" i="0" u="none" strike="noStrike" cap="none">
                <a:solidFill>
                  <a:srgbClr val="002776"/>
                </a:solidFill>
                <a:latin typeface="Arial"/>
                <a:ea typeface="Arial"/>
                <a:cs typeface="Arial"/>
                <a:sym typeface="Arial"/>
              </a:rPr>
              <a:t>Exploratory Data Analysis (EDA)</a:t>
            </a:r>
            <a:endParaRPr/>
          </a:p>
        </p:txBody>
      </p:sp>
      <p:sp>
        <p:nvSpPr>
          <p:cNvPr id="382" name="Google Shape;382;p6"/>
          <p:cNvSpPr/>
          <p:nvPr/>
        </p:nvSpPr>
        <p:spPr>
          <a:xfrm>
            <a:off x="139808" y="632533"/>
            <a:ext cx="9004192" cy="5201424"/>
          </a:xfrm>
          <a:prstGeom prst="rect">
            <a:avLst/>
          </a:prstGeom>
          <a:noFill/>
          <a:ln>
            <a:noFill/>
          </a:ln>
        </p:spPr>
        <p:txBody>
          <a:bodyPr spcFirstLastPara="1" wrap="square" lIns="91425" tIns="45700" rIns="91425" bIns="45700" anchor="t" anchorCtr="0">
            <a:spAutoFit/>
          </a:bodyPr>
          <a:lstStyle/>
          <a:p>
            <a:pPr marL="742950" marR="0" lvl="1" indent="-285750" algn="l" rtl="0">
              <a:spcBef>
                <a:spcPts val="0"/>
              </a:spcBef>
              <a:spcAft>
                <a:spcPts val="0"/>
              </a:spcAft>
              <a:buClr>
                <a:srgbClr val="2F5496"/>
              </a:buClr>
              <a:buSzPts val="1400"/>
              <a:buFont typeface="Arial"/>
              <a:buChar char="•"/>
            </a:pPr>
            <a:r>
              <a:rPr lang="en-IN" sz="1400" b="0" i="0" u="none" strike="noStrike" cap="none">
                <a:solidFill>
                  <a:srgbClr val="2F5496"/>
                </a:solidFill>
                <a:latin typeface="Calibri"/>
                <a:ea typeface="Calibri"/>
                <a:cs typeface="Calibri"/>
                <a:sym typeface="Calibri"/>
              </a:rPr>
              <a:t>50% of the data has answer Type Null values</a:t>
            </a:r>
            <a:endParaRPr/>
          </a:p>
          <a:p>
            <a:pPr marL="742950" marR="0" lvl="1" indent="-285750" algn="l" rtl="0">
              <a:spcBef>
                <a:spcPts val="0"/>
              </a:spcBef>
              <a:spcAft>
                <a:spcPts val="0"/>
              </a:spcAft>
              <a:buClr>
                <a:srgbClr val="2F5496"/>
              </a:buClr>
              <a:buSzPts val="1400"/>
              <a:buFont typeface="Arial"/>
              <a:buChar char="•"/>
            </a:pPr>
            <a:r>
              <a:rPr lang="en-IN" sz="1400" b="0" i="0" u="none" strike="noStrike" cap="none">
                <a:solidFill>
                  <a:srgbClr val="2F5496"/>
                </a:solidFill>
                <a:latin typeface="Calibri"/>
                <a:ea typeface="Calibri"/>
                <a:cs typeface="Calibri"/>
                <a:sym typeface="Calibri"/>
              </a:rPr>
              <a:t>Unique Answer Type values are 'Y', 'N', and ‘?‘ apart from null values for open ended  question Type.</a:t>
            </a:r>
            <a:endParaRPr sz="14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742950" marR="0" lvl="1" indent="-184150" algn="l" rtl="0">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1" i="1" u="none" strike="noStrike" cap="none">
              <a:solidFill>
                <a:srgbClr val="385623"/>
              </a:solidFill>
              <a:latin typeface="Verdana"/>
              <a:ea typeface="Verdana"/>
              <a:cs typeface="Verdana"/>
              <a:sym typeface="Verdana"/>
            </a:endParaRPr>
          </a:p>
          <a:p>
            <a:pPr marL="742950" marR="0" lvl="1" indent="-184150" algn="just" rtl="0">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457200" marR="0" lvl="1"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p:txBody>
      </p:sp>
      <p:graphicFrame>
        <p:nvGraphicFramePr>
          <p:cNvPr id="384" name="Google Shape;384;p6"/>
          <p:cNvGraphicFramePr/>
          <p:nvPr/>
        </p:nvGraphicFramePr>
        <p:xfrm>
          <a:off x="67592" y="1311442"/>
          <a:ext cx="8650575" cy="5230255"/>
        </p:xfrm>
        <a:graphic>
          <a:graphicData uri="http://schemas.openxmlformats.org/drawingml/2006/table">
            <a:tbl>
              <a:tblPr>
                <a:noFill/>
                <a:tableStyleId>{72BF4ADA-212D-4E26-B842-FD31E4F004FD}</a:tableStyleId>
              </a:tblPr>
              <a:tblGrid>
                <a:gridCol w="2635175"/>
                <a:gridCol w="3223375"/>
                <a:gridCol w="815650"/>
                <a:gridCol w="1976375"/>
              </a:tblGrid>
              <a:tr h="176550">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question</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answer</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asin</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Comment</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r>
              <a:tr h="3850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5.1</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Whats the question?</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B001KUSXXU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No proper question format for 28 records. Mostly question is numerical.</a:t>
                      </a:r>
                      <a:endParaRPr sz="1000" b="0" i="0" u="none" strike="noStrike" cap="none">
                        <a:solidFill>
                          <a:srgbClr val="000000"/>
                        </a:solidFill>
                        <a:latin typeface="Calibri"/>
                        <a:ea typeface="Calibri"/>
                        <a:cs typeface="Calibri"/>
                        <a:sym typeface="Calibri"/>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B000BH5OUI</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4">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Question and Answer are same but the product IDs are different</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B000BH5OW6</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B000KZ5YWE</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B000KZ9916</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3850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 wonder if in this player you can watch TV"</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it says u can but i havent tried that yet or bought the extra equipment to do so.</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B0058SJQD6</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3">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Same Question is repeated for multiple products and answers.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 wonder if in this player you can watch TV"</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No you can't watch tv and I truly do not recommend you buy this device the cd quality makes it sound like the chipmonks and it freezes for no reason poor sound quality !!! I'm truly disappointed with this purchase!</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B006WUPRU0</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3850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 wonder if in this player you can watch TV"</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You can, If you buy the addon device to watch TV. Out of the box, though, you can't</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B0072LFAQE</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
          <p:cNvSpPr txBox="1"/>
          <p:nvPr/>
        </p:nvSpPr>
        <p:spPr>
          <a:xfrm>
            <a:off x="-1" y="0"/>
            <a:ext cx="66654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Exploratory Data Analysis (EDA)</a:t>
            </a:r>
            <a:endParaRPr/>
          </a:p>
        </p:txBody>
      </p:sp>
      <p:sp>
        <p:nvSpPr>
          <p:cNvPr id="391" name="Google Shape;391;p7"/>
          <p:cNvSpPr txBox="1"/>
          <p:nvPr/>
        </p:nvSpPr>
        <p:spPr>
          <a:xfrm>
            <a:off x="185195" y="937549"/>
            <a:ext cx="8658016" cy="76940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183374"/>
              </a:buClr>
              <a:buSzPts val="1600"/>
              <a:buFont typeface="Arial"/>
              <a:buChar char="•"/>
            </a:pPr>
            <a:r>
              <a:rPr lang="en-IN" sz="1600" b="1" i="1" dirty="0">
                <a:solidFill>
                  <a:srgbClr val="183374"/>
                </a:solidFill>
                <a:latin typeface="Verdana"/>
                <a:ea typeface="Verdana"/>
                <a:cs typeface="Verdana"/>
                <a:sym typeface="Verdana"/>
              </a:rPr>
              <a:t>List out all your queries:</a:t>
            </a:r>
            <a:endParaRPr dirty="0"/>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As per acceptance Criteria, We assume that we can only consider Q &amp; A only and ignore the rest of the features?</a:t>
            </a:r>
            <a:endParaRPr dirty="0"/>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We noticed 32 answers are unavailable in the provided data and assuming we can ignore those records. </a:t>
            </a:r>
            <a:endParaRPr dirty="0"/>
          </a:p>
        </p:txBody>
      </p:sp>
      <p:sp>
        <p:nvSpPr>
          <p:cNvPr id="392" name="Google Shape;392;p7"/>
          <p:cNvSpPr txBox="1"/>
          <p:nvPr/>
        </p:nvSpPr>
        <p:spPr>
          <a:xfrm>
            <a:off x="300789" y="3004474"/>
            <a:ext cx="8658016" cy="76940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183374"/>
              </a:buClr>
              <a:buSzPts val="1600"/>
              <a:buFont typeface="Arial"/>
              <a:buChar char="•"/>
            </a:pPr>
            <a:r>
              <a:rPr lang="en-IN" sz="1600" b="1" i="1" dirty="0">
                <a:solidFill>
                  <a:srgbClr val="183374"/>
                </a:solidFill>
                <a:latin typeface="Verdana"/>
                <a:ea typeface="Verdana"/>
                <a:cs typeface="Verdana"/>
                <a:sym typeface="Verdana"/>
              </a:rPr>
              <a:t>Points to note:</a:t>
            </a:r>
            <a:endParaRPr sz="1600" b="1" i="1" dirty="0">
              <a:solidFill>
                <a:srgbClr val="183374"/>
              </a:solidFill>
              <a:latin typeface="Verdana"/>
              <a:ea typeface="Verdana"/>
              <a:cs typeface="Verdana"/>
              <a:sym typeface="Verdana"/>
            </a:endParaRPr>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smtClean="0">
                <a:solidFill>
                  <a:srgbClr val="183374"/>
                </a:solidFill>
                <a:latin typeface="Calibri"/>
                <a:ea typeface="Calibri"/>
                <a:cs typeface="Calibri"/>
                <a:sym typeface="Calibri"/>
              </a:rPr>
              <a:t>13000</a:t>
            </a:r>
            <a:r>
              <a:rPr lang="en-IN" sz="1400" dirty="0">
                <a:solidFill>
                  <a:srgbClr val="183374"/>
                </a:solidFill>
                <a:latin typeface="Calibri"/>
                <a:ea typeface="Calibri"/>
                <a:cs typeface="Calibri"/>
                <a:sym typeface="Calibri"/>
              </a:rPr>
              <a:t>+ question and answer duplicates are available when we consider  subset data frame  of questions and answers.</a:t>
            </a: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8"/>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sp>
        <p:nvSpPr>
          <p:cNvPr id="399" name="Google Shape;399;p8"/>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a:solidFill>
                  <a:srgbClr val="002776"/>
                </a:solidFill>
                <a:latin typeface="Arial"/>
                <a:ea typeface="Arial"/>
                <a:cs typeface="Arial"/>
                <a:sym typeface="Arial"/>
              </a:rPr>
              <a:t>Below depicts the most frequent  words of Corpus</a:t>
            </a:r>
            <a:endParaRPr sz="1100">
              <a:solidFill>
                <a:srgbClr val="002776"/>
              </a:solidFill>
              <a:latin typeface="Arial"/>
              <a:ea typeface="Arial"/>
              <a:cs typeface="Arial"/>
              <a:sym typeface="Arial"/>
            </a:endParaRPr>
          </a:p>
        </p:txBody>
      </p:sp>
      <p:pic>
        <p:nvPicPr>
          <p:cNvPr id="400" name="Google Shape;400;p8"/>
          <p:cNvPicPr preferRelativeResize="0"/>
          <p:nvPr/>
        </p:nvPicPr>
        <p:blipFill rotWithShape="1">
          <a:blip r:embed="rId3">
            <a:alphaModFix/>
          </a:blip>
          <a:srcRect/>
          <a:stretch/>
        </p:blipFill>
        <p:spPr>
          <a:xfrm>
            <a:off x="4324350" y="1074561"/>
            <a:ext cx="4819650" cy="4552950"/>
          </a:xfrm>
          <a:prstGeom prst="rect">
            <a:avLst/>
          </a:prstGeom>
          <a:noFill/>
          <a:ln>
            <a:noFill/>
          </a:ln>
        </p:spPr>
      </p:pic>
      <p:pic>
        <p:nvPicPr>
          <p:cNvPr id="401" name="Google Shape;401;p8"/>
          <p:cNvPicPr preferRelativeResize="0"/>
          <p:nvPr/>
        </p:nvPicPr>
        <p:blipFill rotWithShape="1">
          <a:blip r:embed="rId4">
            <a:alphaModFix/>
          </a:blip>
          <a:srcRect/>
          <a:stretch/>
        </p:blipFill>
        <p:spPr>
          <a:xfrm>
            <a:off x="0" y="1097983"/>
            <a:ext cx="4972050" cy="455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9"/>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sp>
        <p:nvSpPr>
          <p:cNvPr id="408" name="Google Shape;408;p9"/>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a:solidFill>
                  <a:srgbClr val="002776"/>
                </a:solidFill>
                <a:latin typeface="Arial"/>
                <a:ea typeface="Arial"/>
                <a:cs typeface="Arial"/>
                <a:sym typeface="Arial"/>
              </a:rPr>
              <a:t>Below depicts the most frequent  positiive words of Corpus</a:t>
            </a:r>
            <a:endParaRPr sz="1100">
              <a:solidFill>
                <a:srgbClr val="002776"/>
              </a:solidFill>
              <a:latin typeface="Arial"/>
              <a:ea typeface="Arial"/>
              <a:cs typeface="Arial"/>
              <a:sym typeface="Arial"/>
            </a:endParaRPr>
          </a:p>
        </p:txBody>
      </p:sp>
      <p:pic>
        <p:nvPicPr>
          <p:cNvPr id="409" name="Google Shape;409;p9"/>
          <p:cNvPicPr preferRelativeResize="0"/>
          <p:nvPr/>
        </p:nvPicPr>
        <p:blipFill rotWithShape="1">
          <a:blip r:embed="rId3">
            <a:alphaModFix/>
          </a:blip>
          <a:srcRect/>
          <a:stretch/>
        </p:blipFill>
        <p:spPr>
          <a:xfrm>
            <a:off x="4419600" y="1097983"/>
            <a:ext cx="4724399" cy="4552950"/>
          </a:xfrm>
          <a:prstGeom prst="rect">
            <a:avLst/>
          </a:prstGeom>
          <a:noFill/>
          <a:ln>
            <a:noFill/>
          </a:ln>
        </p:spPr>
      </p:pic>
      <p:pic>
        <p:nvPicPr>
          <p:cNvPr id="410" name="Google Shape;410;p9"/>
          <p:cNvPicPr preferRelativeResize="0"/>
          <p:nvPr/>
        </p:nvPicPr>
        <p:blipFill rotWithShape="1">
          <a:blip r:embed="rId4">
            <a:alphaModFix/>
          </a:blip>
          <a:srcRect/>
          <a:stretch/>
        </p:blipFill>
        <p:spPr>
          <a:xfrm>
            <a:off x="98759" y="1152525"/>
            <a:ext cx="4844716" cy="4552950"/>
          </a:xfrm>
          <a:prstGeom prst="rect">
            <a:avLst/>
          </a:prstGeom>
          <a:noFill/>
          <a:ln>
            <a:noFill/>
          </a:ln>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1523</Words>
  <Application>Microsoft Office PowerPoint</Application>
  <PresentationFormat>On-screen Show (4:3)</PresentationFormat>
  <Paragraphs>236</Paragraphs>
  <Slides>25</Slides>
  <Notes>25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25</vt:i4>
      </vt:variant>
    </vt:vector>
  </HeadingPairs>
  <TitlesOfParts>
    <vt:vector size="35" baseType="lpstr">
      <vt:lpstr>Arial</vt:lpstr>
      <vt:lpstr>Verdana</vt:lpstr>
      <vt:lpstr>Century Gothic</vt:lpstr>
      <vt:lpstr>Calibri</vt:lpstr>
      <vt:lpstr>Wingdings</vt:lpstr>
      <vt:lpstr>Noto Sans Symbols</vt:lpstr>
      <vt:lpstr>Perception</vt:lpstr>
      <vt:lpstr>Office Theme</vt:lpstr>
      <vt:lpstr>Custom Design</vt:lpstr>
      <vt:lpstr>Theme2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Sunitha</cp:lastModifiedBy>
  <cp:revision>11</cp:revision>
  <dcterms:created xsi:type="dcterms:W3CDTF">2012-08-17T07:00:49Z</dcterms:created>
  <dcterms:modified xsi:type="dcterms:W3CDTF">2020-02-22T11:51:53Z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