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 id="2147483677" r:id="rId3"/>
    <p:sldMasterId id="2147483689" r:id="rId4"/>
  </p:sldMasterIdLst>
  <p:notesMasterIdLst>
    <p:notesMasterId r:id="rId3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6858000" type="screen4x3"/>
  <p:notesSz cx="6858000" cy="9144000"/>
  <p:embeddedFontLst>
    <p:embeddedFont>
      <p:font typeface="Verdana" pitchFamily="34" charset="0"/>
      <p:regular r:id="rId31"/>
      <p:bold r:id="rId32"/>
      <p:italic r:id="rId33"/>
      <p:boldItalic r:id="rId34"/>
    </p:embeddedFont>
    <p:embeddedFont>
      <p:font typeface="Century Gothic" pitchFamily="34" charset="0"/>
      <p:regular r:id="rId35"/>
      <p:bold r:id="rId36"/>
      <p:italic r:id="rId37"/>
      <p:boldItalic r:id="rId38"/>
    </p:embeddedFont>
    <p:embeddedFont>
      <p:font typeface="Calibri"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3" roundtripDataSignature="AMtx7mjoMoiFBTtrLq+8uYFH6C/5Y9Zf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72BF4ADA-212D-4E26-B842-FD31E4F004FD}">
  <a:tblStyle styleId="{72BF4ADA-212D-4E26-B842-FD31E4F004F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2" d="100"/>
          <a:sy n="72" d="100"/>
        </p:scale>
        <p:origin x="-1326"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11962187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2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2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3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3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3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3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3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3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39"/>
          <p:cNvSpPr>
            <a:spLocks noGrp="1"/>
          </p:cNvSpPr>
          <p:nvPr>
            <p:ph type="pic" idx="2"/>
          </p:nvPr>
        </p:nvSpPr>
        <p:spPr>
          <a:xfrm>
            <a:off x="5487990" y="2048256"/>
            <a:ext cx="3427413" cy="420624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2800"/>
              <a:buFont typeface="Noto Sans Symbols"/>
              <a:buNone/>
              <a:defRPr sz="2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5pPr>
            <a:lvl6pPr marR="0" lvl="5"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7pPr>
            <a:lvl8pPr marR="0" lvl="7"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9" name="Google Shape;69;p3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3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3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4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4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40"/>
          <p:cNvSpPr>
            <a:spLocks noGrp="1"/>
          </p:cNvSpPr>
          <p:nvPr>
            <p:ph type="pic" idx="2"/>
          </p:nvPr>
        </p:nvSpPr>
        <p:spPr>
          <a:xfrm>
            <a:off x="927100" y="1129553"/>
            <a:ext cx="7988300"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76" name="Google Shape;76;p4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4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4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4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4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41"/>
          <p:cNvSpPr>
            <a:spLocks noGrp="1"/>
          </p:cNvSpPr>
          <p:nvPr>
            <p:ph type="pic" idx="2"/>
          </p:nvPr>
        </p:nvSpPr>
        <p:spPr>
          <a:xfrm>
            <a:off x="927100"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3" name="Google Shape;83;p41"/>
          <p:cNvSpPr>
            <a:spLocks noGrp="1"/>
          </p:cNvSpPr>
          <p:nvPr>
            <p:ph type="pic" idx="3"/>
          </p:nvPr>
        </p:nvSpPr>
        <p:spPr>
          <a:xfrm>
            <a:off x="4928616"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4" name="Google Shape;84;p4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pic>
        <p:nvPicPr>
          <p:cNvPr id="85" name="Google Shape;85;p4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4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4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4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42"/>
          <p:cNvSpPr>
            <a:spLocks noGrp="1"/>
          </p:cNvSpPr>
          <p:nvPr>
            <p:ph type="pic" idx="2"/>
          </p:nvPr>
        </p:nvSpPr>
        <p:spPr>
          <a:xfrm>
            <a:off x="927100" y="1129553"/>
            <a:ext cx="6601968"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1" name="Google Shape;91;p42"/>
          <p:cNvSpPr>
            <a:spLocks noGrp="1"/>
          </p:cNvSpPr>
          <p:nvPr>
            <p:ph type="pic" idx="3"/>
          </p:nvPr>
        </p:nvSpPr>
        <p:spPr>
          <a:xfrm>
            <a:off x="7543800" y="1129553"/>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2" name="Google Shape;92;p42"/>
          <p:cNvSpPr>
            <a:spLocks noGrp="1"/>
          </p:cNvSpPr>
          <p:nvPr>
            <p:ph type="pic" idx="4"/>
          </p:nvPr>
        </p:nvSpPr>
        <p:spPr>
          <a:xfrm>
            <a:off x="7543800" y="2629169"/>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3" name="Google Shape;93;p4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4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4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4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4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4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4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4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4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4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4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3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3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4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4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4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4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4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4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4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4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2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2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4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4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4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4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4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4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4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4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4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4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4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4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4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4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5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5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5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5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5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5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5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5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5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5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52"/>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2" name="Google Shape;162;p5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5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5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5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5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5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5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5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5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5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5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5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5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5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5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5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5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5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5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5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5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3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5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5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5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5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5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5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5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5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5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5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5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6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6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6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6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6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6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6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6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6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6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6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6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6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6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6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6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6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6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6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6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6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6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64"/>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8" name="Google Shape;238;p6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6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6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6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6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6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6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6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6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6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6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6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6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6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6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6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pic>
        <p:nvPicPr>
          <p:cNvPr id="265" name="Google Shape;265;p6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3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3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32"/>
          <p:cNvSpPr>
            <a:spLocks noGrp="1"/>
          </p:cNvSpPr>
          <p:nvPr>
            <p:ph type="pic" idx="2"/>
          </p:nvPr>
        </p:nvSpPr>
        <p:spPr>
          <a:xfrm>
            <a:off x="927100" y="1129553"/>
            <a:ext cx="7988300" cy="388620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26" name="Google Shape;26;p3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3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6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270" name="Google Shape;270;p6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7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7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228600" algn="l">
              <a:spcBef>
                <a:spcPts val="220"/>
              </a:spcBef>
              <a:spcAft>
                <a:spcPts val="0"/>
              </a:spcAft>
              <a:buSzPts val="1100"/>
              <a:buFont typeface="Arial"/>
              <a:buNone/>
              <a:defRPr sz="1100"/>
            </a:lvl6pPr>
            <a:lvl7pPr marL="3200400" lvl="6" indent="-228600" algn="l">
              <a:spcBef>
                <a:spcPts val="220"/>
              </a:spcBef>
              <a:spcAft>
                <a:spcPts val="0"/>
              </a:spcAft>
              <a:buSzPts val="1100"/>
              <a:buFont typeface="Arial"/>
              <a:buNone/>
              <a:defRPr sz="1100"/>
            </a:lvl7pPr>
            <a:lvl8pPr marL="3657600" lvl="7" indent="-228600" algn="l">
              <a:spcBef>
                <a:spcPts val="220"/>
              </a:spcBef>
              <a:spcAft>
                <a:spcPts val="0"/>
              </a:spcAft>
              <a:buSzPts val="1100"/>
              <a:buFont typeface="Arial"/>
              <a:buNone/>
              <a:defRPr sz="1100"/>
            </a:lvl8pPr>
            <a:lvl9pPr marL="4114800" lvl="8" indent="-228600" algn="l">
              <a:spcBef>
                <a:spcPts val="220"/>
              </a:spcBef>
              <a:spcAft>
                <a:spcPts val="0"/>
              </a:spcAft>
              <a:buSzPts val="1100"/>
              <a:buFont typeface="Arial"/>
              <a:buNone/>
              <a:defRPr sz="1100"/>
            </a:lvl9pPr>
          </a:lstStyle>
          <a:p>
            <a:endParaRPr/>
          </a:p>
        </p:txBody>
      </p:sp>
      <p:pic>
        <p:nvPicPr>
          <p:cNvPr id="275" name="Google Shape;275;p7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7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sp>
        <p:nvSpPr>
          <p:cNvPr id="280" name="Google Shape;280;p7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pic>
        <p:nvPicPr>
          <p:cNvPr id="281" name="Google Shape;281;p7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7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7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7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6" name="Google Shape;286;p7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sp>
        <p:nvSpPr>
          <p:cNvPr id="287" name="Google Shape;287;p7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8" name="Google Shape;288;p7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pic>
        <p:nvPicPr>
          <p:cNvPr id="289" name="Google Shape;289;p7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7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7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7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7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7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7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7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7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301" name="Google Shape;301;p7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2" name="Google Shape;302;p7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7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7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76"/>
          <p:cNvSpPr>
            <a:spLocks noGrp="1"/>
          </p:cNvSpPr>
          <p:nvPr>
            <p:ph type="pic" idx="2"/>
          </p:nvPr>
        </p:nvSpPr>
        <p:spPr>
          <a:xfrm>
            <a:off x="1792288" y="612775"/>
            <a:ext cx="5486400" cy="4114800"/>
          </a:xfrm>
          <a:prstGeom prst="rect">
            <a:avLst/>
          </a:prstGeom>
          <a:noFill/>
          <a:ln>
            <a:noFill/>
          </a:ln>
        </p:spPr>
        <p:txBody>
          <a:bodyPr spcFirstLastPara="1" wrap="square" lIns="0" tIns="0" rIns="0" bIns="0" anchor="t" anchorCtr="0">
            <a:noAutofit/>
          </a:bodyPr>
          <a:lstStyle>
            <a:lvl1pPr marR="0" lvl="0" algn="l" rtl="0">
              <a:lnSpc>
                <a:spcPct val="106000"/>
              </a:lnSpc>
              <a:spcBef>
                <a:spcPts val="2000"/>
              </a:spcBef>
              <a:spcAft>
                <a:spcPts val="0"/>
              </a:spcAft>
              <a:buClr>
                <a:schemeClr val="dk1"/>
              </a:buClr>
              <a:buSzPts val="2000"/>
              <a:buFont typeface="Noto Sans Symbols"/>
              <a:buNone/>
              <a:defRPr sz="2500" b="0" i="0" u="none" strike="noStrike" cap="none">
                <a:solidFill>
                  <a:schemeClr val="dk1"/>
                </a:solidFill>
                <a:latin typeface="Arial"/>
                <a:ea typeface="Arial"/>
                <a:cs typeface="Arial"/>
                <a:sym typeface="Arial"/>
              </a:defRPr>
            </a:lvl1pPr>
            <a:lvl2pPr marR="0" lvl="1" algn="l" rtl="0">
              <a:lnSpc>
                <a:spcPct val="106000"/>
              </a:lnSpc>
              <a:spcBef>
                <a:spcPts val="1760"/>
              </a:spcBef>
              <a:spcAft>
                <a:spcPts val="0"/>
              </a:spcAft>
              <a:buClr>
                <a:schemeClr val="dk1"/>
              </a:buClr>
              <a:buSzPts val="2200"/>
              <a:buFont typeface="Noto Sans Symbols"/>
              <a:buNone/>
              <a:defRPr sz="2200" b="0" i="0" u="none" strike="noStrike" cap="none">
                <a:solidFill>
                  <a:schemeClr val="dk1"/>
                </a:solidFill>
                <a:latin typeface="Arial"/>
                <a:ea typeface="Arial"/>
                <a:cs typeface="Arial"/>
                <a:sym typeface="Arial"/>
              </a:defRPr>
            </a:lvl2pPr>
            <a:lvl3pPr marR="0" lvl="2" algn="l" rtl="0">
              <a:lnSpc>
                <a:spcPct val="106000"/>
              </a:lnSpc>
              <a:spcBef>
                <a:spcPts val="76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R="0" lvl="3" algn="l" rtl="0">
              <a:lnSpc>
                <a:spcPct val="106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07" name="Google Shape;307;p7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8" name="Google Shape;308;p7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7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7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7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3" name="Google Shape;313;p7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7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7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7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8" name="Google Shape;318;p7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7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3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3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3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7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7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7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8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8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3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3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3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3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3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3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3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3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3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3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3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3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3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3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3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3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3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3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5" name="Google Shape;55;p3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3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3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3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jpe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2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2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Google Shape;108;p2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2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2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2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Google Shape;180;p5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5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5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alibri"/>
                <a:ea typeface="Calibri"/>
                <a:cs typeface="Calibri"/>
                <a:sym typeface="Calibri"/>
              </a:rPr>
              <a:t>Copyrights © 2017 Innodatatics Inc. All Rights Reserved</a:t>
            </a:r>
            <a:endParaRPr sz="9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256" name="Google Shape;256;p6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6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None/>
            </a:pPr>
            <a:endParaRPr sz="3100">
              <a:solidFill>
                <a:srgbClr val="AFAFAF"/>
              </a:solidFill>
              <a:latin typeface="Arial"/>
              <a:ea typeface="Arial"/>
              <a:cs typeface="Arial"/>
              <a:sym typeface="Arial"/>
            </a:endParaRPr>
          </a:p>
        </p:txBody>
      </p:sp>
      <p:cxnSp>
        <p:nvCxnSpPr>
          <p:cNvPr id="258" name="Google Shape;258;p67"/>
          <p:cNvCxnSpPr/>
          <p:nvPr/>
        </p:nvCxnSpPr>
        <p:spPr>
          <a:xfrm>
            <a:off x="469900" y="992188"/>
            <a:ext cx="8504238" cy="0"/>
          </a:xfrm>
          <a:prstGeom prst="straightConnector1">
            <a:avLst/>
          </a:prstGeom>
          <a:noFill/>
          <a:ln>
            <a:noFill/>
          </a:ln>
        </p:spPr>
      </p:cxnSp>
      <p:sp>
        <p:nvSpPr>
          <p:cNvPr id="259" name="Google Shape;259;p6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fld id="{00000000-1234-1234-1234-123412341234}" type="slidenum">
              <a:rPr lang="en-IN" sz="600">
                <a:solidFill>
                  <a:srgbClr val="000000"/>
                </a:solidFill>
                <a:latin typeface="Arial"/>
                <a:ea typeface="Arial"/>
                <a:cs typeface="Arial"/>
                <a:sym typeface="Arial"/>
              </a:rPr>
              <a:pPr marL="0" marR="0" lvl="0" indent="0" algn="l" rtl="0">
                <a:spcBef>
                  <a:spcPts val="0"/>
                </a:spcBef>
                <a:spcAft>
                  <a:spcPts val="0"/>
                </a:spcAft>
                <a:buNone/>
              </a:pPr>
              <a:t>‹#›</a:t>
            </a:fld>
            <a:endParaRPr sz="600">
              <a:solidFill>
                <a:srgbClr val="000000"/>
              </a:solidFill>
              <a:latin typeface="Arial"/>
              <a:ea typeface="Arial"/>
              <a:cs typeface="Arial"/>
              <a:sym typeface="Arial"/>
            </a:endParaRPr>
          </a:p>
        </p:txBody>
      </p:sp>
      <p:pic>
        <p:nvPicPr>
          <p:cNvPr id="260" name="Google Shape;260;p6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6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nformationretrievalqa.herokuapp.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601578" y="2481863"/>
            <a:ext cx="9488694" cy="189427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rgbClr val="002776"/>
              </a:buClr>
              <a:buSzPts val="3600"/>
              <a:buFont typeface="Verdana"/>
              <a:buNone/>
            </a:pPr>
            <a:r>
              <a:rPr lang="en-IN" sz="3600" b="1" i="0" u="none" strike="noStrike" cap="none" dirty="0">
                <a:solidFill>
                  <a:srgbClr val="002776"/>
                </a:solidFill>
                <a:latin typeface="Verdana"/>
                <a:ea typeface="Verdana"/>
                <a:cs typeface="Verdana"/>
                <a:sym typeface="Verdana"/>
              </a:rPr>
              <a:t>Information Retrieval using NLP</a:t>
            </a:r>
            <a:endParaRPr sz="3600" b="1" i="0" u="none" strike="noStrike" cap="none" dirty="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3600"/>
              <a:buFont typeface="Verdana"/>
              <a:buNone/>
            </a:pPr>
            <a:r>
              <a:rPr lang="en-IN" sz="3600" b="1" i="0" u="none" strike="noStrike" cap="none" dirty="0">
                <a:solidFill>
                  <a:srgbClr val="002776"/>
                </a:solidFill>
                <a:latin typeface="Verdana"/>
                <a:ea typeface="Verdana"/>
                <a:cs typeface="Verdana"/>
                <a:sym typeface="Verdana"/>
              </a:rPr>
              <a:t>Project Group: P2_NLP_Group4</a:t>
            </a:r>
            <a:endParaRPr sz="2400" b="1" i="0" u="none" strike="noStrike" cap="none" dirty="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2400"/>
              <a:buFont typeface="Verdana"/>
              <a:buNone/>
            </a:pPr>
            <a:r>
              <a:rPr lang="en-IN" sz="2400" b="1" i="0" u="none" strike="noStrike" cap="none" dirty="0" smtClean="0">
                <a:solidFill>
                  <a:srgbClr val="002776"/>
                </a:solidFill>
                <a:latin typeface="Verdana"/>
                <a:ea typeface="Verdana"/>
                <a:cs typeface="Verdana"/>
                <a:sym typeface="Verdana"/>
              </a:rPr>
              <a:t>Date</a:t>
            </a:r>
            <a:r>
              <a:rPr lang="en-IN" sz="2400" b="1" i="0" u="none" strike="noStrike" cap="none" dirty="0">
                <a:solidFill>
                  <a:srgbClr val="002776"/>
                </a:solidFill>
                <a:latin typeface="Verdana"/>
                <a:ea typeface="Verdana"/>
                <a:cs typeface="Verdana"/>
                <a:sym typeface="Verdana"/>
              </a:rPr>
              <a:t>: </a:t>
            </a:r>
            <a:r>
              <a:rPr lang="en-IN" sz="2400" b="1" i="0" u="none" strike="noStrike" cap="none" dirty="0" smtClean="0">
                <a:solidFill>
                  <a:srgbClr val="002776"/>
                </a:solidFill>
                <a:latin typeface="Verdana"/>
                <a:ea typeface="Verdana"/>
                <a:cs typeface="Verdana"/>
                <a:sym typeface="Verdana"/>
              </a:rPr>
              <a:t>01</a:t>
            </a:r>
            <a:r>
              <a:rPr lang="en-IN" sz="2400" b="1" i="0" u="none" strike="noStrike" cap="none" dirty="0" smtClean="0">
                <a:solidFill>
                  <a:srgbClr val="002776"/>
                </a:solidFill>
                <a:latin typeface="Verdana"/>
                <a:ea typeface="Verdana"/>
                <a:cs typeface="Verdana"/>
                <a:sym typeface="Verdana"/>
              </a:rPr>
              <a:t>-August-2019</a:t>
            </a:r>
            <a:endParaRPr sz="2400" b="1" i="0" u="none" strike="noStrike" cap="none" dirty="0">
              <a:solidFill>
                <a:srgbClr val="002776"/>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0"/>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sp>
        <p:nvSpPr>
          <p:cNvPr id="417" name="Google Shape;417;p10"/>
          <p:cNvSpPr txBox="1"/>
          <p:nvPr/>
        </p:nvSpPr>
        <p:spPr>
          <a:xfrm>
            <a:off x="332874" y="836373"/>
            <a:ext cx="59476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1100"/>
              <a:buFont typeface="Arial"/>
              <a:buNone/>
            </a:pPr>
            <a:r>
              <a:rPr lang="en-IN" sz="1100">
                <a:solidFill>
                  <a:srgbClr val="002776"/>
                </a:solidFill>
                <a:latin typeface="Arial"/>
                <a:ea typeface="Arial"/>
                <a:cs typeface="Arial"/>
                <a:sym typeface="Arial"/>
              </a:rPr>
              <a:t>Below depicts the most frequent  negative words of Corpus</a:t>
            </a:r>
            <a:endParaRPr sz="1100">
              <a:solidFill>
                <a:srgbClr val="002776"/>
              </a:solidFill>
              <a:latin typeface="Arial"/>
              <a:ea typeface="Arial"/>
              <a:cs typeface="Arial"/>
              <a:sym typeface="Arial"/>
            </a:endParaRPr>
          </a:p>
        </p:txBody>
      </p:sp>
      <p:pic>
        <p:nvPicPr>
          <p:cNvPr id="418" name="Google Shape;418;p10"/>
          <p:cNvPicPr preferRelativeResize="0"/>
          <p:nvPr/>
        </p:nvPicPr>
        <p:blipFill rotWithShape="1">
          <a:blip r:embed="rId3">
            <a:alphaModFix/>
          </a:blip>
          <a:srcRect/>
          <a:stretch/>
        </p:blipFill>
        <p:spPr>
          <a:xfrm>
            <a:off x="4276726" y="1143000"/>
            <a:ext cx="4867274" cy="4552950"/>
          </a:xfrm>
          <a:prstGeom prst="rect">
            <a:avLst/>
          </a:prstGeom>
          <a:noFill/>
          <a:ln>
            <a:noFill/>
          </a:ln>
        </p:spPr>
      </p:pic>
      <p:pic>
        <p:nvPicPr>
          <p:cNvPr id="419" name="Google Shape;419;p10"/>
          <p:cNvPicPr preferRelativeResize="0"/>
          <p:nvPr/>
        </p:nvPicPr>
        <p:blipFill rotWithShape="1">
          <a:blip r:embed="rId4">
            <a:alphaModFix/>
          </a:blip>
          <a:srcRect/>
          <a:stretch/>
        </p:blipFill>
        <p:spPr>
          <a:xfrm>
            <a:off x="-1" y="1152525"/>
            <a:ext cx="4829175" cy="455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1"/>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sp>
        <p:nvSpPr>
          <p:cNvPr id="426" name="Google Shape;426;p11"/>
          <p:cNvSpPr txBox="1"/>
          <p:nvPr/>
        </p:nvSpPr>
        <p:spPr>
          <a:xfrm>
            <a:off x="332874" y="836373"/>
            <a:ext cx="59476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1100"/>
              <a:buFont typeface="Arial"/>
              <a:buNone/>
            </a:pPr>
            <a:r>
              <a:rPr lang="en-IN" sz="1100" b="1">
                <a:solidFill>
                  <a:srgbClr val="002776"/>
                </a:solidFill>
                <a:latin typeface="Arial"/>
                <a:ea typeface="Arial"/>
                <a:cs typeface="Arial"/>
                <a:sym typeface="Arial"/>
              </a:rPr>
              <a:t>Sentiment Analysis</a:t>
            </a:r>
            <a:endParaRPr sz="1100" b="1">
              <a:solidFill>
                <a:srgbClr val="002776"/>
              </a:solidFill>
              <a:latin typeface="Arial"/>
              <a:ea typeface="Arial"/>
              <a:cs typeface="Arial"/>
              <a:sym typeface="Arial"/>
            </a:endParaRPr>
          </a:p>
        </p:txBody>
      </p:sp>
      <p:sp>
        <p:nvSpPr>
          <p:cNvPr id="427" name="Google Shape;427;p11"/>
          <p:cNvSpPr txBox="1"/>
          <p:nvPr/>
        </p:nvSpPr>
        <p:spPr>
          <a:xfrm>
            <a:off x="425113" y="1217381"/>
            <a:ext cx="7708233"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1100"/>
              <a:buFont typeface="Arial"/>
              <a:buNone/>
            </a:pPr>
            <a:r>
              <a:rPr lang="en-IN" sz="1100" b="1">
                <a:solidFill>
                  <a:srgbClr val="002776"/>
                </a:solidFill>
                <a:latin typeface="Arial"/>
                <a:ea typeface="Arial"/>
                <a:cs typeface="Arial"/>
                <a:sym typeface="Arial"/>
              </a:rPr>
              <a:t>Below depicts the sentiment analysis of question and answers and noticed around 86% question are neutral questions and 7% are compound. Around 67% are neutral and 25% are compound answers.</a:t>
            </a:r>
            <a:endParaRPr sz="1100" b="1">
              <a:solidFill>
                <a:srgbClr val="002776"/>
              </a:solidFill>
              <a:latin typeface="Arial"/>
              <a:ea typeface="Arial"/>
              <a:cs typeface="Arial"/>
              <a:sym typeface="Arial"/>
            </a:endParaRPr>
          </a:p>
        </p:txBody>
      </p:sp>
      <p:pic>
        <p:nvPicPr>
          <p:cNvPr id="428" name="Google Shape;428;p11"/>
          <p:cNvPicPr preferRelativeResize="0"/>
          <p:nvPr/>
        </p:nvPicPr>
        <p:blipFill rotWithShape="1">
          <a:blip r:embed="rId3">
            <a:alphaModFix/>
          </a:blip>
          <a:srcRect/>
          <a:stretch/>
        </p:blipFill>
        <p:spPr>
          <a:xfrm>
            <a:off x="503319" y="1648268"/>
            <a:ext cx="7630025" cy="2177774"/>
          </a:xfrm>
          <a:prstGeom prst="rect">
            <a:avLst/>
          </a:prstGeom>
          <a:noFill/>
          <a:ln>
            <a:noFill/>
          </a:ln>
        </p:spPr>
      </p:pic>
      <p:pic>
        <p:nvPicPr>
          <p:cNvPr id="429" name="Google Shape;429;p11"/>
          <p:cNvPicPr preferRelativeResize="0"/>
          <p:nvPr/>
        </p:nvPicPr>
        <p:blipFill rotWithShape="1">
          <a:blip r:embed="rId4">
            <a:alphaModFix/>
          </a:blip>
          <a:srcRect/>
          <a:stretch/>
        </p:blipFill>
        <p:spPr>
          <a:xfrm>
            <a:off x="503319" y="3997242"/>
            <a:ext cx="7630027" cy="24670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12"/>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pic>
        <p:nvPicPr>
          <p:cNvPr id="436" name="Google Shape;436;p12"/>
          <p:cNvPicPr preferRelativeResize="0"/>
          <p:nvPr/>
        </p:nvPicPr>
        <p:blipFill rotWithShape="1">
          <a:blip r:embed="rId3">
            <a:alphaModFix/>
          </a:blip>
          <a:srcRect/>
          <a:stretch/>
        </p:blipFill>
        <p:spPr>
          <a:xfrm>
            <a:off x="0" y="523220"/>
            <a:ext cx="9144000" cy="2795539"/>
          </a:xfrm>
          <a:prstGeom prst="rect">
            <a:avLst/>
          </a:prstGeom>
          <a:noFill/>
          <a:ln>
            <a:noFill/>
          </a:ln>
        </p:spPr>
      </p:pic>
      <p:pic>
        <p:nvPicPr>
          <p:cNvPr id="437" name="Google Shape;437;p12"/>
          <p:cNvPicPr preferRelativeResize="0"/>
          <p:nvPr/>
        </p:nvPicPr>
        <p:blipFill rotWithShape="1">
          <a:blip r:embed="rId4">
            <a:alphaModFix/>
          </a:blip>
          <a:srcRect/>
          <a:stretch/>
        </p:blipFill>
        <p:spPr>
          <a:xfrm>
            <a:off x="0" y="3318759"/>
            <a:ext cx="9143999" cy="27955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13"/>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pic>
        <p:nvPicPr>
          <p:cNvPr id="444" name="Google Shape;444;p13"/>
          <p:cNvPicPr preferRelativeResize="0"/>
          <p:nvPr/>
        </p:nvPicPr>
        <p:blipFill rotWithShape="1">
          <a:blip r:embed="rId3">
            <a:alphaModFix/>
          </a:blip>
          <a:srcRect/>
          <a:stretch/>
        </p:blipFill>
        <p:spPr>
          <a:xfrm>
            <a:off x="0" y="511604"/>
            <a:ext cx="9144000" cy="2795539"/>
          </a:xfrm>
          <a:prstGeom prst="rect">
            <a:avLst/>
          </a:prstGeom>
          <a:noFill/>
          <a:ln>
            <a:noFill/>
          </a:ln>
        </p:spPr>
      </p:pic>
      <p:pic>
        <p:nvPicPr>
          <p:cNvPr id="445" name="Google Shape;445;p13"/>
          <p:cNvPicPr preferRelativeResize="0"/>
          <p:nvPr/>
        </p:nvPicPr>
        <p:blipFill rotWithShape="1">
          <a:blip r:embed="rId4">
            <a:alphaModFix/>
          </a:blip>
          <a:srcRect/>
          <a:stretch/>
        </p:blipFill>
        <p:spPr>
          <a:xfrm>
            <a:off x="-1" y="3376614"/>
            <a:ext cx="9144001" cy="2795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4"/>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pic>
        <p:nvPicPr>
          <p:cNvPr id="452" name="Google Shape;452;p14"/>
          <p:cNvPicPr preferRelativeResize="0"/>
          <p:nvPr/>
        </p:nvPicPr>
        <p:blipFill rotWithShape="1">
          <a:blip r:embed="rId3">
            <a:alphaModFix/>
          </a:blip>
          <a:srcRect/>
          <a:stretch/>
        </p:blipFill>
        <p:spPr>
          <a:xfrm>
            <a:off x="-1" y="566739"/>
            <a:ext cx="9058275" cy="2795539"/>
          </a:xfrm>
          <a:prstGeom prst="rect">
            <a:avLst/>
          </a:prstGeom>
          <a:noFill/>
          <a:ln>
            <a:noFill/>
          </a:ln>
        </p:spPr>
      </p:pic>
      <p:pic>
        <p:nvPicPr>
          <p:cNvPr id="453" name="Google Shape;453;p14"/>
          <p:cNvPicPr preferRelativeResize="0"/>
          <p:nvPr/>
        </p:nvPicPr>
        <p:blipFill rotWithShape="1">
          <a:blip r:embed="rId4">
            <a:alphaModFix/>
          </a:blip>
          <a:srcRect/>
          <a:stretch/>
        </p:blipFill>
        <p:spPr>
          <a:xfrm>
            <a:off x="-2" y="3309939"/>
            <a:ext cx="9144001" cy="27955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457"/>
        <p:cNvGrpSpPr/>
        <p:nvPr/>
      </p:nvGrpSpPr>
      <p:grpSpPr>
        <a:xfrm>
          <a:off x="0" y="0"/>
          <a:ext cx="0" cy="0"/>
          <a:chOff x="0" y="0"/>
          <a:chExt cx="0" cy="0"/>
        </a:xfrm>
      </p:grpSpPr>
      <p:sp>
        <p:nvSpPr>
          <p:cNvPr id="458" name="Google Shape;458;p15"/>
          <p:cNvSpPr txBox="1"/>
          <p:nvPr/>
        </p:nvSpPr>
        <p:spPr>
          <a:xfrm>
            <a:off x="88256" y="55202"/>
            <a:ext cx="8503149" cy="6126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IN" sz="2800" b="1" i="0" u="none" strike="noStrike" cap="none">
                <a:solidFill>
                  <a:srgbClr val="002776"/>
                </a:solidFill>
                <a:latin typeface="Arial"/>
                <a:ea typeface="Arial"/>
                <a:cs typeface="Arial"/>
                <a:sym typeface="Arial"/>
              </a:rPr>
              <a:t>EDA</a:t>
            </a:r>
            <a:endParaRPr sz="2800" b="1" i="0" u="none" strike="noStrike" cap="none">
              <a:solidFill>
                <a:srgbClr val="002776"/>
              </a:solidFill>
              <a:latin typeface="Arial"/>
              <a:ea typeface="Arial"/>
              <a:cs typeface="Arial"/>
              <a:sym typeface="Arial"/>
            </a:endParaRPr>
          </a:p>
        </p:txBody>
      </p:sp>
      <p:sp>
        <p:nvSpPr>
          <p:cNvPr id="460" name="Google Shape;460;p15"/>
          <p:cNvSpPr txBox="1"/>
          <p:nvPr/>
        </p:nvSpPr>
        <p:spPr>
          <a:xfrm>
            <a:off x="666751" y="667434"/>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54928 Unique Unigram words after data cleaning are identified from Question field and below are Top 5 weights</a:t>
            </a:r>
            <a:endParaRPr/>
          </a:p>
        </p:txBody>
      </p:sp>
      <p:graphicFrame>
        <p:nvGraphicFramePr>
          <p:cNvPr id="461" name="Google Shape;461;p15"/>
          <p:cNvGraphicFramePr/>
          <p:nvPr/>
        </p:nvGraphicFramePr>
        <p:xfrm>
          <a:off x="790502" y="1181894"/>
          <a:ext cx="2197100" cy="1143000"/>
        </p:xfrm>
        <a:graphic>
          <a:graphicData uri="http://schemas.openxmlformats.org/drawingml/2006/table">
            <a:tbl>
              <a:tblPr>
                <a:noFill/>
                <a:tableStyleId>{72BF4ADA-212D-4E26-B842-FD31E4F004FD}</a:tableStyleId>
              </a:tblPr>
              <a:tblGrid>
                <a:gridCol w="1270000"/>
                <a:gridCol w="927100"/>
              </a:tblGrid>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Term</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Fit</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0.019998484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Camera</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0.013475864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Compatible</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0.012613117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Battery</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0.01139906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Tv</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0.011006651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aphicFrame>
        <p:nvGraphicFramePr>
          <p:cNvPr id="462" name="Google Shape;462;p15"/>
          <p:cNvGraphicFramePr/>
          <p:nvPr/>
        </p:nvGraphicFramePr>
        <p:xfrm>
          <a:off x="4791003" y="1211263"/>
          <a:ext cx="1857450" cy="1143000"/>
        </p:xfrm>
        <a:graphic>
          <a:graphicData uri="http://schemas.openxmlformats.org/drawingml/2006/table">
            <a:tbl>
              <a:tblPr>
                <a:noFill/>
                <a:tableStyleId>{72BF4ADA-212D-4E26-B842-FD31E4F004FD}</a:tableStyleId>
              </a:tblPr>
              <a:tblGrid>
                <a:gridCol w="928725"/>
                <a:gridCol w="928725"/>
              </a:tblGrid>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term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yes</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0.08356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works</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0.015008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sure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0.012438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camera</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0.011478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great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0.010122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463" name="Google Shape;463;p15"/>
          <p:cNvSpPr txBox="1"/>
          <p:nvPr/>
        </p:nvSpPr>
        <p:spPr>
          <a:xfrm>
            <a:off x="4705351" y="710704"/>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91897 Unique Unigram words after data cleaning are identified from Answer field and below are Top 5 weights</a:t>
            </a:r>
            <a:endParaRPr/>
          </a:p>
        </p:txBody>
      </p:sp>
      <p:sp>
        <p:nvSpPr>
          <p:cNvPr id="464" name="Google Shape;464;p15"/>
          <p:cNvSpPr txBox="1"/>
          <p:nvPr/>
        </p:nvSpPr>
        <p:spPr>
          <a:xfrm>
            <a:off x="695326" y="2429559"/>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640407 Unique Bigram words after data cleaning are identified from Question field and below are Top 5 weights</a:t>
            </a:r>
            <a:endParaRPr/>
          </a:p>
        </p:txBody>
      </p:sp>
      <p:sp>
        <p:nvSpPr>
          <p:cNvPr id="465" name="Google Shape;465;p15"/>
          <p:cNvSpPr txBox="1"/>
          <p:nvPr/>
        </p:nvSpPr>
        <p:spPr>
          <a:xfrm>
            <a:off x="4733926" y="2472829"/>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1048575+ Unique Bigram words after data cleaning are identified from Answer field and below are Top 5 weights</a:t>
            </a:r>
            <a:endParaRPr/>
          </a:p>
        </p:txBody>
      </p:sp>
      <p:graphicFrame>
        <p:nvGraphicFramePr>
          <p:cNvPr id="466" name="Google Shape;466;p15"/>
          <p:cNvGraphicFramePr/>
          <p:nvPr/>
        </p:nvGraphicFramePr>
        <p:xfrm>
          <a:off x="4860926" y="2925763"/>
          <a:ext cx="1892300" cy="1143000"/>
        </p:xfrm>
        <a:graphic>
          <a:graphicData uri="http://schemas.openxmlformats.org/drawingml/2006/table">
            <a:tbl>
              <a:tblPr>
                <a:noFill/>
                <a:tableStyleId>{72BF4ADA-212D-4E26-B842-FD31E4F004FD}</a:tableStyleId>
              </a:tblPr>
              <a:tblGrid>
                <a:gridCol w="1282700"/>
                <a:gridCol w="609600"/>
              </a:tblGrid>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term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works great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0.002895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hope helps</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0.002867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yes works</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0.00274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works fine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0.00216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usb port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0.001517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aphicFrame>
        <p:nvGraphicFramePr>
          <p:cNvPr id="467" name="Google Shape;467;p15"/>
          <p:cNvGraphicFramePr/>
          <p:nvPr/>
        </p:nvGraphicFramePr>
        <p:xfrm>
          <a:off x="790502" y="2924969"/>
          <a:ext cx="2349500" cy="1143000"/>
        </p:xfrm>
        <a:graphic>
          <a:graphicData uri="http://schemas.openxmlformats.org/drawingml/2006/table">
            <a:tbl>
              <a:tblPr>
                <a:noFill/>
                <a:tableStyleId>{72BF4ADA-212D-4E26-B842-FD31E4F004FD}</a:tableStyleId>
              </a:tblPr>
              <a:tblGrid>
                <a:gridCol w="1739900"/>
                <a:gridCol w="609600"/>
              </a:tblGrid>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term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macbook pro</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0.001901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samsung galaxy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0.001823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power supply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0.001661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hard drive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0.001605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sd card</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0.001572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468" name="Google Shape;468;p15"/>
          <p:cNvSpPr txBox="1"/>
          <p:nvPr/>
        </p:nvSpPr>
        <p:spPr>
          <a:xfrm>
            <a:off x="723901" y="4229784"/>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909598 Unique Trigram words after data cleaning are identified from Question field and below are Top 5 weights</a:t>
            </a:r>
            <a:endParaRPr/>
          </a:p>
        </p:txBody>
      </p:sp>
      <p:sp>
        <p:nvSpPr>
          <p:cNvPr id="469" name="Google Shape;469;p15"/>
          <p:cNvSpPr txBox="1"/>
          <p:nvPr/>
        </p:nvSpPr>
        <p:spPr>
          <a:xfrm>
            <a:off x="4762501" y="4196854"/>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1048575+ Unique Trigram words after data cleaning are identified from Answer field and below are Top 5 weights</a:t>
            </a:r>
            <a:endParaRPr/>
          </a:p>
        </p:txBody>
      </p:sp>
      <p:graphicFrame>
        <p:nvGraphicFramePr>
          <p:cNvPr id="470" name="Google Shape;470;p15"/>
          <p:cNvGraphicFramePr/>
          <p:nvPr/>
        </p:nvGraphicFramePr>
        <p:xfrm>
          <a:off x="790502" y="4730343"/>
          <a:ext cx="2146300" cy="1143000"/>
        </p:xfrm>
        <a:graphic>
          <a:graphicData uri="http://schemas.openxmlformats.org/drawingml/2006/table">
            <a:tbl>
              <a:tblPr>
                <a:noFill/>
                <a:tableStyleId>{72BF4ADA-212D-4E26-B842-FD31E4F004FD}</a:tableStyleId>
              </a:tblPr>
              <a:tblGrid>
                <a:gridCol w="1536700"/>
                <a:gridCol w="609600"/>
              </a:tblGrid>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term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samsung galaxy tab</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0.000611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fit ipad air</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0.000401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samsung galaxy note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0.000398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fit macbook pro</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0.00039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fit ipad mini</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0.000384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aphicFrame>
        <p:nvGraphicFramePr>
          <p:cNvPr id="471" name="Google Shape;471;p15"/>
          <p:cNvGraphicFramePr/>
          <p:nvPr/>
        </p:nvGraphicFramePr>
        <p:xfrm>
          <a:off x="4953000" y="4715669"/>
          <a:ext cx="2019300" cy="1143000"/>
        </p:xfrm>
        <a:graphic>
          <a:graphicData uri="http://schemas.openxmlformats.org/drawingml/2006/table">
            <a:tbl>
              <a:tblPr>
                <a:noFill/>
                <a:tableStyleId>{72BF4ADA-212D-4E26-B842-FD31E4F004FD}</a:tableStyleId>
              </a:tblPr>
              <a:tblGrid>
                <a:gridCol w="1409700"/>
                <a:gridCol w="609600"/>
              </a:tblGrid>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term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yes works great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0.00065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yes works fine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0.000412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micro sd card</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0.00029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yes works perfectly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0.000181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sorry answer question</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0.000165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16"/>
          <p:cNvSpPr txBox="1"/>
          <p:nvPr/>
        </p:nvSpPr>
        <p:spPr>
          <a:xfrm>
            <a:off x="-1" y="0"/>
            <a:ext cx="666549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Topic Modelling  using  LDA</a:t>
            </a:r>
            <a:endParaRPr/>
          </a:p>
          <a:p>
            <a:pPr marL="0" marR="0" lvl="0" indent="0" algn="l" rtl="0">
              <a:spcBef>
                <a:spcPts val="0"/>
              </a:spcBef>
              <a:spcAft>
                <a:spcPts val="0"/>
              </a:spcAft>
              <a:buNone/>
            </a:pPr>
            <a:endParaRPr sz="2800" b="1">
              <a:solidFill>
                <a:srgbClr val="002776"/>
              </a:solidFill>
              <a:latin typeface="Arial"/>
              <a:ea typeface="Arial"/>
              <a:cs typeface="Arial"/>
              <a:sym typeface="Arial"/>
            </a:endParaRPr>
          </a:p>
        </p:txBody>
      </p:sp>
      <p:sp>
        <p:nvSpPr>
          <p:cNvPr id="478" name="Google Shape;478;p16"/>
          <p:cNvSpPr txBox="1"/>
          <p:nvPr/>
        </p:nvSpPr>
        <p:spPr>
          <a:xfrm>
            <a:off x="185195" y="937549"/>
            <a:ext cx="8658016"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dirty="0">
                <a:solidFill>
                  <a:schemeClr val="dk1"/>
                </a:solidFill>
                <a:latin typeface="Calibri"/>
                <a:ea typeface="Calibri"/>
                <a:cs typeface="Calibri"/>
                <a:sym typeface="Calibri"/>
              </a:rPr>
              <a:t>Below depicts the top 6 topics and associated 10 words  which are extracted using Latent </a:t>
            </a:r>
            <a:r>
              <a:rPr lang="en-IN" sz="1400" dirty="0" err="1">
                <a:solidFill>
                  <a:schemeClr val="dk1"/>
                </a:solidFill>
                <a:latin typeface="Calibri"/>
                <a:ea typeface="Calibri"/>
                <a:cs typeface="Calibri"/>
                <a:sym typeface="Calibri"/>
              </a:rPr>
              <a:t>Dirichlet</a:t>
            </a:r>
            <a:r>
              <a:rPr lang="en-IN" sz="1400" dirty="0">
                <a:solidFill>
                  <a:schemeClr val="dk1"/>
                </a:solidFill>
                <a:latin typeface="Calibri"/>
                <a:ea typeface="Calibri"/>
                <a:cs typeface="Calibri"/>
                <a:sym typeface="Calibri"/>
              </a:rPr>
              <a:t> allocation m</a:t>
            </a:r>
            <a:r>
              <a:rPr lang="en-IN" sz="1400" i="1" dirty="0">
                <a:solidFill>
                  <a:schemeClr val="dk1"/>
                </a:solidFill>
                <a:latin typeface="Calibri"/>
                <a:ea typeface="Calibri"/>
                <a:cs typeface="Calibri"/>
                <a:sym typeface="Calibri"/>
              </a:rPr>
              <a:t>odel</a:t>
            </a:r>
            <a:r>
              <a:rPr lang="en-IN" sz="14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Topic #0: card screen windows monitor Samsung camera memory support galaxy </a:t>
            </a:r>
            <a:r>
              <a:rPr lang="en-IN" sz="1400" dirty="0" err="1">
                <a:solidFill>
                  <a:schemeClr val="dk1"/>
                </a:solidFill>
                <a:latin typeface="Calibri"/>
                <a:ea typeface="Calibri"/>
                <a:cs typeface="Calibri"/>
                <a:sym typeface="Calibri"/>
              </a:rPr>
              <a:t>sd</a:t>
            </a:r>
            <a:endParaRPr sz="1400" dirty="0">
              <a:solidFill>
                <a:schemeClr val="dk1"/>
              </a:solidFill>
              <a:latin typeface="Calibri"/>
              <a:ea typeface="Calibri"/>
              <a:cs typeface="Calibri"/>
              <a:sym typeface="Calibri"/>
            </a:endParaRPr>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Topic #1: fit case </a:t>
            </a:r>
            <a:r>
              <a:rPr lang="en-IN" sz="1400" dirty="0" err="1">
                <a:solidFill>
                  <a:schemeClr val="dk1"/>
                </a:solidFill>
                <a:latin typeface="Calibri"/>
                <a:ea typeface="Calibri"/>
                <a:cs typeface="Calibri"/>
                <a:sym typeface="Calibri"/>
              </a:rPr>
              <a:t>ipad</a:t>
            </a:r>
            <a:r>
              <a:rPr lang="en-IN" sz="1400" dirty="0">
                <a:solidFill>
                  <a:schemeClr val="dk1"/>
                </a:solidFill>
                <a:latin typeface="Calibri"/>
                <a:ea typeface="Calibri"/>
                <a:cs typeface="Calibri"/>
                <a:sym typeface="Calibri"/>
              </a:rPr>
              <a:t> pro keyboard </a:t>
            </a:r>
            <a:r>
              <a:rPr lang="en-IN" sz="1400" dirty="0" err="1">
                <a:solidFill>
                  <a:schemeClr val="dk1"/>
                </a:solidFill>
                <a:latin typeface="Calibri"/>
                <a:ea typeface="Calibri"/>
                <a:cs typeface="Calibri"/>
                <a:sym typeface="Calibri"/>
              </a:rPr>
              <a:t>sony</a:t>
            </a:r>
            <a:r>
              <a:rPr lang="en-IN" sz="1400" dirty="0">
                <a:solidFill>
                  <a:schemeClr val="dk1"/>
                </a:solidFill>
                <a:latin typeface="Calibri"/>
                <a:ea typeface="Calibri"/>
                <a:cs typeface="Calibri"/>
                <a:sym typeface="Calibri"/>
              </a:rPr>
              <a:t> </a:t>
            </a:r>
            <a:r>
              <a:rPr lang="en-IN" sz="1400" dirty="0" err="1">
                <a:solidFill>
                  <a:schemeClr val="dk1"/>
                </a:solidFill>
                <a:latin typeface="Calibri"/>
                <a:ea typeface="Calibri"/>
                <a:cs typeface="Calibri"/>
                <a:sym typeface="Calibri"/>
              </a:rPr>
              <a:t>macbook</a:t>
            </a:r>
            <a:r>
              <a:rPr lang="en-IN" sz="1400" dirty="0">
                <a:solidFill>
                  <a:schemeClr val="dk1"/>
                </a:solidFill>
                <a:latin typeface="Calibri"/>
                <a:ea typeface="Calibri"/>
                <a:cs typeface="Calibri"/>
                <a:sym typeface="Calibri"/>
              </a:rPr>
              <a:t> laptop </a:t>
            </a:r>
            <a:r>
              <a:rPr lang="en-IN" sz="1400" dirty="0" err="1">
                <a:solidFill>
                  <a:schemeClr val="dk1"/>
                </a:solidFill>
                <a:latin typeface="Calibri"/>
                <a:ea typeface="Calibri"/>
                <a:cs typeface="Calibri"/>
                <a:sym typeface="Calibri"/>
              </a:rPr>
              <a:t>hp</a:t>
            </a:r>
            <a:r>
              <a:rPr lang="en-IN" sz="1400" dirty="0">
                <a:solidFill>
                  <a:schemeClr val="dk1"/>
                </a:solidFill>
                <a:latin typeface="Calibri"/>
                <a:ea typeface="Calibri"/>
                <a:cs typeface="Calibri"/>
                <a:sym typeface="Calibri"/>
              </a:rPr>
              <a:t> mini</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Topic #2: power battery speakers sound charge wireless speaker adapter </a:t>
            </a:r>
            <a:r>
              <a:rPr lang="en-IN" sz="1400" dirty="0" err="1">
                <a:solidFill>
                  <a:schemeClr val="dk1"/>
                </a:solidFill>
                <a:latin typeface="Calibri"/>
                <a:ea typeface="Calibri"/>
                <a:cs typeface="Calibri"/>
                <a:sym typeface="Calibri"/>
              </a:rPr>
              <a:t>iphone</a:t>
            </a:r>
            <a:r>
              <a:rPr lang="en-IN" sz="1400" dirty="0">
                <a:solidFill>
                  <a:schemeClr val="dk1"/>
                </a:solidFill>
                <a:latin typeface="Calibri"/>
                <a:ea typeface="Calibri"/>
                <a:cs typeface="Calibri"/>
                <a:sym typeface="Calibri"/>
              </a:rPr>
              <a:t> amp</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Topic #3: </a:t>
            </a:r>
            <a:r>
              <a:rPr lang="en-IN" sz="1400" dirty="0" err="1">
                <a:solidFill>
                  <a:schemeClr val="dk1"/>
                </a:solidFill>
                <a:latin typeface="Calibri"/>
                <a:ea typeface="Calibri"/>
                <a:cs typeface="Calibri"/>
                <a:sym typeface="Calibri"/>
              </a:rPr>
              <a:t>tv</a:t>
            </a:r>
            <a:r>
              <a:rPr lang="en-IN" sz="1400" dirty="0">
                <a:solidFill>
                  <a:schemeClr val="dk1"/>
                </a:solidFill>
                <a:latin typeface="Calibri"/>
                <a:ea typeface="Calibri"/>
                <a:cs typeface="Calibri"/>
                <a:sym typeface="Calibri"/>
              </a:rPr>
              <a:t> cable </a:t>
            </a:r>
            <a:r>
              <a:rPr lang="en-IN" sz="1400" dirty="0" err="1">
                <a:solidFill>
                  <a:schemeClr val="dk1"/>
                </a:solidFill>
                <a:latin typeface="Calibri"/>
                <a:ea typeface="Calibri"/>
                <a:cs typeface="Calibri"/>
                <a:sym typeface="Calibri"/>
              </a:rPr>
              <a:t>usb</a:t>
            </a:r>
            <a:r>
              <a:rPr lang="en-IN" sz="1400" dirty="0">
                <a:solidFill>
                  <a:schemeClr val="dk1"/>
                </a:solidFill>
                <a:latin typeface="Calibri"/>
                <a:ea typeface="Calibri"/>
                <a:cs typeface="Calibri"/>
                <a:sym typeface="Calibri"/>
              </a:rPr>
              <a:t> </a:t>
            </a:r>
            <a:r>
              <a:rPr lang="en-IN" sz="1400" dirty="0" err="1">
                <a:solidFill>
                  <a:schemeClr val="dk1"/>
                </a:solidFill>
                <a:latin typeface="Calibri"/>
                <a:ea typeface="Calibri"/>
                <a:cs typeface="Calibri"/>
                <a:sym typeface="Calibri"/>
              </a:rPr>
              <a:t>hdmi</a:t>
            </a:r>
            <a:r>
              <a:rPr lang="en-IN" sz="1400" dirty="0">
                <a:solidFill>
                  <a:schemeClr val="dk1"/>
                </a:solidFill>
                <a:latin typeface="Calibri"/>
                <a:ea typeface="Calibri"/>
                <a:cs typeface="Calibri"/>
                <a:sym typeface="Calibri"/>
              </a:rPr>
              <a:t> port mount plug wall player version</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Topic #4: drive play computer phone hard cable model video record </a:t>
            </a:r>
            <a:r>
              <a:rPr lang="en-IN" sz="1400" dirty="0" err="1">
                <a:solidFill>
                  <a:schemeClr val="dk1"/>
                </a:solidFill>
                <a:latin typeface="Calibri"/>
                <a:ea typeface="Calibri"/>
                <a:cs typeface="Calibri"/>
                <a:sym typeface="Calibri"/>
              </a:rPr>
              <a:t>wifi</a:t>
            </a:r>
            <a:endParaRPr sz="1400" dirty="0">
              <a:solidFill>
                <a:schemeClr val="dk1"/>
              </a:solidFill>
              <a:latin typeface="Calibri"/>
              <a:ea typeface="Calibri"/>
              <a:cs typeface="Calibri"/>
              <a:sym typeface="Calibri"/>
            </a:endParaRPr>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Topic #5: camera lens buy canon </a:t>
            </a:r>
            <a:r>
              <a:rPr lang="en-IN" sz="1400" dirty="0" err="1">
                <a:solidFill>
                  <a:schemeClr val="dk1"/>
                </a:solidFill>
                <a:latin typeface="Calibri"/>
                <a:ea typeface="Calibri"/>
                <a:cs typeface="Calibri"/>
                <a:sym typeface="Calibri"/>
              </a:rPr>
              <a:t>nikon</a:t>
            </a:r>
            <a:r>
              <a:rPr lang="en-IN" sz="1400" dirty="0">
                <a:solidFill>
                  <a:schemeClr val="dk1"/>
                </a:solidFill>
                <a:latin typeface="Calibri"/>
                <a:ea typeface="Calibri"/>
                <a:cs typeface="Calibri"/>
                <a:sym typeface="Calibri"/>
              </a:rPr>
              <a:t> battery warranty fit thanks product</a:t>
            </a:r>
            <a:endParaRPr dirty="0"/>
          </a:p>
          <a:p>
            <a:pPr marL="285750" marR="0" lvl="0" indent="-171450" algn="just" rtl="0">
              <a:spcBef>
                <a:spcPts val="0"/>
              </a:spcBef>
              <a:spcAft>
                <a:spcPts val="0"/>
              </a:spcAft>
              <a:buClr>
                <a:schemeClr val="dk1"/>
              </a:buClr>
              <a:buSzPts val="1800"/>
              <a:buFont typeface="Noto Sans Symbols"/>
              <a:buNone/>
            </a:pPr>
            <a:endParaRPr sz="1800" dirty="0">
              <a:solidFill>
                <a:srgbClr val="183374"/>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7"/>
          <p:cNvSpPr txBox="1"/>
          <p:nvPr/>
        </p:nvSpPr>
        <p:spPr>
          <a:xfrm>
            <a:off x="-1" y="0"/>
            <a:ext cx="666549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Summary of Inferences</a:t>
            </a:r>
            <a:endParaRPr/>
          </a:p>
          <a:p>
            <a:pPr marL="0" marR="0" lvl="0" indent="0" algn="l" rtl="0">
              <a:spcBef>
                <a:spcPts val="0"/>
              </a:spcBef>
              <a:spcAft>
                <a:spcPts val="0"/>
              </a:spcAft>
              <a:buNone/>
            </a:pPr>
            <a:endParaRPr sz="2800" b="1">
              <a:solidFill>
                <a:srgbClr val="002776"/>
              </a:solidFill>
              <a:latin typeface="Arial"/>
              <a:ea typeface="Arial"/>
              <a:cs typeface="Arial"/>
              <a:sym typeface="Arial"/>
            </a:endParaRPr>
          </a:p>
        </p:txBody>
      </p:sp>
      <p:sp>
        <p:nvSpPr>
          <p:cNvPr id="485" name="Google Shape;485;p17"/>
          <p:cNvSpPr txBox="1"/>
          <p:nvPr/>
        </p:nvSpPr>
        <p:spPr>
          <a:xfrm>
            <a:off x="185195" y="937549"/>
            <a:ext cx="8658016" cy="467820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In the whole dataset of 314263, we have identified there are 280303 questions and 269009 answers are available. Total available products are 39371</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In the subset of question and answers we observed that 13000 +  Questions and answers are duplicate after removing the duplicates we identified total no of records 301399.</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Missed values are observed in answer and answer type fields (32 Answers -(Question exists but no answers), 148665 null values (Question type is open ended but no answer type)</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In some cases there is repetition of same question and answer for different products, but in some cases there is repetition of same question but different answers for different products</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In some cases even the questions and answers are incorrectly phrased, and it has been observed for 28 questions whose value is in floating data type.</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As per the sentiment analysis on question and answers, it is been noticed around 86% question are neutral questions and 7% are compound. Around 67% answers are neutral and 25% are compound.</a:t>
            </a:r>
            <a:endParaRPr sz="1400" dirty="0">
              <a:solidFill>
                <a:schemeClr val="dk1"/>
              </a:solidFill>
              <a:latin typeface="Calibri"/>
              <a:ea typeface="Calibri"/>
              <a:cs typeface="Calibri"/>
              <a:sym typeface="Calibri"/>
            </a:endParaRPr>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As per the topic model analysis majority of the questions and answers relevant to Camera, Computer, Laptop, </a:t>
            </a:r>
            <a:r>
              <a:rPr lang="en-IN" sz="1400" dirty="0" err="1">
                <a:solidFill>
                  <a:schemeClr val="dk1"/>
                </a:solidFill>
                <a:latin typeface="Calibri"/>
                <a:ea typeface="Calibri"/>
                <a:cs typeface="Calibri"/>
                <a:sym typeface="Calibri"/>
              </a:rPr>
              <a:t>Tablet,TV</a:t>
            </a:r>
            <a:r>
              <a:rPr lang="en-IN" sz="1400" dirty="0">
                <a:solidFill>
                  <a:schemeClr val="dk1"/>
                </a:solidFill>
                <a:latin typeface="Calibri"/>
                <a:ea typeface="Calibri"/>
                <a:cs typeface="Calibri"/>
                <a:sym typeface="Calibri"/>
              </a:rPr>
              <a:t> and phone.</a:t>
            </a:r>
            <a:endParaRPr dirty="0"/>
          </a:p>
          <a:p>
            <a:pPr marL="285750" marR="0" lvl="0" indent="-171450" algn="just" rtl="0">
              <a:spcBef>
                <a:spcPts val="0"/>
              </a:spcBef>
              <a:spcAft>
                <a:spcPts val="0"/>
              </a:spcAft>
              <a:buClr>
                <a:schemeClr val="dk1"/>
              </a:buClr>
              <a:buSzPts val="1800"/>
              <a:buFont typeface="Noto Sans Symbols"/>
              <a:buNone/>
            </a:pPr>
            <a:endParaRPr sz="1800" dirty="0">
              <a:solidFill>
                <a:srgbClr val="183374"/>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8"/>
          <p:cNvSpPr txBox="1"/>
          <p:nvPr/>
        </p:nvSpPr>
        <p:spPr>
          <a:xfrm>
            <a:off x="3171008" y="2943398"/>
            <a:ext cx="327608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Model Building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9"/>
          <p:cNvSpPr txBox="1"/>
          <p:nvPr/>
        </p:nvSpPr>
        <p:spPr>
          <a:xfrm>
            <a:off x="0" y="0"/>
            <a:ext cx="776661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Model Implementation</a:t>
            </a:r>
            <a:endParaRPr sz="2800" b="1">
              <a:solidFill>
                <a:srgbClr val="002776"/>
              </a:solidFill>
              <a:latin typeface="Arial"/>
              <a:ea typeface="Arial"/>
              <a:cs typeface="Arial"/>
              <a:sym typeface="Arial"/>
            </a:endParaRPr>
          </a:p>
        </p:txBody>
      </p:sp>
      <p:sp>
        <p:nvSpPr>
          <p:cNvPr id="497" name="Google Shape;497;p19"/>
          <p:cNvSpPr txBox="1"/>
          <p:nvPr/>
        </p:nvSpPr>
        <p:spPr>
          <a:xfrm>
            <a:off x="-1" y="1000999"/>
            <a:ext cx="8958805"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Century Gothic"/>
                <a:ea typeface="Century Gothic"/>
                <a:cs typeface="Century Gothic"/>
                <a:sym typeface="Century Gothic"/>
              </a:rPr>
              <a:t>Whoosh is a fast, feature full-text indexing and searching library implemented in pure Python.  BM25F is by default ranking function used by whoosh which is a probabilistic retrieval model. BM stands for best matching. It is based on </a:t>
            </a:r>
            <a:r>
              <a:rPr lang="en-IN" sz="1600" dirty="0" err="1">
                <a:solidFill>
                  <a:schemeClr val="dk1"/>
                </a:solidFill>
                <a:latin typeface="Century Gothic"/>
                <a:ea typeface="Century Gothic"/>
                <a:cs typeface="Century Gothic"/>
                <a:sym typeface="Century Gothic"/>
              </a:rPr>
              <a:t>tf-idf</a:t>
            </a:r>
            <a:r>
              <a:rPr lang="en-IN" sz="1600" dirty="0">
                <a:solidFill>
                  <a:schemeClr val="dk1"/>
                </a:solidFill>
                <a:latin typeface="Century Gothic"/>
                <a:ea typeface="Century Gothic"/>
                <a:cs typeface="Century Gothic"/>
                <a:sym typeface="Century Gothic"/>
              </a:rPr>
              <a:t> along with bunch of factors like length of document in words, average length of documents in the collection.</a:t>
            </a:r>
            <a:endParaRPr dirty="0"/>
          </a:p>
          <a:p>
            <a:pPr marL="0" marR="0" lvl="0" indent="0" algn="l" rtl="0">
              <a:spcBef>
                <a:spcPts val="0"/>
              </a:spcBef>
              <a:spcAft>
                <a:spcPts val="0"/>
              </a:spcAft>
              <a:buNone/>
            </a:pPr>
            <a:endParaRPr sz="16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600" dirty="0">
                <a:solidFill>
                  <a:schemeClr val="dk1"/>
                </a:solidFill>
                <a:latin typeface="Century Gothic"/>
                <a:ea typeface="Century Gothic"/>
                <a:cs typeface="Century Gothic"/>
                <a:sym typeface="Century Gothic"/>
              </a:rPr>
              <a:t>Below Steps involved in building the model.</a:t>
            </a:r>
            <a:endParaRPr dirty="0"/>
          </a:p>
          <a:p>
            <a:pPr marL="285750" marR="0" lvl="0" indent="-285750" algn="l" rtl="0">
              <a:spcBef>
                <a:spcPts val="0"/>
              </a:spcBef>
              <a:spcAft>
                <a:spcPts val="0"/>
              </a:spcAft>
              <a:buClr>
                <a:schemeClr val="dk1"/>
              </a:buClr>
              <a:buSzPts val="1600"/>
              <a:buFont typeface="Wingdings" panose="05000000000000000000" pitchFamily="2" charset="2"/>
              <a:buChar char="Ø"/>
            </a:pPr>
            <a:r>
              <a:rPr lang="en-IN" sz="1600" dirty="0">
                <a:solidFill>
                  <a:schemeClr val="dk1"/>
                </a:solidFill>
                <a:latin typeface="Century Gothic"/>
                <a:ea typeface="Century Gothic"/>
                <a:cs typeface="Century Gothic"/>
                <a:sym typeface="Century Gothic"/>
              </a:rPr>
              <a:t>Schema need to be defined for question and answer fields as the index need to be created based on those fields for fast retrieval based on text search.</a:t>
            </a:r>
            <a:endParaRPr dirty="0"/>
          </a:p>
          <a:p>
            <a:pPr marL="285750" marR="0" lvl="0" indent="-285750" algn="l" rtl="0">
              <a:spcBef>
                <a:spcPts val="0"/>
              </a:spcBef>
              <a:spcAft>
                <a:spcPts val="0"/>
              </a:spcAft>
              <a:buClr>
                <a:schemeClr val="dk1"/>
              </a:buClr>
              <a:buSzPts val="1600"/>
              <a:buFont typeface="Wingdings" panose="05000000000000000000" pitchFamily="2" charset="2"/>
              <a:buChar char="Ø"/>
            </a:pPr>
            <a:r>
              <a:rPr lang="en-IN" sz="1600" dirty="0">
                <a:solidFill>
                  <a:schemeClr val="dk1"/>
                </a:solidFill>
                <a:latin typeface="Century Gothic"/>
                <a:ea typeface="Century Gothic"/>
                <a:cs typeface="Century Gothic"/>
                <a:sym typeface="Century Gothic"/>
              </a:rPr>
              <a:t>Index will be populated based on schema fields by using index writer.  </a:t>
            </a:r>
            <a:endParaRPr sz="1600" dirty="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600"/>
              <a:buFont typeface="Wingdings" panose="05000000000000000000" pitchFamily="2" charset="2"/>
              <a:buChar char="Ø"/>
            </a:pPr>
            <a:r>
              <a:rPr lang="en-IN" sz="1600" dirty="0">
                <a:solidFill>
                  <a:schemeClr val="dk1"/>
                </a:solidFill>
                <a:latin typeface="Century Gothic"/>
                <a:ea typeface="Century Gothic"/>
                <a:cs typeface="Century Gothic"/>
                <a:sym typeface="Century Gothic"/>
              </a:rPr>
              <a:t>Each document is ranked according to a scoring function BM25F</a:t>
            </a:r>
            <a:endParaRPr dirty="0"/>
          </a:p>
          <a:p>
            <a:pPr marL="285750" marR="0" lvl="0" indent="-285750" algn="l" rtl="0">
              <a:spcBef>
                <a:spcPts val="0"/>
              </a:spcBef>
              <a:spcAft>
                <a:spcPts val="0"/>
              </a:spcAft>
              <a:buClr>
                <a:schemeClr val="dk1"/>
              </a:buClr>
              <a:buSzPts val="1600"/>
              <a:buFont typeface="Wingdings" panose="05000000000000000000" pitchFamily="2" charset="2"/>
              <a:buChar char="Ø"/>
            </a:pPr>
            <a:r>
              <a:rPr lang="en-IN" sz="1600" dirty="0" err="1">
                <a:solidFill>
                  <a:schemeClr val="dk1"/>
                </a:solidFill>
                <a:latin typeface="Century Gothic"/>
                <a:ea typeface="Century Gothic"/>
                <a:cs typeface="Century Gothic"/>
                <a:sym typeface="Century Gothic"/>
              </a:rPr>
              <a:t>Qparser</a:t>
            </a:r>
            <a:r>
              <a:rPr lang="en-IN" sz="1600" dirty="0">
                <a:solidFill>
                  <a:schemeClr val="dk1"/>
                </a:solidFill>
                <a:latin typeface="Century Gothic"/>
                <a:ea typeface="Century Gothic"/>
                <a:cs typeface="Century Gothic"/>
                <a:sym typeface="Century Gothic"/>
              </a:rPr>
              <a:t> module is used to parse the text search query and internally </a:t>
            </a:r>
            <a:r>
              <a:rPr lang="en-IN" sz="1600" dirty="0" err="1">
                <a:solidFill>
                  <a:schemeClr val="dk1"/>
                </a:solidFill>
                <a:latin typeface="Century Gothic"/>
                <a:ea typeface="Century Gothic"/>
                <a:cs typeface="Century Gothic"/>
                <a:sym typeface="Century Gothic"/>
              </a:rPr>
              <a:t>multifieldparser</a:t>
            </a:r>
            <a:r>
              <a:rPr lang="en-IN" sz="1600" dirty="0">
                <a:solidFill>
                  <a:schemeClr val="dk1"/>
                </a:solidFill>
                <a:latin typeface="Century Gothic"/>
                <a:ea typeface="Century Gothic"/>
                <a:cs typeface="Century Gothic"/>
                <a:sym typeface="Century Gothic"/>
              </a:rPr>
              <a:t> class is used as we need to search the text in question and answer fields. </a:t>
            </a:r>
            <a:endParaRPr sz="1600" dirty="0">
              <a:solidFill>
                <a:schemeClr val="dk1"/>
              </a:solidFill>
              <a:latin typeface="Century Gothic"/>
              <a:ea typeface="Century Gothic"/>
              <a:cs typeface="Century Gothic"/>
              <a:sym typeface="Century Gothic"/>
            </a:endParaRPr>
          </a:p>
        </p:txBody>
      </p:sp>
      <p:sp>
        <p:nvSpPr>
          <p:cNvPr id="498" name="Google Shape;498;p19"/>
          <p:cNvSpPr txBox="1"/>
          <p:nvPr/>
        </p:nvSpPr>
        <p:spPr>
          <a:xfrm>
            <a:off x="0" y="454635"/>
            <a:ext cx="76295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Century Gothic"/>
                <a:ea typeface="Century Gothic"/>
                <a:cs typeface="Century Gothic"/>
                <a:sym typeface="Century Gothic"/>
              </a:rPr>
              <a:t>Model – BM25F Algorithm from Whoosh Package</a:t>
            </a:r>
            <a:endParaRPr sz="2400" b="1">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u="none" strike="noStrike" cap="none">
                <a:solidFill>
                  <a:srgbClr val="002776"/>
                </a:solidFill>
                <a:latin typeface="Arial"/>
                <a:ea typeface="Arial"/>
                <a:cs typeface="Arial"/>
                <a:sym typeface="Arial"/>
              </a:rPr>
              <a:t>Business Problem:</a:t>
            </a:r>
            <a:endParaRPr/>
          </a:p>
        </p:txBody>
      </p:sp>
      <p:sp>
        <p:nvSpPr>
          <p:cNvPr id="339" name="Google Shape;339;p2"/>
          <p:cNvSpPr txBox="1"/>
          <p:nvPr/>
        </p:nvSpPr>
        <p:spPr>
          <a:xfrm>
            <a:off x="170899" y="2634319"/>
            <a:ext cx="897904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0" u="none">
                <a:solidFill>
                  <a:srgbClr val="183374"/>
                </a:solidFill>
                <a:latin typeface="Century Gothic"/>
                <a:ea typeface="Century Gothic"/>
                <a:cs typeface="Century Gothic"/>
                <a:sym typeface="Century Gothic"/>
              </a:rPr>
              <a:t>Based on the text question, NLP algorithm should retrieve 5 most relevant responses from the corpus with rankings (Probabilities)</a:t>
            </a:r>
            <a:endParaRPr/>
          </a:p>
        </p:txBody>
      </p:sp>
      <p:sp>
        <p:nvSpPr>
          <p:cNvPr id="340" name="Google Shape;340;p2"/>
          <p:cNvSpPr txBox="1"/>
          <p:nvPr/>
        </p:nvSpPr>
        <p:spPr>
          <a:xfrm>
            <a:off x="170899" y="1518273"/>
            <a:ext cx="774346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183374"/>
                </a:solidFill>
                <a:latin typeface="Century Gothic"/>
                <a:ea typeface="Century Gothic"/>
                <a:cs typeface="Century Gothic"/>
                <a:sym typeface="Century Gothic"/>
              </a:rPr>
              <a:t>Proper Information need to be retrieved based on text search</a:t>
            </a:r>
            <a:endParaRPr/>
          </a:p>
        </p:txBody>
      </p:sp>
      <p:sp>
        <p:nvSpPr>
          <p:cNvPr id="341" name="Google Shape;341;p2"/>
          <p:cNvSpPr txBox="1"/>
          <p:nvPr/>
        </p:nvSpPr>
        <p:spPr>
          <a:xfrm>
            <a:off x="127323" y="2145101"/>
            <a:ext cx="256957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entury Gothic"/>
                <a:ea typeface="Century Gothic"/>
                <a:cs typeface="Century Gothic"/>
                <a:sym typeface="Century Gothic"/>
              </a:rPr>
              <a:t>Objective:</a:t>
            </a:r>
            <a:endParaRPr/>
          </a:p>
        </p:txBody>
      </p:sp>
      <p:sp>
        <p:nvSpPr>
          <p:cNvPr id="343" name="Google Shape;343;p2"/>
          <p:cNvSpPr txBox="1"/>
          <p:nvPr/>
        </p:nvSpPr>
        <p:spPr>
          <a:xfrm>
            <a:off x="127323" y="856527"/>
            <a:ext cx="32174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entury Gothic"/>
                <a:ea typeface="Century Gothic"/>
                <a:cs typeface="Century Gothic"/>
                <a:sym typeface="Century Gothic"/>
              </a:rPr>
              <a:t>Problem:</a:t>
            </a:r>
            <a:endParaRPr sz="1800" b="1">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0"/>
          <p:cNvSpPr txBox="1"/>
          <p:nvPr/>
        </p:nvSpPr>
        <p:spPr>
          <a:xfrm>
            <a:off x="0" y="0"/>
            <a:ext cx="37885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Model Results</a:t>
            </a:r>
            <a:endParaRPr sz="2800" b="1">
              <a:solidFill>
                <a:srgbClr val="002776"/>
              </a:solidFill>
              <a:latin typeface="Arial"/>
              <a:ea typeface="Arial"/>
              <a:cs typeface="Arial"/>
              <a:sym typeface="Arial"/>
            </a:endParaRPr>
          </a:p>
        </p:txBody>
      </p:sp>
      <p:pic>
        <p:nvPicPr>
          <p:cNvPr id="2"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2805" y="649357"/>
            <a:ext cx="8865999" cy="295523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92804" y="3604591"/>
            <a:ext cx="8865999" cy="308775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21"/>
          <p:cNvSpPr txBox="1"/>
          <p:nvPr/>
        </p:nvSpPr>
        <p:spPr>
          <a:xfrm>
            <a:off x="0" y="0"/>
            <a:ext cx="37885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Model Results</a:t>
            </a:r>
            <a:endParaRPr/>
          </a:p>
        </p:txBody>
      </p:sp>
      <p:pic>
        <p:nvPicPr>
          <p:cNvPr id="2"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4718" y="511604"/>
            <a:ext cx="8989282" cy="307973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54718" y="3591339"/>
            <a:ext cx="8804087" cy="326666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22"/>
          <p:cNvSpPr txBox="1"/>
          <p:nvPr/>
        </p:nvSpPr>
        <p:spPr>
          <a:xfrm>
            <a:off x="1109354" y="3218296"/>
            <a:ext cx="6925292"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a:solidFill>
                  <a:srgbClr val="002776"/>
                </a:solidFill>
                <a:latin typeface="Arial"/>
                <a:ea typeface="Arial"/>
                <a:cs typeface="Arial"/>
                <a:sym typeface="Arial"/>
              </a:rPr>
              <a:t>Model Deployment using Flask</a:t>
            </a:r>
            <a:endParaRPr sz="2800" b="1" dirty="0">
              <a:solidFill>
                <a:srgbClr val="002776"/>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3"/>
          <p:cNvSpPr txBox="1"/>
          <p:nvPr/>
        </p:nvSpPr>
        <p:spPr>
          <a:xfrm>
            <a:off x="0" y="0"/>
            <a:ext cx="776661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Model Deployment</a:t>
            </a:r>
            <a:endParaRPr sz="2800" b="1">
              <a:solidFill>
                <a:srgbClr val="002776"/>
              </a:solidFill>
              <a:latin typeface="Arial"/>
              <a:ea typeface="Arial"/>
              <a:cs typeface="Arial"/>
              <a:sym typeface="Arial"/>
            </a:endParaRPr>
          </a:p>
        </p:txBody>
      </p:sp>
      <p:sp>
        <p:nvSpPr>
          <p:cNvPr id="527" name="Google Shape;527;p23"/>
          <p:cNvSpPr txBox="1"/>
          <p:nvPr/>
        </p:nvSpPr>
        <p:spPr>
          <a:xfrm>
            <a:off x="0" y="454635"/>
            <a:ext cx="8825948"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smtClean="0">
                <a:solidFill>
                  <a:schemeClr val="accent5">
                    <a:lumMod val="75000"/>
                  </a:schemeClr>
                </a:solidFill>
                <a:latin typeface="Century Gothic"/>
                <a:ea typeface="Century Gothic"/>
                <a:cs typeface="Century Gothic"/>
                <a:sym typeface="Century Gothic"/>
              </a:rPr>
              <a:t>Below is the app link for </a:t>
            </a:r>
            <a:r>
              <a:rPr lang="en-IN" sz="1800" b="1" dirty="0" err="1" smtClean="0">
                <a:solidFill>
                  <a:schemeClr val="accent5">
                    <a:lumMod val="75000"/>
                  </a:schemeClr>
                </a:solidFill>
                <a:latin typeface="Century Gothic"/>
                <a:ea typeface="Century Gothic"/>
                <a:cs typeface="Century Gothic"/>
                <a:sym typeface="Century Gothic"/>
              </a:rPr>
              <a:t>Heroku</a:t>
            </a:r>
            <a:r>
              <a:rPr lang="en-IN" sz="1800" b="1" dirty="0" smtClean="0">
                <a:solidFill>
                  <a:schemeClr val="accent5">
                    <a:lumMod val="75000"/>
                  </a:schemeClr>
                </a:solidFill>
                <a:latin typeface="Century Gothic"/>
                <a:ea typeface="Century Gothic"/>
                <a:cs typeface="Century Gothic"/>
                <a:sym typeface="Century Gothic"/>
              </a:rPr>
              <a:t> App by using Flask and respective screenshots of sample are shown below.</a:t>
            </a:r>
          </a:p>
          <a:p>
            <a:pPr lvl="0"/>
            <a:r>
              <a:rPr lang="en-IN" sz="2400" dirty="0">
                <a:hlinkClick r:id="rId3"/>
              </a:rPr>
              <a:t>https://informationretrievalqa.herokuapp.com/</a:t>
            </a:r>
            <a:endParaRPr lang="en-IN" sz="2400" b="1" dirty="0" smtClean="0">
              <a:solidFill>
                <a:schemeClr val="dk1"/>
              </a:solidFill>
              <a:latin typeface="Century Gothic"/>
              <a:ea typeface="Century Gothic"/>
              <a:cs typeface="Century Gothic"/>
              <a:sym typeface="Century Gothic"/>
            </a:endParaRPr>
          </a:p>
        </p:txBody>
      </p:sp>
      <p:pic>
        <p:nvPicPr>
          <p:cNvPr id="1026"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 y="1654923"/>
            <a:ext cx="8825948" cy="171112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06020" y="3366052"/>
            <a:ext cx="8852786" cy="336605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24"/>
          <p:cNvSpPr txBox="1"/>
          <p:nvPr/>
        </p:nvSpPr>
        <p:spPr>
          <a:xfrm>
            <a:off x="90782" y="305924"/>
            <a:ext cx="346264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Challenges faced?</a:t>
            </a:r>
            <a:endParaRPr/>
          </a:p>
        </p:txBody>
      </p:sp>
      <p:sp>
        <p:nvSpPr>
          <p:cNvPr id="537" name="Google Shape;537;p24"/>
          <p:cNvSpPr txBox="1"/>
          <p:nvPr/>
        </p:nvSpPr>
        <p:spPr>
          <a:xfrm>
            <a:off x="90782" y="3429000"/>
            <a:ext cx="436547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How did you overcome?</a:t>
            </a:r>
            <a:endParaRPr/>
          </a:p>
        </p:txBody>
      </p:sp>
      <p:sp>
        <p:nvSpPr>
          <p:cNvPr id="538" name="Google Shape;538;p24"/>
          <p:cNvSpPr/>
          <p:nvPr/>
        </p:nvSpPr>
        <p:spPr>
          <a:xfrm>
            <a:off x="247649" y="848194"/>
            <a:ext cx="8791575" cy="2409356"/>
          </a:xfrm>
          <a:prstGeom prst="rect">
            <a:avLst/>
          </a:prstGeom>
          <a:solidFill>
            <a:schemeClr val="lt1"/>
          </a:solid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Wingdings" panose="05000000000000000000" pitchFamily="2" charset="2"/>
              <a:buChar char="Ø"/>
            </a:pPr>
            <a:r>
              <a:rPr lang="en-IN" sz="1800" dirty="0">
                <a:solidFill>
                  <a:schemeClr val="dk1"/>
                </a:solidFill>
                <a:latin typeface="Century Gothic"/>
                <a:ea typeface="Century Gothic"/>
                <a:cs typeface="Century Gothic"/>
                <a:sym typeface="Century Gothic"/>
              </a:rPr>
              <a:t>Lot of difference is noticed between actual learning experience and project implementation process.</a:t>
            </a:r>
            <a:endParaRPr dirty="0"/>
          </a:p>
          <a:p>
            <a:pPr marL="285750" marR="0" lvl="0" indent="-285750" algn="l" rtl="0">
              <a:spcBef>
                <a:spcPts val="0"/>
              </a:spcBef>
              <a:spcAft>
                <a:spcPts val="0"/>
              </a:spcAft>
              <a:buClr>
                <a:schemeClr val="dk1"/>
              </a:buClr>
              <a:buSzPts val="1800"/>
              <a:buFont typeface="Wingdings" panose="05000000000000000000" pitchFamily="2" charset="2"/>
              <a:buChar char="Ø"/>
            </a:pPr>
            <a:r>
              <a:rPr lang="en-IN" sz="1800" dirty="0">
                <a:solidFill>
                  <a:schemeClr val="dk1"/>
                </a:solidFill>
                <a:latin typeface="Century Gothic"/>
                <a:ea typeface="Century Gothic"/>
                <a:cs typeface="Century Gothic"/>
                <a:sym typeface="Century Gothic"/>
              </a:rPr>
              <a:t>Faced issues in converting the JSON file to csv file.</a:t>
            </a:r>
            <a:endParaRPr dirty="0"/>
          </a:p>
          <a:p>
            <a:pPr marL="285750" marR="0" lvl="0" indent="-285750" algn="l" rtl="0">
              <a:spcBef>
                <a:spcPts val="0"/>
              </a:spcBef>
              <a:spcAft>
                <a:spcPts val="0"/>
              </a:spcAft>
              <a:buClr>
                <a:schemeClr val="dk1"/>
              </a:buClr>
              <a:buSzPts val="1800"/>
              <a:buFont typeface="Wingdings" panose="05000000000000000000" pitchFamily="2" charset="2"/>
              <a:buChar char="Ø"/>
            </a:pPr>
            <a:r>
              <a:rPr lang="en-IN" sz="1800" dirty="0" smtClean="0">
                <a:solidFill>
                  <a:schemeClr val="dk1"/>
                </a:solidFill>
                <a:latin typeface="Century Gothic"/>
                <a:ea typeface="Century Gothic"/>
                <a:cs typeface="Century Gothic"/>
                <a:sym typeface="Century Gothic"/>
              </a:rPr>
              <a:t>We are unable to achieve the evaluation metrics (Accuracy, Mean Average Precision) for the consider model BM25F algorithm.</a:t>
            </a:r>
            <a:endParaRPr sz="1800" dirty="0">
              <a:solidFill>
                <a:schemeClr val="dk1"/>
              </a:solidFill>
              <a:latin typeface="Century Gothic"/>
              <a:ea typeface="Century Gothic"/>
              <a:cs typeface="Century Gothic"/>
              <a:sym typeface="Century Gothic"/>
            </a:endParaRPr>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
        <p:nvSpPr>
          <p:cNvPr id="539" name="Google Shape;539;p24"/>
          <p:cNvSpPr/>
          <p:nvPr/>
        </p:nvSpPr>
        <p:spPr>
          <a:xfrm>
            <a:off x="90782" y="4105744"/>
            <a:ext cx="8791575" cy="2409356"/>
          </a:xfrm>
          <a:prstGeom prst="rect">
            <a:avLst/>
          </a:prstGeom>
          <a:solidFill>
            <a:schemeClr val="lt1"/>
          </a:solid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Wingdings" panose="05000000000000000000" pitchFamily="2" charset="2"/>
              <a:buChar char="Ø"/>
            </a:pPr>
            <a:r>
              <a:rPr lang="en-IN" sz="1800" dirty="0">
                <a:solidFill>
                  <a:schemeClr val="dk1"/>
                </a:solidFill>
                <a:latin typeface="Century Gothic"/>
                <a:ea typeface="Century Gothic"/>
                <a:cs typeface="Century Gothic"/>
                <a:sym typeface="Century Gothic"/>
              </a:rPr>
              <a:t>To overcome the variation of learning and project implementation we did enough research and gone  through various blogs, workspaces and team meetings.</a:t>
            </a:r>
            <a:endParaRPr dirty="0"/>
          </a:p>
          <a:p>
            <a:pPr marL="285750" marR="0" lvl="0" indent="-285750" algn="l" rtl="0">
              <a:spcBef>
                <a:spcPts val="0"/>
              </a:spcBef>
              <a:spcAft>
                <a:spcPts val="0"/>
              </a:spcAft>
              <a:buClr>
                <a:schemeClr val="dk1"/>
              </a:buClr>
              <a:buSzPts val="1800"/>
              <a:buFont typeface="Wingdings" panose="05000000000000000000" pitchFamily="2" charset="2"/>
              <a:buChar char="Ø"/>
            </a:pPr>
            <a:r>
              <a:rPr lang="en-IN" sz="1800" dirty="0">
                <a:solidFill>
                  <a:schemeClr val="dk1"/>
                </a:solidFill>
                <a:latin typeface="Century Gothic"/>
                <a:ea typeface="Century Gothic"/>
                <a:cs typeface="Century Gothic"/>
                <a:sym typeface="Century Gothic"/>
              </a:rPr>
              <a:t>Corrected the JSON File by converting single quotes to double quotes and combined the dictionaries in JSON file as single string and then converted corrected </a:t>
            </a:r>
            <a:r>
              <a:rPr lang="en-IN" sz="1800" dirty="0" err="1">
                <a:solidFill>
                  <a:schemeClr val="dk1"/>
                </a:solidFill>
                <a:latin typeface="Century Gothic"/>
                <a:ea typeface="Century Gothic"/>
                <a:cs typeface="Century Gothic"/>
                <a:sym typeface="Century Gothic"/>
              </a:rPr>
              <a:t>json</a:t>
            </a:r>
            <a:r>
              <a:rPr lang="en-IN" sz="1800" dirty="0">
                <a:solidFill>
                  <a:schemeClr val="dk1"/>
                </a:solidFill>
                <a:latin typeface="Century Gothic"/>
                <a:ea typeface="Century Gothic"/>
                <a:cs typeface="Century Gothic"/>
                <a:sym typeface="Century Gothic"/>
              </a:rPr>
              <a:t> file to </a:t>
            </a:r>
            <a:r>
              <a:rPr lang="en-IN" sz="1800" dirty="0" err="1">
                <a:solidFill>
                  <a:schemeClr val="dk1"/>
                </a:solidFill>
                <a:latin typeface="Century Gothic"/>
                <a:ea typeface="Century Gothic"/>
                <a:cs typeface="Century Gothic"/>
                <a:sym typeface="Century Gothic"/>
              </a:rPr>
              <a:t>dataframe</a:t>
            </a:r>
            <a:r>
              <a:rPr lang="en-IN" sz="1800" dirty="0">
                <a:solidFill>
                  <a:schemeClr val="dk1"/>
                </a:solidFill>
                <a:latin typeface="Century Gothic"/>
                <a:ea typeface="Century Gothic"/>
                <a:cs typeface="Century Gothic"/>
                <a:sym typeface="Century Gothic"/>
              </a:rPr>
              <a:t> using </a:t>
            </a:r>
            <a:r>
              <a:rPr lang="en-IN" sz="1800" dirty="0" err="1">
                <a:solidFill>
                  <a:schemeClr val="dk1"/>
                </a:solidFill>
                <a:latin typeface="Century Gothic"/>
                <a:ea typeface="Century Gothic"/>
                <a:cs typeface="Century Gothic"/>
                <a:sym typeface="Century Gothic"/>
              </a:rPr>
              <a:t>read_json</a:t>
            </a:r>
            <a:r>
              <a:rPr lang="en-IN" sz="1800" dirty="0">
                <a:solidFill>
                  <a:schemeClr val="dk1"/>
                </a:solidFill>
                <a:latin typeface="Century Gothic"/>
                <a:ea typeface="Century Gothic"/>
                <a:cs typeface="Century Gothic"/>
                <a:sym typeface="Century Gothic"/>
              </a:rPr>
              <a:t> function after referring few blogs.</a:t>
            </a:r>
            <a:endParaRPr dirty="0"/>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entury Gothic"/>
              <a:ea typeface="Century Gothic"/>
              <a:cs typeface="Century Gothic"/>
              <a:sym typeface="Century Gothic"/>
            </a:endParaRPr>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2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Project Architecture / Project Flow</a:t>
            </a:r>
            <a:endParaRPr/>
          </a:p>
        </p:txBody>
      </p:sp>
      <p:grpSp>
        <p:nvGrpSpPr>
          <p:cNvPr id="350" name="Google Shape;350;p3"/>
          <p:cNvGrpSpPr/>
          <p:nvPr/>
        </p:nvGrpSpPr>
        <p:grpSpPr>
          <a:xfrm>
            <a:off x="370493" y="950493"/>
            <a:ext cx="8588205" cy="4969043"/>
            <a:chOff x="104" y="0"/>
            <a:chExt cx="8588205" cy="4969043"/>
          </a:xfrm>
        </p:grpSpPr>
        <p:sp>
          <p:nvSpPr>
            <p:cNvPr id="351" name="Google Shape;351;p3"/>
            <p:cNvSpPr/>
            <p:nvPr/>
          </p:nvSpPr>
          <p:spPr>
            <a:xfrm>
              <a:off x="644131" y="0"/>
              <a:ext cx="7300152" cy="4969043"/>
            </a:xfrm>
            <a:prstGeom prst="rightArrow">
              <a:avLst>
                <a:gd name="adj1" fmla="val 50000"/>
                <a:gd name="adj2" fmla="val 50000"/>
              </a:avLst>
            </a:prstGeom>
            <a:solidFill>
              <a:srgbClr val="DFE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104"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txBox="1"/>
            <p:nvPr/>
          </p:nvSpPr>
          <p:spPr>
            <a:xfrm>
              <a:off x="61456"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Business Objective and Data Sources</a:t>
              </a:r>
              <a:endParaRPr/>
            </a:p>
            <a:p>
              <a:pPr marL="0" marR="0" lvl="0" indent="0" algn="ctr" rtl="0">
                <a:lnSpc>
                  <a:spcPct val="90000"/>
                </a:lnSpc>
                <a:spcBef>
                  <a:spcPts val="490"/>
                </a:spcBef>
                <a:spcAft>
                  <a:spcPts val="0"/>
                </a:spcAft>
                <a:buNone/>
              </a:pPr>
              <a:endParaRPr sz="1400" b="1" i="0">
                <a:solidFill>
                  <a:schemeClr val="dk1"/>
                </a:solidFill>
                <a:latin typeface="Arial"/>
                <a:ea typeface="Arial"/>
                <a:cs typeface="Arial"/>
                <a:sym typeface="Arial"/>
              </a:endParaRPr>
            </a:p>
          </p:txBody>
        </p:sp>
        <p:sp>
          <p:nvSpPr>
            <p:cNvPr id="354" name="Google Shape;354;p3"/>
            <p:cNvSpPr/>
            <p:nvPr/>
          </p:nvSpPr>
          <p:spPr>
            <a:xfrm>
              <a:off x="1466383"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txBox="1"/>
            <p:nvPr/>
          </p:nvSpPr>
          <p:spPr>
            <a:xfrm>
              <a:off x="1527735"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Data Collection and Parsing</a:t>
              </a:r>
              <a:endParaRPr sz="1400" b="1" i="0">
                <a:solidFill>
                  <a:schemeClr val="dk1"/>
                </a:solidFill>
                <a:latin typeface="Arial"/>
                <a:ea typeface="Arial"/>
                <a:cs typeface="Arial"/>
                <a:sym typeface="Arial"/>
              </a:endParaRPr>
            </a:p>
          </p:txBody>
        </p:sp>
        <p:sp>
          <p:nvSpPr>
            <p:cNvPr id="356" name="Google Shape;356;p3"/>
            <p:cNvSpPr/>
            <p:nvPr/>
          </p:nvSpPr>
          <p:spPr>
            <a:xfrm>
              <a:off x="2932662"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txBox="1"/>
            <p:nvPr/>
          </p:nvSpPr>
          <p:spPr>
            <a:xfrm>
              <a:off x="2994014"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Data Cleaning</a:t>
              </a:r>
              <a:endParaRPr/>
            </a:p>
            <a:p>
              <a:pPr marL="0" marR="0" lvl="0" indent="0" algn="ctr" rtl="0">
                <a:lnSpc>
                  <a:spcPct val="90000"/>
                </a:lnSpc>
                <a:spcBef>
                  <a:spcPts val="490"/>
                </a:spcBef>
                <a:spcAft>
                  <a:spcPts val="0"/>
                </a:spcAft>
                <a:buNone/>
              </a:pPr>
              <a:r>
                <a:rPr lang="en-IN" sz="1400" b="1" i="0">
                  <a:solidFill>
                    <a:schemeClr val="dk1"/>
                  </a:solidFill>
                  <a:latin typeface="Arial"/>
                  <a:ea typeface="Arial"/>
                  <a:cs typeface="Arial"/>
                  <a:sym typeface="Arial"/>
                </a:rPr>
                <a:t>EDA</a:t>
              </a:r>
              <a:endParaRPr/>
            </a:p>
            <a:p>
              <a:pPr marL="0" marR="0" lvl="0" indent="0" algn="ctr" rtl="0">
                <a:lnSpc>
                  <a:spcPct val="90000"/>
                </a:lnSpc>
                <a:spcBef>
                  <a:spcPts val="490"/>
                </a:spcBef>
                <a:spcAft>
                  <a:spcPts val="0"/>
                </a:spcAft>
                <a:buNone/>
              </a:pPr>
              <a:r>
                <a:rPr lang="en-IN" sz="1400" b="1" i="0">
                  <a:solidFill>
                    <a:schemeClr val="dk1"/>
                  </a:solidFill>
                  <a:latin typeface="Arial"/>
                  <a:ea typeface="Arial"/>
                  <a:cs typeface="Arial"/>
                  <a:sym typeface="Arial"/>
                </a:rPr>
                <a:t>Feature Engineering</a:t>
              </a:r>
              <a:endParaRPr/>
            </a:p>
            <a:p>
              <a:pPr marL="0" marR="0" lvl="0" indent="0" algn="ctr" rtl="0">
                <a:lnSpc>
                  <a:spcPct val="90000"/>
                </a:lnSpc>
                <a:spcBef>
                  <a:spcPts val="490"/>
                </a:spcBef>
                <a:spcAft>
                  <a:spcPts val="0"/>
                </a:spcAft>
                <a:buNone/>
              </a:pPr>
              <a:endParaRPr sz="1400" b="1" i="0">
                <a:solidFill>
                  <a:schemeClr val="dk1"/>
                </a:solidFill>
                <a:latin typeface="Arial"/>
                <a:ea typeface="Arial"/>
                <a:cs typeface="Arial"/>
                <a:sym typeface="Arial"/>
              </a:endParaRPr>
            </a:p>
          </p:txBody>
        </p:sp>
        <p:sp>
          <p:nvSpPr>
            <p:cNvPr id="358" name="Google Shape;358;p3"/>
            <p:cNvSpPr/>
            <p:nvPr/>
          </p:nvSpPr>
          <p:spPr>
            <a:xfrm>
              <a:off x="4398941"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txBox="1"/>
            <p:nvPr/>
          </p:nvSpPr>
          <p:spPr>
            <a:xfrm>
              <a:off x="4460293"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Model Building</a:t>
              </a:r>
              <a:endParaRPr sz="1400" b="1" i="0">
                <a:solidFill>
                  <a:schemeClr val="dk1"/>
                </a:solidFill>
                <a:latin typeface="Arial"/>
                <a:ea typeface="Arial"/>
                <a:cs typeface="Arial"/>
                <a:sym typeface="Arial"/>
              </a:endParaRPr>
            </a:p>
          </p:txBody>
        </p:sp>
        <p:sp>
          <p:nvSpPr>
            <p:cNvPr id="360" name="Google Shape;360;p3"/>
            <p:cNvSpPr/>
            <p:nvPr/>
          </p:nvSpPr>
          <p:spPr>
            <a:xfrm>
              <a:off x="5865220"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txBox="1"/>
            <p:nvPr/>
          </p:nvSpPr>
          <p:spPr>
            <a:xfrm>
              <a:off x="5926572"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Evaluation &amp; Validation</a:t>
              </a:r>
              <a:endParaRPr sz="1400" b="1" i="0">
                <a:solidFill>
                  <a:schemeClr val="dk1"/>
                </a:solidFill>
                <a:latin typeface="Arial"/>
                <a:ea typeface="Arial"/>
                <a:cs typeface="Arial"/>
                <a:sym typeface="Arial"/>
              </a:endParaRPr>
            </a:p>
          </p:txBody>
        </p:sp>
        <p:sp>
          <p:nvSpPr>
            <p:cNvPr id="362" name="Google Shape;362;p3"/>
            <p:cNvSpPr/>
            <p:nvPr/>
          </p:nvSpPr>
          <p:spPr>
            <a:xfrm>
              <a:off x="7331499"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txBox="1"/>
            <p:nvPr/>
          </p:nvSpPr>
          <p:spPr>
            <a:xfrm>
              <a:off x="7392851"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Final Model  Deployment</a:t>
              </a:r>
              <a:endParaRPr sz="1400" b="1" i="0">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
          <p:cNvSpPr txBox="1"/>
          <p:nvPr/>
        </p:nvSpPr>
        <p:spPr>
          <a:xfrm>
            <a:off x="1354237" y="2842266"/>
            <a:ext cx="643552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Exploratory Data Analysis (EDA) and </a:t>
            </a:r>
            <a:endParaRPr/>
          </a:p>
          <a:p>
            <a:pPr marL="0" marR="0" lvl="0" indent="0" algn="l" rtl="0">
              <a:spcBef>
                <a:spcPts val="0"/>
              </a:spcBef>
              <a:spcAft>
                <a:spcPts val="0"/>
              </a:spcAft>
              <a:buNone/>
            </a:pPr>
            <a:r>
              <a:rPr lang="en-IN" sz="2800" b="1">
                <a:solidFill>
                  <a:srgbClr val="002776"/>
                </a:solidFill>
                <a:latin typeface="Arial"/>
                <a:ea typeface="Arial"/>
                <a:cs typeface="Arial"/>
                <a:sym typeface="Arial"/>
              </a:rPr>
              <a:t>Feature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
          <p:cNvSpPr txBox="1"/>
          <p:nvPr/>
        </p:nvSpPr>
        <p:spPr>
          <a:xfrm>
            <a:off x="0" y="0"/>
            <a:ext cx="302099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Data set details</a:t>
            </a:r>
            <a:endParaRPr/>
          </a:p>
        </p:txBody>
      </p:sp>
      <p:sp>
        <p:nvSpPr>
          <p:cNvPr id="376" name="Google Shape;376;p5"/>
          <p:cNvSpPr txBox="1"/>
          <p:nvPr/>
        </p:nvSpPr>
        <p:spPr>
          <a:xfrm>
            <a:off x="185195" y="937549"/>
            <a:ext cx="8658016" cy="36625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a:solidFill>
                  <a:srgbClr val="183374"/>
                </a:solidFill>
                <a:latin typeface="Calibri"/>
                <a:ea typeface="Calibri"/>
                <a:cs typeface="Calibri"/>
                <a:sym typeface="Calibri"/>
              </a:rPr>
              <a:t>Data Set File:</a:t>
            </a:r>
            <a:r>
              <a:rPr lang="en-IN" sz="1400" dirty="0">
                <a:solidFill>
                  <a:srgbClr val="183374"/>
                </a:solidFill>
                <a:latin typeface="Calibri"/>
                <a:ea typeface="Calibri"/>
                <a:cs typeface="Calibri"/>
                <a:sym typeface="Calibri"/>
              </a:rPr>
              <a:t> </a:t>
            </a:r>
            <a:r>
              <a:rPr lang="en-IN" sz="1400" dirty="0" err="1">
                <a:solidFill>
                  <a:srgbClr val="183374"/>
                </a:solidFill>
                <a:latin typeface="Calibri"/>
                <a:ea typeface="Calibri"/>
                <a:cs typeface="Calibri"/>
                <a:sym typeface="Calibri"/>
              </a:rPr>
              <a:t>QA_Electronics.JSON</a:t>
            </a:r>
            <a:endParaRPr sz="1400" dirty="0">
              <a:solidFill>
                <a:srgbClr val="183374"/>
              </a:solidFill>
              <a:latin typeface="Calibri"/>
              <a:ea typeface="Calibri"/>
              <a:cs typeface="Calibri"/>
              <a:sym typeface="Calibri"/>
            </a:endParaRPr>
          </a:p>
          <a:p>
            <a:pPr marL="0" marR="0" lvl="0" indent="0" algn="l" rtl="0">
              <a:spcBef>
                <a:spcPts val="0"/>
              </a:spcBef>
              <a:spcAft>
                <a:spcPts val="0"/>
              </a:spcAft>
              <a:buNone/>
            </a:pPr>
            <a:r>
              <a:rPr lang="en-IN" sz="1400" b="1" dirty="0">
                <a:solidFill>
                  <a:srgbClr val="183374"/>
                </a:solidFill>
                <a:latin typeface="Calibri"/>
                <a:ea typeface="Calibri"/>
                <a:cs typeface="Calibri"/>
                <a:sym typeface="Calibri"/>
              </a:rPr>
              <a:t>Rows:</a:t>
            </a:r>
            <a:r>
              <a:rPr lang="en-IN" sz="1400" dirty="0">
                <a:solidFill>
                  <a:srgbClr val="183374"/>
                </a:solidFill>
                <a:latin typeface="Calibri"/>
                <a:ea typeface="Calibri"/>
                <a:cs typeface="Calibri"/>
                <a:sym typeface="Calibri"/>
              </a:rPr>
              <a:t> 314263</a:t>
            </a:r>
            <a:endParaRPr dirty="0"/>
          </a:p>
          <a:p>
            <a:pPr marL="0" marR="0" lvl="0" indent="0" algn="l" rtl="0">
              <a:spcBef>
                <a:spcPts val="0"/>
              </a:spcBef>
              <a:spcAft>
                <a:spcPts val="0"/>
              </a:spcAft>
              <a:buNone/>
            </a:pPr>
            <a:r>
              <a:rPr lang="en-IN" sz="1400" b="1" dirty="0">
                <a:solidFill>
                  <a:srgbClr val="183374"/>
                </a:solidFill>
                <a:latin typeface="Calibri"/>
                <a:ea typeface="Calibri"/>
                <a:cs typeface="Calibri"/>
                <a:sym typeface="Calibri"/>
              </a:rPr>
              <a:t>Columns:</a:t>
            </a:r>
            <a:r>
              <a:rPr lang="en-IN" sz="1400" dirty="0">
                <a:solidFill>
                  <a:srgbClr val="183374"/>
                </a:solidFill>
                <a:latin typeface="Calibri"/>
                <a:ea typeface="Calibri"/>
                <a:cs typeface="Calibri"/>
                <a:sym typeface="Calibri"/>
              </a:rPr>
              <a:t> 7</a:t>
            </a:r>
            <a:endParaRPr dirty="0"/>
          </a:p>
          <a:p>
            <a:pPr marL="0" marR="0" lvl="0" indent="0" algn="l" rtl="0">
              <a:spcBef>
                <a:spcPts val="0"/>
              </a:spcBef>
              <a:spcAft>
                <a:spcPts val="0"/>
              </a:spcAft>
              <a:buNone/>
            </a:pPr>
            <a:r>
              <a:rPr lang="en-IN" sz="1400" b="1" dirty="0">
                <a:solidFill>
                  <a:srgbClr val="183374"/>
                </a:solidFill>
                <a:latin typeface="Calibri"/>
                <a:ea typeface="Calibri"/>
                <a:cs typeface="Calibri"/>
                <a:sym typeface="Calibri"/>
              </a:rPr>
              <a:t>Datatype: </a:t>
            </a:r>
            <a:r>
              <a:rPr lang="en-IN" sz="1400" dirty="0">
                <a:solidFill>
                  <a:srgbClr val="183374"/>
                </a:solidFill>
                <a:latin typeface="Calibri"/>
                <a:ea typeface="Calibri"/>
                <a:cs typeface="Calibri"/>
                <a:sym typeface="Calibri"/>
              </a:rPr>
              <a:t>7 columns are object</a:t>
            </a:r>
            <a:r>
              <a:rPr lang="en-IN" sz="1400" b="1" dirty="0">
                <a:solidFill>
                  <a:srgbClr val="183374"/>
                </a:solidFill>
                <a:latin typeface="Calibri"/>
                <a:ea typeface="Calibri"/>
                <a:cs typeface="Calibri"/>
                <a:sym typeface="Calibri"/>
              </a:rPr>
              <a:t> </a:t>
            </a:r>
            <a:r>
              <a:rPr lang="en-IN" sz="1400" dirty="0">
                <a:solidFill>
                  <a:srgbClr val="183374"/>
                </a:solidFill>
                <a:latin typeface="Calibri"/>
                <a:ea typeface="Calibri"/>
                <a:cs typeface="Calibri"/>
                <a:sym typeface="Calibri"/>
              </a:rPr>
              <a:t>datatype</a:t>
            </a:r>
            <a:endParaRPr sz="1400" dirty="0">
              <a:solidFill>
                <a:srgbClr val="183374"/>
              </a:solidFill>
              <a:latin typeface="Calibri"/>
              <a:ea typeface="Calibri"/>
              <a:cs typeface="Calibri"/>
              <a:sym typeface="Calibri"/>
            </a:endParaRPr>
          </a:p>
          <a:p>
            <a:pPr marL="285750" marR="0" lvl="0" indent="-285750" algn="l" rtl="0">
              <a:spcBef>
                <a:spcPts val="0"/>
              </a:spcBef>
              <a:spcAft>
                <a:spcPts val="0"/>
              </a:spcAft>
              <a:buClr>
                <a:srgbClr val="183374"/>
              </a:buClr>
              <a:buSzPts val="1400"/>
              <a:buFont typeface="Arial"/>
              <a:buChar char="•"/>
            </a:pPr>
            <a:r>
              <a:rPr lang="en-IN" sz="1400" dirty="0">
                <a:solidFill>
                  <a:srgbClr val="183374"/>
                </a:solidFill>
                <a:latin typeface="Calibri"/>
                <a:ea typeface="Calibri"/>
                <a:cs typeface="Calibri"/>
                <a:sym typeface="Calibri"/>
              </a:rPr>
              <a:t>Missing values are identified in the below columns</a:t>
            </a:r>
            <a:endParaRPr sz="1400" dirty="0">
              <a:solidFill>
                <a:srgbClr val="183374"/>
              </a:solidFill>
              <a:latin typeface="Calibri"/>
              <a:ea typeface="Calibri"/>
              <a:cs typeface="Calibri"/>
              <a:sym typeface="Calibri"/>
            </a:endParaRPr>
          </a:p>
          <a:p>
            <a:pPr marL="742950" marR="0" lvl="1" indent="-285750" algn="l" rtl="0">
              <a:spcBef>
                <a:spcPts val="0"/>
              </a:spcBef>
              <a:spcAft>
                <a:spcPts val="0"/>
              </a:spcAft>
              <a:buClr>
                <a:srgbClr val="183374"/>
              </a:buClr>
              <a:buSzPts val="1400"/>
              <a:buFont typeface="Wingdings" panose="05000000000000000000" pitchFamily="2" charset="2"/>
              <a:buChar char="Ø"/>
            </a:pPr>
            <a:r>
              <a:rPr lang="en-IN" sz="1400" b="0" i="0" u="none" strike="noStrike" cap="none" dirty="0">
                <a:solidFill>
                  <a:srgbClr val="183374"/>
                </a:solidFill>
                <a:latin typeface="Calibri"/>
                <a:ea typeface="Calibri"/>
                <a:cs typeface="Calibri"/>
                <a:sym typeface="Calibri"/>
              </a:rPr>
              <a:t>Answer: </a:t>
            </a:r>
            <a:r>
              <a:rPr lang="en-IN" sz="1400" b="1" i="0" u="none" strike="noStrike" cap="none" dirty="0">
                <a:solidFill>
                  <a:srgbClr val="183374"/>
                </a:solidFill>
                <a:latin typeface="Calibri"/>
                <a:ea typeface="Calibri"/>
                <a:cs typeface="Calibri"/>
                <a:sym typeface="Calibri"/>
              </a:rPr>
              <a:t>32</a:t>
            </a:r>
            <a:endParaRPr dirty="0"/>
          </a:p>
          <a:p>
            <a:pPr marL="742950" marR="0" lvl="1" indent="-285750" algn="l" rtl="0">
              <a:spcBef>
                <a:spcPts val="0"/>
              </a:spcBef>
              <a:spcAft>
                <a:spcPts val="0"/>
              </a:spcAft>
              <a:buClr>
                <a:srgbClr val="183374"/>
              </a:buClr>
              <a:buSzPts val="1400"/>
              <a:buFont typeface="Wingdings" panose="05000000000000000000" pitchFamily="2" charset="2"/>
              <a:buChar char="Ø"/>
            </a:pPr>
            <a:r>
              <a:rPr lang="en-IN" sz="1400" b="0" i="0" u="none" strike="noStrike" cap="none" dirty="0">
                <a:solidFill>
                  <a:srgbClr val="183374"/>
                </a:solidFill>
                <a:latin typeface="Calibri"/>
                <a:ea typeface="Calibri"/>
                <a:cs typeface="Calibri"/>
                <a:sym typeface="Calibri"/>
              </a:rPr>
              <a:t>Answer Type: </a:t>
            </a:r>
            <a:r>
              <a:rPr lang="en-IN" sz="1400" b="1" i="0" u="none" strike="noStrike" cap="none" dirty="0">
                <a:solidFill>
                  <a:srgbClr val="183374"/>
                </a:solidFill>
                <a:latin typeface="Calibri"/>
                <a:ea typeface="Calibri"/>
                <a:cs typeface="Calibri"/>
                <a:sym typeface="Calibri"/>
              </a:rPr>
              <a:t>148665</a:t>
            </a:r>
            <a:endParaRPr sz="1400" b="1" i="0" u="none" strike="noStrike" cap="none" dirty="0">
              <a:solidFill>
                <a:srgbClr val="183374"/>
              </a:solidFill>
              <a:latin typeface="Calibri"/>
              <a:ea typeface="Calibri"/>
              <a:cs typeface="Calibri"/>
              <a:sym typeface="Calibri"/>
            </a:endParaRPr>
          </a:p>
          <a:p>
            <a:pPr marL="265113" marR="0" lvl="1" indent="-265113" algn="l" rtl="0">
              <a:spcBef>
                <a:spcPts val="0"/>
              </a:spcBef>
              <a:spcAft>
                <a:spcPts val="0"/>
              </a:spcAft>
              <a:buClr>
                <a:srgbClr val="183374"/>
              </a:buClr>
              <a:buSzPts val="1400"/>
              <a:buFont typeface="Arial"/>
              <a:buChar char="•"/>
            </a:pPr>
            <a:r>
              <a:rPr lang="en-IN" sz="1400" b="0" i="0" u="none" strike="noStrike" cap="none" dirty="0">
                <a:solidFill>
                  <a:srgbClr val="183374"/>
                </a:solidFill>
                <a:latin typeface="Calibri"/>
                <a:ea typeface="Calibri"/>
                <a:cs typeface="Calibri"/>
                <a:sym typeface="Calibri"/>
              </a:rPr>
              <a:t>Unique values</a:t>
            </a:r>
            <a:endParaRPr dirty="0"/>
          </a:p>
          <a:p>
            <a:pPr marL="742950" marR="0" lvl="1" indent="-285750" algn="l" rtl="0">
              <a:spcBef>
                <a:spcPts val="0"/>
              </a:spcBef>
              <a:spcAft>
                <a:spcPts val="0"/>
              </a:spcAft>
              <a:buClr>
                <a:srgbClr val="183374"/>
              </a:buClr>
              <a:buSzPts val="1400"/>
              <a:buFont typeface="Wingdings" panose="05000000000000000000" pitchFamily="2" charset="2"/>
              <a:buChar char="Ø"/>
            </a:pPr>
            <a:r>
              <a:rPr lang="en-IN" sz="1400" b="0" i="0" u="none" strike="noStrike" cap="none" dirty="0">
                <a:solidFill>
                  <a:srgbClr val="183374"/>
                </a:solidFill>
                <a:latin typeface="Calibri"/>
                <a:ea typeface="Calibri"/>
                <a:cs typeface="Calibri"/>
                <a:sym typeface="Calibri"/>
              </a:rPr>
              <a:t>answer – </a:t>
            </a:r>
            <a:r>
              <a:rPr lang="en-IN" sz="1400" b="1" i="0" u="none" strike="noStrike" cap="none" dirty="0">
                <a:solidFill>
                  <a:srgbClr val="183374"/>
                </a:solidFill>
                <a:latin typeface="Calibri"/>
                <a:ea typeface="Calibri"/>
                <a:cs typeface="Calibri"/>
                <a:sym typeface="Calibri"/>
              </a:rPr>
              <a:t>274894</a:t>
            </a:r>
            <a:r>
              <a:rPr lang="en-IN" sz="1400" b="0" i="0" u="none" strike="noStrike" cap="none" dirty="0">
                <a:solidFill>
                  <a:srgbClr val="183374"/>
                </a:solidFill>
                <a:latin typeface="Calibri"/>
                <a:ea typeface="Calibri"/>
                <a:cs typeface="Calibri"/>
                <a:sym typeface="Calibri"/>
              </a:rPr>
              <a:t> unique values and </a:t>
            </a:r>
            <a:r>
              <a:rPr lang="en-IN" sz="1400" b="1" i="0" u="none" strike="noStrike" cap="none" dirty="0">
                <a:solidFill>
                  <a:srgbClr val="183374"/>
                </a:solidFill>
                <a:latin typeface="Calibri"/>
                <a:ea typeface="Calibri"/>
                <a:cs typeface="Calibri"/>
                <a:sym typeface="Calibri"/>
              </a:rPr>
              <a:t>39337</a:t>
            </a:r>
            <a:r>
              <a:rPr lang="en-IN" sz="1400" b="0" i="0" u="none" strike="noStrike" cap="none" dirty="0">
                <a:solidFill>
                  <a:srgbClr val="183374"/>
                </a:solidFill>
                <a:latin typeface="Calibri"/>
                <a:ea typeface="Calibri"/>
                <a:cs typeface="Calibri"/>
                <a:sym typeface="Calibri"/>
              </a:rPr>
              <a:t>duplicate values</a:t>
            </a:r>
            <a:endParaRPr dirty="0"/>
          </a:p>
          <a:p>
            <a:pPr marL="742950" marR="0" lvl="1" indent="-285750" algn="l" rtl="0">
              <a:spcBef>
                <a:spcPts val="0"/>
              </a:spcBef>
              <a:spcAft>
                <a:spcPts val="0"/>
              </a:spcAft>
              <a:buClr>
                <a:srgbClr val="183374"/>
              </a:buClr>
              <a:buSzPts val="1400"/>
              <a:buFont typeface="Wingdings" panose="05000000000000000000" pitchFamily="2" charset="2"/>
              <a:buChar char="Ø"/>
            </a:pPr>
            <a:r>
              <a:rPr lang="en-IN" sz="1400" b="0" i="0" u="none" strike="noStrike" cap="none" dirty="0">
                <a:solidFill>
                  <a:srgbClr val="183374"/>
                </a:solidFill>
                <a:latin typeface="Calibri"/>
                <a:ea typeface="Calibri"/>
                <a:cs typeface="Calibri"/>
                <a:sym typeface="Calibri"/>
              </a:rPr>
              <a:t>answer Type – 3 unique values and Null values</a:t>
            </a:r>
            <a:endParaRPr dirty="0"/>
          </a:p>
          <a:p>
            <a:pPr marL="742950" marR="0" lvl="1" indent="-285750" algn="l" rtl="0">
              <a:spcBef>
                <a:spcPts val="0"/>
              </a:spcBef>
              <a:spcAft>
                <a:spcPts val="0"/>
              </a:spcAft>
              <a:buClr>
                <a:srgbClr val="183374"/>
              </a:buClr>
              <a:buSzPts val="1400"/>
              <a:buFont typeface="Wingdings" panose="05000000000000000000" pitchFamily="2" charset="2"/>
              <a:buChar char="Ø"/>
            </a:pPr>
            <a:r>
              <a:rPr lang="en-IN" sz="1400" b="0" i="0" u="none" strike="noStrike" cap="none" dirty="0">
                <a:solidFill>
                  <a:srgbClr val="183374"/>
                </a:solidFill>
                <a:latin typeface="Calibri"/>
                <a:ea typeface="Calibri"/>
                <a:cs typeface="Calibri"/>
                <a:sym typeface="Calibri"/>
              </a:rPr>
              <a:t>question – </a:t>
            </a:r>
            <a:r>
              <a:rPr lang="en-IN" sz="1400" b="1" i="0" u="none" strike="noStrike" cap="none" dirty="0">
                <a:solidFill>
                  <a:srgbClr val="183374"/>
                </a:solidFill>
                <a:latin typeface="Calibri"/>
                <a:ea typeface="Calibri"/>
                <a:cs typeface="Calibri"/>
                <a:sym typeface="Calibri"/>
              </a:rPr>
              <a:t>290872 </a:t>
            </a:r>
            <a:r>
              <a:rPr lang="en-IN" sz="1400" b="0" i="0" u="none" strike="noStrike" cap="none" dirty="0">
                <a:solidFill>
                  <a:srgbClr val="183374"/>
                </a:solidFill>
                <a:latin typeface="Calibri"/>
                <a:ea typeface="Calibri"/>
                <a:cs typeface="Calibri"/>
                <a:sym typeface="Calibri"/>
              </a:rPr>
              <a:t>unique values and </a:t>
            </a:r>
            <a:r>
              <a:rPr lang="en-IN" sz="1400" b="1" i="0" u="none" strike="noStrike" cap="none" dirty="0">
                <a:solidFill>
                  <a:srgbClr val="183374"/>
                </a:solidFill>
                <a:latin typeface="Calibri"/>
                <a:ea typeface="Calibri"/>
                <a:cs typeface="Calibri"/>
                <a:sym typeface="Calibri"/>
              </a:rPr>
              <a:t>23391 </a:t>
            </a:r>
            <a:r>
              <a:rPr lang="en-IN" sz="1400" b="0" i="0" u="none" strike="noStrike" cap="none" dirty="0">
                <a:solidFill>
                  <a:srgbClr val="183374"/>
                </a:solidFill>
                <a:latin typeface="Calibri"/>
                <a:ea typeface="Calibri"/>
                <a:cs typeface="Calibri"/>
                <a:sym typeface="Calibri"/>
              </a:rPr>
              <a:t>duplicate values</a:t>
            </a:r>
            <a:endParaRPr dirty="0"/>
          </a:p>
          <a:p>
            <a:pPr marL="742950" marR="0" lvl="1" indent="-285750" algn="l" rtl="0">
              <a:spcBef>
                <a:spcPts val="0"/>
              </a:spcBef>
              <a:spcAft>
                <a:spcPts val="0"/>
              </a:spcAft>
              <a:buClr>
                <a:srgbClr val="183374"/>
              </a:buClr>
              <a:buSzPts val="1400"/>
              <a:buFont typeface="Wingdings" panose="05000000000000000000" pitchFamily="2" charset="2"/>
              <a:buChar char="Ø"/>
            </a:pPr>
            <a:r>
              <a:rPr lang="en-IN" sz="1400" b="0" i="0" u="none" strike="noStrike" cap="none" dirty="0">
                <a:solidFill>
                  <a:srgbClr val="183374"/>
                </a:solidFill>
                <a:latin typeface="Calibri"/>
                <a:ea typeface="Calibri"/>
                <a:cs typeface="Calibri"/>
                <a:sym typeface="Calibri"/>
              </a:rPr>
              <a:t>question Type – </a:t>
            </a:r>
            <a:r>
              <a:rPr lang="en-IN" sz="1400" b="1" i="0" u="none" strike="noStrike" cap="none" dirty="0">
                <a:solidFill>
                  <a:srgbClr val="183374"/>
                </a:solidFill>
                <a:latin typeface="Calibri"/>
                <a:ea typeface="Calibri"/>
                <a:cs typeface="Calibri"/>
                <a:sym typeface="Calibri"/>
              </a:rPr>
              <a:t>2</a:t>
            </a:r>
            <a:endParaRPr dirty="0"/>
          </a:p>
          <a:p>
            <a:pPr marL="742950" marR="0" lvl="1" indent="-285750" algn="l" rtl="0">
              <a:spcBef>
                <a:spcPts val="0"/>
              </a:spcBef>
              <a:spcAft>
                <a:spcPts val="0"/>
              </a:spcAft>
              <a:buClr>
                <a:srgbClr val="183374"/>
              </a:buClr>
              <a:buSzPts val="1400"/>
              <a:buFont typeface="Wingdings" panose="05000000000000000000" pitchFamily="2" charset="2"/>
              <a:buChar char="Ø"/>
            </a:pPr>
            <a:r>
              <a:rPr lang="en-IN" sz="1400" b="0" i="0" u="none" strike="noStrike" cap="none" dirty="0" err="1">
                <a:solidFill>
                  <a:srgbClr val="183374"/>
                </a:solidFill>
                <a:latin typeface="Calibri"/>
                <a:ea typeface="Calibri"/>
                <a:cs typeface="Calibri"/>
                <a:sym typeface="Calibri"/>
              </a:rPr>
              <a:t>asin</a:t>
            </a:r>
            <a:r>
              <a:rPr lang="en-IN" sz="1400" b="0" i="0" u="none" strike="noStrike" cap="none" dirty="0">
                <a:solidFill>
                  <a:srgbClr val="183374"/>
                </a:solidFill>
                <a:latin typeface="Calibri"/>
                <a:ea typeface="Calibri"/>
                <a:cs typeface="Calibri"/>
                <a:sym typeface="Calibri"/>
              </a:rPr>
              <a:t> -  </a:t>
            </a:r>
            <a:r>
              <a:rPr lang="en-IN" sz="1400" b="1" i="0" u="none" strike="noStrike" cap="none" dirty="0">
                <a:solidFill>
                  <a:srgbClr val="183374"/>
                </a:solidFill>
                <a:latin typeface="Calibri"/>
                <a:ea typeface="Calibri"/>
                <a:cs typeface="Calibri"/>
                <a:sym typeface="Calibri"/>
              </a:rPr>
              <a:t>39371 </a:t>
            </a:r>
            <a:r>
              <a:rPr lang="en-IN" sz="1400" b="0" i="0" u="none" strike="noStrike" cap="none" dirty="0">
                <a:solidFill>
                  <a:srgbClr val="183374"/>
                </a:solidFill>
                <a:latin typeface="Calibri"/>
                <a:ea typeface="Calibri"/>
                <a:cs typeface="Calibri"/>
                <a:sym typeface="Calibri"/>
              </a:rPr>
              <a:t>unique values and </a:t>
            </a:r>
            <a:r>
              <a:rPr lang="en-IN" sz="1400" b="1" i="0" u="none" strike="noStrike" cap="none" dirty="0">
                <a:solidFill>
                  <a:srgbClr val="183374"/>
                </a:solidFill>
                <a:latin typeface="Calibri"/>
                <a:ea typeface="Calibri"/>
                <a:cs typeface="Calibri"/>
                <a:sym typeface="Calibri"/>
              </a:rPr>
              <a:t>274860 </a:t>
            </a:r>
            <a:r>
              <a:rPr lang="en-IN" sz="1400" b="0" i="0" u="none" strike="noStrike" cap="none" dirty="0">
                <a:solidFill>
                  <a:srgbClr val="183374"/>
                </a:solidFill>
                <a:latin typeface="Calibri"/>
                <a:ea typeface="Calibri"/>
                <a:cs typeface="Calibri"/>
                <a:sym typeface="Calibri"/>
              </a:rPr>
              <a:t>duplicate values</a:t>
            </a:r>
            <a:endParaRPr dirty="0"/>
          </a:p>
          <a:p>
            <a:pPr marL="742950" marR="0" lvl="1" indent="-171450" algn="l" rtl="0">
              <a:spcBef>
                <a:spcPts val="0"/>
              </a:spcBef>
              <a:spcAft>
                <a:spcPts val="0"/>
              </a:spcAft>
              <a:buClr>
                <a:schemeClr val="dk1"/>
              </a:buClr>
              <a:buSzPts val="1800"/>
              <a:buFont typeface="Noto Sans Symbols"/>
              <a:buNone/>
            </a:pPr>
            <a:endParaRPr sz="1800" b="0" i="0" u="none" strike="noStrike" cap="none" dirty="0">
              <a:solidFill>
                <a:srgbClr val="183374"/>
              </a:solidFill>
              <a:latin typeface="Century Gothic"/>
              <a:ea typeface="Century Gothic"/>
              <a:cs typeface="Century Gothic"/>
              <a:sym typeface="Century Gothic"/>
            </a:endParaRPr>
          </a:p>
          <a:p>
            <a:pPr marL="285750" marR="0" lvl="0" indent="-196850" algn="just" rtl="0">
              <a:spcBef>
                <a:spcPts val="0"/>
              </a:spcBef>
              <a:spcAft>
                <a:spcPts val="0"/>
              </a:spcAft>
              <a:buClr>
                <a:schemeClr val="dk1"/>
              </a:buClr>
              <a:buSzPts val="1400"/>
              <a:buFont typeface="Arial"/>
              <a:buNone/>
            </a:pPr>
            <a:endParaRPr sz="1400" dirty="0">
              <a:solidFill>
                <a:srgbClr val="183374"/>
              </a:solidFill>
              <a:latin typeface="Calibri"/>
              <a:ea typeface="Calibri"/>
              <a:cs typeface="Calibri"/>
              <a:sym typeface="Calibri"/>
            </a:endParaRPr>
          </a:p>
          <a:p>
            <a:pPr marL="0" marR="0" lvl="0" indent="0" algn="just" rtl="0">
              <a:spcBef>
                <a:spcPts val="0"/>
              </a:spcBef>
              <a:spcAft>
                <a:spcPts val="0"/>
              </a:spcAft>
              <a:buNone/>
            </a:pPr>
            <a:endParaRPr sz="1800" dirty="0">
              <a:solidFill>
                <a:srgbClr val="183374"/>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80"/>
        <p:cNvGrpSpPr/>
        <p:nvPr/>
      </p:nvGrpSpPr>
      <p:grpSpPr>
        <a:xfrm>
          <a:off x="0" y="0"/>
          <a:ext cx="0" cy="0"/>
          <a:chOff x="0" y="0"/>
          <a:chExt cx="0" cy="0"/>
        </a:xfrm>
      </p:grpSpPr>
      <p:sp>
        <p:nvSpPr>
          <p:cNvPr id="381" name="Google Shape;381;p6"/>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IN" sz="2800" b="1" i="0" u="none" strike="noStrike" cap="none">
                <a:solidFill>
                  <a:srgbClr val="002776"/>
                </a:solidFill>
                <a:latin typeface="Arial"/>
                <a:ea typeface="Arial"/>
                <a:cs typeface="Arial"/>
                <a:sym typeface="Arial"/>
              </a:rPr>
              <a:t>Exploratory Data Analysis (EDA)</a:t>
            </a:r>
            <a:endParaRPr/>
          </a:p>
        </p:txBody>
      </p:sp>
      <p:sp>
        <p:nvSpPr>
          <p:cNvPr id="382" name="Google Shape;382;p6"/>
          <p:cNvSpPr/>
          <p:nvPr/>
        </p:nvSpPr>
        <p:spPr>
          <a:xfrm>
            <a:off x="139808" y="632533"/>
            <a:ext cx="9004192" cy="5201424"/>
          </a:xfrm>
          <a:prstGeom prst="rect">
            <a:avLst/>
          </a:prstGeom>
          <a:noFill/>
          <a:ln>
            <a:noFill/>
          </a:ln>
        </p:spPr>
        <p:txBody>
          <a:bodyPr spcFirstLastPara="1" wrap="square" lIns="91425" tIns="45700" rIns="91425" bIns="45700" anchor="t" anchorCtr="0">
            <a:spAutoFit/>
          </a:bodyPr>
          <a:lstStyle/>
          <a:p>
            <a:pPr marL="742950" marR="0" lvl="1" indent="-285750" algn="l" rtl="0">
              <a:spcBef>
                <a:spcPts val="0"/>
              </a:spcBef>
              <a:spcAft>
                <a:spcPts val="0"/>
              </a:spcAft>
              <a:buClr>
                <a:srgbClr val="2F5496"/>
              </a:buClr>
              <a:buSzPts val="1400"/>
              <a:buFont typeface="Arial"/>
              <a:buChar char="•"/>
            </a:pPr>
            <a:r>
              <a:rPr lang="en-IN" sz="1400" b="0" i="0" u="none" strike="noStrike" cap="none">
                <a:solidFill>
                  <a:srgbClr val="2F5496"/>
                </a:solidFill>
                <a:latin typeface="Calibri"/>
                <a:ea typeface="Calibri"/>
                <a:cs typeface="Calibri"/>
                <a:sym typeface="Calibri"/>
              </a:rPr>
              <a:t>50% of the data has answer Type Null values</a:t>
            </a:r>
            <a:endParaRPr/>
          </a:p>
          <a:p>
            <a:pPr marL="742950" marR="0" lvl="1" indent="-285750" algn="l" rtl="0">
              <a:spcBef>
                <a:spcPts val="0"/>
              </a:spcBef>
              <a:spcAft>
                <a:spcPts val="0"/>
              </a:spcAft>
              <a:buClr>
                <a:srgbClr val="2F5496"/>
              </a:buClr>
              <a:buSzPts val="1400"/>
              <a:buFont typeface="Arial"/>
              <a:buChar char="•"/>
            </a:pPr>
            <a:r>
              <a:rPr lang="en-IN" sz="1400" b="0" i="0" u="none" strike="noStrike" cap="none">
                <a:solidFill>
                  <a:srgbClr val="2F5496"/>
                </a:solidFill>
                <a:latin typeface="Calibri"/>
                <a:ea typeface="Calibri"/>
                <a:cs typeface="Calibri"/>
                <a:sym typeface="Calibri"/>
              </a:rPr>
              <a:t>Unique Answer Type values are 'Y', 'N', and ‘?‘ apart from null values for open ended  question Type.</a:t>
            </a:r>
            <a:endParaRPr sz="1400" b="0" i="1" u="none" strike="noStrike" cap="none">
              <a:solidFill>
                <a:srgbClr val="385623"/>
              </a:solidFill>
              <a:latin typeface="Verdana"/>
              <a:ea typeface="Verdana"/>
              <a:cs typeface="Verdana"/>
              <a:sym typeface="Verdana"/>
            </a:endParaRPr>
          </a:p>
          <a:p>
            <a:pPr marL="457200" marR="0" lvl="1" indent="0" algn="l" rtl="0">
              <a:spcBef>
                <a:spcPts val="0"/>
              </a:spcBef>
              <a:spcAft>
                <a:spcPts val="0"/>
              </a:spcAft>
              <a:buNone/>
            </a:pPr>
            <a:endParaRPr sz="1600" b="0" i="1" u="none" strike="noStrike" cap="none">
              <a:solidFill>
                <a:srgbClr val="385623"/>
              </a:solidFill>
              <a:latin typeface="Verdana"/>
              <a:ea typeface="Verdana"/>
              <a:cs typeface="Verdana"/>
              <a:sym typeface="Verdana"/>
            </a:endParaRPr>
          </a:p>
          <a:p>
            <a:pPr marL="457200" marR="0" lvl="1" indent="0" algn="l" rtl="0">
              <a:spcBef>
                <a:spcPts val="0"/>
              </a:spcBef>
              <a:spcAft>
                <a:spcPts val="0"/>
              </a:spcAft>
              <a:buNone/>
            </a:pPr>
            <a:endParaRPr sz="1600" b="0" i="1" u="none" strike="noStrike" cap="none">
              <a:solidFill>
                <a:srgbClr val="385623"/>
              </a:solidFill>
              <a:latin typeface="Verdana"/>
              <a:ea typeface="Verdana"/>
              <a:cs typeface="Verdana"/>
              <a:sym typeface="Verdana"/>
            </a:endParaRPr>
          </a:p>
          <a:p>
            <a:pPr marL="457200" marR="0" lvl="1" indent="0" algn="l" rtl="0">
              <a:spcBef>
                <a:spcPts val="0"/>
              </a:spcBef>
              <a:spcAft>
                <a:spcPts val="0"/>
              </a:spcAft>
              <a:buNone/>
            </a:pPr>
            <a:endParaRPr sz="1600" b="0" i="1" u="none" strike="noStrike" cap="none">
              <a:solidFill>
                <a:srgbClr val="385623"/>
              </a:solidFill>
              <a:latin typeface="Verdana"/>
              <a:ea typeface="Verdana"/>
              <a:cs typeface="Verdana"/>
              <a:sym typeface="Verdana"/>
            </a:endParaRPr>
          </a:p>
          <a:p>
            <a:pPr marL="457200" marR="0" lvl="1" indent="0" algn="l" rtl="0">
              <a:spcBef>
                <a:spcPts val="0"/>
              </a:spcBef>
              <a:spcAft>
                <a:spcPts val="0"/>
              </a:spcAft>
              <a:buNone/>
            </a:pPr>
            <a:endParaRPr sz="1600" b="0" i="1" u="none" strike="noStrike" cap="none">
              <a:solidFill>
                <a:srgbClr val="385623"/>
              </a:solidFill>
              <a:latin typeface="Verdana"/>
              <a:ea typeface="Verdana"/>
              <a:cs typeface="Verdana"/>
              <a:sym typeface="Verdana"/>
            </a:endParaRPr>
          </a:p>
          <a:p>
            <a:pPr marL="457200" marR="0" lvl="1" indent="0" algn="l" rtl="0">
              <a:spcBef>
                <a:spcPts val="0"/>
              </a:spcBef>
              <a:spcAft>
                <a:spcPts val="0"/>
              </a:spcAft>
              <a:buNone/>
            </a:pPr>
            <a:endParaRPr sz="1600" b="0" i="1" u="none" strike="noStrike" cap="none">
              <a:solidFill>
                <a:srgbClr val="385623"/>
              </a:solidFill>
              <a:latin typeface="Verdana"/>
              <a:ea typeface="Verdana"/>
              <a:cs typeface="Verdana"/>
              <a:sym typeface="Verdana"/>
            </a:endParaRPr>
          </a:p>
          <a:p>
            <a:pPr marL="742950" marR="0" lvl="1" indent="-184150" algn="l" rtl="0">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1" i="1" u="none" strike="noStrike" cap="none">
              <a:solidFill>
                <a:srgbClr val="385623"/>
              </a:solidFill>
              <a:latin typeface="Verdana"/>
              <a:ea typeface="Verdana"/>
              <a:cs typeface="Verdana"/>
              <a:sym typeface="Verdana"/>
            </a:endParaRPr>
          </a:p>
          <a:p>
            <a:pPr marL="742950" marR="0" lvl="1" indent="-184150" algn="just" rtl="0">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457200" marR="0" lvl="1"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p:txBody>
      </p:sp>
      <p:graphicFrame>
        <p:nvGraphicFramePr>
          <p:cNvPr id="384" name="Google Shape;384;p6"/>
          <p:cNvGraphicFramePr/>
          <p:nvPr/>
        </p:nvGraphicFramePr>
        <p:xfrm>
          <a:off x="67592" y="1311442"/>
          <a:ext cx="8650575" cy="5230255"/>
        </p:xfrm>
        <a:graphic>
          <a:graphicData uri="http://schemas.openxmlformats.org/drawingml/2006/table">
            <a:tbl>
              <a:tblPr>
                <a:noFill/>
                <a:tableStyleId>{72BF4ADA-212D-4E26-B842-FD31E4F004FD}</a:tableStyleId>
              </a:tblPr>
              <a:tblGrid>
                <a:gridCol w="2635175"/>
                <a:gridCol w="3223375"/>
                <a:gridCol w="815650"/>
                <a:gridCol w="1976375"/>
              </a:tblGrid>
              <a:tr h="176550">
                <a:tc>
                  <a:txBody>
                    <a:bodyPr/>
                    <a:lstStyle/>
                    <a:p>
                      <a:pPr marL="0" marR="0" lvl="0" indent="0" algn="l" rtl="0">
                        <a:spcBef>
                          <a:spcPts val="0"/>
                        </a:spcBef>
                        <a:spcAft>
                          <a:spcPts val="0"/>
                        </a:spcAft>
                        <a:buNone/>
                      </a:pPr>
                      <a:r>
                        <a:rPr lang="en-IN" sz="1200" b="1" i="0" u="none" strike="noStrike" cap="none">
                          <a:solidFill>
                            <a:srgbClr val="000000"/>
                          </a:solidFill>
                          <a:latin typeface="Calibri"/>
                          <a:ea typeface="Calibri"/>
                          <a:cs typeface="Calibri"/>
                          <a:sym typeface="Calibri"/>
                        </a:rPr>
                        <a:t>question</a:t>
                      </a:r>
                      <a:endParaRPr/>
                    </a:p>
                  </a:txBody>
                  <a:tcPr marL="7150" marR="7150" marT="71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tc>
                  <a:txBody>
                    <a:bodyPr/>
                    <a:lstStyle/>
                    <a:p>
                      <a:pPr marL="0" marR="0" lvl="0" indent="0" algn="l" rtl="0">
                        <a:spcBef>
                          <a:spcPts val="0"/>
                        </a:spcBef>
                        <a:spcAft>
                          <a:spcPts val="0"/>
                        </a:spcAft>
                        <a:buNone/>
                      </a:pPr>
                      <a:r>
                        <a:rPr lang="en-IN" sz="1200" b="1" i="0" u="none" strike="noStrike" cap="none">
                          <a:solidFill>
                            <a:srgbClr val="000000"/>
                          </a:solidFill>
                          <a:latin typeface="Calibri"/>
                          <a:ea typeface="Calibri"/>
                          <a:cs typeface="Calibri"/>
                          <a:sym typeface="Calibri"/>
                        </a:rPr>
                        <a:t>answer</a:t>
                      </a:r>
                      <a:endParaRPr/>
                    </a:p>
                  </a:txBody>
                  <a:tcPr marL="7150" marR="7150" marT="71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tc>
                  <a:txBody>
                    <a:bodyPr/>
                    <a:lstStyle/>
                    <a:p>
                      <a:pPr marL="0" marR="0" lvl="0" indent="0" algn="l" rtl="0">
                        <a:spcBef>
                          <a:spcPts val="0"/>
                        </a:spcBef>
                        <a:spcAft>
                          <a:spcPts val="0"/>
                        </a:spcAft>
                        <a:buNone/>
                      </a:pPr>
                      <a:r>
                        <a:rPr lang="en-IN" sz="1200" b="1" i="0" u="none" strike="noStrike" cap="none">
                          <a:solidFill>
                            <a:srgbClr val="000000"/>
                          </a:solidFill>
                          <a:latin typeface="Calibri"/>
                          <a:ea typeface="Calibri"/>
                          <a:cs typeface="Calibri"/>
                          <a:sym typeface="Calibri"/>
                        </a:rPr>
                        <a:t>asin</a:t>
                      </a:r>
                      <a:endParaRPr/>
                    </a:p>
                  </a:txBody>
                  <a:tcPr marL="7150" marR="7150" marT="71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tc>
                  <a:txBody>
                    <a:bodyPr/>
                    <a:lstStyle/>
                    <a:p>
                      <a:pPr marL="0" marR="0" lvl="0" indent="0" algn="l" rtl="0">
                        <a:spcBef>
                          <a:spcPts val="0"/>
                        </a:spcBef>
                        <a:spcAft>
                          <a:spcPts val="0"/>
                        </a:spcAft>
                        <a:buNone/>
                      </a:pPr>
                      <a:r>
                        <a:rPr lang="en-IN" sz="1200" b="1" i="0" u="none" strike="noStrike" cap="none">
                          <a:solidFill>
                            <a:srgbClr val="000000"/>
                          </a:solidFill>
                          <a:latin typeface="Calibri"/>
                          <a:ea typeface="Calibri"/>
                          <a:cs typeface="Calibri"/>
                          <a:sym typeface="Calibri"/>
                        </a:rPr>
                        <a:t>Comment</a:t>
                      </a:r>
                      <a:endParaRPr/>
                    </a:p>
                  </a:txBody>
                  <a:tcPr marL="7150" marR="7150" marT="71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tr>
              <a:tr h="385000">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5.1</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Whats the question?</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B001KUSXXU</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No proper question format for 28 records. Mostly question is numerical.</a:t>
                      </a:r>
                      <a:endParaRPr sz="1000" b="0" i="0" u="none" strike="noStrike" cap="none">
                        <a:solidFill>
                          <a:srgbClr val="000000"/>
                        </a:solidFill>
                        <a:latin typeface="Calibri"/>
                        <a:ea typeface="Calibri"/>
                        <a:cs typeface="Calibri"/>
                        <a:sym typeface="Calibri"/>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761175">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1. Is this fit for Nikon 18-140mm lens (18-140mm f/3.5-5.6G ED VR AF-S DX NIKKOR Zoom Lens)? 2. It is clear or has any tint? Thank you.</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With a minimum focal length of 18mm you likely need a lower profile filter than this. A UV filter generally has no tint but is treated to reduce the effects of UV rays and will brighten colors.</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B000BH5OUI</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4">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Question and Answer are same but the product IDs are different</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761175">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1. Is this fit for Nikon 18-140mm lens (18-140mm f/3.5-5.6G ED VR AF-S DX NIKKOR Zoom Lens)? 2. It is clear or has any tint? Thank you.</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With a minimum focal length of 18mm you likely need a lower profile filter than this. A UV filter generally has no tint but is treated to reduce the effects of UV rays and will brighten colors.</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B000BH5OW6</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r h="761175">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1. Is this fit for Nikon 18-140mm lens (18-140mm f/3.5-5.6G ED VR AF-S DX NIKKOR Zoom Lens)? 2. It is clear or has any tint? Thank you.</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With a minimum focal length of 18mm you likely need a lower profile filter than this. A UV filter generally has no tint but is treated to reduce the effects of UV rays and will brighten colors.</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B000KZ5YWE</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r h="761175">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1. Is this fit for Nikon 18-140mm lens (18-140mm f/3.5-5.6G ED VR AF-S DX NIKKOR Zoom Lens)? 2. It is clear or has any tint? Thank you.</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With a minimum focal length of 18mm you likely need a lower profile filter than this. A UV filter generally has no tint but is treated to reduce the effects of UV rays and will brighten colors.</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B000KZ9916</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r h="385000">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"I wonder if in this player you can watch TV"</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it says u can but i havent tried that yet or bought the extra equipment to do so.</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B0058SJQD6</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3">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Same Question is repeated for multiple products and answers.</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761175">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"I wonder if in this player you can watch TV"</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No you can't watch tv and I truly do not recommend you buy this device the cd quality makes it sound like the chipmonks and it freezes for no reason poor sound quality !!! I'm truly disappointed with this purchase!</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B006WUPRU0</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r h="385000">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"I wonder if in this player you can watch TV"</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You can, If you buy the addon device to watch TV. Out of the box, though, you can't</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B0072LFAQE</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7"/>
          <p:cNvSpPr txBox="1"/>
          <p:nvPr/>
        </p:nvSpPr>
        <p:spPr>
          <a:xfrm>
            <a:off x="-1" y="0"/>
            <a:ext cx="666549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Exploratory Data Analysis (EDA)</a:t>
            </a:r>
            <a:endParaRPr/>
          </a:p>
        </p:txBody>
      </p:sp>
      <p:sp>
        <p:nvSpPr>
          <p:cNvPr id="391" name="Google Shape;391;p7"/>
          <p:cNvSpPr txBox="1"/>
          <p:nvPr/>
        </p:nvSpPr>
        <p:spPr>
          <a:xfrm>
            <a:off x="185195" y="937549"/>
            <a:ext cx="8658016" cy="769401"/>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183374"/>
              </a:buClr>
              <a:buSzPts val="1600"/>
              <a:buFont typeface="Arial"/>
              <a:buChar char="•"/>
            </a:pPr>
            <a:r>
              <a:rPr lang="en-IN" sz="1600" b="1" i="1" dirty="0">
                <a:solidFill>
                  <a:srgbClr val="183374"/>
                </a:solidFill>
                <a:latin typeface="Verdana"/>
                <a:ea typeface="Verdana"/>
                <a:cs typeface="Verdana"/>
                <a:sym typeface="Verdana"/>
              </a:rPr>
              <a:t>List out all your queries:</a:t>
            </a:r>
            <a:endParaRPr dirty="0"/>
          </a:p>
          <a:p>
            <a:pPr marL="285750" marR="0" lvl="0" indent="-285750" algn="just" rtl="0">
              <a:spcBef>
                <a:spcPts val="0"/>
              </a:spcBef>
              <a:spcAft>
                <a:spcPts val="0"/>
              </a:spcAft>
              <a:buClr>
                <a:srgbClr val="183374"/>
              </a:buClr>
              <a:buSzPts val="1400"/>
              <a:buFont typeface="Wingdings" panose="05000000000000000000" pitchFamily="2" charset="2"/>
              <a:buChar char="Ø"/>
            </a:pPr>
            <a:r>
              <a:rPr lang="en-IN" sz="1400" dirty="0">
                <a:solidFill>
                  <a:srgbClr val="183374"/>
                </a:solidFill>
                <a:latin typeface="Calibri"/>
                <a:ea typeface="Calibri"/>
                <a:cs typeface="Calibri"/>
                <a:sym typeface="Calibri"/>
              </a:rPr>
              <a:t>As per acceptance Criteria, We assume that we can only consider Q &amp; A only and ignore the rest of the features?</a:t>
            </a:r>
            <a:endParaRPr dirty="0"/>
          </a:p>
          <a:p>
            <a:pPr marL="285750" marR="0" lvl="0" indent="-285750" algn="just" rtl="0">
              <a:spcBef>
                <a:spcPts val="0"/>
              </a:spcBef>
              <a:spcAft>
                <a:spcPts val="0"/>
              </a:spcAft>
              <a:buClr>
                <a:srgbClr val="183374"/>
              </a:buClr>
              <a:buSzPts val="1400"/>
              <a:buFont typeface="Wingdings" panose="05000000000000000000" pitchFamily="2" charset="2"/>
              <a:buChar char="Ø"/>
            </a:pPr>
            <a:r>
              <a:rPr lang="en-IN" sz="1400" dirty="0">
                <a:solidFill>
                  <a:srgbClr val="183374"/>
                </a:solidFill>
                <a:latin typeface="Calibri"/>
                <a:ea typeface="Calibri"/>
                <a:cs typeface="Calibri"/>
                <a:sym typeface="Calibri"/>
              </a:rPr>
              <a:t>We noticed 32 answers are unavailable in the provided data and assuming we can ignore those records. </a:t>
            </a:r>
            <a:endParaRPr dirty="0"/>
          </a:p>
        </p:txBody>
      </p:sp>
      <p:sp>
        <p:nvSpPr>
          <p:cNvPr id="392" name="Google Shape;392;p7"/>
          <p:cNvSpPr txBox="1"/>
          <p:nvPr/>
        </p:nvSpPr>
        <p:spPr>
          <a:xfrm>
            <a:off x="300789" y="3004474"/>
            <a:ext cx="8658016" cy="769401"/>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183374"/>
              </a:buClr>
              <a:buSzPts val="1600"/>
              <a:buFont typeface="Arial"/>
              <a:buChar char="•"/>
            </a:pPr>
            <a:r>
              <a:rPr lang="en-IN" sz="1600" b="1" i="1" dirty="0">
                <a:solidFill>
                  <a:srgbClr val="183374"/>
                </a:solidFill>
                <a:latin typeface="Verdana"/>
                <a:ea typeface="Verdana"/>
                <a:cs typeface="Verdana"/>
                <a:sym typeface="Verdana"/>
              </a:rPr>
              <a:t>Points to note:</a:t>
            </a:r>
            <a:endParaRPr sz="1600" b="1" i="1" dirty="0">
              <a:solidFill>
                <a:srgbClr val="183374"/>
              </a:solidFill>
              <a:latin typeface="Verdana"/>
              <a:ea typeface="Verdana"/>
              <a:cs typeface="Verdana"/>
              <a:sym typeface="Verdana"/>
            </a:endParaRPr>
          </a:p>
          <a:p>
            <a:pPr marL="285750" marR="0" lvl="0" indent="-285750" algn="just" rtl="0">
              <a:spcBef>
                <a:spcPts val="0"/>
              </a:spcBef>
              <a:spcAft>
                <a:spcPts val="0"/>
              </a:spcAft>
              <a:buClr>
                <a:srgbClr val="183374"/>
              </a:buClr>
              <a:buSzPts val="1400"/>
              <a:buFont typeface="Wingdings" panose="05000000000000000000" pitchFamily="2" charset="2"/>
              <a:buChar char="Ø"/>
            </a:pPr>
            <a:r>
              <a:rPr lang="en-IN" sz="1400" dirty="0" smtClean="0">
                <a:solidFill>
                  <a:srgbClr val="183374"/>
                </a:solidFill>
                <a:latin typeface="Calibri"/>
                <a:ea typeface="Calibri"/>
                <a:cs typeface="Calibri"/>
                <a:sym typeface="Calibri"/>
              </a:rPr>
              <a:t>13000</a:t>
            </a:r>
            <a:r>
              <a:rPr lang="en-IN" sz="1400" dirty="0">
                <a:solidFill>
                  <a:srgbClr val="183374"/>
                </a:solidFill>
                <a:latin typeface="Calibri"/>
                <a:ea typeface="Calibri"/>
                <a:cs typeface="Calibri"/>
                <a:sym typeface="Calibri"/>
              </a:rPr>
              <a:t>+ question and answer duplicates are available when we consider  subset data frame  of questions and answers.</a:t>
            </a:r>
            <a:endParaRPr sz="1800" dirty="0">
              <a:solidFill>
                <a:srgbClr val="183374"/>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8"/>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sp>
        <p:nvSpPr>
          <p:cNvPr id="399" name="Google Shape;399;p8"/>
          <p:cNvSpPr txBox="1"/>
          <p:nvPr/>
        </p:nvSpPr>
        <p:spPr>
          <a:xfrm>
            <a:off x="332874" y="836373"/>
            <a:ext cx="59476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1100"/>
              <a:buFont typeface="Arial"/>
              <a:buNone/>
            </a:pPr>
            <a:r>
              <a:rPr lang="en-IN" sz="1100">
                <a:solidFill>
                  <a:srgbClr val="002776"/>
                </a:solidFill>
                <a:latin typeface="Arial"/>
                <a:ea typeface="Arial"/>
                <a:cs typeface="Arial"/>
                <a:sym typeface="Arial"/>
              </a:rPr>
              <a:t>Below depicts the most frequent  words of Corpus</a:t>
            </a:r>
            <a:endParaRPr sz="1100">
              <a:solidFill>
                <a:srgbClr val="002776"/>
              </a:solidFill>
              <a:latin typeface="Arial"/>
              <a:ea typeface="Arial"/>
              <a:cs typeface="Arial"/>
              <a:sym typeface="Arial"/>
            </a:endParaRPr>
          </a:p>
        </p:txBody>
      </p:sp>
      <p:pic>
        <p:nvPicPr>
          <p:cNvPr id="400" name="Google Shape;400;p8"/>
          <p:cNvPicPr preferRelativeResize="0"/>
          <p:nvPr/>
        </p:nvPicPr>
        <p:blipFill rotWithShape="1">
          <a:blip r:embed="rId3">
            <a:alphaModFix/>
          </a:blip>
          <a:srcRect/>
          <a:stretch/>
        </p:blipFill>
        <p:spPr>
          <a:xfrm>
            <a:off x="4324350" y="1074561"/>
            <a:ext cx="4819650" cy="4552950"/>
          </a:xfrm>
          <a:prstGeom prst="rect">
            <a:avLst/>
          </a:prstGeom>
          <a:noFill/>
          <a:ln>
            <a:noFill/>
          </a:ln>
        </p:spPr>
      </p:pic>
      <p:pic>
        <p:nvPicPr>
          <p:cNvPr id="401" name="Google Shape;401;p8"/>
          <p:cNvPicPr preferRelativeResize="0"/>
          <p:nvPr/>
        </p:nvPicPr>
        <p:blipFill rotWithShape="1">
          <a:blip r:embed="rId4">
            <a:alphaModFix/>
          </a:blip>
          <a:srcRect/>
          <a:stretch/>
        </p:blipFill>
        <p:spPr>
          <a:xfrm>
            <a:off x="0" y="1097983"/>
            <a:ext cx="4972050" cy="455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9"/>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sp>
        <p:nvSpPr>
          <p:cNvPr id="408" name="Google Shape;408;p9"/>
          <p:cNvSpPr txBox="1"/>
          <p:nvPr/>
        </p:nvSpPr>
        <p:spPr>
          <a:xfrm>
            <a:off x="332874" y="836373"/>
            <a:ext cx="59476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1100"/>
              <a:buFont typeface="Arial"/>
              <a:buNone/>
            </a:pPr>
            <a:r>
              <a:rPr lang="en-IN" sz="1100">
                <a:solidFill>
                  <a:srgbClr val="002776"/>
                </a:solidFill>
                <a:latin typeface="Arial"/>
                <a:ea typeface="Arial"/>
                <a:cs typeface="Arial"/>
                <a:sym typeface="Arial"/>
              </a:rPr>
              <a:t>Below depicts the most frequent  positiive words of Corpus</a:t>
            </a:r>
            <a:endParaRPr sz="1100">
              <a:solidFill>
                <a:srgbClr val="002776"/>
              </a:solidFill>
              <a:latin typeface="Arial"/>
              <a:ea typeface="Arial"/>
              <a:cs typeface="Arial"/>
              <a:sym typeface="Arial"/>
            </a:endParaRPr>
          </a:p>
        </p:txBody>
      </p:sp>
      <p:pic>
        <p:nvPicPr>
          <p:cNvPr id="409" name="Google Shape;409;p9"/>
          <p:cNvPicPr preferRelativeResize="0"/>
          <p:nvPr/>
        </p:nvPicPr>
        <p:blipFill rotWithShape="1">
          <a:blip r:embed="rId3">
            <a:alphaModFix/>
          </a:blip>
          <a:srcRect/>
          <a:stretch/>
        </p:blipFill>
        <p:spPr>
          <a:xfrm>
            <a:off x="4419600" y="1097983"/>
            <a:ext cx="4724399" cy="4552950"/>
          </a:xfrm>
          <a:prstGeom prst="rect">
            <a:avLst/>
          </a:prstGeom>
          <a:noFill/>
          <a:ln>
            <a:noFill/>
          </a:ln>
        </p:spPr>
      </p:pic>
      <p:pic>
        <p:nvPicPr>
          <p:cNvPr id="410" name="Google Shape;410;p9"/>
          <p:cNvPicPr preferRelativeResize="0"/>
          <p:nvPr/>
        </p:nvPicPr>
        <p:blipFill rotWithShape="1">
          <a:blip r:embed="rId4">
            <a:alphaModFix/>
          </a:blip>
          <a:srcRect/>
          <a:stretch/>
        </p:blipFill>
        <p:spPr>
          <a:xfrm>
            <a:off x="98759" y="1152525"/>
            <a:ext cx="4844716" cy="4552950"/>
          </a:xfrm>
          <a:prstGeom prst="rect">
            <a:avLst/>
          </a:prstGeom>
          <a:noFill/>
          <a:ln>
            <a:noFill/>
          </a:ln>
        </p:spPr>
      </p:pic>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1517</Words>
  <Application>Microsoft Office PowerPoint</Application>
  <PresentationFormat>On-screen Show (4:3)</PresentationFormat>
  <Paragraphs>235</Paragraphs>
  <Slides>25</Slides>
  <Notes>25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25</vt:i4>
      </vt:variant>
    </vt:vector>
  </HeadingPairs>
  <TitlesOfParts>
    <vt:vector size="35" baseType="lpstr">
      <vt:lpstr>Arial</vt:lpstr>
      <vt:lpstr>Verdana</vt:lpstr>
      <vt:lpstr>Century Gothic</vt:lpstr>
      <vt:lpstr>Calibri</vt:lpstr>
      <vt:lpstr>Wingdings</vt:lpstr>
      <vt:lpstr>Noto Sans Symbols</vt:lpstr>
      <vt:lpstr>Perception</vt:lpstr>
      <vt:lpstr>Office Theme</vt:lpstr>
      <vt:lpstr>Custom Design</vt:lpstr>
      <vt:lpstr>Theme2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Sunitha</cp:lastModifiedBy>
  <cp:revision>12</cp:revision>
  <dcterms:created xsi:type="dcterms:W3CDTF">2012-08-17T07:00:49Z</dcterms:created>
  <dcterms:modified xsi:type="dcterms:W3CDTF">2020-02-25T04:10:10Z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