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8076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153155"/>
            <a:ext cx="762000" cy="606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437619" y="3153155"/>
            <a:ext cx="754379" cy="606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8076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153155"/>
            <a:ext cx="762000" cy="6065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437619" y="3153155"/>
            <a:ext cx="754379" cy="6065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395983" y="2421635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0786" y="1240358"/>
            <a:ext cx="5710427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0671" y="3130804"/>
            <a:ext cx="5320030" cy="1892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983" y="2421635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2057" y="1311605"/>
            <a:ext cx="9649460" cy="12663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  <a:tabLst>
                <a:tab pos="4030979" algn="l"/>
              </a:tabLst>
            </a:pPr>
            <a:r>
              <a:rPr sz="4000" spc="-120" dirty="0">
                <a:solidFill>
                  <a:srgbClr val="252525"/>
                </a:solidFill>
                <a:latin typeface="Times New Roman"/>
                <a:cs typeface="Times New Roman"/>
              </a:rPr>
              <a:t>CASESTUDY</a:t>
            </a:r>
            <a:r>
              <a:rPr sz="4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000" spc="204" dirty="0">
                <a:solidFill>
                  <a:srgbClr val="252525"/>
                </a:solidFill>
                <a:latin typeface="Times New Roman"/>
                <a:cs typeface="Times New Roman"/>
              </a:rPr>
              <a:t>ON	</a:t>
            </a:r>
            <a:r>
              <a:rPr sz="4000" dirty="0">
                <a:solidFill>
                  <a:srgbClr val="252525"/>
                </a:solidFill>
                <a:latin typeface="Times New Roman"/>
                <a:cs typeface="Times New Roman"/>
              </a:rPr>
              <a:t>LOGISTIC</a:t>
            </a:r>
            <a:r>
              <a:rPr sz="40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000" spc="10" dirty="0">
                <a:solidFill>
                  <a:srgbClr val="252525"/>
                </a:solidFill>
                <a:latin typeface="Times New Roman"/>
                <a:cs typeface="Times New Roman"/>
              </a:rPr>
              <a:t>REGRESSION</a:t>
            </a: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8557" y="970915"/>
            <a:ext cx="937831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spc="-150" dirty="0"/>
              <a:t>MANUAL </a:t>
            </a:r>
            <a:r>
              <a:rPr sz="4000" spc="-20" dirty="0"/>
              <a:t>FEATURE</a:t>
            </a:r>
            <a:r>
              <a:rPr sz="4000" spc="130" dirty="0"/>
              <a:t> </a:t>
            </a:r>
            <a:r>
              <a:rPr sz="4000" spc="-20" dirty="0"/>
              <a:t>ELIMINATION(Using</a:t>
            </a:r>
            <a:endParaRPr sz="4000"/>
          </a:p>
          <a:p>
            <a:pPr algn="ctr">
              <a:lnSpc>
                <a:spcPct val="100000"/>
              </a:lnSpc>
            </a:pPr>
            <a:r>
              <a:rPr sz="4000" spc="-140" dirty="0"/>
              <a:t>P-Values </a:t>
            </a:r>
            <a:r>
              <a:rPr sz="4000" spc="-200" dirty="0"/>
              <a:t>&amp;</a:t>
            </a:r>
            <a:r>
              <a:rPr sz="4000" spc="125" dirty="0"/>
              <a:t> </a:t>
            </a:r>
            <a:r>
              <a:rPr sz="4000" spc="-185" dirty="0"/>
              <a:t>VIF’s)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74394" y="2480043"/>
            <a:ext cx="9408795" cy="325691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555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  <a:tab pos="299720" algn="l"/>
                <a:tab pos="3634740" algn="l"/>
              </a:tabLst>
            </a:pP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Add </a:t>
            </a: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constant 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200" spc="1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X-Train</a:t>
            </a:r>
            <a:r>
              <a:rPr sz="2200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data	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Run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GLM</a:t>
            </a:r>
            <a:r>
              <a:rPr sz="2200" spc="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Model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ts val="2510"/>
              </a:lnSpc>
              <a:spcBef>
                <a:spcPts val="865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Now 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check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summary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stats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with 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15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features. 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Check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whether 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p-values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less</a:t>
            </a:r>
            <a:endParaRPr sz="2200">
              <a:latin typeface="Times New Roman"/>
              <a:cs typeface="Times New Roman"/>
            </a:endParaRPr>
          </a:p>
          <a:p>
            <a:pPr marL="299085">
              <a:lnSpc>
                <a:spcPts val="2510"/>
              </a:lnSpc>
            </a:pP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than 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0.05.Remove 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one </a:t>
            </a:r>
            <a:r>
              <a:rPr sz="2200" spc="-100" dirty="0">
                <a:solidFill>
                  <a:srgbClr val="252525"/>
                </a:solidFill>
                <a:latin typeface="Times New Roman"/>
                <a:cs typeface="Times New Roman"/>
              </a:rPr>
              <a:t>by 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one </a:t>
            </a:r>
            <a:r>
              <a:rPr sz="2200" spc="-70" dirty="0">
                <a:solidFill>
                  <a:srgbClr val="252525"/>
                </a:solidFill>
                <a:latin typeface="Times New Roman"/>
                <a:cs typeface="Times New Roman"/>
              </a:rPr>
              <a:t>variable if 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grater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than</a:t>
            </a:r>
            <a:r>
              <a:rPr sz="2200" spc="3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70" dirty="0">
                <a:solidFill>
                  <a:srgbClr val="252525"/>
                </a:solidFill>
                <a:latin typeface="Times New Roman"/>
                <a:cs typeface="Times New Roman"/>
              </a:rPr>
              <a:t>0.05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870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Now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get 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predicted </a:t>
            </a:r>
            <a:r>
              <a:rPr sz="2200" spc="-80" dirty="0">
                <a:solidFill>
                  <a:srgbClr val="252525"/>
                </a:solidFill>
                <a:latin typeface="Times New Roman"/>
                <a:cs typeface="Times New Roman"/>
              </a:rPr>
              <a:t>values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200" spc="-95" dirty="0">
                <a:solidFill>
                  <a:srgbClr val="252525"/>
                </a:solidFill>
                <a:latin typeface="Times New Roman"/>
                <a:cs typeface="Times New Roman"/>
              </a:rPr>
              <a:t>Y-Train</a:t>
            </a:r>
            <a:r>
              <a:rPr sz="2200" spc="20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860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Creating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new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column 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predicted </a:t>
            </a:r>
            <a:r>
              <a:rPr sz="2200" spc="-114" dirty="0">
                <a:solidFill>
                  <a:srgbClr val="252525"/>
                </a:solidFill>
                <a:latin typeface="Times New Roman"/>
                <a:cs typeface="Times New Roman"/>
              </a:rPr>
              <a:t>&amp; 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Assign 1 </a:t>
            </a:r>
            <a:r>
              <a:rPr sz="2200" spc="-70" dirty="0">
                <a:solidFill>
                  <a:srgbClr val="252525"/>
                </a:solidFill>
                <a:latin typeface="Times New Roman"/>
                <a:cs typeface="Times New Roman"/>
              </a:rPr>
              <a:t>if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converted</a:t>
            </a:r>
            <a:r>
              <a:rPr sz="2200" spc="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&gt;0.5 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else 0</a:t>
            </a:r>
            <a:endParaRPr sz="2200">
              <a:latin typeface="Times New Roman"/>
              <a:cs typeface="Times New Roman"/>
            </a:endParaRPr>
          </a:p>
          <a:p>
            <a:pPr marL="299085" marR="5080" indent="-287020">
              <a:lnSpc>
                <a:spcPts val="2380"/>
              </a:lnSpc>
              <a:spcBef>
                <a:spcPts val="1160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Now 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check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VIF’s.If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they are 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not 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significant 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drop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feature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 continue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above 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steps 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till </a:t>
            </a:r>
            <a:r>
              <a:rPr sz="2200" spc="-110" dirty="0">
                <a:solidFill>
                  <a:srgbClr val="252525"/>
                </a:solidFill>
                <a:latin typeface="Times New Roman"/>
                <a:cs typeface="Times New Roman"/>
              </a:rPr>
              <a:t>we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get 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significant </a:t>
            </a:r>
            <a:r>
              <a:rPr sz="2200" spc="-110" dirty="0">
                <a:solidFill>
                  <a:srgbClr val="252525"/>
                </a:solidFill>
                <a:latin typeface="Times New Roman"/>
                <a:cs typeface="Times New Roman"/>
              </a:rPr>
              <a:t>VIF’s </a:t>
            </a:r>
            <a:r>
              <a:rPr sz="2200" spc="-114" dirty="0">
                <a:solidFill>
                  <a:srgbClr val="252525"/>
                </a:solidFill>
                <a:latin typeface="Times New Roman"/>
                <a:cs typeface="Times New Roman"/>
              </a:rPr>
              <a:t>&amp;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P-values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830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200" spc="-70" dirty="0">
                <a:solidFill>
                  <a:srgbClr val="252525"/>
                </a:solidFill>
                <a:latin typeface="Times New Roman"/>
                <a:cs typeface="Times New Roman"/>
              </a:rPr>
              <a:t>overall 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accuracy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200" spc="1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77.57%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8405" y="1240358"/>
            <a:ext cx="56927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MODEL</a:t>
            </a:r>
            <a:r>
              <a:rPr spc="-85" dirty="0"/>
              <a:t> </a:t>
            </a:r>
            <a:r>
              <a:rPr spc="-100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476047"/>
            <a:ext cx="5149850" cy="255143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There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few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measures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assess 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or</a:t>
            </a:r>
            <a:r>
              <a:rPr sz="2400" spc="1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Model.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825"/>
              </a:spcBef>
              <a:buClr>
                <a:srgbClr val="83992A"/>
              </a:buClr>
              <a:buSzPct val="110416"/>
              <a:buFont typeface="Wingdings"/>
              <a:buChar char=""/>
              <a:tabLst>
                <a:tab pos="299720" algn="l"/>
              </a:tabLst>
            </a:pP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Accuracy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760"/>
              </a:spcBef>
              <a:buClr>
                <a:srgbClr val="83992A"/>
              </a:buClr>
              <a:buSzPct val="110416"/>
              <a:buFont typeface="Wingdings"/>
              <a:buChar char=""/>
              <a:tabLst>
                <a:tab pos="299720" algn="l"/>
              </a:tabLst>
            </a:pP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Sensitivity </a:t>
            </a:r>
            <a:r>
              <a:rPr sz="2400" spc="-120" dirty="0">
                <a:solidFill>
                  <a:srgbClr val="252525"/>
                </a:solidFill>
                <a:latin typeface="Times New Roman"/>
                <a:cs typeface="Times New Roman"/>
              </a:rPr>
              <a:t>&amp;</a:t>
            </a:r>
            <a:r>
              <a:rPr sz="2400" spc="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Specificity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755"/>
              </a:spcBef>
              <a:buClr>
                <a:srgbClr val="83992A"/>
              </a:buClr>
              <a:buSzPct val="110416"/>
              <a:buFont typeface="Wingdings"/>
              <a:buChar char=""/>
              <a:tabLst>
                <a:tab pos="299720" algn="l"/>
                <a:tab pos="2427605" algn="l"/>
              </a:tabLst>
            </a:pP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Optimal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Cut-off	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using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ROC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755"/>
              </a:spcBef>
              <a:buClr>
                <a:srgbClr val="83992A"/>
              </a:buClr>
              <a:buSzPct val="110416"/>
              <a:buFont typeface="Wingdings"/>
              <a:buChar char=""/>
              <a:tabLst>
                <a:tab pos="299720" algn="l"/>
                <a:tab pos="1541145" algn="l"/>
              </a:tabLst>
            </a:pP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Precision	</a:t>
            </a:r>
            <a:r>
              <a:rPr sz="2400" spc="-120" dirty="0">
                <a:solidFill>
                  <a:srgbClr val="252525"/>
                </a:solidFill>
                <a:latin typeface="Times New Roman"/>
                <a:cs typeface="Times New Roman"/>
              </a:rPr>
              <a:t>&amp;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10" dirty="0">
                <a:solidFill>
                  <a:srgbClr val="252525"/>
                </a:solidFill>
                <a:latin typeface="Times New Roman"/>
                <a:cs typeface="Times New Roman"/>
              </a:rPr>
              <a:t>Recall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9808" y="1240358"/>
            <a:ext cx="91484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Confusion </a:t>
            </a:r>
            <a:r>
              <a:rPr spc="-120" dirty="0"/>
              <a:t>Matrices </a:t>
            </a:r>
            <a:r>
              <a:rPr dirty="0"/>
              <a:t>for </a:t>
            </a:r>
            <a:r>
              <a:rPr spc="-100" dirty="0"/>
              <a:t>Test </a:t>
            </a:r>
            <a:r>
              <a:rPr spc="-215" dirty="0"/>
              <a:t>&amp; </a:t>
            </a:r>
            <a:r>
              <a:rPr spc="-110" dirty="0"/>
              <a:t>Train</a:t>
            </a:r>
            <a:r>
              <a:rPr spc="440" dirty="0"/>
              <a:t> </a:t>
            </a:r>
            <a:r>
              <a:rPr spc="-1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956" y="1834641"/>
            <a:ext cx="10921365" cy="1272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Create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Confusion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Matrix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know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how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many labels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actually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converted and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how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many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are 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predicted</a:t>
            </a:r>
            <a:endParaRPr sz="2400">
              <a:latin typeface="Times New Roman"/>
              <a:cs typeface="Times New Roman"/>
            </a:endParaRPr>
          </a:p>
          <a:p>
            <a:pPr marL="2146300">
              <a:lnSpc>
                <a:spcPct val="100000"/>
              </a:lnSpc>
              <a:spcBef>
                <a:spcPts val="1180"/>
              </a:spcBef>
              <a:tabLst>
                <a:tab pos="7895590" algn="l"/>
              </a:tabLst>
            </a:pPr>
            <a:r>
              <a:rPr sz="2400" b="1" spc="-75" dirty="0">
                <a:solidFill>
                  <a:srgbClr val="252525"/>
                </a:solidFill>
                <a:latin typeface="Times New Roman"/>
                <a:cs typeface="Times New Roman"/>
              </a:rPr>
              <a:t>Train</a:t>
            </a:r>
            <a:r>
              <a:rPr sz="2400" b="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-45" dirty="0">
                <a:solidFill>
                  <a:srgbClr val="252525"/>
                </a:solidFill>
                <a:latin typeface="Times New Roman"/>
                <a:cs typeface="Times New Roman"/>
              </a:rPr>
              <a:t>data	</a:t>
            </a:r>
            <a:r>
              <a:rPr sz="2400" b="1" spc="-20" dirty="0">
                <a:solidFill>
                  <a:srgbClr val="252525"/>
                </a:solidFill>
                <a:latin typeface="Times New Roman"/>
                <a:cs typeface="Times New Roman"/>
              </a:rPr>
              <a:t>Test</a:t>
            </a:r>
            <a:r>
              <a:rPr sz="2400" b="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0671" y="3130804"/>
          <a:ext cx="5320030" cy="1892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1185"/>
                <a:gridCol w="1522730"/>
                <a:gridCol w="1916429"/>
              </a:tblGrid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Actual/Predicte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762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b="1" spc="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Not 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b="1" spc="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Converted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</a:tr>
              <a:tr h="48285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45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Converted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2978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927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</a:tr>
              <a:tr h="48298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Converted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400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2046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613397" y="3148964"/>
          <a:ext cx="4655820" cy="1949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5590"/>
                <a:gridCol w="1545590"/>
                <a:gridCol w="1545590"/>
              </a:tblGrid>
              <a:tr h="914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Actual/Predi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cted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b="1" spc="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converted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Converted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45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Converted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1387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347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</a:tr>
              <a:tr h="38226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Converted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224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765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302" y="1240358"/>
            <a:ext cx="20237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Accuracy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435707"/>
            <a:ext cx="9292590" cy="318071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4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Accuracy=Correctly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Predicted 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Labels/Total </a:t>
            </a:r>
            <a:r>
              <a:rPr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No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000" spc="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Labels</a:t>
            </a:r>
            <a:endParaRPr sz="2000">
              <a:latin typeface="Times New Roman"/>
              <a:cs typeface="Times New Roman"/>
            </a:endParaRPr>
          </a:p>
          <a:p>
            <a:pPr marL="12700" marR="5080" indent="914400">
              <a:lnSpc>
                <a:spcPts val="2160"/>
              </a:lnSpc>
              <a:spcBef>
                <a:spcPts val="1110"/>
              </a:spcBef>
            </a:pP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Using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confusion 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Matrix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previous </a:t>
            </a:r>
            <a:r>
              <a:rPr sz="2000" spc="-80" dirty="0">
                <a:solidFill>
                  <a:srgbClr val="252525"/>
                </a:solidFill>
                <a:latin typeface="Times New Roman"/>
                <a:cs typeface="Times New Roman"/>
              </a:rPr>
              <a:t>Slide </a:t>
            </a:r>
            <a:r>
              <a:rPr sz="2000" spc="-100" dirty="0">
                <a:solidFill>
                  <a:srgbClr val="252525"/>
                </a:solidFill>
                <a:latin typeface="Times New Roman"/>
                <a:cs typeface="Times New Roman"/>
              </a:rPr>
              <a:t>we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got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accuracy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79% which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seems </a:t>
            </a:r>
            <a:r>
              <a:rPr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 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good number </a:t>
            </a:r>
            <a:r>
              <a:rPr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begin</a:t>
            </a:r>
            <a:r>
              <a:rPr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endParaRPr sz="2000">
              <a:latin typeface="Times New Roman"/>
              <a:cs typeface="Times New Roman"/>
            </a:endParaRPr>
          </a:p>
          <a:p>
            <a:pPr marL="12700" marR="6296660">
              <a:lnSpc>
                <a:spcPts val="3240"/>
              </a:lnSpc>
              <a:spcBef>
                <a:spcPts val="220"/>
              </a:spcBef>
            </a:pP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Accuracy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Train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Data=0.77 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Accuracy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Test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Data=0.79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Accuracy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Enough </a:t>
            </a:r>
            <a:r>
              <a:rPr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access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goodness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000" spc="3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Model?</a:t>
            </a:r>
            <a:r>
              <a:rPr sz="2000" spc="-30" dirty="0">
                <a:solidFill>
                  <a:srgbClr val="252525"/>
                </a:solidFill>
                <a:latin typeface="Wingdings"/>
                <a:cs typeface="Wingdings"/>
              </a:rPr>
              <a:t>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No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2000" spc="-85" dirty="0">
                <a:solidFill>
                  <a:srgbClr val="252525"/>
                </a:solidFill>
                <a:latin typeface="Times New Roman"/>
                <a:cs typeface="Times New Roman"/>
              </a:rPr>
              <a:t>-----We 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have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two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most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commonly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used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metrics </a:t>
            </a:r>
            <a:r>
              <a:rPr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access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model(Sensitivity </a:t>
            </a:r>
            <a:r>
              <a:rPr sz="2000" spc="-95" dirty="0">
                <a:solidFill>
                  <a:srgbClr val="252525"/>
                </a:solidFill>
                <a:latin typeface="Times New Roman"/>
                <a:cs typeface="Times New Roman"/>
              </a:rPr>
              <a:t>&amp;</a:t>
            </a:r>
            <a:r>
              <a:rPr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252525"/>
                </a:solidFill>
                <a:latin typeface="Times New Roman"/>
                <a:cs typeface="Times New Roman"/>
              </a:rPr>
              <a:t>Specificity)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5941" y="1240358"/>
            <a:ext cx="54991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0" dirty="0"/>
              <a:t>Sensitivity </a:t>
            </a:r>
            <a:r>
              <a:rPr spc="-45" dirty="0"/>
              <a:t>and</a:t>
            </a:r>
            <a:r>
              <a:rPr spc="170" dirty="0"/>
              <a:t> </a:t>
            </a:r>
            <a:r>
              <a:rPr spc="-155" dirty="0"/>
              <a:t>Specificity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602178"/>
            <a:ext cx="4088129" cy="28041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12850">
              <a:lnSpc>
                <a:spcPct val="100000"/>
              </a:lnSpc>
              <a:spcBef>
                <a:spcPts val="1045"/>
              </a:spcBef>
            </a:pPr>
            <a:r>
              <a:rPr sz="2800" spc="-35" dirty="0">
                <a:solidFill>
                  <a:srgbClr val="83992A"/>
                </a:solidFill>
                <a:latin typeface="Times New Roman"/>
                <a:cs typeface="Times New Roman"/>
              </a:rPr>
              <a:t>SENSITIVITY</a:t>
            </a:r>
            <a:endParaRPr sz="2800">
              <a:latin typeface="Times New Roman"/>
              <a:cs typeface="Times New Roman"/>
            </a:endParaRPr>
          </a:p>
          <a:p>
            <a:pPr marL="12700" marR="306070" algn="just">
              <a:lnSpc>
                <a:spcPct val="100000"/>
              </a:lnSpc>
              <a:spcBef>
                <a:spcPts val="815"/>
              </a:spcBef>
            </a:pP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Sensitivity=No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actual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yesses 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correctly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predicted/Total </a:t>
            </a:r>
            <a:r>
              <a:rPr sz="2400" spc="70" dirty="0">
                <a:solidFill>
                  <a:srgbClr val="252525"/>
                </a:solidFill>
                <a:latin typeface="Times New Roman"/>
                <a:cs typeface="Times New Roman"/>
              </a:rPr>
              <a:t>No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actual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10" dirty="0">
                <a:solidFill>
                  <a:srgbClr val="252525"/>
                </a:solidFill>
                <a:latin typeface="Times New Roman"/>
                <a:cs typeface="Times New Roman"/>
              </a:rPr>
              <a:t>Yesses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0800"/>
              </a:lnSpc>
              <a:spcBef>
                <a:spcPts val="5"/>
              </a:spcBef>
            </a:pP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Sensitivity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Train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Data=79.68%  </a:t>
            </a: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Sensitivity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Test</a:t>
            </a:r>
            <a:r>
              <a:rPr sz="2400" spc="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Data=77.35%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60338" y="2602178"/>
            <a:ext cx="4422140" cy="243840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40155">
              <a:lnSpc>
                <a:spcPct val="100000"/>
              </a:lnSpc>
              <a:spcBef>
                <a:spcPts val="1045"/>
              </a:spcBef>
            </a:pPr>
            <a:r>
              <a:rPr sz="2800" spc="-30" dirty="0">
                <a:solidFill>
                  <a:srgbClr val="83992A"/>
                </a:solidFill>
                <a:latin typeface="Times New Roman"/>
                <a:cs typeface="Times New Roman"/>
              </a:rPr>
              <a:t>SPECIFICITY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815"/>
              </a:spcBef>
            </a:pP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Specificity=No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actual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Nos 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correctly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Predicted/Total </a:t>
            </a:r>
            <a:r>
              <a:rPr sz="2400" spc="70" dirty="0">
                <a:solidFill>
                  <a:srgbClr val="252525"/>
                </a:solidFill>
                <a:latin typeface="Times New Roman"/>
                <a:cs typeface="Times New Roman"/>
              </a:rPr>
              <a:t>No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400" spc="3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Nos</a:t>
            </a:r>
            <a:endParaRPr sz="2400">
              <a:latin typeface="Times New Roman"/>
              <a:cs typeface="Times New Roman"/>
            </a:endParaRPr>
          </a:p>
          <a:p>
            <a:pPr marL="12700" marR="325120">
              <a:lnSpc>
                <a:spcPct val="140800"/>
              </a:lnSpc>
              <a:spcBef>
                <a:spcPts val="5"/>
              </a:spcBef>
            </a:pP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Specificity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Train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Data=80.02%  </a:t>
            </a: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Sensitivity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Test</a:t>
            </a:r>
            <a:r>
              <a:rPr sz="2400" spc="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Data=79.99%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5041" y="1240358"/>
            <a:ext cx="62020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778885" algn="l"/>
              </a:tabLst>
            </a:pPr>
            <a:r>
              <a:rPr spc="-40" dirty="0"/>
              <a:t>Optimal</a:t>
            </a:r>
            <a:r>
              <a:rPr spc="10" dirty="0"/>
              <a:t> </a:t>
            </a:r>
            <a:r>
              <a:rPr spc="-40" dirty="0"/>
              <a:t>Cut-off	</a:t>
            </a:r>
            <a:r>
              <a:rPr spc="-110" dirty="0"/>
              <a:t>using</a:t>
            </a:r>
            <a:r>
              <a:rPr spc="-75" dirty="0"/>
              <a:t> </a:t>
            </a:r>
            <a:r>
              <a:rPr spc="-65" dirty="0"/>
              <a:t>ROC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89650" y="4140072"/>
            <a:ext cx="5591175" cy="708660"/>
            <a:chOff x="6089650" y="4140072"/>
            <a:chExt cx="5591175" cy="708660"/>
          </a:xfrm>
        </p:grpSpPr>
        <p:sp>
          <p:nvSpPr>
            <p:cNvPr id="4" name="object 4"/>
            <p:cNvSpPr/>
            <p:nvPr/>
          </p:nvSpPr>
          <p:spPr>
            <a:xfrm>
              <a:off x="6096000" y="4146422"/>
              <a:ext cx="5578475" cy="683260"/>
            </a:xfrm>
            <a:custGeom>
              <a:avLst/>
              <a:gdLst/>
              <a:ahLst/>
              <a:cxnLst/>
              <a:rect l="l" t="t" r="r" b="b"/>
              <a:pathLst>
                <a:path w="5578475" h="683260">
                  <a:moveTo>
                    <a:pt x="5578094" y="0"/>
                  </a:moveTo>
                  <a:lnTo>
                    <a:pt x="0" y="0"/>
                  </a:lnTo>
                  <a:lnTo>
                    <a:pt x="0" y="683006"/>
                  </a:lnTo>
                  <a:lnTo>
                    <a:pt x="5578094" y="683006"/>
                  </a:lnTo>
                  <a:lnTo>
                    <a:pt x="5578094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0" y="4140072"/>
              <a:ext cx="5578475" cy="708660"/>
            </a:xfrm>
            <a:custGeom>
              <a:avLst/>
              <a:gdLst/>
              <a:ahLst/>
              <a:cxnLst/>
              <a:rect l="l" t="t" r="r" b="b"/>
              <a:pathLst>
                <a:path w="5578475" h="708660">
                  <a:moveTo>
                    <a:pt x="0" y="0"/>
                  </a:moveTo>
                  <a:lnTo>
                    <a:pt x="0" y="708406"/>
                  </a:lnTo>
                </a:path>
                <a:path w="5578475" h="708660">
                  <a:moveTo>
                    <a:pt x="5578094" y="0"/>
                  </a:moveTo>
                  <a:lnTo>
                    <a:pt x="5578094" y="70840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89650" y="4140072"/>
              <a:ext cx="5591175" cy="12700"/>
            </a:xfrm>
            <a:custGeom>
              <a:avLst/>
              <a:gdLst/>
              <a:ahLst/>
              <a:cxnLst/>
              <a:rect l="l" t="t" r="r" b="b"/>
              <a:pathLst>
                <a:path w="5591175" h="12700">
                  <a:moveTo>
                    <a:pt x="0" y="12700"/>
                  </a:moveTo>
                  <a:lnTo>
                    <a:pt x="5590794" y="12700"/>
                  </a:lnTo>
                  <a:lnTo>
                    <a:pt x="5590794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89650" y="4829428"/>
              <a:ext cx="5591175" cy="0"/>
            </a:xfrm>
            <a:custGeom>
              <a:avLst/>
              <a:gdLst/>
              <a:ahLst/>
              <a:cxnLst/>
              <a:rect l="l" t="t" r="r" b="b"/>
              <a:pathLst>
                <a:path w="5591175">
                  <a:moveTo>
                    <a:pt x="0" y="0"/>
                  </a:moveTo>
                  <a:lnTo>
                    <a:pt x="5590794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102350" y="3061157"/>
            <a:ext cx="5565775" cy="1400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higher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area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under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spc="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curve,</a:t>
            </a:r>
            <a:endParaRPr sz="2400">
              <a:latin typeface="Times New Roman"/>
              <a:cs typeface="Times New Roman"/>
            </a:endParaRPr>
          </a:p>
          <a:p>
            <a:pPr marL="18478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better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model</a:t>
            </a:r>
            <a:r>
              <a:rPr sz="24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20" dirty="0">
                <a:solidFill>
                  <a:srgbClr val="252525"/>
                </a:solidFill>
                <a:latin typeface="Times New Roman"/>
                <a:cs typeface="Times New Roman"/>
              </a:rPr>
              <a:t>is.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1800" b="1" spc="-40" dirty="0">
                <a:solidFill>
                  <a:srgbClr val="252525"/>
                </a:solidFill>
                <a:latin typeface="Times New Roman"/>
                <a:cs typeface="Times New Roman"/>
              </a:rPr>
              <a:t>From </a:t>
            </a:r>
            <a:r>
              <a:rPr sz="1800" b="1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1800" b="1" spc="-15" dirty="0">
                <a:solidFill>
                  <a:srgbClr val="252525"/>
                </a:solidFill>
                <a:latin typeface="Times New Roman"/>
                <a:cs typeface="Times New Roman"/>
              </a:rPr>
              <a:t>ROC,we </a:t>
            </a:r>
            <a:r>
              <a:rPr sz="1800" b="1" spc="20" dirty="0">
                <a:solidFill>
                  <a:srgbClr val="252525"/>
                </a:solidFill>
                <a:latin typeface="Times New Roman"/>
                <a:cs typeface="Times New Roman"/>
              </a:rPr>
              <a:t>got </a:t>
            </a:r>
            <a:r>
              <a:rPr sz="1800" b="1" spc="-15" dirty="0">
                <a:solidFill>
                  <a:srgbClr val="252525"/>
                </a:solidFill>
                <a:latin typeface="Times New Roman"/>
                <a:cs typeface="Times New Roman"/>
              </a:rPr>
              <a:t>Optimal</a:t>
            </a:r>
            <a:r>
              <a:rPr sz="1800" b="1" spc="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52525"/>
                </a:solidFill>
                <a:latin typeface="Times New Roman"/>
                <a:cs typeface="Times New Roman"/>
              </a:rPr>
              <a:t>cut-off=0.4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83436" y="2618231"/>
            <a:ext cx="3593591" cy="3334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8408" y="1240358"/>
            <a:ext cx="8694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Plotting </a:t>
            </a:r>
            <a:r>
              <a:rPr spc="-160" dirty="0"/>
              <a:t>Accuracy,sensitivy </a:t>
            </a:r>
            <a:r>
              <a:rPr spc="-215" dirty="0"/>
              <a:t>&amp;</a:t>
            </a:r>
            <a:r>
              <a:rPr spc="160" dirty="0"/>
              <a:t> </a:t>
            </a:r>
            <a:r>
              <a:rPr spc="-150" dirty="0"/>
              <a:t>Specificity</a:t>
            </a:r>
          </a:p>
        </p:txBody>
      </p:sp>
      <p:sp>
        <p:nvSpPr>
          <p:cNvPr id="3" name="object 3"/>
          <p:cNvSpPr/>
          <p:nvPr/>
        </p:nvSpPr>
        <p:spPr>
          <a:xfrm>
            <a:off x="3310128" y="2711195"/>
            <a:ext cx="4945380" cy="3323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8539" y="1348562"/>
            <a:ext cx="400240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Precision </a:t>
            </a:r>
            <a:r>
              <a:rPr spc="-215" dirty="0"/>
              <a:t>&amp;</a:t>
            </a:r>
            <a:r>
              <a:rPr spc="35" dirty="0"/>
              <a:t> </a:t>
            </a:r>
            <a:r>
              <a:rPr spc="-190" dirty="0"/>
              <a:t>Recall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60972" y="2536063"/>
            <a:ext cx="4453890" cy="33953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134620">
              <a:lnSpc>
                <a:spcPts val="2590"/>
              </a:lnSpc>
              <a:spcBef>
                <a:spcPts val="425"/>
              </a:spcBef>
            </a:pP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Apart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from </a:t>
            </a: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Specificity </a:t>
            </a:r>
            <a:r>
              <a:rPr sz="2400" spc="-120" dirty="0">
                <a:solidFill>
                  <a:srgbClr val="252525"/>
                </a:solidFill>
                <a:latin typeface="Times New Roman"/>
                <a:cs typeface="Times New Roman"/>
              </a:rPr>
              <a:t>&amp; </a:t>
            </a: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Sensitivity  </a:t>
            </a:r>
            <a:r>
              <a:rPr sz="2400" spc="-120" dirty="0">
                <a:solidFill>
                  <a:srgbClr val="252525"/>
                </a:solidFill>
                <a:latin typeface="Times New Roman"/>
                <a:cs typeface="Times New Roman"/>
              </a:rPr>
              <a:t>we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have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other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two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more </a:t>
            </a:r>
            <a:r>
              <a:rPr sz="2400" spc="-110" dirty="0">
                <a:solidFill>
                  <a:srgbClr val="252525"/>
                </a:solidFill>
                <a:latin typeface="Times New Roman"/>
                <a:cs typeface="Times New Roman"/>
              </a:rPr>
              <a:t>widely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used 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Metrics: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590"/>
              </a:lnSpc>
              <a:spcBef>
                <a:spcPts val="1185"/>
              </a:spcBef>
            </a:pP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Precision: Probability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that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predicted  </a:t>
            </a:r>
            <a:r>
              <a:rPr sz="2400" spc="-160" dirty="0">
                <a:solidFill>
                  <a:srgbClr val="252525"/>
                </a:solidFill>
                <a:latin typeface="Times New Roman"/>
                <a:cs typeface="Times New Roman"/>
              </a:rPr>
              <a:t>Yes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is actually</a:t>
            </a:r>
            <a:r>
              <a:rPr sz="2400" spc="-1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60" dirty="0">
                <a:solidFill>
                  <a:srgbClr val="252525"/>
                </a:solidFill>
                <a:latin typeface="Times New Roman"/>
                <a:cs typeface="Times New Roman"/>
              </a:rPr>
              <a:t>‘YES’</a:t>
            </a:r>
            <a:endParaRPr sz="2400">
              <a:latin typeface="Times New Roman"/>
              <a:cs typeface="Times New Roman"/>
            </a:endParaRPr>
          </a:p>
          <a:p>
            <a:pPr marL="918844">
              <a:lnSpc>
                <a:spcPct val="100000"/>
              </a:lnSpc>
              <a:spcBef>
                <a:spcPts val="1360"/>
              </a:spcBef>
            </a:pPr>
            <a:r>
              <a:rPr sz="1800" spc="15" dirty="0">
                <a:latin typeface="Times New Roman"/>
                <a:cs typeface="Times New Roman"/>
              </a:rPr>
              <a:t>Precision=TP/(TP+FP)</a:t>
            </a:r>
            <a:endParaRPr sz="1800">
              <a:latin typeface="Times New Roman"/>
              <a:cs typeface="Times New Roman"/>
            </a:endParaRPr>
          </a:p>
          <a:p>
            <a:pPr marL="12700" marR="253365">
              <a:lnSpc>
                <a:spcPts val="2590"/>
              </a:lnSpc>
              <a:spcBef>
                <a:spcPts val="1430"/>
              </a:spcBef>
            </a:pPr>
            <a:r>
              <a:rPr sz="2400" spc="-114" dirty="0">
                <a:solidFill>
                  <a:srgbClr val="252525"/>
                </a:solidFill>
                <a:latin typeface="Times New Roman"/>
                <a:cs typeface="Times New Roman"/>
              </a:rPr>
              <a:t>Recall: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Probability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that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spc="-155" dirty="0">
                <a:solidFill>
                  <a:srgbClr val="252525"/>
                </a:solidFill>
                <a:latin typeface="Times New Roman"/>
                <a:cs typeface="Times New Roman"/>
              </a:rPr>
              <a:t>Yes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case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is 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predicted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as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such.</a:t>
            </a:r>
            <a:endParaRPr sz="2400">
              <a:latin typeface="Times New Roman"/>
              <a:cs typeface="Times New Roman"/>
            </a:endParaRPr>
          </a:p>
          <a:p>
            <a:pPr marL="1094740">
              <a:lnSpc>
                <a:spcPts val="1939"/>
              </a:lnSpc>
            </a:pPr>
            <a:r>
              <a:rPr sz="1800" spc="10" dirty="0">
                <a:latin typeface="Times New Roman"/>
                <a:cs typeface="Times New Roman"/>
              </a:rPr>
              <a:t>Recall=TP/(TP+FN)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151" y="5154929"/>
            <a:ext cx="56362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F1 Score=Which </a:t>
            </a:r>
            <a:r>
              <a:rPr sz="1800" spc="-60" dirty="0">
                <a:latin typeface="Times New Roman"/>
                <a:cs typeface="Times New Roman"/>
              </a:rPr>
              <a:t>essentially </a:t>
            </a:r>
            <a:r>
              <a:rPr sz="1800" spc="-25" dirty="0">
                <a:latin typeface="Times New Roman"/>
                <a:cs typeface="Times New Roman"/>
              </a:rPr>
              <a:t>combines </a:t>
            </a:r>
            <a:r>
              <a:rPr sz="1800" spc="20" dirty="0">
                <a:latin typeface="Times New Roman"/>
                <a:cs typeface="Times New Roman"/>
              </a:rPr>
              <a:t>both </a:t>
            </a:r>
            <a:r>
              <a:rPr sz="1800" spc="-35" dirty="0">
                <a:latin typeface="Times New Roman"/>
                <a:cs typeface="Times New Roman"/>
              </a:rPr>
              <a:t>precision </a:t>
            </a:r>
            <a:r>
              <a:rPr sz="1800" spc="-90" dirty="0">
                <a:latin typeface="Times New Roman"/>
                <a:cs typeface="Times New Roman"/>
              </a:rPr>
              <a:t>&amp; </a:t>
            </a:r>
            <a:r>
              <a:rPr sz="1800" spc="-80" dirty="0">
                <a:latin typeface="Times New Roman"/>
                <a:cs typeface="Times New Roman"/>
              </a:rPr>
              <a:t>Recall.  </a:t>
            </a:r>
            <a:r>
              <a:rPr sz="1800" spc="-10" dirty="0">
                <a:latin typeface="Times New Roman"/>
                <a:cs typeface="Times New Roman"/>
              </a:rPr>
              <a:t>Harmonic </a:t>
            </a:r>
            <a:r>
              <a:rPr sz="1800" spc="-55" dirty="0">
                <a:latin typeface="Times New Roman"/>
                <a:cs typeface="Times New Roman"/>
              </a:rPr>
              <a:t>Mean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35" dirty="0">
                <a:latin typeface="Times New Roman"/>
                <a:cs typeface="Times New Roman"/>
              </a:rPr>
              <a:t>Precision </a:t>
            </a:r>
            <a:r>
              <a:rPr sz="1800" spc="-90" dirty="0">
                <a:latin typeface="Times New Roman"/>
                <a:cs typeface="Times New Roman"/>
              </a:rPr>
              <a:t>&amp;</a:t>
            </a:r>
            <a:r>
              <a:rPr sz="1800" spc="-175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Recall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=2*((P*R)/(P+R))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34083" y="2554223"/>
            <a:ext cx="3614928" cy="2526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RECOMMENDATIONS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88230" y="3184017"/>
            <a:ext cx="3262629" cy="504190"/>
            <a:chOff x="4388230" y="3184017"/>
            <a:chExt cx="3262629" cy="504190"/>
          </a:xfrm>
        </p:grpSpPr>
        <p:sp>
          <p:nvSpPr>
            <p:cNvPr id="3" name="object 3"/>
            <p:cNvSpPr/>
            <p:nvPr/>
          </p:nvSpPr>
          <p:spPr>
            <a:xfrm>
              <a:off x="4396739" y="3192780"/>
              <a:ext cx="3253740" cy="495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88230" y="3184017"/>
              <a:ext cx="3229356" cy="47028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2970" y="1240358"/>
            <a:ext cx="27660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ABSTR</a:t>
            </a:r>
            <a:r>
              <a:rPr spc="-370" dirty="0"/>
              <a:t>A</a:t>
            </a:r>
            <a:r>
              <a:rPr spc="-65" dirty="0"/>
              <a:t>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29586"/>
            <a:ext cx="9441180" cy="25349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71755">
              <a:lnSpc>
                <a:spcPts val="1630"/>
              </a:lnSpc>
              <a:spcBef>
                <a:spcPts val="500"/>
              </a:spcBef>
            </a:pPr>
            <a:r>
              <a:rPr sz="17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1700" spc="-40" dirty="0">
                <a:solidFill>
                  <a:srgbClr val="252525"/>
                </a:solidFill>
                <a:latin typeface="Times New Roman"/>
                <a:cs typeface="Times New Roman"/>
              </a:rPr>
              <a:t>company(X </a:t>
            </a:r>
            <a:r>
              <a:rPr sz="1700" spc="-15" dirty="0">
                <a:solidFill>
                  <a:srgbClr val="252525"/>
                </a:solidFill>
                <a:latin typeface="Times New Roman"/>
                <a:cs typeface="Times New Roman"/>
              </a:rPr>
              <a:t>Education) </a:t>
            </a:r>
            <a:r>
              <a:rPr sz="1700" spc="-60" dirty="0">
                <a:solidFill>
                  <a:srgbClr val="252525"/>
                </a:solidFill>
                <a:latin typeface="Times New Roman"/>
                <a:cs typeface="Times New Roman"/>
              </a:rPr>
              <a:t>sells </a:t>
            </a:r>
            <a:r>
              <a:rPr sz="1700" spc="-30" dirty="0">
                <a:solidFill>
                  <a:srgbClr val="252525"/>
                </a:solidFill>
                <a:latin typeface="Times New Roman"/>
                <a:cs typeface="Times New Roman"/>
              </a:rPr>
              <a:t>online </a:t>
            </a:r>
            <a:r>
              <a:rPr sz="1700" spc="-25" dirty="0">
                <a:solidFill>
                  <a:srgbClr val="252525"/>
                </a:solidFill>
                <a:latin typeface="Times New Roman"/>
                <a:cs typeface="Times New Roman"/>
              </a:rPr>
              <a:t>courses </a:t>
            </a:r>
            <a:r>
              <a:rPr sz="1700" spc="1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1700" spc="-30" dirty="0">
                <a:solidFill>
                  <a:srgbClr val="252525"/>
                </a:solidFill>
                <a:latin typeface="Times New Roman"/>
                <a:cs typeface="Times New Roman"/>
              </a:rPr>
              <a:t>industry </a:t>
            </a:r>
            <a:r>
              <a:rPr sz="1700" spc="-35" dirty="0">
                <a:solidFill>
                  <a:srgbClr val="252525"/>
                </a:solidFill>
                <a:latin typeface="Times New Roman"/>
                <a:cs typeface="Times New Roman"/>
              </a:rPr>
              <a:t>professionals. </a:t>
            </a:r>
            <a:r>
              <a:rPr sz="1700" spc="55" dirty="0">
                <a:solidFill>
                  <a:srgbClr val="252525"/>
                </a:solidFill>
                <a:latin typeface="Times New Roman"/>
                <a:cs typeface="Times New Roman"/>
              </a:rPr>
              <a:t>On </a:t>
            </a:r>
            <a:r>
              <a:rPr sz="1700" spc="-65" dirty="0">
                <a:solidFill>
                  <a:srgbClr val="252525"/>
                </a:solidFill>
                <a:latin typeface="Times New Roman"/>
                <a:cs typeface="Times New Roman"/>
              </a:rPr>
              <a:t>any </a:t>
            </a:r>
            <a:r>
              <a:rPr sz="1700" spc="-60" dirty="0">
                <a:solidFill>
                  <a:srgbClr val="252525"/>
                </a:solidFill>
                <a:latin typeface="Times New Roman"/>
                <a:cs typeface="Times New Roman"/>
              </a:rPr>
              <a:t>given </a:t>
            </a:r>
            <a:r>
              <a:rPr sz="1700" spc="-110" dirty="0">
                <a:solidFill>
                  <a:srgbClr val="252525"/>
                </a:solidFill>
                <a:latin typeface="Times New Roman"/>
                <a:cs typeface="Times New Roman"/>
              </a:rPr>
              <a:t>day, </a:t>
            </a:r>
            <a:r>
              <a:rPr sz="1700" spc="-50" dirty="0">
                <a:solidFill>
                  <a:srgbClr val="252525"/>
                </a:solidFill>
                <a:latin typeface="Times New Roman"/>
                <a:cs typeface="Times New Roman"/>
              </a:rPr>
              <a:t>many </a:t>
            </a:r>
            <a:r>
              <a:rPr sz="1700" spc="-30" dirty="0">
                <a:solidFill>
                  <a:srgbClr val="252525"/>
                </a:solidFill>
                <a:latin typeface="Times New Roman"/>
                <a:cs typeface="Times New Roman"/>
              </a:rPr>
              <a:t>professionals  </a:t>
            </a:r>
            <a:r>
              <a:rPr sz="1700" spc="-20" dirty="0">
                <a:solidFill>
                  <a:srgbClr val="252525"/>
                </a:solidFill>
                <a:latin typeface="Times New Roman"/>
                <a:cs typeface="Times New Roman"/>
              </a:rPr>
              <a:t>who </a:t>
            </a:r>
            <a:r>
              <a:rPr sz="1700" spc="-40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1700" spc="-25" dirty="0">
                <a:solidFill>
                  <a:srgbClr val="252525"/>
                </a:solidFill>
                <a:latin typeface="Times New Roman"/>
                <a:cs typeface="Times New Roman"/>
              </a:rPr>
              <a:t>interested </a:t>
            </a:r>
            <a:r>
              <a:rPr sz="1700" spc="-35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17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1700" spc="-25" dirty="0">
                <a:solidFill>
                  <a:srgbClr val="252525"/>
                </a:solidFill>
                <a:latin typeface="Times New Roman"/>
                <a:cs typeface="Times New Roman"/>
              </a:rPr>
              <a:t>courses </a:t>
            </a:r>
            <a:r>
              <a:rPr sz="1700" spc="-35" dirty="0">
                <a:solidFill>
                  <a:srgbClr val="252525"/>
                </a:solidFill>
                <a:latin typeface="Times New Roman"/>
                <a:cs typeface="Times New Roman"/>
              </a:rPr>
              <a:t>land </a:t>
            </a:r>
            <a:r>
              <a:rPr sz="1700" spc="15" dirty="0">
                <a:solidFill>
                  <a:srgbClr val="252525"/>
                </a:solidFill>
                <a:latin typeface="Times New Roman"/>
                <a:cs typeface="Times New Roman"/>
              </a:rPr>
              <a:t>on </a:t>
            </a:r>
            <a:r>
              <a:rPr sz="1700" spc="-25" dirty="0">
                <a:solidFill>
                  <a:srgbClr val="252525"/>
                </a:solidFill>
                <a:latin typeface="Times New Roman"/>
                <a:cs typeface="Times New Roman"/>
              </a:rPr>
              <a:t>their </a:t>
            </a:r>
            <a:r>
              <a:rPr sz="1700" spc="-45" dirty="0">
                <a:solidFill>
                  <a:srgbClr val="252525"/>
                </a:solidFill>
                <a:latin typeface="Times New Roman"/>
                <a:cs typeface="Times New Roman"/>
              </a:rPr>
              <a:t>website </a:t>
            </a:r>
            <a:r>
              <a:rPr sz="1700" spc="-2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1700" spc="-35" dirty="0">
                <a:solidFill>
                  <a:srgbClr val="252525"/>
                </a:solidFill>
                <a:latin typeface="Times New Roman"/>
                <a:cs typeface="Times New Roman"/>
              </a:rPr>
              <a:t>browse </a:t>
            </a:r>
            <a:r>
              <a:rPr sz="1700" dirty="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sz="1700" spc="1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700" spc="-40" dirty="0">
                <a:solidFill>
                  <a:srgbClr val="252525"/>
                </a:solidFill>
                <a:latin typeface="Times New Roman"/>
                <a:cs typeface="Times New Roman"/>
              </a:rPr>
              <a:t>courses.</a:t>
            </a:r>
            <a:endParaRPr sz="1700">
              <a:latin typeface="Times New Roman"/>
              <a:cs typeface="Times New Roman"/>
            </a:endParaRPr>
          </a:p>
          <a:p>
            <a:pPr marL="12700" marR="5080">
              <a:lnSpc>
                <a:spcPct val="80000"/>
              </a:lnSpc>
              <a:spcBef>
                <a:spcPts val="1025"/>
              </a:spcBef>
            </a:pPr>
            <a:r>
              <a:rPr sz="17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1700" spc="-35" dirty="0">
                <a:solidFill>
                  <a:srgbClr val="252525"/>
                </a:solidFill>
                <a:latin typeface="Times New Roman"/>
                <a:cs typeface="Times New Roman"/>
              </a:rPr>
              <a:t>company markets its </a:t>
            </a:r>
            <a:r>
              <a:rPr sz="1700" spc="-30" dirty="0">
                <a:solidFill>
                  <a:srgbClr val="252525"/>
                </a:solidFill>
                <a:latin typeface="Times New Roman"/>
                <a:cs typeface="Times New Roman"/>
              </a:rPr>
              <a:t>courses </a:t>
            </a:r>
            <a:r>
              <a:rPr sz="1700" spc="15" dirty="0">
                <a:solidFill>
                  <a:srgbClr val="252525"/>
                </a:solidFill>
                <a:latin typeface="Times New Roman"/>
                <a:cs typeface="Times New Roman"/>
              </a:rPr>
              <a:t>on </a:t>
            </a:r>
            <a:r>
              <a:rPr sz="1700" spc="-55" dirty="0">
                <a:solidFill>
                  <a:srgbClr val="252525"/>
                </a:solidFill>
                <a:latin typeface="Times New Roman"/>
                <a:cs typeface="Times New Roman"/>
              </a:rPr>
              <a:t>several </a:t>
            </a:r>
            <a:r>
              <a:rPr sz="1700" spc="-45" dirty="0">
                <a:solidFill>
                  <a:srgbClr val="252525"/>
                </a:solidFill>
                <a:latin typeface="Times New Roman"/>
                <a:cs typeface="Times New Roman"/>
              </a:rPr>
              <a:t>websites </a:t>
            </a:r>
            <a:r>
              <a:rPr sz="1700" spc="-2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1700" spc="-35" dirty="0">
                <a:solidFill>
                  <a:srgbClr val="252525"/>
                </a:solidFill>
                <a:latin typeface="Times New Roman"/>
                <a:cs typeface="Times New Roman"/>
              </a:rPr>
              <a:t>search </a:t>
            </a:r>
            <a:r>
              <a:rPr sz="1700" spc="-40" dirty="0">
                <a:solidFill>
                  <a:srgbClr val="252525"/>
                </a:solidFill>
                <a:latin typeface="Times New Roman"/>
                <a:cs typeface="Times New Roman"/>
              </a:rPr>
              <a:t>engines </a:t>
            </a:r>
            <a:r>
              <a:rPr sz="1700" spc="-70" dirty="0">
                <a:solidFill>
                  <a:srgbClr val="252525"/>
                </a:solidFill>
                <a:latin typeface="Times New Roman"/>
                <a:cs typeface="Times New Roman"/>
              </a:rPr>
              <a:t>like </a:t>
            </a:r>
            <a:r>
              <a:rPr sz="1700" spc="-30" dirty="0">
                <a:solidFill>
                  <a:srgbClr val="252525"/>
                </a:solidFill>
                <a:latin typeface="Times New Roman"/>
                <a:cs typeface="Times New Roman"/>
              </a:rPr>
              <a:t>Google. </a:t>
            </a:r>
            <a:r>
              <a:rPr sz="1700" dirty="0">
                <a:solidFill>
                  <a:srgbClr val="252525"/>
                </a:solidFill>
                <a:latin typeface="Times New Roman"/>
                <a:cs typeface="Times New Roman"/>
              </a:rPr>
              <a:t>Once </a:t>
            </a:r>
            <a:r>
              <a:rPr sz="1700" spc="-25" dirty="0">
                <a:solidFill>
                  <a:srgbClr val="252525"/>
                </a:solidFill>
                <a:latin typeface="Times New Roman"/>
                <a:cs typeface="Times New Roman"/>
              </a:rPr>
              <a:t>these people </a:t>
            </a:r>
            <a:r>
              <a:rPr sz="1700" spc="-35" dirty="0">
                <a:solidFill>
                  <a:srgbClr val="252525"/>
                </a:solidFill>
                <a:latin typeface="Times New Roman"/>
                <a:cs typeface="Times New Roman"/>
              </a:rPr>
              <a:t>land </a:t>
            </a:r>
            <a:r>
              <a:rPr sz="1700" spc="10" dirty="0">
                <a:solidFill>
                  <a:srgbClr val="252525"/>
                </a:solidFill>
                <a:latin typeface="Times New Roman"/>
                <a:cs typeface="Times New Roman"/>
              </a:rPr>
              <a:t>on  </a:t>
            </a:r>
            <a:r>
              <a:rPr sz="17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1700" spc="-50" dirty="0">
                <a:solidFill>
                  <a:srgbClr val="252525"/>
                </a:solidFill>
                <a:latin typeface="Times New Roman"/>
                <a:cs typeface="Times New Roman"/>
              </a:rPr>
              <a:t>website, </a:t>
            </a:r>
            <a:r>
              <a:rPr sz="1700" spc="-45" dirty="0">
                <a:solidFill>
                  <a:srgbClr val="252525"/>
                </a:solidFill>
                <a:latin typeface="Times New Roman"/>
                <a:cs typeface="Times New Roman"/>
              </a:rPr>
              <a:t>they </a:t>
            </a:r>
            <a:r>
              <a:rPr sz="1700" spc="-30" dirty="0">
                <a:solidFill>
                  <a:srgbClr val="252525"/>
                </a:solidFill>
                <a:latin typeface="Times New Roman"/>
                <a:cs typeface="Times New Roman"/>
              </a:rPr>
              <a:t>might </a:t>
            </a:r>
            <a:r>
              <a:rPr sz="1700" spc="-35" dirty="0">
                <a:solidFill>
                  <a:srgbClr val="252525"/>
                </a:solidFill>
                <a:latin typeface="Times New Roman"/>
                <a:cs typeface="Times New Roman"/>
              </a:rPr>
              <a:t>browse </a:t>
            </a:r>
            <a:r>
              <a:rPr sz="17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1700" spc="-25" dirty="0">
                <a:solidFill>
                  <a:srgbClr val="252525"/>
                </a:solidFill>
                <a:latin typeface="Times New Roman"/>
                <a:cs typeface="Times New Roman"/>
              </a:rPr>
              <a:t>courses </a:t>
            </a:r>
            <a:r>
              <a:rPr sz="1700" spc="5" dirty="0">
                <a:solidFill>
                  <a:srgbClr val="252525"/>
                </a:solidFill>
                <a:latin typeface="Times New Roman"/>
                <a:cs typeface="Times New Roman"/>
              </a:rPr>
              <a:t>or </a:t>
            </a:r>
            <a:r>
              <a:rPr sz="1700" spc="-65" dirty="0">
                <a:solidFill>
                  <a:srgbClr val="252525"/>
                </a:solidFill>
                <a:latin typeface="Times New Roman"/>
                <a:cs typeface="Times New Roman"/>
              </a:rPr>
              <a:t>fill </a:t>
            </a:r>
            <a:r>
              <a:rPr sz="1700" dirty="0">
                <a:solidFill>
                  <a:srgbClr val="252525"/>
                </a:solidFill>
                <a:latin typeface="Times New Roman"/>
                <a:cs typeface="Times New Roman"/>
              </a:rPr>
              <a:t>up </a:t>
            </a:r>
            <a:r>
              <a:rPr sz="1700" spc="-6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1700" spc="10" dirty="0">
                <a:solidFill>
                  <a:srgbClr val="252525"/>
                </a:solidFill>
                <a:latin typeface="Times New Roman"/>
                <a:cs typeface="Times New Roman"/>
              </a:rPr>
              <a:t>form </a:t>
            </a:r>
            <a:r>
              <a:rPr sz="1700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17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1700" spc="-25" dirty="0">
                <a:solidFill>
                  <a:srgbClr val="252525"/>
                </a:solidFill>
                <a:latin typeface="Times New Roman"/>
                <a:cs typeface="Times New Roman"/>
              </a:rPr>
              <a:t>course </a:t>
            </a:r>
            <a:r>
              <a:rPr sz="1700" spc="5" dirty="0">
                <a:solidFill>
                  <a:srgbClr val="252525"/>
                </a:solidFill>
                <a:latin typeface="Times New Roman"/>
                <a:cs typeface="Times New Roman"/>
              </a:rPr>
              <a:t>or </a:t>
            </a:r>
            <a:r>
              <a:rPr sz="1700" spc="-45" dirty="0">
                <a:solidFill>
                  <a:srgbClr val="252525"/>
                </a:solidFill>
                <a:latin typeface="Times New Roman"/>
                <a:cs typeface="Times New Roman"/>
              </a:rPr>
              <a:t>watch </a:t>
            </a:r>
            <a:r>
              <a:rPr sz="1700" spc="-25" dirty="0">
                <a:solidFill>
                  <a:srgbClr val="252525"/>
                </a:solidFill>
                <a:latin typeface="Times New Roman"/>
                <a:cs typeface="Times New Roman"/>
              </a:rPr>
              <a:t>some </a:t>
            </a:r>
            <a:r>
              <a:rPr sz="1700" spc="-45" dirty="0">
                <a:solidFill>
                  <a:srgbClr val="252525"/>
                </a:solidFill>
                <a:latin typeface="Times New Roman"/>
                <a:cs typeface="Times New Roman"/>
              </a:rPr>
              <a:t>videos. </a:t>
            </a:r>
            <a:r>
              <a:rPr sz="1700" spc="-30" dirty="0">
                <a:solidFill>
                  <a:srgbClr val="252525"/>
                </a:solidFill>
                <a:latin typeface="Times New Roman"/>
                <a:cs typeface="Times New Roman"/>
              </a:rPr>
              <a:t>When </a:t>
            </a:r>
            <a:r>
              <a:rPr sz="1700" spc="-25" dirty="0">
                <a:solidFill>
                  <a:srgbClr val="252525"/>
                </a:solidFill>
                <a:latin typeface="Times New Roman"/>
                <a:cs typeface="Times New Roman"/>
              </a:rPr>
              <a:t>these  people </a:t>
            </a:r>
            <a:r>
              <a:rPr sz="1700" spc="-65" dirty="0">
                <a:solidFill>
                  <a:srgbClr val="252525"/>
                </a:solidFill>
                <a:latin typeface="Times New Roman"/>
                <a:cs typeface="Times New Roman"/>
              </a:rPr>
              <a:t>fill </a:t>
            </a:r>
            <a:r>
              <a:rPr sz="1700" dirty="0">
                <a:solidFill>
                  <a:srgbClr val="252525"/>
                </a:solidFill>
                <a:latin typeface="Times New Roman"/>
                <a:cs typeface="Times New Roman"/>
              </a:rPr>
              <a:t>up </a:t>
            </a:r>
            <a:r>
              <a:rPr sz="1700" spc="-6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1700" spc="10" dirty="0">
                <a:solidFill>
                  <a:srgbClr val="252525"/>
                </a:solidFill>
                <a:latin typeface="Times New Roman"/>
                <a:cs typeface="Times New Roman"/>
              </a:rPr>
              <a:t>form </a:t>
            </a:r>
            <a:r>
              <a:rPr sz="1700" spc="-35" dirty="0">
                <a:solidFill>
                  <a:srgbClr val="252525"/>
                </a:solidFill>
                <a:latin typeface="Times New Roman"/>
                <a:cs typeface="Times New Roman"/>
              </a:rPr>
              <a:t>providing </a:t>
            </a:r>
            <a:r>
              <a:rPr sz="1700" spc="-20" dirty="0">
                <a:solidFill>
                  <a:srgbClr val="252525"/>
                </a:solidFill>
                <a:latin typeface="Times New Roman"/>
                <a:cs typeface="Times New Roman"/>
              </a:rPr>
              <a:t>their </a:t>
            </a:r>
            <a:r>
              <a:rPr sz="1700" spc="-60" dirty="0">
                <a:solidFill>
                  <a:srgbClr val="252525"/>
                </a:solidFill>
                <a:latin typeface="Times New Roman"/>
                <a:cs typeface="Times New Roman"/>
              </a:rPr>
              <a:t>email </a:t>
            </a:r>
            <a:r>
              <a:rPr sz="1700" spc="-30" dirty="0">
                <a:solidFill>
                  <a:srgbClr val="252525"/>
                </a:solidFill>
                <a:latin typeface="Times New Roman"/>
                <a:cs typeface="Times New Roman"/>
              </a:rPr>
              <a:t>address </a:t>
            </a:r>
            <a:r>
              <a:rPr sz="1700" dirty="0">
                <a:solidFill>
                  <a:srgbClr val="252525"/>
                </a:solidFill>
                <a:latin typeface="Times New Roman"/>
                <a:cs typeface="Times New Roman"/>
              </a:rPr>
              <a:t>or </a:t>
            </a:r>
            <a:r>
              <a:rPr sz="1700" spc="-5" dirty="0">
                <a:solidFill>
                  <a:srgbClr val="252525"/>
                </a:solidFill>
                <a:latin typeface="Times New Roman"/>
                <a:cs typeface="Times New Roman"/>
              </a:rPr>
              <a:t>phone </a:t>
            </a:r>
            <a:r>
              <a:rPr sz="1700" spc="-30" dirty="0">
                <a:solidFill>
                  <a:srgbClr val="252525"/>
                </a:solidFill>
                <a:latin typeface="Times New Roman"/>
                <a:cs typeface="Times New Roman"/>
              </a:rPr>
              <a:t>number, </a:t>
            </a:r>
            <a:r>
              <a:rPr sz="1700" spc="-40" dirty="0">
                <a:solidFill>
                  <a:srgbClr val="252525"/>
                </a:solidFill>
                <a:latin typeface="Times New Roman"/>
                <a:cs typeface="Times New Roman"/>
              </a:rPr>
              <a:t>they are </a:t>
            </a:r>
            <a:r>
              <a:rPr sz="1700" spc="-50" dirty="0">
                <a:solidFill>
                  <a:srgbClr val="252525"/>
                </a:solidFill>
                <a:latin typeface="Times New Roman"/>
                <a:cs typeface="Times New Roman"/>
              </a:rPr>
              <a:t>classified </a:t>
            </a:r>
            <a:r>
              <a:rPr sz="1700" spc="1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1700" spc="-20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1700" spc="-6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17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700" spc="-50" dirty="0">
                <a:solidFill>
                  <a:srgbClr val="252525"/>
                </a:solidFill>
                <a:latin typeface="Times New Roman"/>
                <a:cs typeface="Times New Roman"/>
              </a:rPr>
              <a:t>lead.</a:t>
            </a:r>
            <a:endParaRPr sz="1700">
              <a:latin typeface="Times New Roman"/>
              <a:cs typeface="Times New Roman"/>
            </a:endParaRPr>
          </a:p>
          <a:p>
            <a:pPr marL="12700" marR="7620">
              <a:lnSpc>
                <a:spcPct val="80000"/>
              </a:lnSpc>
              <a:spcBef>
                <a:spcPts val="1010"/>
              </a:spcBef>
            </a:pPr>
            <a:r>
              <a:rPr sz="1700" spc="-45" dirty="0">
                <a:solidFill>
                  <a:srgbClr val="252525"/>
                </a:solidFill>
                <a:latin typeface="Times New Roman"/>
                <a:cs typeface="Times New Roman"/>
              </a:rPr>
              <a:t>Moreover, </a:t>
            </a:r>
            <a:r>
              <a:rPr sz="17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1700" spc="-35" dirty="0">
                <a:solidFill>
                  <a:srgbClr val="252525"/>
                </a:solidFill>
                <a:latin typeface="Times New Roman"/>
                <a:cs typeface="Times New Roman"/>
              </a:rPr>
              <a:t>company </a:t>
            </a:r>
            <a:r>
              <a:rPr sz="1700" spc="-45" dirty="0">
                <a:solidFill>
                  <a:srgbClr val="252525"/>
                </a:solidFill>
                <a:latin typeface="Times New Roman"/>
                <a:cs typeface="Times New Roman"/>
              </a:rPr>
              <a:t>also </a:t>
            </a:r>
            <a:r>
              <a:rPr sz="1700" spc="-35" dirty="0">
                <a:solidFill>
                  <a:srgbClr val="252525"/>
                </a:solidFill>
                <a:latin typeface="Times New Roman"/>
                <a:cs typeface="Times New Roman"/>
              </a:rPr>
              <a:t>gets </a:t>
            </a:r>
            <a:r>
              <a:rPr sz="1700" spc="-50" dirty="0">
                <a:solidFill>
                  <a:srgbClr val="252525"/>
                </a:solidFill>
                <a:latin typeface="Times New Roman"/>
                <a:cs typeface="Times New Roman"/>
              </a:rPr>
              <a:t>leads </a:t>
            </a:r>
            <a:r>
              <a:rPr sz="1700" spc="-10" dirty="0">
                <a:solidFill>
                  <a:srgbClr val="252525"/>
                </a:solidFill>
                <a:latin typeface="Times New Roman"/>
                <a:cs typeface="Times New Roman"/>
              </a:rPr>
              <a:t>through </a:t>
            </a:r>
            <a:r>
              <a:rPr sz="1700" spc="-20" dirty="0">
                <a:solidFill>
                  <a:srgbClr val="252525"/>
                </a:solidFill>
                <a:latin typeface="Times New Roman"/>
                <a:cs typeface="Times New Roman"/>
              </a:rPr>
              <a:t>past </a:t>
            </a:r>
            <a:r>
              <a:rPr sz="1700" spc="-40" dirty="0">
                <a:solidFill>
                  <a:srgbClr val="252525"/>
                </a:solidFill>
                <a:latin typeface="Times New Roman"/>
                <a:cs typeface="Times New Roman"/>
              </a:rPr>
              <a:t>referrals. </a:t>
            </a:r>
            <a:r>
              <a:rPr sz="1700" dirty="0">
                <a:solidFill>
                  <a:srgbClr val="252525"/>
                </a:solidFill>
                <a:latin typeface="Times New Roman"/>
                <a:cs typeface="Times New Roman"/>
              </a:rPr>
              <a:t>Once </a:t>
            </a:r>
            <a:r>
              <a:rPr sz="1700" spc="-20" dirty="0">
                <a:solidFill>
                  <a:srgbClr val="252525"/>
                </a:solidFill>
                <a:latin typeface="Times New Roman"/>
                <a:cs typeface="Times New Roman"/>
              </a:rPr>
              <a:t>these </a:t>
            </a:r>
            <a:r>
              <a:rPr sz="1700" spc="-50" dirty="0">
                <a:solidFill>
                  <a:srgbClr val="252525"/>
                </a:solidFill>
                <a:latin typeface="Times New Roman"/>
                <a:cs typeface="Times New Roman"/>
              </a:rPr>
              <a:t>leads </a:t>
            </a:r>
            <a:r>
              <a:rPr sz="1700" spc="-40" dirty="0">
                <a:solidFill>
                  <a:srgbClr val="252525"/>
                </a:solidFill>
                <a:latin typeface="Times New Roman"/>
                <a:cs typeface="Times New Roman"/>
              </a:rPr>
              <a:t>are acquired, </a:t>
            </a:r>
            <a:r>
              <a:rPr sz="1700" spc="-50" dirty="0">
                <a:solidFill>
                  <a:srgbClr val="252525"/>
                </a:solidFill>
                <a:latin typeface="Times New Roman"/>
                <a:cs typeface="Times New Roman"/>
              </a:rPr>
              <a:t>employees </a:t>
            </a:r>
            <a:r>
              <a:rPr sz="1700" spc="-5" dirty="0">
                <a:solidFill>
                  <a:srgbClr val="252525"/>
                </a:solidFill>
                <a:latin typeface="Times New Roman"/>
                <a:cs typeface="Times New Roman"/>
              </a:rPr>
              <a:t>from  the </a:t>
            </a:r>
            <a:r>
              <a:rPr sz="1700" spc="-55" dirty="0">
                <a:solidFill>
                  <a:srgbClr val="252525"/>
                </a:solidFill>
                <a:latin typeface="Times New Roman"/>
                <a:cs typeface="Times New Roman"/>
              </a:rPr>
              <a:t>sales </a:t>
            </a:r>
            <a:r>
              <a:rPr sz="1700" spc="-25" dirty="0">
                <a:solidFill>
                  <a:srgbClr val="252525"/>
                </a:solidFill>
                <a:latin typeface="Times New Roman"/>
                <a:cs typeface="Times New Roman"/>
              </a:rPr>
              <a:t>team </a:t>
            </a:r>
            <a:r>
              <a:rPr sz="1700" spc="-5" dirty="0">
                <a:solidFill>
                  <a:srgbClr val="252525"/>
                </a:solidFill>
                <a:latin typeface="Times New Roman"/>
                <a:cs typeface="Times New Roman"/>
              </a:rPr>
              <a:t>start </a:t>
            </a:r>
            <a:r>
              <a:rPr sz="1700" spc="-50" dirty="0">
                <a:solidFill>
                  <a:srgbClr val="252525"/>
                </a:solidFill>
                <a:latin typeface="Times New Roman"/>
                <a:cs typeface="Times New Roman"/>
              </a:rPr>
              <a:t>making </a:t>
            </a:r>
            <a:r>
              <a:rPr sz="1700" spc="-70" dirty="0">
                <a:solidFill>
                  <a:srgbClr val="252525"/>
                </a:solidFill>
                <a:latin typeface="Times New Roman"/>
                <a:cs typeface="Times New Roman"/>
              </a:rPr>
              <a:t>calls, </a:t>
            </a:r>
            <a:r>
              <a:rPr sz="1700" spc="-45" dirty="0">
                <a:solidFill>
                  <a:srgbClr val="252525"/>
                </a:solidFill>
                <a:latin typeface="Times New Roman"/>
                <a:cs typeface="Times New Roman"/>
              </a:rPr>
              <a:t>writing </a:t>
            </a:r>
            <a:r>
              <a:rPr sz="1700" spc="-65" dirty="0">
                <a:solidFill>
                  <a:srgbClr val="252525"/>
                </a:solidFill>
                <a:latin typeface="Times New Roman"/>
                <a:cs typeface="Times New Roman"/>
              </a:rPr>
              <a:t>emails, </a:t>
            </a:r>
            <a:r>
              <a:rPr sz="1700" spc="-50" dirty="0">
                <a:solidFill>
                  <a:srgbClr val="252525"/>
                </a:solidFill>
                <a:latin typeface="Times New Roman"/>
                <a:cs typeface="Times New Roman"/>
              </a:rPr>
              <a:t>etc. </a:t>
            </a:r>
            <a:r>
              <a:rPr sz="1700" spc="-10" dirty="0">
                <a:solidFill>
                  <a:srgbClr val="252525"/>
                </a:solidFill>
                <a:latin typeface="Times New Roman"/>
                <a:cs typeface="Times New Roman"/>
              </a:rPr>
              <a:t>Through </a:t>
            </a:r>
            <a:r>
              <a:rPr sz="1700" spc="-25" dirty="0">
                <a:solidFill>
                  <a:srgbClr val="252525"/>
                </a:solidFill>
                <a:latin typeface="Times New Roman"/>
                <a:cs typeface="Times New Roman"/>
              </a:rPr>
              <a:t>this </a:t>
            </a:r>
            <a:r>
              <a:rPr sz="1700" spc="-35" dirty="0">
                <a:solidFill>
                  <a:srgbClr val="252525"/>
                </a:solidFill>
                <a:latin typeface="Times New Roman"/>
                <a:cs typeface="Times New Roman"/>
              </a:rPr>
              <a:t>process, </a:t>
            </a:r>
            <a:r>
              <a:rPr sz="1700" spc="-25" dirty="0">
                <a:solidFill>
                  <a:srgbClr val="252525"/>
                </a:solidFill>
                <a:latin typeface="Times New Roman"/>
                <a:cs typeface="Times New Roman"/>
              </a:rPr>
              <a:t>some </a:t>
            </a:r>
            <a:r>
              <a:rPr sz="1700" spc="-5" dirty="0">
                <a:solidFill>
                  <a:srgbClr val="252525"/>
                </a:solidFill>
                <a:latin typeface="Times New Roman"/>
                <a:cs typeface="Times New Roman"/>
              </a:rPr>
              <a:t>of the </a:t>
            </a:r>
            <a:r>
              <a:rPr sz="1700" spc="-50" dirty="0">
                <a:solidFill>
                  <a:srgbClr val="252525"/>
                </a:solidFill>
                <a:latin typeface="Times New Roman"/>
                <a:cs typeface="Times New Roman"/>
              </a:rPr>
              <a:t>leads </a:t>
            </a:r>
            <a:r>
              <a:rPr sz="1700" spc="-30" dirty="0">
                <a:solidFill>
                  <a:srgbClr val="252525"/>
                </a:solidFill>
                <a:latin typeface="Times New Roman"/>
                <a:cs typeface="Times New Roman"/>
              </a:rPr>
              <a:t>get </a:t>
            </a:r>
            <a:r>
              <a:rPr sz="1700" spc="-20" dirty="0">
                <a:solidFill>
                  <a:srgbClr val="252525"/>
                </a:solidFill>
                <a:latin typeface="Times New Roman"/>
                <a:cs typeface="Times New Roman"/>
              </a:rPr>
              <a:t>converted </a:t>
            </a:r>
            <a:r>
              <a:rPr sz="1700" spc="-60" dirty="0">
                <a:solidFill>
                  <a:srgbClr val="252525"/>
                </a:solidFill>
                <a:latin typeface="Times New Roman"/>
                <a:cs typeface="Times New Roman"/>
              </a:rPr>
              <a:t>while  </a:t>
            </a:r>
            <a:r>
              <a:rPr sz="1700" spc="-10" dirty="0">
                <a:solidFill>
                  <a:srgbClr val="252525"/>
                </a:solidFill>
                <a:latin typeface="Times New Roman"/>
                <a:cs typeface="Times New Roman"/>
              </a:rPr>
              <a:t>most </a:t>
            </a:r>
            <a:r>
              <a:rPr sz="1700" spc="10" dirty="0">
                <a:solidFill>
                  <a:srgbClr val="252525"/>
                </a:solidFill>
                <a:latin typeface="Times New Roman"/>
                <a:cs typeface="Times New Roman"/>
              </a:rPr>
              <a:t>do </a:t>
            </a:r>
            <a:r>
              <a:rPr sz="1700" spc="-5" dirty="0">
                <a:solidFill>
                  <a:srgbClr val="252525"/>
                </a:solidFill>
                <a:latin typeface="Times New Roman"/>
                <a:cs typeface="Times New Roman"/>
              </a:rPr>
              <a:t>not. The </a:t>
            </a:r>
            <a:r>
              <a:rPr sz="1700" spc="-55" dirty="0">
                <a:solidFill>
                  <a:srgbClr val="252525"/>
                </a:solidFill>
                <a:latin typeface="Times New Roman"/>
                <a:cs typeface="Times New Roman"/>
              </a:rPr>
              <a:t>typical </a:t>
            </a:r>
            <a:r>
              <a:rPr sz="1700" spc="-50" dirty="0">
                <a:solidFill>
                  <a:srgbClr val="252525"/>
                </a:solidFill>
                <a:latin typeface="Times New Roman"/>
                <a:cs typeface="Times New Roman"/>
              </a:rPr>
              <a:t>lead </a:t>
            </a:r>
            <a:r>
              <a:rPr sz="1700" spc="-30" dirty="0">
                <a:solidFill>
                  <a:srgbClr val="252525"/>
                </a:solidFill>
                <a:latin typeface="Times New Roman"/>
                <a:cs typeface="Times New Roman"/>
              </a:rPr>
              <a:t>conversion </a:t>
            </a:r>
            <a:r>
              <a:rPr sz="1700" spc="-25" dirty="0">
                <a:solidFill>
                  <a:srgbClr val="252525"/>
                </a:solidFill>
                <a:latin typeface="Times New Roman"/>
                <a:cs typeface="Times New Roman"/>
              </a:rPr>
              <a:t>rate at </a:t>
            </a:r>
            <a:r>
              <a:rPr sz="1700" spc="-40" dirty="0">
                <a:solidFill>
                  <a:srgbClr val="252525"/>
                </a:solidFill>
                <a:latin typeface="Times New Roman"/>
                <a:cs typeface="Times New Roman"/>
              </a:rPr>
              <a:t>X </a:t>
            </a:r>
            <a:r>
              <a:rPr sz="1700" spc="-25" dirty="0">
                <a:solidFill>
                  <a:srgbClr val="252525"/>
                </a:solidFill>
                <a:latin typeface="Times New Roman"/>
                <a:cs typeface="Times New Roman"/>
              </a:rPr>
              <a:t>education </a:t>
            </a:r>
            <a:r>
              <a:rPr sz="1700" spc="-65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1700" spc="-10" dirty="0">
                <a:solidFill>
                  <a:srgbClr val="252525"/>
                </a:solidFill>
                <a:latin typeface="Times New Roman"/>
                <a:cs typeface="Times New Roman"/>
              </a:rPr>
              <a:t>around</a:t>
            </a:r>
            <a:r>
              <a:rPr sz="1700" spc="2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700" spc="-45" dirty="0">
                <a:solidFill>
                  <a:srgbClr val="252525"/>
                </a:solidFill>
                <a:latin typeface="Times New Roman"/>
                <a:cs typeface="Times New Roman"/>
              </a:rPr>
              <a:t>30%.</a:t>
            </a:r>
            <a:endParaRPr sz="1700">
              <a:latin typeface="Times New Roman"/>
              <a:cs typeface="Times New Roman"/>
            </a:endParaRPr>
          </a:p>
          <a:p>
            <a:pPr marL="12700" marR="243840">
              <a:lnSpc>
                <a:spcPct val="80000"/>
              </a:lnSpc>
              <a:spcBef>
                <a:spcPts val="1005"/>
              </a:spcBef>
            </a:pPr>
            <a:r>
              <a:rPr sz="1700" spc="-35" dirty="0">
                <a:solidFill>
                  <a:srgbClr val="252525"/>
                </a:solidFill>
                <a:latin typeface="Times New Roman"/>
                <a:cs typeface="Times New Roman"/>
              </a:rPr>
              <a:t>However </a:t>
            </a:r>
            <a:r>
              <a:rPr sz="1700" spc="-70" dirty="0">
                <a:solidFill>
                  <a:srgbClr val="252525"/>
                </a:solidFill>
                <a:latin typeface="Times New Roman"/>
                <a:cs typeface="Times New Roman"/>
              </a:rPr>
              <a:t>x </a:t>
            </a:r>
            <a:r>
              <a:rPr sz="1700" spc="-30" dirty="0">
                <a:solidFill>
                  <a:srgbClr val="252525"/>
                </a:solidFill>
                <a:latin typeface="Times New Roman"/>
                <a:cs typeface="Times New Roman"/>
              </a:rPr>
              <a:t>educ </a:t>
            </a:r>
            <a:r>
              <a:rPr sz="1700" spc="-35" dirty="0">
                <a:solidFill>
                  <a:srgbClr val="252525"/>
                </a:solidFill>
                <a:latin typeface="Times New Roman"/>
                <a:cs typeface="Times New Roman"/>
              </a:rPr>
              <a:t>gets </a:t>
            </a:r>
            <a:r>
              <a:rPr sz="1700" spc="-25" dirty="0">
                <a:solidFill>
                  <a:srgbClr val="252525"/>
                </a:solidFill>
                <a:latin typeface="Times New Roman"/>
                <a:cs typeface="Times New Roman"/>
              </a:rPr>
              <a:t>lots </a:t>
            </a:r>
            <a:r>
              <a:rPr sz="17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1700" spc="-50" dirty="0">
                <a:solidFill>
                  <a:srgbClr val="252525"/>
                </a:solidFill>
                <a:latin typeface="Times New Roman"/>
                <a:cs typeface="Times New Roman"/>
              </a:rPr>
              <a:t>leads </a:t>
            </a:r>
            <a:r>
              <a:rPr sz="1700" spc="-10" dirty="0">
                <a:solidFill>
                  <a:srgbClr val="252525"/>
                </a:solidFill>
                <a:latin typeface="Times New Roman"/>
                <a:cs typeface="Times New Roman"/>
              </a:rPr>
              <a:t>,but </a:t>
            </a:r>
            <a:r>
              <a:rPr sz="1700" spc="-35" dirty="0">
                <a:solidFill>
                  <a:srgbClr val="252525"/>
                </a:solidFill>
                <a:latin typeface="Times New Roman"/>
                <a:cs typeface="Times New Roman"/>
              </a:rPr>
              <a:t>its </a:t>
            </a:r>
            <a:r>
              <a:rPr sz="1700" spc="-30" dirty="0">
                <a:solidFill>
                  <a:srgbClr val="252525"/>
                </a:solidFill>
                <a:latin typeface="Times New Roman"/>
                <a:cs typeface="Times New Roman"/>
              </a:rPr>
              <a:t>conversion </a:t>
            </a:r>
            <a:r>
              <a:rPr sz="1700" spc="-25" dirty="0">
                <a:solidFill>
                  <a:srgbClr val="252525"/>
                </a:solidFill>
                <a:latin typeface="Times New Roman"/>
                <a:cs typeface="Times New Roman"/>
              </a:rPr>
              <a:t>rate </a:t>
            </a:r>
            <a:r>
              <a:rPr sz="1700" spc="-65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1700" spc="-60" dirty="0">
                <a:solidFill>
                  <a:srgbClr val="252525"/>
                </a:solidFill>
                <a:latin typeface="Times New Roman"/>
                <a:cs typeface="Times New Roman"/>
              </a:rPr>
              <a:t>very </a:t>
            </a:r>
            <a:r>
              <a:rPr sz="1700" spc="-20" dirty="0">
                <a:solidFill>
                  <a:srgbClr val="252525"/>
                </a:solidFill>
                <a:latin typeface="Times New Roman"/>
                <a:cs typeface="Times New Roman"/>
              </a:rPr>
              <a:t>poor. </a:t>
            </a:r>
            <a:r>
              <a:rPr sz="17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1700" spc="-55" dirty="0">
                <a:solidFill>
                  <a:srgbClr val="252525"/>
                </a:solidFill>
                <a:latin typeface="Times New Roman"/>
                <a:cs typeface="Times New Roman"/>
              </a:rPr>
              <a:t>aim </a:t>
            </a:r>
            <a:r>
              <a:rPr sz="17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1700" spc="-25" dirty="0">
                <a:solidFill>
                  <a:srgbClr val="252525"/>
                </a:solidFill>
                <a:latin typeface="Times New Roman"/>
                <a:cs typeface="Times New Roman"/>
              </a:rPr>
              <a:t>this </a:t>
            </a:r>
            <a:r>
              <a:rPr sz="1700" spc="-55" dirty="0">
                <a:solidFill>
                  <a:srgbClr val="252525"/>
                </a:solidFill>
                <a:latin typeface="Times New Roman"/>
                <a:cs typeface="Times New Roman"/>
              </a:rPr>
              <a:t>case </a:t>
            </a:r>
            <a:r>
              <a:rPr sz="1700" spc="-35" dirty="0">
                <a:solidFill>
                  <a:srgbClr val="252525"/>
                </a:solidFill>
                <a:latin typeface="Times New Roman"/>
                <a:cs typeface="Times New Roman"/>
              </a:rPr>
              <a:t>study </a:t>
            </a:r>
            <a:r>
              <a:rPr sz="1700" spc="-65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1700" spc="1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1700" spc="-35" dirty="0">
                <a:solidFill>
                  <a:srgbClr val="252525"/>
                </a:solidFill>
                <a:latin typeface="Times New Roman"/>
                <a:cs typeface="Times New Roman"/>
              </a:rPr>
              <a:t>build </a:t>
            </a:r>
            <a:r>
              <a:rPr sz="1700" spc="-65" dirty="0">
                <a:solidFill>
                  <a:srgbClr val="252525"/>
                </a:solidFill>
                <a:latin typeface="Times New Roman"/>
                <a:cs typeface="Times New Roman"/>
              </a:rPr>
              <a:t>a  </a:t>
            </a:r>
            <a:r>
              <a:rPr sz="1700" spc="-30" dirty="0">
                <a:solidFill>
                  <a:srgbClr val="252525"/>
                </a:solidFill>
                <a:latin typeface="Times New Roman"/>
                <a:cs typeface="Times New Roman"/>
              </a:rPr>
              <a:t>model </a:t>
            </a:r>
            <a:r>
              <a:rPr sz="1700" spc="-45" dirty="0">
                <a:solidFill>
                  <a:srgbClr val="252525"/>
                </a:solidFill>
                <a:latin typeface="Times New Roman"/>
                <a:cs typeface="Times New Roman"/>
              </a:rPr>
              <a:t>which </a:t>
            </a:r>
            <a:r>
              <a:rPr sz="1700" spc="-40" dirty="0">
                <a:solidFill>
                  <a:srgbClr val="252525"/>
                </a:solidFill>
                <a:latin typeface="Times New Roman"/>
                <a:cs typeface="Times New Roman"/>
              </a:rPr>
              <a:t>identifies </a:t>
            </a:r>
            <a:r>
              <a:rPr sz="1700" spc="15" dirty="0">
                <a:solidFill>
                  <a:srgbClr val="252525"/>
                </a:solidFill>
                <a:latin typeface="Times New Roman"/>
                <a:cs typeface="Times New Roman"/>
              </a:rPr>
              <a:t>top </a:t>
            </a:r>
            <a:r>
              <a:rPr sz="1700" spc="-50" dirty="0">
                <a:solidFill>
                  <a:srgbClr val="252525"/>
                </a:solidFill>
                <a:latin typeface="Times New Roman"/>
                <a:cs typeface="Times New Roman"/>
              </a:rPr>
              <a:t>leads </a:t>
            </a:r>
            <a:r>
              <a:rPr sz="1700" spc="-20" dirty="0">
                <a:solidFill>
                  <a:srgbClr val="252525"/>
                </a:solidFill>
                <a:latin typeface="Times New Roman"/>
                <a:cs typeface="Times New Roman"/>
              </a:rPr>
              <a:t>who </a:t>
            </a:r>
            <a:r>
              <a:rPr sz="1700" spc="-30" dirty="0">
                <a:solidFill>
                  <a:srgbClr val="252525"/>
                </a:solidFill>
                <a:latin typeface="Times New Roman"/>
                <a:cs typeface="Times New Roman"/>
              </a:rPr>
              <a:t>can </a:t>
            </a:r>
            <a:r>
              <a:rPr sz="1700" spc="-35" dirty="0">
                <a:solidFill>
                  <a:srgbClr val="252525"/>
                </a:solidFill>
                <a:latin typeface="Times New Roman"/>
                <a:cs typeface="Times New Roman"/>
              </a:rPr>
              <a:t>join </a:t>
            </a:r>
            <a:r>
              <a:rPr sz="17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1700" spc="1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700" spc="-35" dirty="0">
                <a:solidFill>
                  <a:srgbClr val="252525"/>
                </a:solidFill>
                <a:latin typeface="Times New Roman"/>
                <a:cs typeface="Times New Roman"/>
              </a:rPr>
              <a:t>course.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5482" y="1240358"/>
            <a:ext cx="52419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Business</a:t>
            </a:r>
            <a:r>
              <a:rPr spc="-75" dirty="0"/>
              <a:t> </a:t>
            </a:r>
            <a:r>
              <a:rPr spc="-60" dirty="0"/>
              <a:t>Understanding</a:t>
            </a:r>
          </a:p>
        </p:txBody>
      </p:sp>
      <p:sp>
        <p:nvSpPr>
          <p:cNvPr id="3" name="object 3"/>
          <p:cNvSpPr/>
          <p:nvPr/>
        </p:nvSpPr>
        <p:spPr>
          <a:xfrm>
            <a:off x="1295400" y="2482595"/>
            <a:ext cx="2848355" cy="3396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70908" y="2374238"/>
            <a:ext cx="6537325" cy="186499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600" spc="-35" dirty="0">
                <a:solidFill>
                  <a:srgbClr val="252525"/>
                </a:solidFill>
                <a:latin typeface="Times New Roman"/>
                <a:cs typeface="Times New Roman"/>
              </a:rPr>
              <a:t>Company markets </a:t>
            </a:r>
            <a:r>
              <a:rPr sz="1600" spc="-40" dirty="0">
                <a:solidFill>
                  <a:srgbClr val="252525"/>
                </a:solidFill>
                <a:latin typeface="Times New Roman"/>
                <a:cs typeface="Times New Roman"/>
              </a:rPr>
              <a:t>its </a:t>
            </a:r>
            <a:r>
              <a:rPr sz="1600" spc="-30" dirty="0">
                <a:solidFill>
                  <a:srgbClr val="252525"/>
                </a:solidFill>
                <a:latin typeface="Times New Roman"/>
                <a:cs typeface="Times New Roman"/>
              </a:rPr>
              <a:t>courses </a:t>
            </a:r>
            <a:r>
              <a:rPr sz="1600" spc="-4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1600" spc="-60" dirty="0">
                <a:solidFill>
                  <a:srgbClr val="252525"/>
                </a:solidFill>
                <a:latin typeface="Times New Roman"/>
                <a:cs typeface="Times New Roman"/>
              </a:rPr>
              <a:t>several</a:t>
            </a:r>
            <a:r>
              <a:rPr sz="1600" spc="2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-65" dirty="0">
                <a:solidFill>
                  <a:srgbClr val="252525"/>
                </a:solidFill>
                <a:latin typeface="Times New Roman"/>
                <a:cs typeface="Times New Roman"/>
              </a:rPr>
              <a:t>Websites.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985"/>
              </a:spcBef>
            </a:pP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person/Individual </a:t>
            </a:r>
            <a:r>
              <a:rPr sz="1600" spc="-25" dirty="0">
                <a:solidFill>
                  <a:srgbClr val="252525"/>
                </a:solidFill>
                <a:latin typeface="Times New Roman"/>
                <a:cs typeface="Times New Roman"/>
              </a:rPr>
              <a:t>who </a:t>
            </a:r>
            <a:r>
              <a:rPr sz="1600" spc="-45" dirty="0">
                <a:solidFill>
                  <a:srgbClr val="252525"/>
                </a:solidFill>
                <a:latin typeface="Times New Roman"/>
                <a:cs typeface="Times New Roman"/>
              </a:rPr>
              <a:t>watch </a:t>
            </a:r>
            <a:r>
              <a:rPr sz="1600" spc="-50" dirty="0">
                <a:solidFill>
                  <a:srgbClr val="252525"/>
                </a:solidFill>
                <a:latin typeface="Times New Roman"/>
                <a:cs typeface="Times New Roman"/>
              </a:rPr>
              <a:t>videos, </a:t>
            </a:r>
            <a:r>
              <a:rPr sz="1600" spc="-70" dirty="0">
                <a:solidFill>
                  <a:srgbClr val="252525"/>
                </a:solidFill>
                <a:latin typeface="Times New Roman"/>
                <a:cs typeface="Times New Roman"/>
              </a:rPr>
              <a:t>fill </a:t>
            </a: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up the </a:t>
            </a:r>
            <a:r>
              <a:rPr sz="1600" spc="5" dirty="0">
                <a:solidFill>
                  <a:srgbClr val="252525"/>
                </a:solidFill>
                <a:latin typeface="Times New Roman"/>
                <a:cs typeface="Times New Roman"/>
              </a:rPr>
              <a:t>form </a:t>
            </a:r>
            <a:r>
              <a:rPr sz="1600" spc="-70" dirty="0">
                <a:solidFill>
                  <a:srgbClr val="252525"/>
                </a:solidFill>
                <a:latin typeface="Times New Roman"/>
                <a:cs typeface="Times New Roman"/>
              </a:rPr>
              <a:t>giving </a:t>
            </a:r>
            <a:r>
              <a:rPr sz="1600" spc="-55" dirty="0">
                <a:solidFill>
                  <a:srgbClr val="252525"/>
                </a:solidFill>
                <a:latin typeface="Times New Roman"/>
                <a:cs typeface="Times New Roman"/>
              </a:rPr>
              <a:t>e-mail </a:t>
            </a:r>
            <a:r>
              <a:rPr sz="1600" spc="-10" dirty="0">
                <a:solidFill>
                  <a:srgbClr val="252525"/>
                </a:solidFill>
                <a:latin typeface="Times New Roman"/>
                <a:cs typeface="Times New Roman"/>
              </a:rPr>
              <a:t>,phone  </a:t>
            </a:r>
            <a:r>
              <a:rPr sz="1600" spc="-15" dirty="0">
                <a:solidFill>
                  <a:srgbClr val="252525"/>
                </a:solidFill>
                <a:latin typeface="Times New Roman"/>
                <a:cs typeface="Times New Roman"/>
              </a:rPr>
              <a:t>number </a:t>
            </a:r>
            <a:r>
              <a:rPr sz="1600" spc="-45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1600" spc="-30" dirty="0">
                <a:solidFill>
                  <a:srgbClr val="252525"/>
                </a:solidFill>
                <a:latin typeface="Times New Roman"/>
                <a:cs typeface="Times New Roman"/>
              </a:rPr>
              <a:t>considered </a:t>
            </a:r>
            <a:r>
              <a:rPr sz="1600" spc="-55" dirty="0">
                <a:solidFill>
                  <a:srgbClr val="252525"/>
                </a:solidFill>
                <a:latin typeface="Times New Roman"/>
                <a:cs typeface="Times New Roman"/>
              </a:rPr>
              <a:t>as </a:t>
            </a:r>
            <a:r>
              <a:rPr sz="1600" spc="-40" dirty="0">
                <a:solidFill>
                  <a:srgbClr val="252525"/>
                </a:solidFill>
                <a:latin typeface="Times New Roman"/>
                <a:cs typeface="Times New Roman"/>
              </a:rPr>
              <a:t>Initial </a:t>
            </a:r>
            <a:r>
              <a:rPr sz="1600" spc="-15" dirty="0">
                <a:solidFill>
                  <a:srgbClr val="252525"/>
                </a:solidFill>
                <a:latin typeface="Times New Roman"/>
                <a:cs typeface="Times New Roman"/>
              </a:rPr>
              <a:t>pool </a:t>
            </a: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1600" spc="-60" dirty="0">
                <a:solidFill>
                  <a:srgbClr val="252525"/>
                </a:solidFill>
                <a:latin typeface="Times New Roman"/>
                <a:cs typeface="Times New Roman"/>
              </a:rPr>
              <a:t>Leads. </a:t>
            </a: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1600" spc="-35" dirty="0">
                <a:solidFill>
                  <a:srgbClr val="252525"/>
                </a:solidFill>
                <a:latin typeface="Times New Roman"/>
                <a:cs typeface="Times New Roman"/>
              </a:rPr>
              <a:t>company gets </a:t>
            </a:r>
            <a:r>
              <a:rPr sz="1600" spc="-50" dirty="0">
                <a:solidFill>
                  <a:srgbClr val="252525"/>
                </a:solidFill>
                <a:latin typeface="Times New Roman"/>
                <a:cs typeface="Times New Roman"/>
              </a:rPr>
              <a:t>leads </a:t>
            </a: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from </a:t>
            </a:r>
            <a:r>
              <a:rPr sz="1600" spc="-20" dirty="0">
                <a:solidFill>
                  <a:srgbClr val="252525"/>
                </a:solidFill>
                <a:latin typeface="Times New Roman"/>
                <a:cs typeface="Times New Roman"/>
              </a:rPr>
              <a:t>past  </a:t>
            </a:r>
            <a:r>
              <a:rPr sz="1600" spc="-35" dirty="0">
                <a:solidFill>
                  <a:srgbClr val="252525"/>
                </a:solidFill>
                <a:latin typeface="Times New Roman"/>
                <a:cs typeface="Times New Roman"/>
              </a:rPr>
              <a:t>referral </a:t>
            </a:r>
            <a:r>
              <a:rPr sz="1600" spc="-55" dirty="0">
                <a:solidFill>
                  <a:srgbClr val="252525"/>
                </a:solidFill>
                <a:latin typeface="Times New Roman"/>
                <a:cs typeface="Times New Roman"/>
              </a:rPr>
              <a:t>as</a:t>
            </a:r>
            <a:r>
              <a:rPr sz="1600" spc="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-80" dirty="0">
                <a:solidFill>
                  <a:srgbClr val="252525"/>
                </a:solidFill>
                <a:latin typeface="Times New Roman"/>
                <a:cs typeface="Times New Roman"/>
              </a:rPr>
              <a:t>well.</a:t>
            </a:r>
            <a:endParaRPr sz="1600">
              <a:latin typeface="Times New Roman"/>
              <a:cs typeface="Times New Roman"/>
            </a:endParaRPr>
          </a:p>
          <a:p>
            <a:pPr marL="12700" marR="436880">
              <a:lnSpc>
                <a:spcPct val="100000"/>
              </a:lnSpc>
              <a:spcBef>
                <a:spcPts val="985"/>
              </a:spcBef>
            </a:pPr>
            <a:r>
              <a:rPr sz="1600" spc="-60" dirty="0">
                <a:solidFill>
                  <a:srgbClr val="252525"/>
                </a:solidFill>
                <a:latin typeface="Times New Roman"/>
                <a:cs typeface="Times New Roman"/>
              </a:rPr>
              <a:t>Now, </a:t>
            </a:r>
            <a:r>
              <a:rPr sz="1600" spc="-85" dirty="0">
                <a:solidFill>
                  <a:srgbClr val="252525"/>
                </a:solidFill>
                <a:latin typeface="Times New Roman"/>
                <a:cs typeface="Times New Roman"/>
              </a:rPr>
              <a:t>we </a:t>
            </a:r>
            <a:r>
              <a:rPr sz="1600" spc="-25" dirty="0">
                <a:solidFill>
                  <a:srgbClr val="252525"/>
                </a:solidFill>
                <a:latin typeface="Times New Roman"/>
                <a:cs typeface="Times New Roman"/>
              </a:rPr>
              <a:t>need </a:t>
            </a:r>
            <a:r>
              <a:rPr sz="1600" spc="1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1600" spc="-30" dirty="0">
                <a:solidFill>
                  <a:srgbClr val="252525"/>
                </a:solidFill>
                <a:latin typeface="Times New Roman"/>
                <a:cs typeface="Times New Roman"/>
              </a:rPr>
              <a:t>Identify </a:t>
            </a:r>
            <a:r>
              <a:rPr sz="1600" spc="25" dirty="0">
                <a:solidFill>
                  <a:srgbClr val="252525"/>
                </a:solidFill>
                <a:latin typeface="Times New Roman"/>
                <a:cs typeface="Times New Roman"/>
              </a:rPr>
              <a:t>Hot </a:t>
            </a:r>
            <a:r>
              <a:rPr sz="1600" spc="-50" dirty="0">
                <a:solidFill>
                  <a:srgbClr val="252525"/>
                </a:solidFill>
                <a:latin typeface="Times New Roman"/>
                <a:cs typeface="Times New Roman"/>
              </a:rPr>
              <a:t>leads </a:t>
            </a:r>
            <a:r>
              <a:rPr sz="1600" spc="-75" dirty="0">
                <a:solidFill>
                  <a:srgbClr val="252525"/>
                </a:solidFill>
                <a:latin typeface="Times New Roman"/>
                <a:cs typeface="Times New Roman"/>
              </a:rPr>
              <a:t>i.e. </a:t>
            </a:r>
            <a:r>
              <a:rPr sz="1600" spc="-25" dirty="0">
                <a:solidFill>
                  <a:srgbClr val="252525"/>
                </a:solidFill>
                <a:latin typeface="Times New Roman"/>
                <a:cs typeface="Times New Roman"/>
              </a:rPr>
              <a:t>potential </a:t>
            </a:r>
            <a:r>
              <a:rPr sz="1600" spc="-50" dirty="0">
                <a:solidFill>
                  <a:srgbClr val="252525"/>
                </a:solidFill>
                <a:latin typeface="Times New Roman"/>
                <a:cs typeface="Times New Roman"/>
              </a:rPr>
              <a:t>leads </a:t>
            </a:r>
            <a:r>
              <a:rPr sz="1600" spc="-25" dirty="0">
                <a:solidFill>
                  <a:srgbClr val="252525"/>
                </a:solidFill>
                <a:latin typeface="Times New Roman"/>
                <a:cs typeface="Times New Roman"/>
              </a:rPr>
              <a:t>who </a:t>
            </a:r>
            <a:r>
              <a:rPr sz="1600" spc="-35" dirty="0">
                <a:solidFill>
                  <a:srgbClr val="252525"/>
                </a:solidFill>
                <a:latin typeface="Times New Roman"/>
                <a:cs typeface="Times New Roman"/>
              </a:rPr>
              <a:t>can </a:t>
            </a:r>
            <a:r>
              <a:rPr sz="1600" spc="-25" dirty="0">
                <a:solidFill>
                  <a:srgbClr val="252525"/>
                </a:solidFill>
                <a:latin typeface="Times New Roman"/>
                <a:cs typeface="Times New Roman"/>
              </a:rPr>
              <a:t>convert </a:t>
            </a:r>
            <a:r>
              <a:rPr sz="1600" spc="-55" dirty="0">
                <a:solidFill>
                  <a:srgbClr val="252525"/>
                </a:solidFill>
                <a:latin typeface="Times New Roman"/>
                <a:cs typeface="Times New Roman"/>
              </a:rPr>
              <a:t>as </a:t>
            </a:r>
            <a:r>
              <a:rPr sz="1600" spc="-40" dirty="0">
                <a:solidFill>
                  <a:srgbClr val="252525"/>
                </a:solidFill>
                <a:latin typeface="Times New Roman"/>
                <a:cs typeface="Times New Roman"/>
              </a:rPr>
              <a:t>its  </a:t>
            </a:r>
            <a:r>
              <a:rPr sz="1600" spc="-30" dirty="0">
                <a:solidFill>
                  <a:srgbClr val="252525"/>
                </a:solidFill>
                <a:latin typeface="Times New Roman"/>
                <a:cs typeface="Times New Roman"/>
              </a:rPr>
              <a:t>customers.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9220" y="1240358"/>
            <a:ext cx="78892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Data </a:t>
            </a:r>
            <a:r>
              <a:rPr spc="-130" dirty="0"/>
              <a:t>Cleaning </a:t>
            </a:r>
            <a:r>
              <a:rPr spc="-45" dirty="0"/>
              <a:t>and </a:t>
            </a:r>
            <a:r>
              <a:rPr spc="-15" dirty="0"/>
              <a:t>Data</a:t>
            </a:r>
            <a:r>
              <a:rPr spc="180" dirty="0"/>
              <a:t> </a:t>
            </a:r>
            <a:r>
              <a:rPr spc="-45" dirty="0"/>
              <a:t>Preparation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72258"/>
            <a:ext cx="9241155" cy="2196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1262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252525"/>
                </a:solidFill>
                <a:latin typeface="Times New Roman"/>
                <a:cs typeface="Times New Roman"/>
              </a:rPr>
              <a:t>Initially </a:t>
            </a:r>
            <a:r>
              <a:rPr sz="1800" spc="-90" dirty="0">
                <a:solidFill>
                  <a:srgbClr val="252525"/>
                </a:solidFill>
                <a:latin typeface="Times New Roman"/>
                <a:cs typeface="Times New Roman"/>
              </a:rPr>
              <a:t>we </a:t>
            </a:r>
            <a:r>
              <a:rPr sz="1800" spc="-65" dirty="0">
                <a:solidFill>
                  <a:srgbClr val="252525"/>
                </a:solidFill>
                <a:latin typeface="Times New Roman"/>
                <a:cs typeface="Times New Roman"/>
              </a:rPr>
              <a:t>Read </a:t>
            </a:r>
            <a:r>
              <a:rPr sz="18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1800" spc="-30" dirty="0">
                <a:solidFill>
                  <a:srgbClr val="252525"/>
                </a:solidFill>
                <a:latin typeface="Times New Roman"/>
                <a:cs typeface="Times New Roman"/>
              </a:rPr>
              <a:t>data </a:t>
            </a:r>
            <a:r>
              <a:rPr sz="1800" spc="-35" dirty="0">
                <a:solidFill>
                  <a:srgbClr val="252525"/>
                </a:solidFill>
                <a:latin typeface="Times New Roman"/>
                <a:cs typeface="Times New Roman"/>
              </a:rPr>
              <a:t>frame </a:t>
            </a:r>
            <a:r>
              <a:rPr sz="1800" spc="-60" dirty="0">
                <a:solidFill>
                  <a:srgbClr val="252525"/>
                </a:solidFill>
                <a:latin typeface="Times New Roman"/>
                <a:cs typeface="Times New Roman"/>
              </a:rPr>
              <a:t>as lead </a:t>
            </a:r>
            <a:r>
              <a:rPr sz="1800" spc="-35" dirty="0">
                <a:solidFill>
                  <a:srgbClr val="252525"/>
                </a:solidFill>
                <a:latin typeface="Times New Roman"/>
                <a:cs typeface="Times New Roman"/>
              </a:rPr>
              <a:t>data. </a:t>
            </a:r>
            <a:r>
              <a:rPr sz="1800" spc="-150" dirty="0">
                <a:solidFill>
                  <a:srgbClr val="252525"/>
                </a:solidFill>
                <a:latin typeface="Times New Roman"/>
                <a:cs typeface="Times New Roman"/>
              </a:rPr>
              <a:t>We </a:t>
            </a:r>
            <a:r>
              <a:rPr sz="1800" spc="-10" dirty="0">
                <a:solidFill>
                  <a:srgbClr val="252525"/>
                </a:solidFill>
                <a:latin typeface="Times New Roman"/>
                <a:cs typeface="Times New Roman"/>
              </a:rPr>
              <a:t>Inspect </a:t>
            </a:r>
            <a:r>
              <a:rPr sz="18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Data </a:t>
            </a:r>
            <a:r>
              <a:rPr sz="1800" spc="-35" dirty="0">
                <a:solidFill>
                  <a:srgbClr val="252525"/>
                </a:solidFill>
                <a:latin typeface="Times New Roman"/>
                <a:cs typeface="Times New Roman"/>
              </a:rPr>
              <a:t>frame such </a:t>
            </a:r>
            <a:r>
              <a:rPr sz="1800" spc="-60" dirty="0">
                <a:solidFill>
                  <a:srgbClr val="252525"/>
                </a:solidFill>
                <a:latin typeface="Times New Roman"/>
                <a:cs typeface="Times New Roman"/>
              </a:rPr>
              <a:t>as </a:t>
            </a:r>
            <a:r>
              <a:rPr sz="1800" spc="-40" dirty="0">
                <a:solidFill>
                  <a:srgbClr val="252525"/>
                </a:solidFill>
                <a:latin typeface="Times New Roman"/>
                <a:cs typeface="Times New Roman"/>
              </a:rPr>
              <a:t>its  </a:t>
            </a:r>
            <a:r>
              <a:rPr sz="1800" spc="-45" dirty="0">
                <a:solidFill>
                  <a:srgbClr val="252525"/>
                </a:solidFill>
                <a:latin typeface="Times New Roman"/>
                <a:cs typeface="Times New Roman"/>
              </a:rPr>
              <a:t>shape,info,describe,null</a:t>
            </a:r>
            <a:r>
              <a:rPr sz="18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800" spc="-75" dirty="0">
                <a:solidFill>
                  <a:srgbClr val="252525"/>
                </a:solidFill>
                <a:latin typeface="Times New Roman"/>
                <a:cs typeface="Times New Roman"/>
              </a:rPr>
              <a:t>values.</a:t>
            </a:r>
            <a:endParaRPr sz="1800">
              <a:latin typeface="Times New Roman"/>
              <a:cs typeface="Times New Roman"/>
            </a:endParaRPr>
          </a:p>
          <a:p>
            <a:pPr marL="12700" marR="1132840">
              <a:lnSpc>
                <a:spcPts val="3190"/>
              </a:lnSpc>
              <a:spcBef>
                <a:spcPts val="280"/>
              </a:spcBef>
            </a:pPr>
            <a:r>
              <a:rPr sz="1800" spc="-50" dirty="0">
                <a:solidFill>
                  <a:srgbClr val="252525"/>
                </a:solidFill>
                <a:latin typeface="Times New Roman"/>
                <a:cs typeface="Times New Roman"/>
              </a:rPr>
              <a:t>Check </a:t>
            </a:r>
            <a:r>
              <a:rPr sz="1800" spc="-25" dirty="0">
                <a:solidFill>
                  <a:srgbClr val="252525"/>
                </a:solidFill>
                <a:latin typeface="Times New Roman"/>
                <a:cs typeface="Times New Roman"/>
              </a:rPr>
              <a:t>whether </a:t>
            </a:r>
            <a:r>
              <a:rPr sz="1800" spc="-15" dirty="0">
                <a:solidFill>
                  <a:srgbClr val="252525"/>
                </a:solidFill>
                <a:latin typeface="Times New Roman"/>
                <a:cs typeface="Times New Roman"/>
              </a:rPr>
              <a:t>there </a:t>
            </a:r>
            <a:r>
              <a:rPr sz="1800" spc="-45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1800" spc="-30" dirty="0">
                <a:solidFill>
                  <a:srgbClr val="252525"/>
                </a:solidFill>
                <a:latin typeface="Times New Roman"/>
                <a:cs typeface="Times New Roman"/>
              </a:rPr>
              <a:t>Duplicates </a:t>
            </a:r>
            <a:r>
              <a:rPr sz="1800" spc="-35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18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1800" spc="-30" dirty="0">
                <a:solidFill>
                  <a:srgbClr val="252525"/>
                </a:solidFill>
                <a:latin typeface="Times New Roman"/>
                <a:cs typeface="Times New Roman"/>
              </a:rPr>
              <a:t>data </a:t>
            </a:r>
            <a:r>
              <a:rPr sz="1800" spc="-55" dirty="0">
                <a:solidFill>
                  <a:srgbClr val="252525"/>
                </a:solidFill>
                <a:latin typeface="Times New Roman"/>
                <a:cs typeface="Times New Roman"/>
              </a:rPr>
              <a:t>if </a:t>
            </a:r>
            <a:r>
              <a:rPr sz="1800" spc="-105" dirty="0">
                <a:solidFill>
                  <a:srgbClr val="252525"/>
                </a:solidFill>
                <a:latin typeface="Times New Roman"/>
                <a:cs typeface="Times New Roman"/>
              </a:rPr>
              <a:t>any. </a:t>
            </a:r>
            <a:r>
              <a:rPr sz="1800" spc="25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1800" spc="-25" dirty="0">
                <a:solidFill>
                  <a:srgbClr val="252525"/>
                </a:solidFill>
                <a:latin typeface="Times New Roman"/>
                <a:cs typeface="Times New Roman"/>
              </a:rPr>
              <a:t>this </a:t>
            </a:r>
            <a:r>
              <a:rPr sz="1800" spc="-40" dirty="0">
                <a:solidFill>
                  <a:srgbClr val="252525"/>
                </a:solidFill>
                <a:latin typeface="Times New Roman"/>
                <a:cs typeface="Times New Roman"/>
              </a:rPr>
              <a:t>study </a:t>
            </a:r>
            <a:r>
              <a:rPr sz="1800" spc="-15" dirty="0">
                <a:solidFill>
                  <a:srgbClr val="252525"/>
                </a:solidFill>
                <a:latin typeface="Times New Roman"/>
                <a:cs typeface="Times New Roman"/>
              </a:rPr>
              <a:t>there </a:t>
            </a:r>
            <a:r>
              <a:rPr sz="1800" spc="-45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1800" spc="50" dirty="0">
                <a:solidFill>
                  <a:srgbClr val="252525"/>
                </a:solidFill>
                <a:latin typeface="Times New Roman"/>
                <a:cs typeface="Times New Roman"/>
              </a:rPr>
              <a:t>No </a:t>
            </a:r>
            <a:r>
              <a:rPr sz="1800" spc="-35" dirty="0">
                <a:solidFill>
                  <a:srgbClr val="252525"/>
                </a:solidFill>
                <a:latin typeface="Times New Roman"/>
                <a:cs typeface="Times New Roman"/>
              </a:rPr>
              <a:t>Duplicates  </a:t>
            </a:r>
            <a:r>
              <a:rPr sz="1800" spc="-30" dirty="0">
                <a:solidFill>
                  <a:srgbClr val="252525"/>
                </a:solidFill>
                <a:latin typeface="Times New Roman"/>
                <a:cs typeface="Times New Roman"/>
              </a:rPr>
              <a:t>At first </a:t>
            </a:r>
            <a:r>
              <a:rPr sz="1800" spc="-25" dirty="0">
                <a:solidFill>
                  <a:srgbClr val="252525"/>
                </a:solidFill>
                <a:latin typeface="Times New Roman"/>
                <a:cs typeface="Times New Roman"/>
              </a:rPr>
              <a:t>,before </a:t>
            </a:r>
            <a:r>
              <a:rPr sz="1800" spc="-30" dirty="0">
                <a:solidFill>
                  <a:srgbClr val="252525"/>
                </a:solidFill>
                <a:latin typeface="Times New Roman"/>
                <a:cs typeface="Times New Roman"/>
              </a:rPr>
              <a:t>Null </a:t>
            </a:r>
            <a:r>
              <a:rPr sz="1800" spc="-70" dirty="0">
                <a:solidFill>
                  <a:srgbClr val="252525"/>
                </a:solidFill>
                <a:latin typeface="Times New Roman"/>
                <a:cs typeface="Times New Roman"/>
              </a:rPr>
              <a:t>value </a:t>
            </a:r>
            <a:r>
              <a:rPr sz="1800" spc="-10" dirty="0">
                <a:solidFill>
                  <a:srgbClr val="252525"/>
                </a:solidFill>
                <a:latin typeface="Times New Roman"/>
                <a:cs typeface="Times New Roman"/>
              </a:rPr>
              <a:t>treatment</a:t>
            </a:r>
            <a:r>
              <a:rPr sz="1800" spc="1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800" spc="-90" dirty="0">
                <a:solidFill>
                  <a:srgbClr val="252525"/>
                </a:solidFill>
                <a:latin typeface="Times New Roman"/>
                <a:cs typeface="Times New Roman"/>
              </a:rPr>
              <a:t>we </a:t>
            </a:r>
            <a:r>
              <a:rPr sz="1800" spc="-20" dirty="0">
                <a:solidFill>
                  <a:srgbClr val="252525"/>
                </a:solidFill>
                <a:latin typeface="Times New Roman"/>
                <a:cs typeface="Times New Roman"/>
              </a:rPr>
              <a:t>had </a:t>
            </a:r>
            <a:r>
              <a:rPr sz="1800" spc="-65" dirty="0">
                <a:solidFill>
                  <a:srgbClr val="252525"/>
                </a:solidFill>
                <a:latin typeface="Times New Roman"/>
                <a:cs typeface="Times New Roman"/>
              </a:rPr>
              <a:t>9240 </a:t>
            </a:r>
            <a:r>
              <a:rPr sz="1800" spc="-70" dirty="0">
                <a:solidFill>
                  <a:srgbClr val="252525"/>
                </a:solidFill>
                <a:latin typeface="Times New Roman"/>
                <a:cs typeface="Times New Roman"/>
              </a:rPr>
              <a:t>Rows </a:t>
            </a:r>
            <a:r>
              <a:rPr sz="1800" spc="-40" dirty="0">
                <a:solidFill>
                  <a:srgbClr val="252525"/>
                </a:solidFill>
                <a:latin typeface="Times New Roman"/>
                <a:cs typeface="Times New Roman"/>
              </a:rPr>
              <a:t>with </a:t>
            </a:r>
            <a:r>
              <a:rPr sz="1800" spc="-60" dirty="0">
                <a:solidFill>
                  <a:srgbClr val="252525"/>
                </a:solidFill>
                <a:latin typeface="Times New Roman"/>
                <a:cs typeface="Times New Roman"/>
              </a:rPr>
              <a:t>37 </a:t>
            </a:r>
            <a:r>
              <a:rPr sz="1800" spc="-45" dirty="0">
                <a:solidFill>
                  <a:srgbClr val="252525"/>
                </a:solidFill>
                <a:latin typeface="Times New Roman"/>
                <a:cs typeface="Times New Roman"/>
              </a:rPr>
              <a:t>Columns.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3190"/>
              </a:lnSpc>
              <a:spcBef>
                <a:spcPts val="5"/>
              </a:spcBef>
            </a:pPr>
            <a:r>
              <a:rPr sz="1800" spc="-50" dirty="0">
                <a:solidFill>
                  <a:srgbClr val="252525"/>
                </a:solidFill>
                <a:latin typeface="Times New Roman"/>
                <a:cs typeface="Times New Roman"/>
              </a:rPr>
              <a:t>Checked </a:t>
            </a:r>
            <a:r>
              <a:rPr sz="1800" spc="-30" dirty="0">
                <a:solidFill>
                  <a:srgbClr val="252525"/>
                </a:solidFill>
                <a:latin typeface="Times New Roman"/>
                <a:cs typeface="Times New Roman"/>
              </a:rPr>
              <a:t>Null </a:t>
            </a:r>
            <a:r>
              <a:rPr sz="1800" spc="-70" dirty="0">
                <a:solidFill>
                  <a:srgbClr val="252525"/>
                </a:solidFill>
                <a:latin typeface="Times New Roman"/>
                <a:cs typeface="Times New Roman"/>
              </a:rPr>
              <a:t>values </a:t>
            </a:r>
            <a:r>
              <a:rPr sz="1800" spc="-2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1800" spc="-35" dirty="0">
                <a:solidFill>
                  <a:srgbClr val="252525"/>
                </a:solidFill>
                <a:latin typeface="Times New Roman"/>
                <a:cs typeface="Times New Roman"/>
              </a:rPr>
              <a:t>removed </a:t>
            </a:r>
            <a:r>
              <a:rPr sz="1800" spc="-40" dirty="0">
                <a:solidFill>
                  <a:srgbClr val="252525"/>
                </a:solidFill>
                <a:latin typeface="Times New Roman"/>
                <a:cs typeface="Times New Roman"/>
              </a:rPr>
              <a:t>rows with </a:t>
            </a:r>
            <a:r>
              <a:rPr sz="1800" spc="-30" dirty="0">
                <a:solidFill>
                  <a:srgbClr val="252525"/>
                </a:solidFill>
                <a:latin typeface="Times New Roman"/>
                <a:cs typeface="Times New Roman"/>
              </a:rPr>
              <a:t>Null </a:t>
            </a:r>
            <a:r>
              <a:rPr sz="1800" spc="-85" dirty="0">
                <a:solidFill>
                  <a:srgbClr val="252525"/>
                </a:solidFill>
                <a:latin typeface="Times New Roman"/>
                <a:cs typeface="Times New Roman"/>
              </a:rPr>
              <a:t>Values </a:t>
            </a:r>
            <a:r>
              <a:rPr sz="1800" spc="-45" dirty="0">
                <a:solidFill>
                  <a:srgbClr val="252525"/>
                </a:solidFill>
                <a:latin typeface="Times New Roman"/>
                <a:cs typeface="Times New Roman"/>
              </a:rPr>
              <a:t>are they </a:t>
            </a:r>
            <a:r>
              <a:rPr sz="1800" spc="-50" dirty="0">
                <a:solidFill>
                  <a:srgbClr val="252525"/>
                </a:solidFill>
                <a:latin typeface="Times New Roman"/>
                <a:cs typeface="Times New Roman"/>
              </a:rPr>
              <a:t>would </a:t>
            </a:r>
            <a:r>
              <a:rPr sz="1800" spc="20" dirty="0">
                <a:solidFill>
                  <a:srgbClr val="252525"/>
                </a:solidFill>
                <a:latin typeface="Times New Roman"/>
                <a:cs typeface="Times New Roman"/>
              </a:rPr>
              <a:t>not </a:t>
            </a:r>
            <a:r>
              <a:rPr sz="1800" spc="-35" dirty="0">
                <a:solidFill>
                  <a:srgbClr val="252525"/>
                </a:solidFill>
                <a:latin typeface="Times New Roman"/>
                <a:cs typeface="Times New Roman"/>
              </a:rPr>
              <a:t>impact </a:t>
            </a:r>
            <a:r>
              <a:rPr sz="1800" spc="-5" dirty="0">
                <a:solidFill>
                  <a:srgbClr val="252525"/>
                </a:solidFill>
                <a:latin typeface="Times New Roman"/>
                <a:cs typeface="Times New Roman"/>
              </a:rPr>
              <a:t>our </a:t>
            </a:r>
            <a:r>
              <a:rPr sz="1800" spc="-70" dirty="0">
                <a:solidFill>
                  <a:srgbClr val="252525"/>
                </a:solidFill>
                <a:latin typeface="Times New Roman"/>
                <a:cs typeface="Times New Roman"/>
              </a:rPr>
              <a:t>analysis </a:t>
            </a:r>
            <a:r>
              <a:rPr sz="1800" spc="-114" dirty="0">
                <a:solidFill>
                  <a:srgbClr val="252525"/>
                </a:solidFill>
                <a:latin typeface="Times New Roman"/>
                <a:cs typeface="Times New Roman"/>
              </a:rPr>
              <a:t>anyway.  </a:t>
            </a:r>
            <a:r>
              <a:rPr sz="1800" spc="-30" dirty="0">
                <a:solidFill>
                  <a:srgbClr val="252525"/>
                </a:solidFill>
                <a:latin typeface="Times New Roman"/>
                <a:cs typeface="Times New Roman"/>
              </a:rPr>
              <a:t>After </a:t>
            </a:r>
            <a:r>
              <a:rPr sz="1800" spc="-55" dirty="0">
                <a:solidFill>
                  <a:srgbClr val="252525"/>
                </a:solidFill>
                <a:latin typeface="Times New Roman"/>
                <a:cs typeface="Times New Roman"/>
              </a:rPr>
              <a:t>Removing </a:t>
            </a:r>
            <a:r>
              <a:rPr sz="1800" spc="-30" dirty="0">
                <a:solidFill>
                  <a:srgbClr val="252525"/>
                </a:solidFill>
                <a:latin typeface="Times New Roman"/>
                <a:cs typeface="Times New Roman"/>
              </a:rPr>
              <a:t>Null </a:t>
            </a:r>
            <a:r>
              <a:rPr sz="1800" spc="-85" dirty="0">
                <a:solidFill>
                  <a:srgbClr val="252525"/>
                </a:solidFill>
                <a:latin typeface="Times New Roman"/>
                <a:cs typeface="Times New Roman"/>
              </a:rPr>
              <a:t>Values </a:t>
            </a:r>
            <a:r>
              <a:rPr sz="1800" spc="-90" dirty="0">
                <a:solidFill>
                  <a:srgbClr val="252525"/>
                </a:solidFill>
                <a:latin typeface="Times New Roman"/>
                <a:cs typeface="Times New Roman"/>
              </a:rPr>
              <a:t>we </a:t>
            </a:r>
            <a:r>
              <a:rPr sz="1800" spc="-45" dirty="0">
                <a:solidFill>
                  <a:srgbClr val="252525"/>
                </a:solidFill>
                <a:latin typeface="Times New Roman"/>
                <a:cs typeface="Times New Roman"/>
              </a:rPr>
              <a:t>are Retained </a:t>
            </a:r>
            <a:r>
              <a:rPr sz="1800" spc="-40" dirty="0">
                <a:solidFill>
                  <a:srgbClr val="252525"/>
                </a:solidFill>
                <a:latin typeface="Times New Roman"/>
                <a:cs typeface="Times New Roman"/>
              </a:rPr>
              <a:t>with </a:t>
            </a:r>
            <a:r>
              <a:rPr sz="1800" spc="-50" dirty="0">
                <a:solidFill>
                  <a:srgbClr val="252525"/>
                </a:solidFill>
                <a:latin typeface="Times New Roman"/>
                <a:cs typeface="Times New Roman"/>
              </a:rPr>
              <a:t>98% </a:t>
            </a:r>
            <a:r>
              <a:rPr sz="180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1800" spc="2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800" spc="-80" dirty="0">
                <a:solidFill>
                  <a:srgbClr val="252525"/>
                </a:solidFill>
                <a:latin typeface="Times New Roman"/>
                <a:cs typeface="Times New Roman"/>
              </a:rPr>
              <a:t>Rows.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6814" y="1240358"/>
            <a:ext cx="37376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Data</a:t>
            </a:r>
            <a:r>
              <a:rPr spc="-90" dirty="0"/>
              <a:t> </a:t>
            </a:r>
            <a:r>
              <a:rPr spc="-40" dirty="0"/>
              <a:t>Preparation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408676" y="3508247"/>
            <a:ext cx="836676" cy="246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524755" y="4422647"/>
            <a:ext cx="2604770" cy="652780"/>
            <a:chOff x="4524755" y="4422647"/>
            <a:chExt cx="2604770" cy="652780"/>
          </a:xfrm>
        </p:grpSpPr>
        <p:sp>
          <p:nvSpPr>
            <p:cNvPr id="5" name="object 5"/>
            <p:cNvSpPr/>
            <p:nvPr/>
          </p:nvSpPr>
          <p:spPr>
            <a:xfrm>
              <a:off x="4524755" y="4619243"/>
              <a:ext cx="2604516" cy="455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08675" y="4422647"/>
              <a:ext cx="836676" cy="2468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74394" y="2441194"/>
            <a:ext cx="8475345" cy="196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7800"/>
              </a:lnSpc>
              <a:spcBef>
                <a:spcPts val="100"/>
              </a:spcBef>
            </a:pPr>
            <a:r>
              <a:rPr sz="1800" spc="-30" dirty="0">
                <a:solidFill>
                  <a:srgbClr val="252525"/>
                </a:solidFill>
                <a:latin typeface="Times New Roman"/>
                <a:cs typeface="Times New Roman"/>
              </a:rPr>
              <a:t>After </a:t>
            </a:r>
            <a:r>
              <a:rPr sz="1800" spc="-10" dirty="0">
                <a:solidFill>
                  <a:srgbClr val="252525"/>
                </a:solidFill>
                <a:latin typeface="Times New Roman"/>
                <a:cs typeface="Times New Roman"/>
              </a:rPr>
              <a:t>Data </a:t>
            </a:r>
            <a:r>
              <a:rPr sz="1800" spc="-55" dirty="0">
                <a:solidFill>
                  <a:srgbClr val="252525"/>
                </a:solidFill>
                <a:latin typeface="Times New Roman"/>
                <a:cs typeface="Times New Roman"/>
              </a:rPr>
              <a:t>Cleaning </a:t>
            </a:r>
            <a:r>
              <a:rPr sz="18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Next </a:t>
            </a:r>
            <a:r>
              <a:rPr sz="1800" spc="-10" dirty="0">
                <a:solidFill>
                  <a:srgbClr val="252525"/>
                </a:solidFill>
                <a:latin typeface="Times New Roman"/>
                <a:cs typeface="Times New Roman"/>
              </a:rPr>
              <a:t>step </a:t>
            </a:r>
            <a:r>
              <a:rPr sz="1800" spc="-35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1800" spc="-40" dirty="0">
                <a:solidFill>
                  <a:srgbClr val="252525"/>
                </a:solidFill>
                <a:latin typeface="Times New Roman"/>
                <a:cs typeface="Times New Roman"/>
              </a:rPr>
              <a:t>Assignment </a:t>
            </a:r>
            <a:r>
              <a:rPr sz="1800" spc="-50" dirty="0">
                <a:solidFill>
                  <a:srgbClr val="252525"/>
                </a:solidFill>
                <a:latin typeface="Times New Roman"/>
                <a:cs typeface="Times New Roman"/>
              </a:rPr>
              <a:t>would </a:t>
            </a:r>
            <a:r>
              <a:rPr sz="1800" spc="-20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1800" spc="-5" dirty="0">
                <a:solidFill>
                  <a:srgbClr val="252525"/>
                </a:solidFill>
                <a:latin typeface="Times New Roman"/>
                <a:cs typeface="Times New Roman"/>
              </a:rPr>
              <a:t>Data </a:t>
            </a:r>
            <a:r>
              <a:rPr sz="1800" spc="-20" dirty="0">
                <a:solidFill>
                  <a:srgbClr val="252525"/>
                </a:solidFill>
                <a:latin typeface="Times New Roman"/>
                <a:cs typeface="Times New Roman"/>
              </a:rPr>
              <a:t>Preparation </a:t>
            </a:r>
            <a:r>
              <a:rPr sz="1800" spc="-5" dirty="0">
                <a:solidFill>
                  <a:srgbClr val="252525"/>
                </a:solidFill>
                <a:latin typeface="Times New Roman"/>
                <a:cs typeface="Times New Roman"/>
              </a:rPr>
              <a:t>for Further </a:t>
            </a:r>
            <a:r>
              <a:rPr sz="1800" spc="-85" dirty="0">
                <a:solidFill>
                  <a:srgbClr val="252525"/>
                </a:solidFill>
                <a:latin typeface="Times New Roman"/>
                <a:cs typeface="Times New Roman"/>
              </a:rPr>
              <a:t>Study.  </a:t>
            </a:r>
            <a:r>
              <a:rPr sz="1800" spc="-15" dirty="0">
                <a:solidFill>
                  <a:srgbClr val="252525"/>
                </a:solidFill>
                <a:latin typeface="Times New Roman"/>
                <a:cs typeface="Times New Roman"/>
              </a:rPr>
              <a:t>There </a:t>
            </a:r>
            <a:r>
              <a:rPr sz="1800" spc="-45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1800" spc="-40" dirty="0">
                <a:solidFill>
                  <a:srgbClr val="252525"/>
                </a:solidFill>
                <a:latin typeface="Times New Roman"/>
                <a:cs typeface="Times New Roman"/>
              </a:rPr>
              <a:t>two </a:t>
            </a:r>
            <a:r>
              <a:rPr sz="1800" spc="-110" dirty="0">
                <a:solidFill>
                  <a:srgbClr val="252525"/>
                </a:solidFill>
                <a:latin typeface="Times New Roman"/>
                <a:cs typeface="Times New Roman"/>
              </a:rPr>
              <a:t>ways </a:t>
            </a:r>
            <a:r>
              <a:rPr sz="1800" spc="-35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1800" spc="-40" dirty="0">
                <a:solidFill>
                  <a:srgbClr val="252525"/>
                </a:solidFill>
                <a:latin typeface="Times New Roman"/>
                <a:cs typeface="Times New Roman"/>
              </a:rPr>
              <a:t>handling </a:t>
            </a:r>
            <a:r>
              <a:rPr sz="1800" spc="-50" dirty="0">
                <a:solidFill>
                  <a:srgbClr val="252525"/>
                </a:solidFill>
                <a:latin typeface="Times New Roman"/>
                <a:cs typeface="Times New Roman"/>
              </a:rPr>
              <a:t>categorical</a:t>
            </a:r>
            <a:r>
              <a:rPr sz="1800" spc="-60" dirty="0">
                <a:solidFill>
                  <a:srgbClr val="252525"/>
                </a:solidFill>
                <a:latin typeface="Times New Roman"/>
                <a:cs typeface="Times New Roman"/>
              </a:rPr>
              <a:t> variables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763010" marR="3324860" algn="ctr">
              <a:lnSpc>
                <a:spcPts val="2530"/>
              </a:lnSpc>
              <a:spcBef>
                <a:spcPts val="1535"/>
              </a:spcBef>
            </a:pPr>
            <a:r>
              <a:rPr sz="2500" spc="-65" dirty="0">
                <a:latin typeface="Times New Roman"/>
                <a:cs typeface="Times New Roman"/>
              </a:rPr>
              <a:t>Ca</a:t>
            </a:r>
            <a:r>
              <a:rPr sz="2500" spc="-25" dirty="0">
                <a:latin typeface="Times New Roman"/>
                <a:cs typeface="Times New Roman"/>
              </a:rPr>
              <a:t>t</a:t>
            </a:r>
            <a:r>
              <a:rPr sz="2500" spc="-100" dirty="0">
                <a:latin typeface="Times New Roman"/>
                <a:cs typeface="Times New Roman"/>
              </a:rPr>
              <a:t>e</a:t>
            </a:r>
            <a:r>
              <a:rPr sz="2500" spc="-55" dirty="0">
                <a:latin typeface="Times New Roman"/>
                <a:cs typeface="Times New Roman"/>
              </a:rPr>
              <a:t>g</a:t>
            </a:r>
            <a:r>
              <a:rPr sz="2500" spc="-60" dirty="0">
                <a:latin typeface="Times New Roman"/>
                <a:cs typeface="Times New Roman"/>
              </a:rPr>
              <a:t>oric</a:t>
            </a:r>
            <a:r>
              <a:rPr sz="2500" spc="-55" dirty="0">
                <a:latin typeface="Times New Roman"/>
                <a:cs typeface="Times New Roman"/>
              </a:rPr>
              <a:t>a</a:t>
            </a:r>
            <a:r>
              <a:rPr sz="2500" spc="-114" dirty="0">
                <a:latin typeface="Times New Roman"/>
                <a:cs typeface="Times New Roman"/>
              </a:rPr>
              <a:t>l  </a:t>
            </a:r>
            <a:r>
              <a:rPr sz="2500" spc="-95" dirty="0">
                <a:latin typeface="Times New Roman"/>
                <a:cs typeface="Times New Roman"/>
              </a:rPr>
              <a:t>Variables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17847" y="5937503"/>
            <a:ext cx="836676" cy="2468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4117847" y="5023103"/>
            <a:ext cx="3418840" cy="247015"/>
            <a:chOff x="4117847" y="5023103"/>
            <a:chExt cx="3418840" cy="247015"/>
          </a:xfrm>
        </p:grpSpPr>
        <p:sp>
          <p:nvSpPr>
            <p:cNvPr id="10" name="object 10"/>
            <p:cNvSpPr/>
            <p:nvPr/>
          </p:nvSpPr>
          <p:spPr>
            <a:xfrm>
              <a:off x="4117847" y="5023103"/>
              <a:ext cx="836676" cy="2468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99503" y="5023103"/>
              <a:ext cx="836676" cy="2468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534917" y="5355742"/>
            <a:ext cx="20034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80" dirty="0">
                <a:latin typeface="Times New Roman"/>
                <a:cs typeface="Times New Roman"/>
              </a:rPr>
              <a:t>Binary</a:t>
            </a:r>
            <a:r>
              <a:rPr sz="2500" spc="-70" dirty="0">
                <a:latin typeface="Times New Roman"/>
                <a:cs typeface="Times New Roman"/>
              </a:rPr>
              <a:t> </a:t>
            </a:r>
            <a:r>
              <a:rPr sz="2500" spc="-65" dirty="0">
                <a:latin typeface="Times New Roman"/>
                <a:cs typeface="Times New Roman"/>
              </a:rPr>
              <a:t>Mapping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99504" y="5937503"/>
            <a:ext cx="836676" cy="2468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90030" y="5194808"/>
            <a:ext cx="2059305" cy="72771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71170" marR="5080" indent="-459105">
              <a:lnSpc>
                <a:spcPts val="2530"/>
              </a:lnSpc>
              <a:spcBef>
                <a:spcPts val="570"/>
              </a:spcBef>
            </a:pPr>
            <a:r>
              <a:rPr sz="2500" spc="-20" dirty="0">
                <a:latin typeface="Times New Roman"/>
                <a:cs typeface="Times New Roman"/>
              </a:rPr>
              <a:t>Getting</a:t>
            </a:r>
            <a:r>
              <a:rPr sz="2500" spc="-70" dirty="0">
                <a:latin typeface="Times New Roman"/>
                <a:cs typeface="Times New Roman"/>
              </a:rPr>
              <a:t> </a:t>
            </a:r>
            <a:r>
              <a:rPr sz="2500" spc="-40" dirty="0">
                <a:latin typeface="Times New Roman"/>
                <a:cs typeface="Times New Roman"/>
              </a:rPr>
              <a:t>Dummy  </a:t>
            </a:r>
            <a:r>
              <a:rPr sz="2500" spc="-95" dirty="0">
                <a:latin typeface="Times New Roman"/>
                <a:cs typeface="Times New Roman"/>
              </a:rPr>
              <a:t>Variables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6814" y="1240358"/>
            <a:ext cx="37376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Data</a:t>
            </a:r>
            <a:r>
              <a:rPr spc="-90" dirty="0"/>
              <a:t> </a:t>
            </a:r>
            <a:r>
              <a:rPr spc="-40" dirty="0"/>
              <a:t>Preparation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8944610" cy="163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37845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After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using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both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techniques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binary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mapping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getting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Dummy 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variables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fro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multiple </a:t>
            </a: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level</a:t>
            </a:r>
            <a:r>
              <a:rPr sz="2400" spc="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categories.</a:t>
            </a:r>
            <a:endParaRPr sz="24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columns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obtained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from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dummy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variables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concatenated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master 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data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frame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removed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Initial</a:t>
            </a:r>
            <a:r>
              <a:rPr sz="2400" spc="1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Columns.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5454" y="1403096"/>
            <a:ext cx="6415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70" dirty="0"/>
              <a:t>CHECKING </a:t>
            </a:r>
            <a:r>
              <a:rPr sz="4000" spc="25" dirty="0"/>
              <a:t>FOR</a:t>
            </a:r>
            <a:r>
              <a:rPr sz="4000" spc="-130" dirty="0"/>
              <a:t> </a:t>
            </a:r>
            <a:r>
              <a:rPr sz="4000" spc="-25" dirty="0"/>
              <a:t>OUTLIERS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9336405" cy="2519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94945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Check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whether </a:t>
            </a:r>
            <a:r>
              <a:rPr sz="2400" spc="-120" dirty="0">
                <a:solidFill>
                  <a:srgbClr val="252525"/>
                </a:solidFill>
                <a:latin typeface="Times New Roman"/>
                <a:cs typeface="Times New Roman"/>
              </a:rPr>
              <a:t>we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have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any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outliers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data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using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different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percentiles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such 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as(.25,.5,.75,.9,.95,.99)</a:t>
            </a:r>
            <a:endParaRPr sz="24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  <a:tab pos="3966210" algn="l"/>
              </a:tabLst>
            </a:pP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If 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numbers</a:t>
            </a:r>
            <a:r>
              <a:rPr sz="2400" spc="-2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-45" dirty="0">
                <a:solidFill>
                  <a:srgbClr val="252525"/>
                </a:solidFill>
                <a:latin typeface="Times New Roman"/>
                <a:cs typeface="Times New Roman"/>
              </a:rPr>
              <a:t>gradually	</a:t>
            </a:r>
            <a:r>
              <a:rPr sz="24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increasing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it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states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that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there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no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Outliers 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observed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12700" marR="105410">
              <a:lnSpc>
                <a:spcPct val="100000"/>
              </a:lnSpc>
              <a:spcBef>
                <a:spcPts val="1180"/>
              </a:spcBef>
            </a:pPr>
            <a:r>
              <a:rPr sz="2400" b="1" u="heavy" spc="3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Note:</a:t>
            </a:r>
            <a:r>
              <a:rPr sz="2400" b="1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If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there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drastic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increase/decrease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it states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that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there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outliers. </a:t>
            </a:r>
            <a:r>
              <a:rPr sz="2400" spc="-120" dirty="0">
                <a:solidFill>
                  <a:srgbClr val="252525"/>
                </a:solidFill>
                <a:latin typeface="Times New Roman"/>
                <a:cs typeface="Times New Roman"/>
              </a:rPr>
              <a:t>we 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need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address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them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761" y="481711"/>
            <a:ext cx="44869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75" dirty="0"/>
              <a:t>METH</a:t>
            </a:r>
            <a:r>
              <a:rPr spc="90" dirty="0"/>
              <a:t>O</a:t>
            </a:r>
            <a:r>
              <a:rPr spc="155" dirty="0"/>
              <a:t>DOLO</a:t>
            </a:r>
            <a:r>
              <a:rPr spc="140" dirty="0"/>
              <a:t>G</a:t>
            </a:r>
            <a:r>
              <a:rPr spc="-290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93952"/>
            <a:ext cx="227012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7020">
              <a:lnSpc>
                <a:spcPts val="3050"/>
              </a:lnSpc>
              <a:buClr>
                <a:srgbClr val="83992A"/>
              </a:buClr>
              <a:buSzPct val="110416"/>
              <a:buFont typeface="Wingdings"/>
              <a:buChar char=""/>
              <a:tabLst>
                <a:tab pos="299720" algn="l"/>
              </a:tabLst>
            </a:pP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Test-Train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Data-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7227" y="1393952"/>
            <a:ext cx="5516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Splitting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data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into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Test-Train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Data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70-30</a:t>
            </a:r>
            <a:r>
              <a:rPr sz="2400" spc="1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%.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1759458"/>
            <a:ext cx="10338435" cy="297688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6287135">
              <a:lnSpc>
                <a:spcPts val="4060"/>
              </a:lnSpc>
              <a:spcBef>
                <a:spcPts val="430"/>
              </a:spcBef>
              <a:buClr>
                <a:srgbClr val="83992A"/>
              </a:buClr>
              <a:buSzPct val="110416"/>
              <a:buFont typeface="Wingdings"/>
              <a:buChar char=""/>
              <a:tabLst>
                <a:tab pos="299720" algn="l"/>
              </a:tabLst>
            </a:pPr>
            <a:r>
              <a:rPr sz="2400" spc="-204" dirty="0">
                <a:solidFill>
                  <a:srgbClr val="252525"/>
                </a:solidFill>
                <a:latin typeface="Times New Roman"/>
                <a:cs typeface="Times New Roman"/>
              </a:rPr>
              <a:t>We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have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almost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38%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churn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rate  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CHECK 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CORRELATION: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490"/>
              </a:spcBef>
              <a:buClr>
                <a:srgbClr val="83992A"/>
              </a:buClr>
              <a:buSzPct val="110416"/>
              <a:buFont typeface="Wingdings"/>
              <a:buChar char=""/>
              <a:tabLst>
                <a:tab pos="299720" algn="l"/>
              </a:tabLst>
            </a:pP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Draw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heatmap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check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whether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there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exist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any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high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correlation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between</a:t>
            </a:r>
            <a:r>
              <a:rPr sz="2400" spc="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Variables.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ts val="3265"/>
              </a:lnSpc>
              <a:spcBef>
                <a:spcPts val="755"/>
              </a:spcBef>
              <a:buClr>
                <a:srgbClr val="83992A"/>
              </a:buClr>
              <a:buSzPct val="110416"/>
              <a:buFont typeface="Wingdings"/>
              <a:buChar char=""/>
              <a:tabLst>
                <a:tab pos="299720" algn="l"/>
              </a:tabLst>
            </a:pP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Remove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variables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which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highly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correlated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remove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collinearity</a:t>
            </a:r>
            <a:r>
              <a:rPr sz="2400" spc="4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between</a:t>
            </a:r>
            <a:endParaRPr sz="2400">
              <a:latin typeface="Times New Roman"/>
              <a:cs typeface="Times New Roman"/>
            </a:endParaRPr>
          </a:p>
          <a:p>
            <a:pPr marL="299085">
              <a:lnSpc>
                <a:spcPts val="2845"/>
              </a:lnSpc>
            </a:pP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variables.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825"/>
              </a:spcBef>
              <a:buClr>
                <a:srgbClr val="83992A"/>
              </a:buClr>
              <a:buSzPct val="110416"/>
              <a:buFont typeface="Wingdings"/>
              <a:buChar char=""/>
              <a:tabLst>
                <a:tab pos="299720" algn="l"/>
              </a:tabLst>
            </a:pPr>
            <a:r>
              <a:rPr sz="2400" spc="40" dirty="0">
                <a:solidFill>
                  <a:srgbClr val="252525"/>
                </a:solidFill>
                <a:latin typeface="Times New Roman"/>
                <a:cs typeface="Times New Roman"/>
              </a:rPr>
              <a:t>Drop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variables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from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both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test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 train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sz="2400" spc="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set.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5502" y="1240358"/>
            <a:ext cx="49193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MODEL</a:t>
            </a:r>
            <a:r>
              <a:rPr spc="-85" dirty="0"/>
              <a:t> </a:t>
            </a:r>
            <a:r>
              <a:rPr spc="30" dirty="0"/>
              <a:t>BUILDING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32634"/>
            <a:ext cx="9350375" cy="31229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First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Run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Generalised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Linear Regression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model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(GLM)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on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train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data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check  p-values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400" spc="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VIFs.</a:t>
            </a:r>
            <a:endParaRPr sz="2400">
              <a:latin typeface="Times New Roman"/>
              <a:cs typeface="Times New Roman"/>
            </a:endParaRPr>
          </a:p>
          <a:p>
            <a:pPr marL="375285" indent="-363220">
              <a:lnSpc>
                <a:spcPct val="100000"/>
              </a:lnSpc>
              <a:spcBef>
                <a:spcPts val="855"/>
              </a:spcBef>
              <a:buClr>
                <a:srgbClr val="83992A"/>
              </a:buClr>
              <a:buSzPct val="114583"/>
              <a:buFont typeface="Wingdings"/>
              <a:buChar char=""/>
              <a:tabLst>
                <a:tab pos="375920" algn="l"/>
              </a:tabLst>
            </a:pP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Check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whether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its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p-values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less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than 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or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equal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400" spc="3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0.05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40"/>
              </a:spcBef>
              <a:buClr>
                <a:srgbClr val="83992A"/>
              </a:buClr>
              <a:buSzPct val="114583"/>
              <a:buFont typeface="Wingdings"/>
              <a:buChar char=""/>
              <a:tabLst>
                <a:tab pos="299720" algn="l"/>
                <a:tab pos="3449320" algn="l"/>
              </a:tabLst>
            </a:pP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Check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whether</a:t>
            </a:r>
            <a:r>
              <a:rPr sz="2400" spc="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14" dirty="0">
                <a:solidFill>
                  <a:srgbClr val="252525"/>
                </a:solidFill>
                <a:latin typeface="Times New Roman"/>
                <a:cs typeface="Times New Roman"/>
              </a:rPr>
              <a:t>VIF’s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are	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less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than</a:t>
            </a:r>
            <a:r>
              <a:rPr sz="2400" spc="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5.</a:t>
            </a:r>
            <a:endParaRPr sz="2400">
              <a:latin typeface="Times New Roman"/>
              <a:cs typeface="Times New Roman"/>
            </a:endParaRPr>
          </a:p>
          <a:p>
            <a:pPr marL="2298700">
              <a:lnSpc>
                <a:spcPct val="100000"/>
              </a:lnSpc>
              <a:spcBef>
                <a:spcPts val="815"/>
              </a:spcBef>
            </a:pPr>
            <a:r>
              <a:rPr sz="2400" b="1" spc="-40" dirty="0">
                <a:solidFill>
                  <a:srgbClr val="252525"/>
                </a:solidFill>
                <a:latin typeface="Times New Roman"/>
                <a:cs typeface="Times New Roman"/>
              </a:rPr>
              <a:t>Feature </a:t>
            </a:r>
            <a:r>
              <a:rPr sz="2400" b="1" spc="20" dirty="0">
                <a:solidFill>
                  <a:srgbClr val="252525"/>
                </a:solidFill>
                <a:latin typeface="Times New Roman"/>
                <a:cs typeface="Times New Roman"/>
              </a:rPr>
              <a:t>selection </a:t>
            </a:r>
            <a:r>
              <a:rPr sz="2400" b="1" spc="45" dirty="0">
                <a:solidFill>
                  <a:srgbClr val="252525"/>
                </a:solidFill>
                <a:latin typeface="Times New Roman"/>
                <a:cs typeface="Times New Roman"/>
              </a:rPr>
              <a:t>Using</a:t>
            </a:r>
            <a:r>
              <a:rPr sz="2400" b="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15" dirty="0">
                <a:solidFill>
                  <a:srgbClr val="252525"/>
                </a:solidFill>
                <a:latin typeface="Times New Roman"/>
                <a:cs typeface="Times New Roman"/>
              </a:rPr>
              <a:t>RFE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40"/>
              </a:spcBef>
              <a:buClr>
                <a:srgbClr val="83992A"/>
              </a:buClr>
              <a:buSzPct val="114583"/>
              <a:buFont typeface="Wingdings"/>
              <a:buChar char=""/>
              <a:tabLst>
                <a:tab pos="299720" algn="l"/>
              </a:tabLst>
            </a:pP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Running 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RFE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with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Output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Number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400" spc="3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Variables=15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470"/>
              </a:spcBef>
              <a:buClr>
                <a:srgbClr val="83992A"/>
              </a:buClr>
              <a:buSzPct val="114583"/>
              <a:buFont typeface="Wingdings"/>
              <a:buChar char=""/>
              <a:tabLst>
                <a:tab pos="299720" algn="l"/>
              </a:tabLst>
            </a:pP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Considering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variables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with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good</a:t>
            </a:r>
            <a:r>
              <a:rPr sz="2400" spc="1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rfe_ranking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827</Words>
  <Application>Microsoft Office PowerPoint</Application>
  <PresentationFormat>Custom</PresentationFormat>
  <Paragraphs>111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ABSTRACT</vt:lpstr>
      <vt:lpstr>Business Understanding</vt:lpstr>
      <vt:lpstr>Data Cleaning and Data Preparation</vt:lpstr>
      <vt:lpstr>Data Preparation</vt:lpstr>
      <vt:lpstr>Data Preparation</vt:lpstr>
      <vt:lpstr>CHECKING FOR OUTLIERS</vt:lpstr>
      <vt:lpstr>METHODOLOGY</vt:lpstr>
      <vt:lpstr>MODEL BUILDING</vt:lpstr>
      <vt:lpstr>MANUAL FEATURE ELIMINATION(Using P-Values &amp; VIF’s)</vt:lpstr>
      <vt:lpstr>MODEL EVALUATION</vt:lpstr>
      <vt:lpstr>Confusion Matrices for Test &amp; Train Data</vt:lpstr>
      <vt:lpstr>Accuracy</vt:lpstr>
      <vt:lpstr>Sensitivity and Specificity</vt:lpstr>
      <vt:lpstr>Optimal Cut-off using ROC</vt:lpstr>
      <vt:lpstr>Plotting Accuracy,sensitivy &amp; Specificity</vt:lpstr>
      <vt:lpstr>Precision &amp; Recall</vt:lpstr>
      <vt:lpstr>RECOMMENDATIONS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CASESTUDY ON  LOGISTIC REGRESSION</dc:title>
  <dc:creator>Vara Lakshmi</dc:creator>
  <cp:lastModifiedBy>Sunitha</cp:lastModifiedBy>
  <cp:revision>1</cp:revision>
  <dcterms:created xsi:type="dcterms:W3CDTF">2020-02-29T12:15:58Z</dcterms:created>
  <dcterms:modified xsi:type="dcterms:W3CDTF">2020-02-29T12:18:31Z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2020-02-29T00:00:00Z</vt:filetime>
  </property>
</Properties>
</file>