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268" r:id="rId2"/>
    <p:sldId id="491" r:id="rId3"/>
    <p:sldId id="492" r:id="rId4"/>
    <p:sldId id="497" r:id="rId5"/>
    <p:sldId id="504" r:id="rId6"/>
    <p:sldId id="503" r:id="rId7"/>
    <p:sldId id="435" r:id="rId8"/>
    <p:sldId id="441" r:id="rId9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149" autoAdjust="0"/>
    <p:restoredTop sz="96377" autoAdjust="0"/>
  </p:normalViewPr>
  <p:slideViewPr>
    <p:cSldViewPr>
      <p:cViewPr varScale="1">
        <p:scale>
          <a:sx n="94" d="100"/>
          <a:sy n="94" d="100"/>
        </p:scale>
        <p:origin x="-51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hyperlink" Target="http://www.google.com/products/catalog?hl=en&amp;q=hp+printer&amp;gs_upl=0l0l0l3005l0l0l0l0l0l0l0l0ll0l0&amp;bav=on.2,or.r_gc.r_pw.,cf.osb&amp;biw=845&amp;bih=543&amp;um=1&amp;ie=UTF-8&amp;tbm=shop&amp;cid=1773312189370889584&amp;sa=X&amp;ei=WvTYTpyBLemhiQK_l7j6CQ&amp;ved=0CKkBEOUNMA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://www.bing.com/shopping/hp-officejet-6500a-e710n-multifunction-printer/reviews/1A36AAD0FBED466A5005?q=hp+officejet+6500a&amp;lpf=0&amp;lpq=hp+officejet+6500a&amp;FORM=CQCA&amp;lppc=1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://twittersentiment.appspo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Sentiment Analysis?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Google Product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52550"/>
            <a:ext cx="8534400" cy="3333750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googleproductsearch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23950"/>
            <a:ext cx="7467600" cy="38571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42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Bing Shopping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52550"/>
            <a:ext cx="8534400" cy="3333750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bingshopping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00356"/>
            <a:ext cx="7162800" cy="39335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27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r>
              <a:rPr lang="en-US" dirty="0" smtClean="0"/>
              <a:t>Target Sentiment on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28750"/>
            <a:ext cx="3505200" cy="33337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Twitter Sentiment App</a:t>
            </a:r>
            <a:endParaRPr lang="en-US" dirty="0"/>
          </a:p>
          <a:p>
            <a:r>
              <a:rPr lang="en-US" sz="1400" dirty="0"/>
              <a:t>Alec Go, </a:t>
            </a:r>
            <a:r>
              <a:rPr lang="en-US" sz="1400" dirty="0" err="1"/>
              <a:t>Richa</a:t>
            </a:r>
            <a:r>
              <a:rPr lang="en-US" sz="1400" dirty="0"/>
              <a:t> </a:t>
            </a:r>
            <a:r>
              <a:rPr lang="en-US" sz="1400" dirty="0" err="1"/>
              <a:t>Bhayani</a:t>
            </a:r>
            <a:r>
              <a:rPr lang="en-US" sz="1400" dirty="0"/>
              <a:t>, Lei Huang. 2009. Twitter Sentiment Classification using Distant </a:t>
            </a:r>
            <a:r>
              <a:rPr lang="en-US" sz="1400" dirty="0" smtClean="0"/>
              <a:t>Supervision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twittersentiment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02" y="1123950"/>
            <a:ext cx="5607698" cy="2544233"/>
          </a:xfrm>
          <a:prstGeom prst="rect">
            <a:avLst/>
          </a:prstGeom>
        </p:spPr>
      </p:pic>
      <p:pic>
        <p:nvPicPr>
          <p:cNvPr id="8" name="Picture 7" descr="twittersent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7514"/>
            <a:ext cx="9144000" cy="15059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11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has many other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Opinion extraction</a:t>
            </a:r>
          </a:p>
          <a:p>
            <a:r>
              <a:rPr lang="en-US" sz="2800" dirty="0" smtClean="0"/>
              <a:t>Opinion </a:t>
            </a:r>
            <a:r>
              <a:rPr lang="en-US" sz="2800" dirty="0"/>
              <a:t>mining</a:t>
            </a:r>
          </a:p>
          <a:p>
            <a:r>
              <a:rPr lang="en-US" sz="2800" dirty="0"/>
              <a:t>Sentiment mining</a:t>
            </a:r>
          </a:p>
          <a:p>
            <a:r>
              <a:rPr lang="en-US" sz="2800" dirty="0"/>
              <a:t>Subjectivity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47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sentiment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915400" cy="3333750"/>
          </a:xfrm>
        </p:spPr>
        <p:txBody>
          <a:bodyPr/>
          <a:lstStyle/>
          <a:p>
            <a:r>
              <a:rPr lang="en-US" sz="2700" i="1" dirty="0" smtClean="0">
                <a:cs typeface="ＭＳ Ｐゴシック" pitchFamily="-65" charset="-128"/>
              </a:rPr>
              <a:t>Movie</a:t>
            </a:r>
            <a:r>
              <a:rPr lang="en-US" sz="2700" dirty="0">
                <a:cs typeface="ＭＳ Ｐゴシック" pitchFamily="-65" charset="-128"/>
              </a:rPr>
              <a:t>:  is </a:t>
            </a:r>
            <a:r>
              <a:rPr lang="en-US" sz="2700" dirty="0" smtClean="0">
                <a:cs typeface="ＭＳ Ｐゴシック" pitchFamily="-65" charset="-128"/>
              </a:rPr>
              <a:t>this </a:t>
            </a:r>
            <a:r>
              <a:rPr lang="en-US" sz="2700" dirty="0">
                <a:cs typeface="ＭＳ Ｐゴシック" pitchFamily="-65" charset="-128"/>
              </a:rPr>
              <a:t>review positive or </a:t>
            </a:r>
            <a:r>
              <a:rPr lang="en-US" sz="2700" dirty="0" smtClean="0">
                <a:cs typeface="ＭＳ Ｐゴシック" pitchFamily="-65" charset="-128"/>
              </a:rPr>
              <a:t>negative?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Products</a:t>
            </a:r>
            <a:r>
              <a:rPr lang="en-US" sz="2700" dirty="0" smtClean="0">
                <a:cs typeface="ＭＳ Ｐゴシック" pitchFamily="-65" charset="-128"/>
              </a:rPr>
              <a:t>: what do people think about the new iPhone?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Public sentiment</a:t>
            </a:r>
            <a:r>
              <a:rPr lang="en-US" sz="2700" dirty="0" smtClean="0">
                <a:cs typeface="ＭＳ Ｐゴシック" pitchFamily="-65" charset="-128"/>
              </a:rPr>
              <a:t>: how is consumer confidence? Is despair increasing?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Politics</a:t>
            </a:r>
            <a:r>
              <a:rPr lang="en-US" sz="2700" dirty="0" smtClean="0">
                <a:cs typeface="ＭＳ Ｐゴシック" pitchFamily="-65" charset="-128"/>
              </a:rPr>
              <a:t>: what do people think about this candidate or issue?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Prediction</a:t>
            </a:r>
            <a:r>
              <a:rPr lang="en-US" sz="2700" dirty="0" smtClean="0">
                <a:cs typeface="ＭＳ Ｐゴシック" pitchFamily="-65" charset="-128"/>
              </a:rPr>
              <a:t>: predict election outcomes or </a:t>
            </a:r>
            <a:r>
              <a:rPr lang="en-US" sz="2700" dirty="0">
                <a:cs typeface="ＭＳ Ｐゴシック" pitchFamily="-65" charset="-128"/>
              </a:rPr>
              <a:t>market </a:t>
            </a:r>
            <a:r>
              <a:rPr lang="en-US" sz="2700" dirty="0" smtClean="0">
                <a:cs typeface="ＭＳ Ｐゴシック" pitchFamily="-65" charset="-128"/>
              </a:rPr>
              <a:t>trends</a:t>
            </a:r>
            <a:r>
              <a:rPr lang="en-US" sz="2700" dirty="0">
                <a:cs typeface="ＭＳ Ｐゴシック" pitchFamily="-65" charset="-128"/>
              </a:rPr>
              <a:t> </a:t>
            </a:r>
            <a:r>
              <a:rPr lang="en-US" sz="2700" dirty="0" smtClean="0">
                <a:cs typeface="ＭＳ Ｐゴシック" pitchFamily="-65" charset="-128"/>
              </a:rPr>
              <a:t>from sentiment</a:t>
            </a:r>
            <a:endParaRPr lang="en-US" sz="2700" dirty="0">
              <a:cs typeface="ＭＳ Ｐゴシック" pitchFamily="-65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21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Simplest task:</a:t>
            </a:r>
          </a:p>
          <a:p>
            <a:pPr lvl="1"/>
            <a:r>
              <a:rPr lang="en-US" sz="2800" dirty="0" smtClean="0"/>
              <a:t>Is the attitude of this text positive or negative?</a:t>
            </a:r>
          </a:p>
          <a:p>
            <a:r>
              <a:rPr lang="en-US" sz="3200" dirty="0" smtClean="0"/>
              <a:t>More complex:</a:t>
            </a:r>
          </a:p>
          <a:p>
            <a:pPr lvl="1"/>
            <a:r>
              <a:rPr lang="en-US" sz="2800" dirty="0" smtClean="0"/>
              <a:t>Rank the attitude of this text from 1 to 5</a:t>
            </a:r>
          </a:p>
          <a:p>
            <a:r>
              <a:rPr lang="en-US" sz="3200" dirty="0" smtClean="0"/>
              <a:t>Advanced:</a:t>
            </a:r>
          </a:p>
          <a:p>
            <a:pPr lvl="1"/>
            <a:r>
              <a:rPr lang="en-US" sz="2800" dirty="0" smtClean="0"/>
              <a:t>Detect the target, source, or complex attitude 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82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857250"/>
          </a:xfrm>
        </p:spPr>
        <p:txBody>
          <a:bodyPr/>
          <a:lstStyle/>
          <a:p>
            <a:r>
              <a:rPr lang="en-US" dirty="0" smtClean="0"/>
              <a:t>                             IMDB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57350"/>
            <a:ext cx="4953000" cy="41719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when _star wars_ came out some twenty years ago , the image of traveling throughout the stars has become a commonplace image . […]</a:t>
            </a:r>
          </a:p>
          <a:p>
            <a:pPr marL="0" indent="0">
              <a:buNone/>
            </a:pPr>
            <a:r>
              <a:rPr lang="en-US" sz="1800" dirty="0" smtClean="0"/>
              <a:t>when </a:t>
            </a:r>
            <a:r>
              <a:rPr lang="en-US" sz="1800" dirty="0" err="1" smtClean="0"/>
              <a:t>han</a:t>
            </a:r>
            <a:r>
              <a:rPr lang="en-US" sz="1800" dirty="0" smtClean="0"/>
              <a:t> solo goes light speed , the stars change to bright lines , going towards the viewer in lines that converge at an invisible point . </a:t>
            </a:r>
          </a:p>
          <a:p>
            <a:pPr marL="0" indent="0">
              <a:buNone/>
            </a:pPr>
            <a:r>
              <a:rPr lang="en-US" sz="1800" dirty="0" smtClean="0"/>
              <a:t>cool . </a:t>
            </a:r>
          </a:p>
          <a:p>
            <a:pPr marL="0" indent="0">
              <a:buNone/>
            </a:pPr>
            <a:r>
              <a:rPr lang="en-US" sz="1800" dirty="0" smtClean="0"/>
              <a:t>_</a:t>
            </a:r>
            <a:r>
              <a:rPr lang="en-US" sz="1800" dirty="0" err="1" smtClean="0"/>
              <a:t>october</a:t>
            </a:r>
            <a:r>
              <a:rPr lang="en-US" sz="1800" dirty="0" smtClean="0"/>
              <a:t> sky_ offers a much simpler image–that of a single white dot , traveling horizontally across the night sky .   [. . . 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105400" y="1657350"/>
            <a:ext cx="4038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“ snake eyes ” is the most aggravating kind of movie : the kind that shows so much potential then becomes unbelievably disappointing . </a:t>
            </a:r>
          </a:p>
          <a:p>
            <a:pPr marL="0" indent="0">
              <a:buNone/>
            </a:pPr>
            <a:r>
              <a:rPr lang="en-US" sz="1800" dirty="0" smtClean="0"/>
              <a:t>it’s not just because this is a </a:t>
            </a:r>
            <a:r>
              <a:rPr lang="en-US" sz="1800" dirty="0" err="1" smtClean="0"/>
              <a:t>brian</a:t>
            </a:r>
            <a:r>
              <a:rPr lang="en-US" sz="1800" dirty="0" smtClean="0"/>
              <a:t> </a:t>
            </a:r>
            <a:r>
              <a:rPr lang="en-US" sz="1800" dirty="0" err="1" smtClean="0"/>
              <a:t>depalma</a:t>
            </a:r>
            <a:r>
              <a:rPr lang="en-US" sz="1800" dirty="0" smtClean="0"/>
              <a:t> film , and since he’s a great director and one who’s films are always greeted with at least some fanfare . </a:t>
            </a:r>
          </a:p>
          <a:p>
            <a:pPr marL="0" indent="0">
              <a:buNone/>
            </a:pPr>
            <a:r>
              <a:rPr lang="en-US" sz="1800" dirty="0" smtClean="0"/>
              <a:t>and it’s not even because this was a film starring </a:t>
            </a:r>
            <a:r>
              <a:rPr lang="en-US" sz="1800" dirty="0" err="1" smtClean="0"/>
              <a:t>nicolas</a:t>
            </a:r>
            <a:r>
              <a:rPr lang="en-US" sz="1800" dirty="0" smtClean="0"/>
              <a:t> cage and since he gives a </a:t>
            </a:r>
            <a:r>
              <a:rPr lang="en-US" sz="1800" dirty="0" err="1" smtClean="0"/>
              <a:t>brauvara</a:t>
            </a:r>
            <a:r>
              <a:rPr lang="en-US" sz="1800" dirty="0" smtClean="0"/>
              <a:t> performance , this film is hardly worth his talents 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1047750"/>
            <a:ext cx="53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6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04775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938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16466</TotalTime>
  <Words>324</Words>
  <Application>Microsoft Macintosh PowerPoint</Application>
  <PresentationFormat>On-screen Show (16:9)</PresentationFormat>
  <Paragraphs>43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NLP-jurafsky</vt:lpstr>
      <vt:lpstr>Sentiment Analysis</vt:lpstr>
      <vt:lpstr>Google Product Search</vt:lpstr>
      <vt:lpstr>Bing Shopping</vt:lpstr>
      <vt:lpstr>Target Sentiment on Twitter</vt:lpstr>
      <vt:lpstr>Sentiment analysis has many other names</vt:lpstr>
      <vt:lpstr>Why sentiment analysis?</vt:lpstr>
      <vt:lpstr>Sentiment Analysis</vt:lpstr>
      <vt:lpstr>                             IMDB data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Sunitha</cp:lastModifiedBy>
  <cp:revision>341</cp:revision>
  <cp:lastPrinted>2012-01-23T20:23:20Z</cp:lastPrinted>
  <dcterms:created xsi:type="dcterms:W3CDTF">2010-04-19T15:31:24Z</dcterms:created>
  <dcterms:modified xsi:type="dcterms:W3CDTF">2019-11-04T03:00:44Z</dcterms:modified>
</cp:coreProperties>
</file>