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5B9BD4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5B9BD4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96996" y="1920239"/>
            <a:ext cx="5198363" cy="3605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74235" y="516636"/>
            <a:ext cx="3450336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5B9BD4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08020" y="381000"/>
            <a:ext cx="8363711" cy="1162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03448" y="376428"/>
            <a:ext cx="8373109" cy="1172210"/>
          </a:xfrm>
          <a:custGeom>
            <a:avLst/>
            <a:gdLst/>
            <a:ahLst/>
            <a:cxnLst/>
            <a:rect l="l" t="t" r="r" b="b"/>
            <a:pathLst>
              <a:path w="8373109" h="1172210">
                <a:moveTo>
                  <a:pt x="0" y="1171956"/>
                </a:moveTo>
                <a:lnTo>
                  <a:pt x="8372856" y="1171956"/>
                </a:lnTo>
                <a:lnTo>
                  <a:pt x="8372856" y="0"/>
                </a:lnTo>
                <a:lnTo>
                  <a:pt x="0" y="0"/>
                </a:lnTo>
                <a:lnTo>
                  <a:pt x="0" y="11719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20267" y="2583179"/>
            <a:ext cx="8363711" cy="1466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15695" y="2578607"/>
            <a:ext cx="8373109" cy="1475740"/>
          </a:xfrm>
          <a:custGeom>
            <a:avLst/>
            <a:gdLst/>
            <a:ahLst/>
            <a:cxnLst/>
            <a:rect l="l" t="t" r="r" b="b"/>
            <a:pathLst>
              <a:path w="8373109" h="1475739">
                <a:moveTo>
                  <a:pt x="0" y="1475232"/>
                </a:moveTo>
                <a:lnTo>
                  <a:pt x="8372856" y="1475232"/>
                </a:lnTo>
                <a:lnTo>
                  <a:pt x="8372856" y="0"/>
                </a:lnTo>
                <a:lnTo>
                  <a:pt x="0" y="0"/>
                </a:lnTo>
                <a:lnTo>
                  <a:pt x="0" y="14752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433572" y="4849367"/>
            <a:ext cx="8307324" cy="1210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429000" y="4844795"/>
            <a:ext cx="8316595" cy="1219200"/>
          </a:xfrm>
          <a:custGeom>
            <a:avLst/>
            <a:gdLst/>
            <a:ahLst/>
            <a:cxnLst/>
            <a:rect l="l" t="t" r="r" b="b"/>
            <a:pathLst>
              <a:path w="8316595" h="1219200">
                <a:moveTo>
                  <a:pt x="0" y="1219199"/>
                </a:moveTo>
                <a:lnTo>
                  <a:pt x="8316468" y="1219199"/>
                </a:lnTo>
                <a:lnTo>
                  <a:pt x="8316468" y="0"/>
                </a:lnTo>
                <a:lnTo>
                  <a:pt x="0" y="0"/>
                </a:lnTo>
                <a:lnTo>
                  <a:pt x="0" y="1219199"/>
                </a:lnTo>
                <a:close/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0126" y="664540"/>
            <a:ext cx="251840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5B9BD4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2279" y="2322195"/>
            <a:ext cx="8272780" cy="139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092530"/>
            <a:ext cx="102870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0" spc="-5" dirty="0">
                <a:latin typeface="Caladea"/>
                <a:cs typeface="Caladea"/>
              </a:rPr>
              <a:t>Sentiment </a:t>
            </a:r>
            <a:r>
              <a:rPr sz="5400" b="0" spc="-20">
                <a:latin typeface="Caladea"/>
                <a:cs typeface="Caladea"/>
              </a:rPr>
              <a:t>Analysis </a:t>
            </a:r>
            <a:r>
              <a:rPr sz="5400" b="0" smtClean="0">
                <a:latin typeface="Caladea"/>
                <a:cs typeface="Caladea"/>
              </a:rPr>
              <a:t>i</a:t>
            </a:r>
            <a:r>
              <a:rPr lang="en-IN" sz="5400" b="0" dirty="0" smtClean="0">
                <a:latin typeface="Caladea"/>
                <a:cs typeface="Caladea"/>
              </a:rPr>
              <a:t>n</a:t>
            </a:r>
            <a:r>
              <a:rPr sz="5400" b="0" spc="-50" smtClean="0">
                <a:latin typeface="Caladea"/>
                <a:cs typeface="Caladea"/>
              </a:rPr>
              <a:t> </a:t>
            </a:r>
            <a:r>
              <a:rPr sz="5400" b="0" spc="-30" dirty="0">
                <a:latin typeface="Caladea"/>
                <a:cs typeface="Caladea"/>
              </a:rPr>
              <a:t>Twitter</a:t>
            </a:r>
            <a:endParaRPr sz="5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083932"/>
            <a:ext cx="9728200" cy="54121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Clr>
                <a:srgbClr val="A4A4A4"/>
              </a:buClr>
              <a:buFont typeface="Arial"/>
              <a:buChar char="•"/>
              <a:tabLst>
                <a:tab pos="241935" algn="l"/>
              </a:tabLst>
            </a:pPr>
            <a:r>
              <a:rPr sz="2600" spc="-15" dirty="0">
                <a:latin typeface="Carlito"/>
                <a:cs typeface="Carlito"/>
              </a:rPr>
              <a:t>Feature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Extractor</a:t>
            </a:r>
            <a:endParaRPr sz="26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555"/>
              </a:spcBef>
              <a:buClr>
                <a:srgbClr val="A4A4A4"/>
              </a:buClr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rlito"/>
                <a:cs typeface="Carlito"/>
              </a:rPr>
              <a:t>Polarity </a:t>
            </a:r>
            <a:r>
              <a:rPr sz="2200" spc="-15" dirty="0">
                <a:latin typeface="Carlito"/>
                <a:cs typeface="Carlito"/>
              </a:rPr>
              <a:t>Score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Tweet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530"/>
              </a:spcBef>
              <a:buClr>
                <a:srgbClr val="A4A4A4"/>
              </a:buClr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20" dirty="0">
                <a:latin typeface="Carlito"/>
                <a:cs typeface="Carlito"/>
              </a:rPr>
              <a:t>Percentage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Capitalised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Words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530"/>
              </a:spcBef>
              <a:buClr>
                <a:srgbClr val="A4A4A4"/>
              </a:buClr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rlito"/>
                <a:cs typeface="Carlito"/>
              </a:rPr>
              <a:t>Number of </a:t>
            </a:r>
            <a:r>
              <a:rPr sz="2200" spc="-15" dirty="0">
                <a:latin typeface="Carlito"/>
                <a:cs typeface="Carlito"/>
              </a:rPr>
              <a:t>Positive/Negative </a:t>
            </a:r>
            <a:r>
              <a:rPr sz="2200" spc="-10" dirty="0">
                <a:latin typeface="Carlito"/>
                <a:cs typeface="Carlito"/>
              </a:rPr>
              <a:t>Capitalised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Words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530"/>
              </a:spcBef>
              <a:buClr>
                <a:srgbClr val="A4A4A4"/>
              </a:buClr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rlito"/>
                <a:cs typeface="Carlito"/>
              </a:rPr>
              <a:t>Number of </a:t>
            </a:r>
            <a:r>
              <a:rPr sz="2200" spc="-15" dirty="0">
                <a:latin typeface="Carlito"/>
                <a:cs typeface="Carlito"/>
              </a:rPr>
              <a:t>Positive/Negative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Hashtags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525"/>
              </a:spcBef>
              <a:buClr>
                <a:srgbClr val="A4A4A4"/>
              </a:buClr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rlito"/>
                <a:cs typeface="Carlito"/>
              </a:rPr>
              <a:t>Number of </a:t>
            </a:r>
            <a:r>
              <a:rPr sz="2200" spc="-10" dirty="0">
                <a:latin typeface="Carlito"/>
                <a:cs typeface="Carlito"/>
              </a:rPr>
              <a:t>Positive/Negative/Extremely Positive/Extremely </a:t>
            </a:r>
            <a:r>
              <a:rPr sz="2200" spc="-15" dirty="0">
                <a:latin typeface="Carlito"/>
                <a:cs typeface="Carlito"/>
              </a:rPr>
              <a:t>Negative</a:t>
            </a:r>
            <a:r>
              <a:rPr sz="2200" spc="1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Emoticons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530"/>
              </a:spcBef>
              <a:buClr>
                <a:srgbClr val="A4A4A4"/>
              </a:buClr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rlito"/>
                <a:cs typeface="Carlito"/>
              </a:rPr>
              <a:t>Number of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Negation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530"/>
              </a:spcBef>
              <a:buClr>
                <a:srgbClr val="A4A4A4"/>
              </a:buClr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5" dirty="0">
                <a:latin typeface="Carlito"/>
                <a:cs typeface="Carlito"/>
              </a:rPr>
              <a:t>Positive/Negative </a:t>
            </a:r>
            <a:r>
              <a:rPr sz="2200" spc="-10" dirty="0">
                <a:latin typeface="Carlito"/>
                <a:cs typeface="Carlito"/>
              </a:rPr>
              <a:t>special </a:t>
            </a:r>
            <a:r>
              <a:rPr sz="2200" spc="-5" dirty="0">
                <a:latin typeface="Carlito"/>
                <a:cs typeface="Carlito"/>
              </a:rPr>
              <a:t>POS </a:t>
            </a:r>
            <a:r>
              <a:rPr sz="2200" spc="-45" dirty="0">
                <a:latin typeface="Carlito"/>
                <a:cs typeface="Carlito"/>
              </a:rPr>
              <a:t>Tags </a:t>
            </a:r>
            <a:r>
              <a:rPr sz="2200" spc="-10" dirty="0">
                <a:latin typeface="Carlito"/>
                <a:cs typeface="Carlito"/>
              </a:rPr>
              <a:t>Polarity</a:t>
            </a:r>
            <a:r>
              <a:rPr sz="2200" spc="1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Score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525"/>
              </a:spcBef>
              <a:buClr>
                <a:srgbClr val="A4A4A4"/>
              </a:buClr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rlito"/>
                <a:cs typeface="Carlito"/>
              </a:rPr>
              <a:t>Number of </a:t>
            </a:r>
            <a:r>
              <a:rPr sz="2200" spc="-10" dirty="0">
                <a:latin typeface="Carlito"/>
                <a:cs typeface="Carlito"/>
              </a:rPr>
              <a:t>special </a:t>
            </a:r>
            <a:r>
              <a:rPr sz="2200" spc="-15" dirty="0">
                <a:latin typeface="Carlito"/>
                <a:cs typeface="Carlito"/>
              </a:rPr>
              <a:t>characters </a:t>
            </a:r>
            <a:r>
              <a:rPr sz="2200" spc="-5" dirty="0">
                <a:latin typeface="Carlito"/>
                <a:cs typeface="Carlito"/>
              </a:rPr>
              <a:t>: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?,!,*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530"/>
              </a:spcBef>
              <a:buClr>
                <a:srgbClr val="A4A4A4"/>
              </a:buClr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rlito"/>
                <a:cs typeface="Carlito"/>
              </a:rPr>
              <a:t>Number of special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POS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Clr>
                <a:srgbClr val="A4A4A4"/>
              </a:buClr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rlito"/>
                <a:cs typeface="Carlito"/>
              </a:rPr>
              <a:t>Classifier and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Prediction</a:t>
            </a:r>
            <a:endParaRPr sz="26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555"/>
              </a:spcBef>
              <a:buClr>
                <a:srgbClr val="A4A4A4"/>
              </a:buClr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features extracted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15" dirty="0">
                <a:latin typeface="Carlito"/>
                <a:cs typeface="Carlito"/>
              </a:rPr>
              <a:t>next </a:t>
            </a:r>
            <a:r>
              <a:rPr sz="2200" spc="-5" dirty="0">
                <a:latin typeface="Carlito"/>
                <a:cs typeface="Carlito"/>
              </a:rPr>
              <a:t>passed on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SVM</a:t>
            </a:r>
            <a:r>
              <a:rPr sz="2200" spc="14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classifier.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525"/>
              </a:spcBef>
              <a:buClr>
                <a:srgbClr val="A4A4A4"/>
              </a:buClr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model </a:t>
            </a:r>
            <a:r>
              <a:rPr sz="2200" spc="-10" dirty="0">
                <a:latin typeface="Carlito"/>
                <a:cs typeface="Carlito"/>
              </a:rPr>
              <a:t>built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predict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sentiment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-15" dirty="0">
                <a:latin typeface="Carlito"/>
                <a:cs typeface="Carlito"/>
              </a:rPr>
              <a:t>new</a:t>
            </a:r>
            <a:r>
              <a:rPr sz="2200" spc="1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tweets.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6800" y="664540"/>
            <a:ext cx="313588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Caladea"/>
                <a:cs typeface="Caladea"/>
              </a:rPr>
              <a:t>Approach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94894"/>
            <a:ext cx="9715500" cy="166623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645795" algn="ctr">
              <a:lnSpc>
                <a:spcPct val="100000"/>
              </a:lnSpc>
              <a:spcBef>
                <a:spcPts val="869"/>
              </a:spcBef>
            </a:pPr>
            <a:r>
              <a:rPr spc="-15" dirty="0"/>
              <a:t>Results</a:t>
            </a:r>
          </a:p>
          <a:p>
            <a:pPr marL="12700" marR="5080">
              <a:lnSpc>
                <a:spcPts val="3020"/>
              </a:lnSpc>
              <a:spcBef>
                <a:spcPts val="870"/>
              </a:spcBef>
            </a:pPr>
            <a:r>
              <a:rPr sz="2800" b="0" spc="-5" dirty="0">
                <a:solidFill>
                  <a:srgbClr val="000000"/>
                </a:solidFill>
                <a:latin typeface="Carlito"/>
                <a:cs typeface="Carlito"/>
              </a:rPr>
              <a:t>A </a:t>
            </a:r>
            <a:r>
              <a:rPr sz="2800" b="0" spc="-10" dirty="0">
                <a:solidFill>
                  <a:srgbClr val="000000"/>
                </a:solidFill>
                <a:latin typeface="Carlito"/>
                <a:cs typeface="Carlito"/>
              </a:rPr>
              <a:t>baseline </a:t>
            </a:r>
            <a:r>
              <a:rPr sz="2800" b="0" spc="-5" dirty="0">
                <a:solidFill>
                  <a:srgbClr val="000000"/>
                </a:solidFill>
                <a:latin typeface="Carlito"/>
                <a:cs typeface="Carlito"/>
              </a:rPr>
              <a:t>model </a:t>
            </a:r>
            <a:r>
              <a:rPr sz="2800" b="0" spc="-15" dirty="0">
                <a:solidFill>
                  <a:srgbClr val="000000"/>
                </a:solidFill>
                <a:latin typeface="Carlito"/>
                <a:cs typeface="Carlito"/>
              </a:rPr>
              <a:t>by </a:t>
            </a:r>
            <a:r>
              <a:rPr sz="2800" b="0" spc="-10" dirty="0">
                <a:solidFill>
                  <a:srgbClr val="000000"/>
                </a:solidFill>
                <a:latin typeface="Carlito"/>
                <a:cs typeface="Carlito"/>
              </a:rPr>
              <a:t>taking </a:t>
            </a:r>
            <a:r>
              <a:rPr sz="2800" b="0" spc="-5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2800" b="0" spc="-15" dirty="0">
                <a:solidFill>
                  <a:srgbClr val="000000"/>
                </a:solidFill>
                <a:latin typeface="Carlito"/>
                <a:cs typeface="Carlito"/>
              </a:rPr>
              <a:t>unigrams, bigrams </a:t>
            </a:r>
            <a:r>
              <a:rPr sz="2800" b="0" spc="-5" dirty="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sz="2800" b="0" spc="-15" dirty="0">
                <a:solidFill>
                  <a:srgbClr val="000000"/>
                </a:solidFill>
                <a:latin typeface="Carlito"/>
                <a:cs typeface="Carlito"/>
              </a:rPr>
              <a:t>trigrams </a:t>
            </a:r>
            <a:r>
              <a:rPr sz="2800" b="0" spc="-5" dirty="0">
                <a:solidFill>
                  <a:srgbClr val="000000"/>
                </a:solidFill>
                <a:latin typeface="Carlito"/>
                <a:cs typeface="Carlito"/>
              </a:rPr>
              <a:t>and  </a:t>
            </a:r>
            <a:r>
              <a:rPr sz="2800" b="0" spc="-15" dirty="0">
                <a:solidFill>
                  <a:srgbClr val="000000"/>
                </a:solidFill>
                <a:latin typeface="Carlito"/>
                <a:cs typeface="Carlito"/>
              </a:rPr>
              <a:t>compare </a:t>
            </a:r>
            <a:r>
              <a:rPr sz="2800" b="0" spc="-5" dirty="0">
                <a:solidFill>
                  <a:srgbClr val="000000"/>
                </a:solidFill>
                <a:latin typeface="Carlito"/>
                <a:cs typeface="Carlito"/>
              </a:rPr>
              <a:t>it with the </a:t>
            </a:r>
            <a:r>
              <a:rPr sz="2800" b="0" spc="-25" dirty="0">
                <a:solidFill>
                  <a:srgbClr val="000000"/>
                </a:solidFill>
                <a:latin typeface="Carlito"/>
                <a:cs typeface="Carlito"/>
              </a:rPr>
              <a:t>feature </a:t>
            </a:r>
            <a:r>
              <a:rPr sz="2800" b="0" spc="-10" dirty="0">
                <a:solidFill>
                  <a:srgbClr val="000000"/>
                </a:solidFill>
                <a:latin typeface="Carlito"/>
                <a:cs typeface="Carlito"/>
              </a:rPr>
              <a:t>based </a:t>
            </a:r>
            <a:r>
              <a:rPr sz="2800" b="0" spc="-5" dirty="0">
                <a:solidFill>
                  <a:srgbClr val="000000"/>
                </a:solidFill>
                <a:latin typeface="Carlito"/>
                <a:cs typeface="Carlito"/>
              </a:rPr>
              <a:t>model </a:t>
            </a:r>
            <a:r>
              <a:rPr sz="2800" b="0" spc="-25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2800" b="0" spc="-10" dirty="0">
                <a:solidFill>
                  <a:srgbClr val="000000"/>
                </a:solidFill>
                <a:latin typeface="Carlito"/>
                <a:cs typeface="Carlito"/>
              </a:rPr>
              <a:t>both </a:t>
            </a:r>
            <a:r>
              <a:rPr sz="2800" b="0" spc="-5" dirty="0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sz="2800" b="0" spc="18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rlito"/>
                <a:cs typeface="Carlito"/>
              </a:rPr>
              <a:t>sub-tasks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2279" y="2322195"/>
          <a:ext cx="8252459" cy="1595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2435"/>
                <a:gridCol w="2045335"/>
                <a:gridCol w="1854200"/>
                <a:gridCol w="2650489"/>
              </a:tblGrid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latin typeface="Carlito"/>
                          <a:cs typeface="Carlito"/>
                        </a:rPr>
                        <a:t>Sub-Task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Baseline</a:t>
                      </a:r>
                      <a:r>
                        <a:rPr sz="1800" b="1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Model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Feature</a:t>
                      </a:r>
                      <a:r>
                        <a:rPr sz="18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Based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Model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Baseline +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Feature</a:t>
                      </a:r>
                      <a:r>
                        <a:rPr sz="1800" b="1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Based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Model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Phrase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Based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6546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62.24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77.33%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84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79.90%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Sentence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Based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52.54%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57.57%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84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58.36%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72861" y="3734561"/>
            <a:ext cx="873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Ac</a:t>
            </a:r>
            <a:r>
              <a:rPr sz="1800" b="1" spc="5" dirty="0">
                <a:latin typeface="Carlito"/>
                <a:cs typeface="Carlito"/>
              </a:rPr>
              <a:t>c</a:t>
            </a:r>
            <a:r>
              <a:rPr sz="1800" b="1" dirty="0">
                <a:latin typeface="Carlito"/>
                <a:cs typeface="Carlito"/>
              </a:rPr>
              <a:t>u</a:t>
            </a:r>
            <a:r>
              <a:rPr sz="1800" b="1" spc="-45" dirty="0">
                <a:latin typeface="Carlito"/>
                <a:cs typeface="Carlito"/>
              </a:rPr>
              <a:t>r</a:t>
            </a:r>
            <a:r>
              <a:rPr sz="1800" b="1" dirty="0">
                <a:latin typeface="Carlito"/>
                <a:cs typeface="Carlito"/>
              </a:rPr>
              <a:t>acy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2109" y="5635244"/>
            <a:ext cx="8178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F1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Score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86254" y="4191508"/>
          <a:ext cx="8253095" cy="1595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2435"/>
                <a:gridCol w="2045335"/>
                <a:gridCol w="1854200"/>
                <a:gridCol w="2651125"/>
              </a:tblGrid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latin typeface="Carlito"/>
                          <a:cs typeface="Carlito"/>
                        </a:rPr>
                        <a:t>Sub-Task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Baseline</a:t>
                      </a:r>
                      <a:r>
                        <a:rPr sz="1800" b="1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Model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17855" marR="247650" indent="-3632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Feature</a:t>
                      </a:r>
                      <a:r>
                        <a:rPr sz="1800" b="1" spc="-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Based  Model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016635" marR="136525" indent="-8705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Baseline +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Feature</a:t>
                      </a:r>
                      <a:r>
                        <a:rPr sz="1800" b="1" spc="-1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Based  Model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Phrase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Based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76.27*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666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75.23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75.98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Sentence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Based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55.70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66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59.86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60.55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70789" y="6491732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*Classifies </a:t>
            </a:r>
            <a:r>
              <a:rPr sz="1200" dirty="0">
                <a:latin typeface="Carlito"/>
                <a:cs typeface="Carlito"/>
              </a:rPr>
              <a:t>in </a:t>
            </a:r>
            <a:r>
              <a:rPr sz="1200" spc="-5" dirty="0">
                <a:latin typeface="Carlito"/>
                <a:cs typeface="Carlito"/>
              </a:rPr>
              <a:t>positive classes </a:t>
            </a:r>
            <a:r>
              <a:rPr sz="1200" spc="-20" dirty="0">
                <a:latin typeface="Carlito"/>
                <a:cs typeface="Carlito"/>
              </a:rPr>
              <a:t>only, </a:t>
            </a:r>
            <a:r>
              <a:rPr sz="1200" dirty="0">
                <a:latin typeface="Carlito"/>
                <a:cs typeface="Carlito"/>
              </a:rPr>
              <a:t>hence high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recall.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664540"/>
            <a:ext cx="3694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58492"/>
            <a:ext cx="10133965" cy="139858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buClr>
                <a:srgbClr val="A4A4A4"/>
              </a:buClr>
              <a:tabLst>
                <a:tab pos="241935" algn="l"/>
              </a:tabLst>
            </a:pPr>
            <a:r>
              <a:rPr lang="en-IN" sz="4100" spc="-20" dirty="0">
                <a:latin typeface="Carlito"/>
                <a:cs typeface="Carlito"/>
              </a:rPr>
              <a:t>	</a:t>
            </a:r>
            <a:r>
              <a:rPr sz="2800" spc="-20" smtClean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our </a:t>
            </a:r>
            <a:r>
              <a:rPr sz="2800" spc="-15" dirty="0">
                <a:latin typeface="Carlito"/>
                <a:cs typeface="Carlito"/>
              </a:rPr>
              <a:t>feature-based </a:t>
            </a:r>
            <a:r>
              <a:rPr sz="2800" spc="-10" dirty="0">
                <a:latin typeface="Carlito"/>
                <a:cs typeface="Carlito"/>
              </a:rPr>
              <a:t>approach, </a:t>
            </a:r>
            <a:r>
              <a:rPr sz="2800" spc="-25" dirty="0">
                <a:latin typeface="Carlito"/>
                <a:cs typeface="Carlito"/>
              </a:rPr>
              <a:t>feature </a:t>
            </a:r>
            <a:r>
              <a:rPr sz="2800" spc="-10" dirty="0">
                <a:latin typeface="Carlito"/>
                <a:cs typeface="Carlito"/>
              </a:rPr>
              <a:t>analysis </a:t>
            </a:r>
            <a:r>
              <a:rPr sz="2800" spc="-15" dirty="0">
                <a:latin typeface="Carlito"/>
                <a:cs typeface="Carlito"/>
              </a:rPr>
              <a:t>reveals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5" dirty="0">
                <a:latin typeface="Carlito"/>
                <a:cs typeface="Carlito"/>
              </a:rPr>
              <a:t>most important </a:t>
            </a:r>
            <a:r>
              <a:rPr sz="2800" spc="-20" dirty="0">
                <a:latin typeface="Carlito"/>
                <a:cs typeface="Carlito"/>
              </a:rPr>
              <a:t>features are </a:t>
            </a:r>
            <a:r>
              <a:rPr sz="2800" spc="-10" dirty="0">
                <a:latin typeface="Carlito"/>
                <a:cs typeface="Carlito"/>
              </a:rPr>
              <a:t>those that combine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prior polarity of  </a:t>
            </a:r>
            <a:r>
              <a:rPr sz="2800" spc="-20" dirty="0">
                <a:latin typeface="Carlito"/>
                <a:cs typeface="Carlito"/>
              </a:rPr>
              <a:t>words </a:t>
            </a:r>
            <a:r>
              <a:rPr sz="2800" spc="-5" dirty="0">
                <a:latin typeface="Carlito"/>
                <a:cs typeface="Carlito"/>
              </a:rPr>
              <a:t>and their </a:t>
            </a:r>
            <a:r>
              <a:rPr sz="2800" spc="-10" dirty="0">
                <a:latin typeface="Carlito"/>
                <a:cs typeface="Carlito"/>
              </a:rPr>
              <a:t>parts-of-speech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tags.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658492"/>
            <a:ext cx="10133965" cy="4417876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r">
              <a:lnSpc>
                <a:spcPct val="90000"/>
              </a:lnSpc>
              <a:buClr>
                <a:srgbClr val="A4A4A4"/>
              </a:buClr>
              <a:tabLst>
                <a:tab pos="241935" algn="l"/>
              </a:tabLst>
            </a:pPr>
            <a:r>
              <a:rPr lang="en-IN" sz="4100" spc="-20" dirty="0" smtClean="0">
                <a:latin typeface="Carlito"/>
                <a:cs typeface="Carlito"/>
              </a:rPr>
              <a:t>    </a:t>
            </a:r>
          </a:p>
          <a:p>
            <a:pPr marL="241300" marR="5080" indent="-229235" algn="r">
              <a:lnSpc>
                <a:spcPct val="90000"/>
              </a:lnSpc>
              <a:buClr>
                <a:srgbClr val="A4A4A4"/>
              </a:buClr>
              <a:tabLst>
                <a:tab pos="241935" algn="l"/>
              </a:tabLst>
            </a:pPr>
            <a:endParaRPr lang="en-IN" sz="4100" spc="-20" dirty="0">
              <a:latin typeface="Carlito"/>
              <a:cs typeface="Carlito"/>
            </a:endParaRPr>
          </a:p>
          <a:p>
            <a:pPr marL="241300" marR="5080" indent="-229235" algn="r">
              <a:lnSpc>
                <a:spcPct val="90000"/>
              </a:lnSpc>
              <a:buClr>
                <a:srgbClr val="A4A4A4"/>
              </a:buClr>
              <a:tabLst>
                <a:tab pos="241935" algn="l"/>
              </a:tabLst>
            </a:pPr>
            <a:endParaRPr lang="en-IN" sz="4100" spc="-20" dirty="0" smtClean="0">
              <a:latin typeface="Carlito"/>
              <a:cs typeface="Carlito"/>
            </a:endParaRPr>
          </a:p>
          <a:p>
            <a:pPr marL="241300" marR="5080" indent="-229235" algn="r">
              <a:lnSpc>
                <a:spcPct val="90000"/>
              </a:lnSpc>
              <a:buClr>
                <a:srgbClr val="A4A4A4"/>
              </a:buClr>
              <a:tabLst>
                <a:tab pos="241935" algn="l"/>
              </a:tabLst>
            </a:pPr>
            <a:endParaRPr lang="en-IN" sz="4100" spc="-20" dirty="0">
              <a:latin typeface="Carlito"/>
              <a:cs typeface="Carlito"/>
            </a:endParaRPr>
          </a:p>
          <a:p>
            <a:pPr marL="241300" marR="5080" indent="-229235" algn="r">
              <a:lnSpc>
                <a:spcPct val="90000"/>
              </a:lnSpc>
              <a:buClr>
                <a:srgbClr val="A4A4A4"/>
              </a:buClr>
              <a:tabLst>
                <a:tab pos="241935" algn="l"/>
              </a:tabLst>
            </a:pPr>
            <a:endParaRPr lang="en-IN" sz="4100" spc="-20" dirty="0" smtClean="0">
              <a:latin typeface="Carlito"/>
              <a:cs typeface="Carlito"/>
            </a:endParaRPr>
          </a:p>
          <a:p>
            <a:pPr marL="241300" marR="5080" indent="-229235" algn="r">
              <a:lnSpc>
                <a:spcPct val="90000"/>
              </a:lnSpc>
              <a:buClr>
                <a:srgbClr val="A4A4A4"/>
              </a:buClr>
              <a:tabLst>
                <a:tab pos="241935" algn="l"/>
              </a:tabLst>
            </a:pPr>
            <a:endParaRPr lang="en-IN" sz="4100" spc="-20" dirty="0">
              <a:latin typeface="Carlito"/>
              <a:cs typeface="Carlito"/>
            </a:endParaRPr>
          </a:p>
          <a:p>
            <a:pPr marL="241300" marR="5080" indent="-229235" algn="r">
              <a:lnSpc>
                <a:spcPct val="90000"/>
              </a:lnSpc>
              <a:buClr>
                <a:srgbClr val="A4A4A4"/>
              </a:buClr>
              <a:tabLst>
                <a:tab pos="241935" algn="l"/>
              </a:tabLst>
            </a:pPr>
            <a:r>
              <a:rPr lang="en-IN" sz="4100" spc="-20" dirty="0" smtClean="0">
                <a:latin typeface="Carlito"/>
                <a:cs typeface="Carlito"/>
              </a:rPr>
              <a:t>	</a:t>
            </a:r>
            <a:r>
              <a:rPr lang="en-IN" sz="2800" spc="-20" dirty="0" smtClean="0">
                <a:latin typeface="Carlito"/>
                <a:cs typeface="Carlito"/>
              </a:rPr>
              <a:t>Thanks and Regards </a:t>
            </a:r>
          </a:p>
          <a:p>
            <a:pPr marL="241300" marR="5080" indent="-229235" algn="r">
              <a:lnSpc>
                <a:spcPct val="90000"/>
              </a:lnSpc>
              <a:buClr>
                <a:srgbClr val="A4A4A4"/>
              </a:buClr>
              <a:tabLst>
                <a:tab pos="241935" algn="l"/>
              </a:tabLst>
            </a:pPr>
            <a:r>
              <a:rPr lang="en-IN" sz="2800" b="1" spc="-20" dirty="0" smtClean="0">
                <a:latin typeface="Carlito"/>
                <a:cs typeface="Carlito"/>
              </a:rPr>
              <a:t>Pratap Malladi</a:t>
            </a:r>
            <a:endParaRPr lang="en-IN" sz="2800" b="1" spc="-1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664540"/>
            <a:ext cx="846912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 Sentiment</a:t>
            </a:r>
            <a:r>
              <a:rPr spc="-60" dirty="0"/>
              <a:t> </a:t>
            </a:r>
            <a:r>
              <a:rPr spc="-25" dirty="0"/>
              <a:t>Analysis?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4809" y="2021839"/>
            <a:ext cx="5610225" cy="30130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6350" indent="-229235">
              <a:lnSpc>
                <a:spcPct val="90000"/>
              </a:lnSpc>
              <a:spcBef>
                <a:spcPts val="430"/>
              </a:spcBef>
              <a:buClr>
                <a:srgbClr val="A4A4A4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It is </a:t>
            </a:r>
            <a:r>
              <a:rPr sz="2800" spc="-10" dirty="0">
                <a:latin typeface="Carlito"/>
                <a:cs typeface="Carlito"/>
              </a:rPr>
              <a:t>classification </a:t>
            </a:r>
            <a:r>
              <a:rPr sz="2800" spc="-5" dirty="0">
                <a:latin typeface="Carlito"/>
                <a:cs typeface="Carlito"/>
              </a:rPr>
              <a:t>of the polarity of a  </a:t>
            </a:r>
            <a:r>
              <a:rPr sz="2800" spc="-10" dirty="0">
                <a:latin typeface="Carlito"/>
                <a:cs typeface="Carlito"/>
              </a:rPr>
              <a:t>given </a:t>
            </a:r>
            <a:r>
              <a:rPr sz="2800" spc="-20" dirty="0">
                <a:latin typeface="Carlito"/>
                <a:cs typeface="Carlito"/>
              </a:rPr>
              <a:t>text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document, </a:t>
            </a:r>
            <a:r>
              <a:rPr sz="2800" spc="-15" dirty="0">
                <a:latin typeface="Carlito"/>
                <a:cs typeface="Carlito"/>
              </a:rPr>
              <a:t>sentence  </a:t>
            </a:r>
            <a:r>
              <a:rPr sz="2800" spc="-5" dirty="0">
                <a:latin typeface="Carlito"/>
                <a:cs typeface="Carlito"/>
              </a:rPr>
              <a:t>or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phrase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4A4A4"/>
              </a:buClr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241300" marR="5080" indent="-229235">
              <a:lnSpc>
                <a:spcPct val="90000"/>
              </a:lnSpc>
              <a:buClr>
                <a:srgbClr val="A4A4A4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The goal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determine </a:t>
            </a:r>
            <a:r>
              <a:rPr sz="2800" spc="-5" dirty="0">
                <a:latin typeface="Carlito"/>
                <a:cs typeface="Carlito"/>
              </a:rPr>
              <a:t>whether the  </a:t>
            </a:r>
            <a:r>
              <a:rPr sz="2800" spc="-15" dirty="0">
                <a:latin typeface="Carlito"/>
                <a:cs typeface="Carlito"/>
              </a:rPr>
              <a:t>expressed </a:t>
            </a:r>
            <a:r>
              <a:rPr sz="2800" spc="-10" dirty="0">
                <a:latin typeface="Carlito"/>
                <a:cs typeface="Carlito"/>
              </a:rPr>
              <a:t>opinion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20" dirty="0">
                <a:latin typeface="Carlito"/>
                <a:cs typeface="Carlito"/>
              </a:rPr>
              <a:t>text </a:t>
            </a:r>
            <a:r>
              <a:rPr sz="2800" spc="-5" dirty="0">
                <a:latin typeface="Carlito"/>
                <a:cs typeface="Carlito"/>
              </a:rPr>
              <a:t>is  </a:t>
            </a:r>
            <a:r>
              <a:rPr sz="2800" spc="-10" dirty="0">
                <a:latin typeface="Carlito"/>
                <a:cs typeface="Carlito"/>
              </a:rPr>
              <a:t>positive, </a:t>
            </a:r>
            <a:r>
              <a:rPr sz="2800" spc="-20" dirty="0">
                <a:latin typeface="Carlito"/>
                <a:cs typeface="Carlito"/>
              </a:rPr>
              <a:t>negative </a:t>
            </a:r>
            <a:r>
              <a:rPr sz="2800" spc="-5" dirty="0">
                <a:latin typeface="Carlito"/>
                <a:cs typeface="Carlito"/>
              </a:rPr>
              <a:t>or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neutral.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5888" y="3089909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mic Sans MS"/>
                <a:cs typeface="Comic Sans MS"/>
              </a:rPr>
              <a:t>Positive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4975" y="798957"/>
            <a:ext cx="999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/>
                <a:cs typeface="Comic Sans MS"/>
              </a:rPr>
              <a:t>Ne</a:t>
            </a:r>
            <a:r>
              <a:rPr sz="1800" b="1" spc="5" dirty="0">
                <a:latin typeface="Comic Sans MS"/>
                <a:cs typeface="Comic Sans MS"/>
              </a:rPr>
              <a:t>g</a:t>
            </a:r>
            <a:r>
              <a:rPr sz="1800" b="1" dirty="0">
                <a:latin typeface="Comic Sans MS"/>
                <a:cs typeface="Comic Sans MS"/>
              </a:rPr>
              <a:t>ative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4244" y="5292090"/>
            <a:ext cx="865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mic Sans MS"/>
                <a:cs typeface="Comic Sans MS"/>
              </a:rPr>
              <a:t>Neutral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96544"/>
            <a:ext cx="1026426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Why </a:t>
            </a:r>
            <a:r>
              <a:rPr sz="4000" dirty="0"/>
              <a:t>is Sentiment </a:t>
            </a:r>
            <a:r>
              <a:rPr sz="4000" spc="-25" dirty="0"/>
              <a:t>Analysis</a:t>
            </a:r>
            <a:r>
              <a:rPr sz="4000" spc="15" dirty="0"/>
              <a:t> </a:t>
            </a:r>
            <a:r>
              <a:rPr sz="4000" spc="-5" dirty="0"/>
              <a:t>Important?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358353"/>
            <a:ext cx="9935210" cy="338233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5"/>
              </a:spcBef>
              <a:buClr>
                <a:srgbClr val="A4A4A4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Microblogging </a:t>
            </a:r>
            <a:r>
              <a:rPr sz="2800" spc="-5" dirty="0">
                <a:latin typeface="Carlito"/>
                <a:cs typeface="Carlito"/>
              </a:rPr>
              <a:t>has </a:t>
            </a:r>
            <a:r>
              <a:rPr sz="2800" spc="-10" dirty="0">
                <a:latin typeface="Carlito"/>
                <a:cs typeface="Carlito"/>
              </a:rPr>
              <a:t>become popular </a:t>
            </a:r>
            <a:r>
              <a:rPr sz="2800" spc="-15" dirty="0">
                <a:latin typeface="Carlito"/>
                <a:cs typeface="Carlito"/>
              </a:rPr>
              <a:t>communication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tool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Clr>
                <a:srgbClr val="A4A4A4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Opinion </a:t>
            </a:r>
            <a:r>
              <a:rPr sz="2800" spc="-5" dirty="0">
                <a:latin typeface="Carlito"/>
                <a:cs typeface="Carlito"/>
              </a:rPr>
              <a:t>of the mass is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important</a:t>
            </a:r>
            <a:endParaRPr sz="28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930"/>
              </a:spcBef>
              <a:buClr>
                <a:srgbClr val="A4A4A4"/>
              </a:buClr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latin typeface="Carlito"/>
                <a:cs typeface="Carlito"/>
              </a:rPr>
              <a:t>Political </a:t>
            </a:r>
            <a:r>
              <a:rPr sz="2400" spc="-5" dirty="0">
                <a:latin typeface="Carlito"/>
                <a:cs typeface="Carlito"/>
              </a:rPr>
              <a:t>party </a:t>
            </a:r>
            <a:r>
              <a:rPr sz="2400" spc="-15" dirty="0">
                <a:latin typeface="Carlito"/>
                <a:cs typeface="Carlito"/>
              </a:rPr>
              <a:t>may want to </a:t>
            </a:r>
            <a:r>
              <a:rPr sz="2400" spc="-5" dirty="0">
                <a:latin typeface="Carlito"/>
                <a:cs typeface="Carlito"/>
              </a:rPr>
              <a:t>know whether people support </a:t>
            </a:r>
            <a:r>
              <a:rPr sz="2400" dirty="0">
                <a:latin typeface="Carlito"/>
                <a:cs typeface="Carlito"/>
              </a:rPr>
              <a:t>their </a:t>
            </a:r>
            <a:r>
              <a:rPr sz="2400" spc="-15" dirty="0">
                <a:latin typeface="Carlito"/>
                <a:cs typeface="Carlito"/>
              </a:rPr>
              <a:t>program </a:t>
            </a:r>
            <a:r>
              <a:rPr sz="2400" spc="-5" dirty="0">
                <a:latin typeface="Carlito"/>
                <a:cs typeface="Carlito"/>
              </a:rPr>
              <a:t>or  not.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ts val="2735"/>
              </a:lnSpc>
              <a:spcBef>
                <a:spcPts val="540"/>
              </a:spcBef>
              <a:buClr>
                <a:srgbClr val="A4A4A4"/>
              </a:buClr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Carlito"/>
                <a:cs typeface="Carlito"/>
              </a:rPr>
              <a:t>Before </a:t>
            </a:r>
            <a:r>
              <a:rPr sz="2400" spc="-10" dirty="0">
                <a:latin typeface="Carlito"/>
                <a:cs typeface="Carlito"/>
              </a:rPr>
              <a:t>investing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35" dirty="0">
                <a:latin typeface="Carlito"/>
                <a:cs typeface="Carlito"/>
              </a:rPr>
              <a:t>company,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15" dirty="0">
                <a:latin typeface="Carlito"/>
                <a:cs typeface="Carlito"/>
              </a:rPr>
              <a:t>leverage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sentiment of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latin typeface="Carlito"/>
                <a:cs typeface="Carlito"/>
              </a:rPr>
              <a:t>people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company to </a:t>
            </a:r>
            <a:r>
              <a:rPr sz="2400" spc="-5" dirty="0">
                <a:latin typeface="Carlito"/>
                <a:cs typeface="Carlito"/>
              </a:rPr>
              <a:t>find out </a:t>
            </a:r>
            <a:r>
              <a:rPr sz="2400" spc="-10" dirty="0">
                <a:latin typeface="Carlito"/>
                <a:cs typeface="Carlito"/>
              </a:rPr>
              <a:t>where </a:t>
            </a:r>
            <a:r>
              <a:rPr sz="2400" dirty="0">
                <a:latin typeface="Carlito"/>
                <a:cs typeface="Carlito"/>
              </a:rPr>
              <a:t>it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stands.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580"/>
              </a:spcBef>
              <a:buClr>
                <a:srgbClr val="A4A4A4"/>
              </a:buClr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company </a:t>
            </a:r>
            <a:r>
              <a:rPr sz="2400" spc="-5" dirty="0">
                <a:latin typeface="Carlito"/>
                <a:cs typeface="Carlito"/>
              </a:rPr>
              <a:t>might </a:t>
            </a:r>
            <a:r>
              <a:rPr sz="2400" spc="-15" dirty="0">
                <a:latin typeface="Carlito"/>
                <a:cs typeface="Carlito"/>
              </a:rPr>
              <a:t>want </a:t>
            </a:r>
            <a:r>
              <a:rPr sz="2400" spc="-5" dirty="0">
                <a:latin typeface="Carlito"/>
                <a:cs typeface="Carlito"/>
              </a:rPr>
              <a:t>find </a:t>
            </a:r>
            <a:r>
              <a:rPr sz="2400" spc="-10" dirty="0">
                <a:latin typeface="Carlito"/>
                <a:cs typeface="Carlito"/>
              </a:rPr>
              <a:t>out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reviews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its </a:t>
            </a:r>
            <a:r>
              <a:rPr sz="2400" spc="-10" dirty="0">
                <a:latin typeface="Carlito"/>
                <a:cs typeface="Carlito"/>
              </a:rPr>
              <a:t>products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96544"/>
            <a:ext cx="10429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Using </a:t>
            </a:r>
            <a:r>
              <a:rPr sz="4000" spc="-30" dirty="0"/>
              <a:t>Twitter </a:t>
            </a:r>
            <a:r>
              <a:rPr sz="4000" spc="-5" dirty="0"/>
              <a:t>for </a:t>
            </a:r>
            <a:r>
              <a:rPr sz="4000" dirty="0"/>
              <a:t>Sentiment</a:t>
            </a:r>
            <a:r>
              <a:rPr sz="4000" spc="20" dirty="0"/>
              <a:t> </a:t>
            </a:r>
            <a:r>
              <a:rPr sz="4000" spc="-25" dirty="0"/>
              <a:t>Analysis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41094" y="1707918"/>
            <a:ext cx="9287510" cy="39947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4A4A4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Popular </a:t>
            </a:r>
            <a:r>
              <a:rPr sz="2800" spc="-10" dirty="0">
                <a:latin typeface="Carlito"/>
                <a:cs typeface="Carlito"/>
              </a:rPr>
              <a:t>microblogging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site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4A4A4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Short </a:t>
            </a:r>
            <a:r>
              <a:rPr sz="2800" spc="-75" dirty="0">
                <a:latin typeface="Carlito"/>
                <a:cs typeface="Carlito"/>
              </a:rPr>
              <a:t>Text </a:t>
            </a:r>
            <a:r>
              <a:rPr sz="2800" spc="-10" dirty="0">
                <a:latin typeface="Carlito"/>
                <a:cs typeface="Carlito"/>
              </a:rPr>
              <a:t>Messages </a:t>
            </a:r>
            <a:r>
              <a:rPr sz="2800" spc="-5" dirty="0">
                <a:latin typeface="Carlito"/>
                <a:cs typeface="Carlito"/>
              </a:rPr>
              <a:t>of 140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characters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4A4A4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240+ </a:t>
            </a:r>
            <a:r>
              <a:rPr sz="2800" spc="-10" dirty="0">
                <a:latin typeface="Carlito"/>
                <a:cs typeface="Carlito"/>
              </a:rPr>
              <a:t>million active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users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4A4A4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500 </a:t>
            </a:r>
            <a:r>
              <a:rPr sz="2800" spc="-10" dirty="0">
                <a:latin typeface="Carlito"/>
                <a:cs typeface="Carlito"/>
              </a:rPr>
              <a:t>million tweets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20" dirty="0">
                <a:latin typeface="Carlito"/>
                <a:cs typeface="Carlito"/>
              </a:rPr>
              <a:t>generated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everyday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4A4A4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rlito"/>
                <a:cs typeface="Carlito"/>
              </a:rPr>
              <a:t>Twitter </a:t>
            </a:r>
            <a:r>
              <a:rPr sz="2800" spc="-5" dirty="0">
                <a:latin typeface="Carlito"/>
                <a:cs typeface="Carlito"/>
              </a:rPr>
              <a:t>audience </a:t>
            </a:r>
            <a:r>
              <a:rPr sz="2800" spc="-10" dirty="0">
                <a:latin typeface="Carlito"/>
                <a:cs typeface="Carlito"/>
              </a:rPr>
              <a:t>varies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common </a:t>
            </a:r>
            <a:r>
              <a:rPr sz="2800" spc="-5" dirty="0">
                <a:latin typeface="Carlito"/>
                <a:cs typeface="Carlito"/>
              </a:rPr>
              <a:t>man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celebrities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Clr>
                <a:srgbClr val="A4A4A4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Users </a:t>
            </a:r>
            <a:r>
              <a:rPr sz="2800" spc="-10" dirty="0">
                <a:latin typeface="Carlito"/>
                <a:cs typeface="Carlito"/>
              </a:rPr>
              <a:t>often discuss </a:t>
            </a:r>
            <a:r>
              <a:rPr sz="2800" spc="-15" dirty="0">
                <a:latin typeface="Carlito"/>
                <a:cs typeface="Carlito"/>
              </a:rPr>
              <a:t>current </a:t>
            </a:r>
            <a:r>
              <a:rPr sz="2800" spc="-25" dirty="0">
                <a:latin typeface="Carlito"/>
                <a:cs typeface="Carlito"/>
              </a:rPr>
              <a:t>affairs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share personal views </a:t>
            </a:r>
            <a:r>
              <a:rPr sz="2800" spc="-10" dirty="0">
                <a:latin typeface="Carlito"/>
                <a:cs typeface="Carlito"/>
              </a:rPr>
              <a:t>on  various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subjects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lr>
                <a:srgbClr val="A4A4A4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rlito"/>
                <a:cs typeface="Carlito"/>
              </a:rPr>
              <a:t>Tweets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small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length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hence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unambiguous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685800"/>
            <a:ext cx="7848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 smtClean="0"/>
              <a:t>      </a:t>
            </a:r>
            <a:r>
              <a:rPr spc="-10" smtClean="0"/>
              <a:t>Problem</a:t>
            </a:r>
            <a:r>
              <a:rPr spc="-90" smtClean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1094" y="1798066"/>
            <a:ext cx="9190355" cy="4120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problem </a:t>
            </a:r>
            <a:r>
              <a:rPr sz="2600" spc="-15" dirty="0">
                <a:latin typeface="Carlito"/>
                <a:cs typeface="Carlito"/>
              </a:rPr>
              <a:t>at </a:t>
            </a:r>
            <a:r>
              <a:rPr sz="2600" spc="-5" dirty="0">
                <a:latin typeface="Carlito"/>
                <a:cs typeface="Carlito"/>
              </a:rPr>
              <a:t>hand </a:t>
            </a:r>
            <a:r>
              <a:rPr sz="2600" spc="-10" dirty="0">
                <a:latin typeface="Carlito"/>
                <a:cs typeface="Carlito"/>
              </a:rPr>
              <a:t>consists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-10" dirty="0">
                <a:latin typeface="Carlito"/>
                <a:cs typeface="Carlito"/>
              </a:rPr>
              <a:t>two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subtasks: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Carlito"/>
              <a:cs typeface="Carlito"/>
            </a:endParaRPr>
          </a:p>
          <a:p>
            <a:pPr marL="698500" indent="-228600">
              <a:lnSpc>
                <a:spcPct val="100000"/>
              </a:lnSpc>
              <a:spcBef>
                <a:spcPts val="5"/>
              </a:spcBef>
              <a:buClr>
                <a:srgbClr val="A4A4A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rlito"/>
                <a:cs typeface="Carlito"/>
              </a:rPr>
              <a:t>Phrase </a:t>
            </a:r>
            <a:r>
              <a:rPr sz="2200" spc="-15" dirty="0">
                <a:latin typeface="Carlito"/>
                <a:cs typeface="Carlito"/>
              </a:rPr>
              <a:t>Level Sentiment </a:t>
            </a:r>
            <a:r>
              <a:rPr sz="2200" spc="-10" dirty="0">
                <a:latin typeface="Carlito"/>
                <a:cs typeface="Carlito"/>
              </a:rPr>
              <a:t>Analysis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30" dirty="0">
                <a:latin typeface="Carlito"/>
                <a:cs typeface="Carlito"/>
              </a:rPr>
              <a:t>Twitter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:</a:t>
            </a:r>
            <a:endParaRPr sz="2200">
              <a:latin typeface="Carlito"/>
              <a:cs typeface="Carlito"/>
            </a:endParaRPr>
          </a:p>
          <a:p>
            <a:pPr marL="927100" marR="244475">
              <a:lnSpc>
                <a:spcPts val="2380"/>
              </a:lnSpc>
              <a:spcBef>
                <a:spcPts val="819"/>
              </a:spcBef>
            </a:pPr>
            <a:r>
              <a:rPr sz="2200" spc="-10" dirty="0">
                <a:latin typeface="Carlito"/>
                <a:cs typeface="Carlito"/>
              </a:rPr>
              <a:t>Given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message </a:t>
            </a:r>
            <a:r>
              <a:rPr sz="2200" spc="-15" dirty="0">
                <a:latin typeface="Carlito"/>
                <a:cs typeface="Carlito"/>
              </a:rPr>
              <a:t>containing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0" dirty="0">
                <a:latin typeface="Carlito"/>
                <a:cs typeface="Carlito"/>
              </a:rPr>
              <a:t>marked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word </a:t>
            </a:r>
            <a:r>
              <a:rPr sz="2200" spc="-5" dirty="0">
                <a:latin typeface="Carlito"/>
                <a:cs typeface="Carlito"/>
              </a:rPr>
              <a:t>or a </a:t>
            </a:r>
            <a:r>
              <a:rPr sz="2200" spc="-10" dirty="0">
                <a:latin typeface="Carlito"/>
                <a:cs typeface="Carlito"/>
              </a:rPr>
              <a:t>phrase,  determine </a:t>
            </a:r>
            <a:r>
              <a:rPr sz="2200" spc="-5" dirty="0">
                <a:latin typeface="Carlito"/>
                <a:cs typeface="Carlito"/>
              </a:rPr>
              <a:t>whether </a:t>
            </a:r>
            <a:r>
              <a:rPr sz="2200" spc="-10" dirty="0">
                <a:latin typeface="Carlito"/>
                <a:cs typeface="Carlito"/>
              </a:rPr>
              <a:t>that instance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positive, </a:t>
            </a:r>
            <a:r>
              <a:rPr sz="2200" spc="-15" dirty="0">
                <a:latin typeface="Carlito"/>
                <a:cs typeface="Carlito"/>
              </a:rPr>
              <a:t>negative </a:t>
            </a:r>
            <a:r>
              <a:rPr sz="2200" dirty="0">
                <a:latin typeface="Carlito"/>
                <a:cs typeface="Carlito"/>
              </a:rPr>
              <a:t>or </a:t>
            </a:r>
            <a:r>
              <a:rPr sz="2200" spc="-15" dirty="0">
                <a:latin typeface="Carlito"/>
                <a:cs typeface="Carlito"/>
              </a:rPr>
              <a:t>neutral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that  </a:t>
            </a:r>
            <a:r>
              <a:rPr sz="2200" spc="-20" dirty="0">
                <a:latin typeface="Carlito"/>
                <a:cs typeface="Carlito"/>
              </a:rPr>
              <a:t>context.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Carlito"/>
              <a:cs typeface="Carlito"/>
            </a:endParaRPr>
          </a:p>
          <a:p>
            <a:pPr marL="698500" indent="-228600">
              <a:lnSpc>
                <a:spcPct val="100000"/>
              </a:lnSpc>
              <a:buClr>
                <a:srgbClr val="A4A4A4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latin typeface="Carlito"/>
                <a:cs typeface="Carlito"/>
              </a:rPr>
              <a:t>Sentence </a:t>
            </a:r>
            <a:r>
              <a:rPr sz="2200" spc="-10" dirty="0">
                <a:latin typeface="Carlito"/>
                <a:cs typeface="Carlito"/>
              </a:rPr>
              <a:t>Level </a:t>
            </a:r>
            <a:r>
              <a:rPr sz="2200" spc="-15" dirty="0">
                <a:latin typeface="Carlito"/>
                <a:cs typeface="Carlito"/>
              </a:rPr>
              <a:t>Sentiment </a:t>
            </a:r>
            <a:r>
              <a:rPr sz="2200" spc="-10" dirty="0">
                <a:latin typeface="Carlito"/>
                <a:cs typeface="Carlito"/>
              </a:rPr>
              <a:t>Analysis </a:t>
            </a:r>
            <a:r>
              <a:rPr sz="2200" spc="-5" dirty="0">
                <a:latin typeface="Carlito"/>
                <a:cs typeface="Carlito"/>
              </a:rPr>
              <a:t>in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Twitter:</a:t>
            </a:r>
            <a:endParaRPr sz="2200">
              <a:latin typeface="Carlito"/>
              <a:cs typeface="Carlito"/>
            </a:endParaRPr>
          </a:p>
          <a:p>
            <a:pPr marL="927100" marR="5080">
              <a:lnSpc>
                <a:spcPts val="2380"/>
              </a:lnSpc>
              <a:spcBef>
                <a:spcPts val="825"/>
              </a:spcBef>
            </a:pPr>
            <a:r>
              <a:rPr sz="2200" spc="-10" dirty="0">
                <a:latin typeface="Carlito"/>
                <a:cs typeface="Carlito"/>
              </a:rPr>
              <a:t>Given </a:t>
            </a:r>
            <a:r>
              <a:rPr sz="2200" spc="-5" dirty="0">
                <a:latin typeface="Carlito"/>
                <a:cs typeface="Carlito"/>
              </a:rPr>
              <a:t>a message, </a:t>
            </a:r>
            <a:r>
              <a:rPr sz="2200" spc="-10" dirty="0">
                <a:latin typeface="Carlito"/>
                <a:cs typeface="Carlito"/>
              </a:rPr>
              <a:t>decide </a:t>
            </a:r>
            <a:r>
              <a:rPr sz="2200" spc="-5" dirty="0">
                <a:latin typeface="Carlito"/>
                <a:cs typeface="Carlito"/>
              </a:rPr>
              <a:t>whether the </a:t>
            </a:r>
            <a:r>
              <a:rPr sz="2200" spc="-10" dirty="0">
                <a:latin typeface="Carlito"/>
                <a:cs typeface="Carlito"/>
              </a:rPr>
              <a:t>message </a:t>
            </a:r>
            <a:r>
              <a:rPr sz="2200" spc="-5" dirty="0">
                <a:latin typeface="Carlito"/>
                <a:cs typeface="Carlito"/>
              </a:rPr>
              <a:t>is of </a:t>
            </a:r>
            <a:r>
              <a:rPr sz="2200" spc="-10" dirty="0">
                <a:latin typeface="Carlito"/>
                <a:cs typeface="Carlito"/>
              </a:rPr>
              <a:t>positive, </a:t>
            </a:r>
            <a:r>
              <a:rPr sz="2200" spc="-15" dirty="0">
                <a:latin typeface="Carlito"/>
                <a:cs typeface="Carlito"/>
              </a:rPr>
              <a:t>negative, </a:t>
            </a:r>
            <a:r>
              <a:rPr sz="2200" spc="-5" dirty="0">
                <a:latin typeface="Carlito"/>
                <a:cs typeface="Carlito"/>
              </a:rPr>
              <a:t>or  </a:t>
            </a:r>
            <a:r>
              <a:rPr sz="2200" spc="-15" dirty="0">
                <a:latin typeface="Carlito"/>
                <a:cs typeface="Carlito"/>
              </a:rPr>
              <a:t>neutral </a:t>
            </a:r>
            <a:r>
              <a:rPr sz="2200" spc="-10" dirty="0">
                <a:latin typeface="Carlito"/>
                <a:cs typeface="Carlito"/>
              </a:rPr>
              <a:t>sentiment.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messages </a:t>
            </a:r>
            <a:r>
              <a:rPr sz="2200" spc="-15" dirty="0">
                <a:latin typeface="Carlito"/>
                <a:cs typeface="Carlito"/>
              </a:rPr>
              <a:t>conveying </a:t>
            </a:r>
            <a:r>
              <a:rPr sz="2200" spc="-5" dirty="0">
                <a:latin typeface="Carlito"/>
                <a:cs typeface="Carlito"/>
              </a:rPr>
              <a:t>both a </a:t>
            </a:r>
            <a:r>
              <a:rPr sz="2200" spc="-10" dirty="0">
                <a:latin typeface="Carlito"/>
                <a:cs typeface="Carlito"/>
              </a:rPr>
              <a:t>positive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negative  </a:t>
            </a:r>
            <a:r>
              <a:rPr sz="2200" spc="-10" dirty="0">
                <a:latin typeface="Carlito"/>
                <a:cs typeface="Carlito"/>
              </a:rPr>
              <a:t>sentiment, whichever </a:t>
            </a:r>
            <a:r>
              <a:rPr sz="2200" spc="-5" dirty="0">
                <a:latin typeface="Carlito"/>
                <a:cs typeface="Carlito"/>
              </a:rPr>
              <a:t>is the </a:t>
            </a:r>
            <a:r>
              <a:rPr sz="2200" spc="-15" dirty="0">
                <a:latin typeface="Carlito"/>
                <a:cs typeface="Carlito"/>
              </a:rPr>
              <a:t>stronger sentiment </a:t>
            </a:r>
            <a:r>
              <a:rPr sz="2200" spc="-5" dirty="0">
                <a:latin typeface="Carlito"/>
                <a:cs typeface="Carlito"/>
              </a:rPr>
              <a:t>should be</a:t>
            </a:r>
            <a:r>
              <a:rPr sz="2200" spc="1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chosen.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1" y="586486"/>
            <a:ext cx="3618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Challe</a:t>
            </a:r>
            <a:r>
              <a:rPr spc="-20" dirty="0"/>
              <a:t>n</a:t>
            </a:r>
            <a:r>
              <a:rPr spc="-5" dirty="0"/>
              <a:t>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13763"/>
            <a:ext cx="99034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A4A4A4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30" dirty="0">
                <a:latin typeface="Carlito"/>
                <a:cs typeface="Carlito"/>
              </a:rPr>
              <a:t>Tweets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highly </a:t>
            </a:r>
            <a:r>
              <a:rPr sz="2800" spc="-15" dirty="0">
                <a:latin typeface="Carlito"/>
                <a:cs typeface="Carlito"/>
              </a:rPr>
              <a:t>unstructured </a:t>
            </a:r>
            <a:r>
              <a:rPr sz="2800" spc="-5" dirty="0">
                <a:latin typeface="Carlito"/>
                <a:cs typeface="Carlito"/>
              </a:rPr>
              <a:t>and also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non-grammatical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950210"/>
            <a:ext cx="48742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A4A4A4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Out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Vocabulary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Words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486783"/>
            <a:ext cx="38074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A4A4A4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Lexical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Variation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6023254"/>
            <a:ext cx="83794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A4A4A4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Extensive usage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acronyms </a:t>
            </a:r>
            <a:r>
              <a:rPr sz="2800" spc="-30" dirty="0">
                <a:latin typeface="Carlito"/>
                <a:cs typeface="Carlito"/>
              </a:rPr>
              <a:t>like </a:t>
            </a:r>
            <a:r>
              <a:rPr sz="2800" i="1" spc="-5" dirty="0">
                <a:latin typeface="Carlito"/>
                <a:cs typeface="Carlito"/>
              </a:rPr>
              <a:t>asap, lol,</a:t>
            </a:r>
            <a:r>
              <a:rPr sz="2800" i="1" spc="90" dirty="0">
                <a:latin typeface="Carlito"/>
                <a:cs typeface="Carlito"/>
              </a:rPr>
              <a:t> </a:t>
            </a:r>
            <a:r>
              <a:rPr sz="2800" i="1" spc="-15" dirty="0">
                <a:latin typeface="Carlito"/>
                <a:cs typeface="Carlito"/>
              </a:rPr>
              <a:t>afaik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74848" y="2285999"/>
            <a:ext cx="7056120" cy="588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4848" y="3570732"/>
            <a:ext cx="7056120" cy="91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4848" y="5004815"/>
            <a:ext cx="7056120" cy="941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25908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664540"/>
            <a:ext cx="3602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5469635"/>
            <a:ext cx="4282440" cy="652780"/>
          </a:xfrm>
          <a:custGeom>
            <a:avLst/>
            <a:gdLst/>
            <a:ahLst/>
            <a:cxnLst/>
            <a:rect l="l" t="t" r="r" b="b"/>
            <a:pathLst>
              <a:path w="4282440" h="652779">
                <a:moveTo>
                  <a:pt x="4282440" y="0"/>
                </a:moveTo>
                <a:lnTo>
                  <a:pt x="0" y="0"/>
                </a:lnTo>
                <a:lnTo>
                  <a:pt x="0" y="652271"/>
                </a:lnTo>
                <a:lnTo>
                  <a:pt x="4282440" y="652271"/>
                </a:lnTo>
                <a:lnTo>
                  <a:pt x="428244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00" y="5469635"/>
            <a:ext cx="4282440" cy="652780"/>
          </a:xfrm>
          <a:prstGeom prst="rect">
            <a:avLst/>
          </a:prstGeom>
          <a:ln w="12192">
            <a:solidFill>
              <a:srgbClr val="FFFFFF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407034">
              <a:lnSpc>
                <a:spcPct val="100000"/>
              </a:lnSpc>
              <a:spcBef>
                <a:spcPts val="925"/>
              </a:spcBef>
            </a:pPr>
            <a:r>
              <a:rPr sz="2300" spc="-5" dirty="0">
                <a:latin typeface="Carlito"/>
                <a:cs typeface="Carlito"/>
              </a:rPr>
              <a:t>SVM </a:t>
            </a:r>
            <a:r>
              <a:rPr sz="2300" dirty="0">
                <a:latin typeface="Carlito"/>
                <a:cs typeface="Carlito"/>
              </a:rPr>
              <a:t>Classifier and</a:t>
            </a:r>
            <a:r>
              <a:rPr sz="2300" spc="-6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Prediction</a:t>
            </a:r>
            <a:endParaRPr sz="23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1850" y="1491741"/>
            <a:ext cx="4295140" cy="3995420"/>
            <a:chOff x="831850" y="1491741"/>
            <a:chExt cx="4295140" cy="3995420"/>
          </a:xfrm>
        </p:grpSpPr>
        <p:sp>
          <p:nvSpPr>
            <p:cNvPr id="6" name="object 6"/>
            <p:cNvSpPr/>
            <p:nvPr/>
          </p:nvSpPr>
          <p:spPr>
            <a:xfrm>
              <a:off x="838200" y="4477512"/>
              <a:ext cx="4282440" cy="1003300"/>
            </a:xfrm>
            <a:custGeom>
              <a:avLst/>
              <a:gdLst/>
              <a:ahLst/>
              <a:cxnLst/>
              <a:rect l="l" t="t" r="r" b="b"/>
              <a:pathLst>
                <a:path w="4282440" h="1003300">
                  <a:moveTo>
                    <a:pt x="4282440" y="0"/>
                  </a:moveTo>
                  <a:lnTo>
                    <a:pt x="0" y="0"/>
                  </a:lnTo>
                  <a:lnTo>
                    <a:pt x="0" y="651637"/>
                  </a:lnTo>
                  <a:lnTo>
                    <a:pt x="2015870" y="651637"/>
                  </a:lnTo>
                  <a:lnTo>
                    <a:pt x="2015870" y="752094"/>
                  </a:lnTo>
                  <a:lnTo>
                    <a:pt x="1890522" y="752094"/>
                  </a:lnTo>
                  <a:lnTo>
                    <a:pt x="2141220" y="1002791"/>
                  </a:lnTo>
                  <a:lnTo>
                    <a:pt x="2391918" y="752094"/>
                  </a:lnTo>
                  <a:lnTo>
                    <a:pt x="2266569" y="752094"/>
                  </a:lnTo>
                  <a:lnTo>
                    <a:pt x="2266569" y="651637"/>
                  </a:lnTo>
                  <a:lnTo>
                    <a:pt x="4282440" y="651637"/>
                  </a:lnTo>
                  <a:lnTo>
                    <a:pt x="4282440" y="0"/>
                  </a:lnTo>
                  <a:close/>
                </a:path>
              </a:pathLst>
            </a:custGeom>
            <a:solidFill>
              <a:srgbClr val="43A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4477512"/>
              <a:ext cx="4282440" cy="1003300"/>
            </a:xfrm>
            <a:custGeom>
              <a:avLst/>
              <a:gdLst/>
              <a:ahLst/>
              <a:cxnLst/>
              <a:rect l="l" t="t" r="r" b="b"/>
              <a:pathLst>
                <a:path w="4282440" h="1003300">
                  <a:moveTo>
                    <a:pt x="4282440" y="651637"/>
                  </a:moveTo>
                  <a:lnTo>
                    <a:pt x="2266569" y="651637"/>
                  </a:lnTo>
                  <a:lnTo>
                    <a:pt x="2266569" y="752094"/>
                  </a:lnTo>
                  <a:lnTo>
                    <a:pt x="2391918" y="752094"/>
                  </a:lnTo>
                  <a:lnTo>
                    <a:pt x="2141220" y="1002791"/>
                  </a:lnTo>
                  <a:lnTo>
                    <a:pt x="1890522" y="752094"/>
                  </a:lnTo>
                  <a:lnTo>
                    <a:pt x="2015870" y="752094"/>
                  </a:lnTo>
                  <a:lnTo>
                    <a:pt x="2015870" y="651637"/>
                  </a:lnTo>
                  <a:lnTo>
                    <a:pt x="0" y="651637"/>
                  </a:lnTo>
                  <a:lnTo>
                    <a:pt x="0" y="0"/>
                  </a:lnTo>
                  <a:lnTo>
                    <a:pt x="4282440" y="0"/>
                  </a:lnTo>
                  <a:lnTo>
                    <a:pt x="4282440" y="65163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3483863"/>
              <a:ext cx="4282440" cy="1003300"/>
            </a:xfrm>
            <a:custGeom>
              <a:avLst/>
              <a:gdLst/>
              <a:ahLst/>
              <a:cxnLst/>
              <a:rect l="l" t="t" r="r" b="b"/>
              <a:pathLst>
                <a:path w="4282440" h="1003300">
                  <a:moveTo>
                    <a:pt x="4282440" y="0"/>
                  </a:moveTo>
                  <a:lnTo>
                    <a:pt x="0" y="0"/>
                  </a:lnTo>
                  <a:lnTo>
                    <a:pt x="0" y="651637"/>
                  </a:lnTo>
                  <a:lnTo>
                    <a:pt x="2015870" y="651637"/>
                  </a:lnTo>
                  <a:lnTo>
                    <a:pt x="2015870" y="752094"/>
                  </a:lnTo>
                  <a:lnTo>
                    <a:pt x="1890522" y="752094"/>
                  </a:lnTo>
                  <a:lnTo>
                    <a:pt x="2141220" y="1002792"/>
                  </a:lnTo>
                  <a:lnTo>
                    <a:pt x="2391918" y="752094"/>
                  </a:lnTo>
                  <a:lnTo>
                    <a:pt x="2266569" y="752094"/>
                  </a:lnTo>
                  <a:lnTo>
                    <a:pt x="2266569" y="651637"/>
                  </a:lnTo>
                  <a:lnTo>
                    <a:pt x="4282440" y="651637"/>
                  </a:lnTo>
                  <a:lnTo>
                    <a:pt x="4282440" y="0"/>
                  </a:lnTo>
                  <a:close/>
                </a:path>
              </a:pathLst>
            </a:custGeom>
            <a:solidFill>
              <a:srgbClr val="43BA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200" y="3483863"/>
              <a:ext cx="4282440" cy="1003300"/>
            </a:xfrm>
            <a:custGeom>
              <a:avLst/>
              <a:gdLst/>
              <a:ahLst/>
              <a:cxnLst/>
              <a:rect l="l" t="t" r="r" b="b"/>
              <a:pathLst>
                <a:path w="4282440" h="1003300">
                  <a:moveTo>
                    <a:pt x="4282440" y="651637"/>
                  </a:moveTo>
                  <a:lnTo>
                    <a:pt x="2266569" y="651637"/>
                  </a:lnTo>
                  <a:lnTo>
                    <a:pt x="2266569" y="752094"/>
                  </a:lnTo>
                  <a:lnTo>
                    <a:pt x="2391918" y="752094"/>
                  </a:lnTo>
                  <a:lnTo>
                    <a:pt x="2141220" y="1002792"/>
                  </a:lnTo>
                  <a:lnTo>
                    <a:pt x="1890522" y="752094"/>
                  </a:lnTo>
                  <a:lnTo>
                    <a:pt x="2015870" y="752094"/>
                  </a:lnTo>
                  <a:lnTo>
                    <a:pt x="2015870" y="651637"/>
                  </a:lnTo>
                  <a:lnTo>
                    <a:pt x="0" y="651637"/>
                  </a:lnTo>
                  <a:lnTo>
                    <a:pt x="0" y="0"/>
                  </a:lnTo>
                  <a:lnTo>
                    <a:pt x="4282440" y="0"/>
                  </a:lnTo>
                  <a:lnTo>
                    <a:pt x="4282440" y="65163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200" y="2529839"/>
              <a:ext cx="4282440" cy="1003300"/>
            </a:xfrm>
            <a:custGeom>
              <a:avLst/>
              <a:gdLst/>
              <a:ahLst/>
              <a:cxnLst/>
              <a:rect l="l" t="t" r="r" b="b"/>
              <a:pathLst>
                <a:path w="4282440" h="1003300">
                  <a:moveTo>
                    <a:pt x="4282440" y="0"/>
                  </a:moveTo>
                  <a:lnTo>
                    <a:pt x="0" y="0"/>
                  </a:lnTo>
                  <a:lnTo>
                    <a:pt x="0" y="651637"/>
                  </a:lnTo>
                  <a:lnTo>
                    <a:pt x="2015870" y="651637"/>
                  </a:lnTo>
                  <a:lnTo>
                    <a:pt x="2015870" y="752094"/>
                  </a:lnTo>
                  <a:lnTo>
                    <a:pt x="1890522" y="752094"/>
                  </a:lnTo>
                  <a:lnTo>
                    <a:pt x="2141220" y="1002792"/>
                  </a:lnTo>
                  <a:lnTo>
                    <a:pt x="2391918" y="752094"/>
                  </a:lnTo>
                  <a:lnTo>
                    <a:pt x="2266569" y="752094"/>
                  </a:lnTo>
                  <a:lnTo>
                    <a:pt x="2266569" y="651637"/>
                  </a:lnTo>
                  <a:lnTo>
                    <a:pt x="4282440" y="651637"/>
                  </a:lnTo>
                  <a:lnTo>
                    <a:pt x="4282440" y="0"/>
                  </a:lnTo>
                  <a:close/>
                </a:path>
              </a:pathLst>
            </a:custGeom>
            <a:solidFill>
              <a:srgbClr val="45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200" y="2529839"/>
              <a:ext cx="4282440" cy="1003300"/>
            </a:xfrm>
            <a:custGeom>
              <a:avLst/>
              <a:gdLst/>
              <a:ahLst/>
              <a:cxnLst/>
              <a:rect l="l" t="t" r="r" b="b"/>
              <a:pathLst>
                <a:path w="4282440" h="1003300">
                  <a:moveTo>
                    <a:pt x="4282440" y="651637"/>
                  </a:moveTo>
                  <a:lnTo>
                    <a:pt x="2266569" y="651637"/>
                  </a:lnTo>
                  <a:lnTo>
                    <a:pt x="2266569" y="752094"/>
                  </a:lnTo>
                  <a:lnTo>
                    <a:pt x="2391918" y="752094"/>
                  </a:lnTo>
                  <a:lnTo>
                    <a:pt x="2141220" y="1002792"/>
                  </a:lnTo>
                  <a:lnTo>
                    <a:pt x="1890522" y="752094"/>
                  </a:lnTo>
                  <a:lnTo>
                    <a:pt x="2015870" y="752094"/>
                  </a:lnTo>
                  <a:lnTo>
                    <a:pt x="2015870" y="651637"/>
                  </a:lnTo>
                  <a:lnTo>
                    <a:pt x="0" y="651637"/>
                  </a:lnTo>
                  <a:lnTo>
                    <a:pt x="0" y="0"/>
                  </a:lnTo>
                  <a:lnTo>
                    <a:pt x="4282440" y="0"/>
                  </a:lnTo>
                  <a:lnTo>
                    <a:pt x="4282440" y="651637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200" y="1498091"/>
              <a:ext cx="4282440" cy="1003300"/>
            </a:xfrm>
            <a:custGeom>
              <a:avLst/>
              <a:gdLst/>
              <a:ahLst/>
              <a:cxnLst/>
              <a:rect l="l" t="t" r="r" b="b"/>
              <a:pathLst>
                <a:path w="4282440" h="1003300">
                  <a:moveTo>
                    <a:pt x="4282440" y="0"/>
                  </a:moveTo>
                  <a:lnTo>
                    <a:pt x="0" y="0"/>
                  </a:lnTo>
                  <a:lnTo>
                    <a:pt x="0" y="651637"/>
                  </a:lnTo>
                  <a:lnTo>
                    <a:pt x="2015870" y="651637"/>
                  </a:lnTo>
                  <a:lnTo>
                    <a:pt x="2015870" y="752094"/>
                  </a:lnTo>
                  <a:lnTo>
                    <a:pt x="1890522" y="752094"/>
                  </a:lnTo>
                  <a:lnTo>
                    <a:pt x="2141220" y="1002792"/>
                  </a:lnTo>
                  <a:lnTo>
                    <a:pt x="2391918" y="752094"/>
                  </a:lnTo>
                  <a:lnTo>
                    <a:pt x="2266569" y="752094"/>
                  </a:lnTo>
                  <a:lnTo>
                    <a:pt x="2266569" y="651637"/>
                  </a:lnTo>
                  <a:lnTo>
                    <a:pt x="4282440" y="651637"/>
                  </a:lnTo>
                  <a:lnTo>
                    <a:pt x="428244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200" y="1498091"/>
              <a:ext cx="4282440" cy="1003300"/>
            </a:xfrm>
            <a:custGeom>
              <a:avLst/>
              <a:gdLst/>
              <a:ahLst/>
              <a:cxnLst/>
              <a:rect l="l" t="t" r="r" b="b"/>
              <a:pathLst>
                <a:path w="4282440" h="1003300">
                  <a:moveTo>
                    <a:pt x="4282440" y="651637"/>
                  </a:moveTo>
                  <a:lnTo>
                    <a:pt x="2266569" y="651637"/>
                  </a:lnTo>
                  <a:lnTo>
                    <a:pt x="2266569" y="752094"/>
                  </a:lnTo>
                  <a:lnTo>
                    <a:pt x="2391918" y="752094"/>
                  </a:lnTo>
                  <a:lnTo>
                    <a:pt x="2141220" y="1002792"/>
                  </a:lnTo>
                  <a:lnTo>
                    <a:pt x="1890522" y="752094"/>
                  </a:lnTo>
                  <a:lnTo>
                    <a:pt x="2015870" y="752094"/>
                  </a:lnTo>
                  <a:lnTo>
                    <a:pt x="2015870" y="651637"/>
                  </a:lnTo>
                  <a:lnTo>
                    <a:pt x="0" y="651637"/>
                  </a:lnTo>
                  <a:lnTo>
                    <a:pt x="0" y="0"/>
                  </a:lnTo>
                  <a:lnTo>
                    <a:pt x="4282440" y="0"/>
                  </a:lnTo>
                  <a:lnTo>
                    <a:pt x="4282440" y="651637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42897" y="1600326"/>
            <a:ext cx="2273935" cy="3357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300" spc="-25" dirty="0">
                <a:latin typeface="Carlito"/>
                <a:cs typeface="Carlito"/>
              </a:rPr>
              <a:t>Tweet</a:t>
            </a:r>
            <a:r>
              <a:rPr sz="2300" spc="-6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Downloader</a:t>
            </a:r>
            <a:endParaRPr sz="2300">
              <a:latin typeface="Carlito"/>
              <a:cs typeface="Carlito"/>
            </a:endParaRPr>
          </a:p>
          <a:p>
            <a:pPr marL="109855" marR="102870" indent="-1905" algn="ctr">
              <a:lnSpc>
                <a:spcPct val="277800"/>
              </a:lnSpc>
              <a:spcBef>
                <a:spcPts val="459"/>
              </a:spcBef>
            </a:pPr>
            <a:r>
              <a:rPr sz="2300" spc="-30" dirty="0">
                <a:latin typeface="Carlito"/>
                <a:cs typeface="Carlito"/>
              </a:rPr>
              <a:t>Tokeniser  </a:t>
            </a:r>
            <a:r>
              <a:rPr sz="2300" spc="-10" dirty="0">
                <a:latin typeface="Carlito"/>
                <a:cs typeface="Carlito"/>
              </a:rPr>
              <a:t>Preprocessing  </a:t>
            </a:r>
            <a:r>
              <a:rPr sz="2300" spc="-15" dirty="0">
                <a:latin typeface="Carlito"/>
                <a:cs typeface="Carlito"/>
              </a:rPr>
              <a:t>Feature</a:t>
            </a:r>
            <a:r>
              <a:rPr sz="2300" spc="-6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Extractor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98135" y="1632204"/>
            <a:ext cx="7094219" cy="448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357764"/>
            <a:ext cx="9441815" cy="46570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45"/>
              </a:spcBef>
              <a:buClr>
                <a:srgbClr val="A4A4A4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35" dirty="0">
                <a:latin typeface="Carlito"/>
                <a:cs typeface="Carlito"/>
              </a:rPr>
              <a:t>Tweet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Downloader</a:t>
            </a:r>
            <a:endParaRPr sz="2800">
              <a:latin typeface="Carlito"/>
              <a:cs typeface="Carlito"/>
            </a:endParaRPr>
          </a:p>
          <a:p>
            <a:pPr marL="767080" lvl="1" indent="-297815">
              <a:lnSpc>
                <a:spcPct val="100000"/>
              </a:lnSpc>
              <a:spcBef>
                <a:spcPts val="305"/>
              </a:spcBef>
              <a:buClr>
                <a:srgbClr val="A4A4A4"/>
              </a:buClr>
              <a:buFont typeface="Arial"/>
              <a:buChar char="•"/>
              <a:tabLst>
                <a:tab pos="767080" algn="l"/>
                <a:tab pos="767715" algn="l"/>
              </a:tabLst>
            </a:pPr>
            <a:r>
              <a:rPr sz="2400" spc="-5" dirty="0">
                <a:latin typeface="Carlito"/>
                <a:cs typeface="Carlito"/>
              </a:rPr>
              <a:t>Download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tweets using </a:t>
            </a:r>
            <a:r>
              <a:rPr sz="2400" spc="-25" dirty="0">
                <a:latin typeface="Carlito"/>
                <a:cs typeface="Carlito"/>
              </a:rPr>
              <a:t>Twitter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API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Clr>
                <a:srgbClr val="A4A4A4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35" dirty="0">
                <a:latin typeface="Carlito"/>
                <a:cs typeface="Carlito"/>
              </a:rPr>
              <a:t>Tokenisation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Clr>
                <a:srgbClr val="A4A4A4"/>
              </a:buClr>
              <a:buFont typeface="Arial"/>
              <a:buChar char="•"/>
              <a:tabLst>
                <a:tab pos="699135" algn="l"/>
              </a:tabLst>
            </a:pPr>
            <a:r>
              <a:rPr sz="2400" spc="-25" dirty="0">
                <a:latin typeface="Carlito"/>
                <a:cs typeface="Carlito"/>
              </a:rPr>
              <a:t>Twitter </a:t>
            </a:r>
            <a:r>
              <a:rPr sz="2400" spc="-5" dirty="0">
                <a:latin typeface="Carlito"/>
                <a:cs typeface="Carlito"/>
              </a:rPr>
              <a:t>specific POS </a:t>
            </a:r>
            <a:r>
              <a:rPr sz="2400" spc="-35" dirty="0">
                <a:latin typeface="Carlito"/>
                <a:cs typeface="Carlito"/>
              </a:rPr>
              <a:t>Tagger </a:t>
            </a:r>
            <a:r>
              <a:rPr sz="2400" spc="-5" dirty="0">
                <a:latin typeface="Carlito"/>
                <a:cs typeface="Carlito"/>
              </a:rPr>
              <a:t>developed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ARK </a:t>
            </a:r>
            <a:r>
              <a:rPr sz="2400" spc="-5" dirty="0">
                <a:latin typeface="Carlito"/>
                <a:cs typeface="Carlito"/>
              </a:rPr>
              <a:t>Social </a:t>
            </a:r>
            <a:r>
              <a:rPr sz="2400" dirty="0">
                <a:latin typeface="Carlito"/>
                <a:cs typeface="Carlito"/>
              </a:rPr>
              <a:t>Media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Search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Clr>
                <a:srgbClr val="A4A4A4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Preprocessing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05"/>
              </a:spcBef>
              <a:buClr>
                <a:srgbClr val="A4A4A4"/>
              </a:buClr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rlito"/>
                <a:cs typeface="Carlito"/>
              </a:rPr>
              <a:t>Removing </a:t>
            </a:r>
            <a:r>
              <a:rPr sz="2400" spc="-5" dirty="0">
                <a:latin typeface="Carlito"/>
                <a:cs typeface="Carlito"/>
              </a:rPr>
              <a:t>non-English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Tweets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lr>
                <a:srgbClr val="A4A4A4"/>
              </a:buClr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Replacing </a:t>
            </a:r>
            <a:r>
              <a:rPr sz="2400" spc="-10" dirty="0">
                <a:latin typeface="Carlito"/>
                <a:cs typeface="Carlito"/>
              </a:rPr>
              <a:t>Emoticons by </a:t>
            </a:r>
            <a:r>
              <a:rPr sz="2400" dirty="0">
                <a:latin typeface="Carlito"/>
                <a:cs typeface="Carlito"/>
              </a:rPr>
              <a:t>their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polarity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lr>
                <a:srgbClr val="A4A4A4"/>
              </a:buClr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latin typeface="Carlito"/>
                <a:cs typeface="Carlito"/>
              </a:rPr>
              <a:t>Remove </a:t>
            </a:r>
            <a:r>
              <a:rPr sz="2400" spc="5" dirty="0">
                <a:latin typeface="Carlito"/>
                <a:cs typeface="Carlito"/>
              </a:rPr>
              <a:t>URL, </a:t>
            </a:r>
            <a:r>
              <a:rPr sz="2400" spc="-45" dirty="0">
                <a:latin typeface="Carlito"/>
                <a:cs typeface="Carlito"/>
              </a:rPr>
              <a:t>Target </a:t>
            </a:r>
            <a:r>
              <a:rPr sz="2400" spc="-5" dirty="0">
                <a:latin typeface="Carlito"/>
                <a:cs typeface="Carlito"/>
              </a:rPr>
              <a:t>Mentions, </a:t>
            </a:r>
            <a:r>
              <a:rPr sz="2400" spc="-10" dirty="0">
                <a:latin typeface="Carlito"/>
                <a:cs typeface="Carlito"/>
              </a:rPr>
              <a:t>Hashtags,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Numbers.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85"/>
              </a:spcBef>
              <a:buClr>
                <a:srgbClr val="A4A4A4"/>
              </a:buClr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Replace </a:t>
            </a:r>
            <a:r>
              <a:rPr sz="2400" spc="-15" dirty="0">
                <a:latin typeface="Carlito"/>
                <a:cs typeface="Carlito"/>
              </a:rPr>
              <a:t>Negative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Mentions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lr>
                <a:srgbClr val="A4A4A4"/>
              </a:buClr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Replace Sequence of </a:t>
            </a:r>
            <a:r>
              <a:rPr sz="2400" spc="-10" dirty="0">
                <a:latin typeface="Carlito"/>
                <a:cs typeface="Carlito"/>
              </a:rPr>
              <a:t>Repeated </a:t>
            </a:r>
            <a:r>
              <a:rPr sz="2400" spc="-15" dirty="0">
                <a:latin typeface="Carlito"/>
                <a:cs typeface="Carlito"/>
              </a:rPr>
              <a:t>Characters </a:t>
            </a:r>
            <a:r>
              <a:rPr sz="2400" dirty="0">
                <a:latin typeface="Carlito"/>
                <a:cs typeface="Carlito"/>
              </a:rPr>
              <a:t>eg. </a:t>
            </a:r>
            <a:r>
              <a:rPr sz="2400" spc="-20" dirty="0">
                <a:latin typeface="Carlito"/>
                <a:cs typeface="Carlito"/>
              </a:rPr>
              <a:t>‘coooooooool’ </a:t>
            </a:r>
            <a:r>
              <a:rPr sz="2400" spc="-10" dirty="0">
                <a:latin typeface="Carlito"/>
                <a:cs typeface="Carlito"/>
              </a:rPr>
              <a:t>by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‘coool’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lr>
                <a:srgbClr val="A4A4A4"/>
              </a:buClr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latin typeface="Carlito"/>
                <a:cs typeface="Carlito"/>
              </a:rPr>
              <a:t>Remove </a:t>
            </a:r>
            <a:r>
              <a:rPr sz="2400" spc="-5" dirty="0">
                <a:latin typeface="Carlito"/>
                <a:cs typeface="Carlito"/>
              </a:rPr>
              <a:t>Nouns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Prepositions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9600" y="664540"/>
            <a:ext cx="3678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Approach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518</Words>
  <Application>Microsoft Office PowerPoint</Application>
  <PresentationFormat>Custom</PresentationFormat>
  <Paragraphs>107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Sentiment Analysis in Twitter</vt:lpstr>
      <vt:lpstr>What is Sentiment Analysis?</vt:lpstr>
      <vt:lpstr>Slide 3</vt:lpstr>
      <vt:lpstr>Why is Sentiment Analysis Important?</vt:lpstr>
      <vt:lpstr>Using Twitter for Sentiment Analysis</vt:lpstr>
      <vt:lpstr>      Problem Statement</vt:lpstr>
      <vt:lpstr>Challenges</vt:lpstr>
      <vt:lpstr>Approach</vt:lpstr>
      <vt:lpstr>Approach</vt:lpstr>
      <vt:lpstr>Approach</vt:lpstr>
      <vt:lpstr>Results A baseline model by taking the unigrams, bigrams and trigrams and  compare it with the feature based model for both the sub-tasks</vt:lpstr>
      <vt:lpstr>Conclusion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in Twitter</dc:title>
  <cp:lastModifiedBy>Sunitha</cp:lastModifiedBy>
  <cp:revision>1</cp:revision>
  <dcterms:created xsi:type="dcterms:W3CDTF">2020-02-25T07:23:57Z</dcterms:created>
  <dcterms:modified xsi:type="dcterms:W3CDTF">2020-02-25T07:32:22Z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2020-02-25T00:00:00Z</vt:filetime>
  </property>
</Properties>
</file>