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97" r:id="rId3"/>
    <p:sldId id="504" r:id="rId4"/>
    <p:sldId id="505" r:id="rId5"/>
    <p:sldId id="506" r:id="rId6"/>
    <p:sldId id="507" r:id="rId7"/>
    <p:sldId id="508" r:id="rId8"/>
    <p:sldId id="509" r:id="rId9"/>
    <p:sldId id="510" r:id="rId10"/>
    <p:sldId id="513" r:id="rId11"/>
    <p:sldId id="514" r:id="rId12"/>
    <p:sldId id="511" r:id="rId13"/>
    <p:sldId id="516" r:id="rId14"/>
    <p:sldId id="517" r:id="rId15"/>
    <p:sldId id="518" r:id="rId16"/>
    <p:sldId id="521" r:id="rId17"/>
    <p:sldId id="519" r:id="rId18"/>
    <p:sldId id="520" r:id="rId19"/>
    <p:sldId id="523" r:id="rId20"/>
    <p:sldId id="524" r:id="rId21"/>
    <p:sldId id="525" r:id="rId22"/>
    <p:sldId id="527" r:id="rId23"/>
    <p:sldId id="529" r:id="rId24"/>
    <p:sldId id="530" r:id="rId25"/>
    <p:sldId id="531" r:id="rId26"/>
    <p:sldId id="534" r:id="rId27"/>
    <p:sldId id="533" r:id="rId28"/>
    <p:sldId id="535" r:id="rId29"/>
    <p:sldId id="537" r:id="rId30"/>
    <p:sldId id="538" r:id="rId31"/>
    <p:sldId id="539" r:id="rId32"/>
    <p:sldId id="540" r:id="rId33"/>
    <p:sldId id="543" r:id="rId34"/>
    <p:sldId id="545" r:id="rId35"/>
    <p:sldId id="541" r:id="rId36"/>
    <p:sldId id="544" r:id="rId37"/>
    <p:sldId id="542" r:id="rId38"/>
    <p:sldId id="327" r:id="rId39"/>
    <p:sldId id="54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066"/>
    <a:srgbClr val="F3C419"/>
    <a:srgbClr val="0000FF"/>
    <a:srgbClr val="000099"/>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426" autoAdjust="0"/>
    <p:restoredTop sz="99223" autoAdjust="0"/>
  </p:normalViewPr>
  <p:slideViewPr>
    <p:cSldViewPr>
      <p:cViewPr>
        <p:scale>
          <a:sx n="75" d="100"/>
          <a:sy n="75" d="100"/>
        </p:scale>
        <p:origin x="-115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pPr/>
              <a:t>17-03-2020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pPr/>
              <a:t>‹#›</a:t>
            </a:fld>
            <a:endParaRPr lang="en-IN"/>
          </a:p>
        </p:txBody>
      </p:sp>
    </p:spTree>
    <p:extLst>
      <p:ext uri="{BB962C8B-B14F-4D97-AF65-F5344CB8AC3E}">
        <p14:creationId xmlns=""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0.xml"/><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slide" Target="slide29.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8.xml"/><Relationship Id="rId5" Type="http://schemas.openxmlformats.org/officeDocument/2006/relationships/slide" Target="slide8.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actordaily.com/logistics-delhivery-data-science/" TargetMode="External"/><Relationship Id="rId7" Type="http://schemas.openxmlformats.org/officeDocument/2006/relationships/hyperlink" Target="https://www.shopify.com/blog/customer-lifetime-value" TargetMode="External"/><Relationship Id="rId2" Type="http://schemas.openxmlformats.org/officeDocument/2006/relationships/hyperlink" Target="https://moneyinc.com/deliver-a-better-e-commerce-customer-experience-optimize-delivery-data-analysis-and-timing/" TargetMode="External"/><Relationship Id="rId1" Type="http://schemas.openxmlformats.org/officeDocument/2006/relationships/slideLayout" Target="../slideLayouts/slideLayout1.xml"/><Relationship Id="rId6" Type="http://schemas.openxmlformats.org/officeDocument/2006/relationships/hyperlink" Target="https://apps.shopify.com/lvl67" TargetMode="External"/><Relationship Id="rId5" Type="http://schemas.openxmlformats.org/officeDocument/2006/relationships/hyperlink" Target="https://www.klipfolio.com/resources/kpi-examples/ecommerce" TargetMode="External"/><Relationship Id="rId4" Type="http://schemas.openxmlformats.org/officeDocument/2006/relationships/hyperlink" Target="https://www.shopify.com/blog/7365564-32-key-performance-indicators-kpis-for-ecommerc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281349" y="2209800"/>
            <a:ext cx="4572000" cy="707886"/>
          </a:xfrm>
          <a:prstGeom prst="rect">
            <a:avLst/>
          </a:prstGeom>
        </p:spPr>
        <p:txBody>
          <a:bodyPr wrap="square">
            <a:spAutoFit/>
          </a:bodyPr>
          <a:lstStyle/>
          <a:p>
            <a:pPr algn="ctr">
              <a:spcBef>
                <a:spcPts val="600"/>
              </a:spcBef>
            </a:pPr>
            <a:r>
              <a:rPr lang="en-IN" sz="4000" b="1" dirty="0" smtClean="0"/>
              <a:t> </a:t>
            </a:r>
            <a:r>
              <a:rPr lang="en-IN" sz="4000" b="1" i="1" dirty="0"/>
              <a:t>Customer Analytics</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431800" y="825600"/>
            <a:ext cx="8229600" cy="5763600"/>
          </a:xfrm>
        </p:spPr>
        <p:txBody>
          <a:bodyPr>
            <a:normAutofit/>
          </a:bodyPr>
          <a:lstStyle/>
          <a:p>
            <a:r>
              <a:rPr lang="en-IN" sz="2000" b="1" dirty="0"/>
              <a:t>The shipments that were delivered on-time were indicated as 0, and delayed shipments were indicated as 1.</a:t>
            </a:r>
          </a:p>
          <a:p>
            <a:r>
              <a:rPr lang="en-IN" sz="2000" b="1" dirty="0"/>
              <a:t>The outcome variable had 4436  shipments that reached on-time, while 6563 shipments didn’t reach on-time.</a:t>
            </a:r>
          </a:p>
          <a:p>
            <a:r>
              <a:rPr lang="en-IN" sz="2000" b="1" dirty="0"/>
              <a:t>It was observed that the company had an on-time delivery rate of 40.33 % as compared to delayed delivery rate of 59.66 %.  Significant number of shipments didn’t reach customers on-time.</a:t>
            </a:r>
          </a:p>
          <a:p>
            <a:endParaRPr lang="en-IN" sz="2000" b="1" dirty="0"/>
          </a:p>
          <a:p>
            <a:endParaRPr lang="en-IN" sz="2000" b="1" dirty="0"/>
          </a:p>
          <a:p>
            <a:pPr marL="0" indent="0">
              <a:buNone/>
            </a:pPr>
            <a:endParaRPr lang="en-IN" sz="2000" b="1" dirty="0"/>
          </a:p>
          <a:p>
            <a:pPr marL="0" indent="0">
              <a:buNone/>
            </a:pPr>
            <a:endParaRPr lang="en-IN" sz="2000" b="1" dirty="0"/>
          </a:p>
          <a:p>
            <a:r>
              <a:rPr lang="en-IN" sz="2000" b="1" dirty="0"/>
              <a:t>Average order value was </a:t>
            </a:r>
            <a:r>
              <a:rPr lang="en-IN" sz="2000" b="1" u="sng" dirty="0"/>
              <a:t>210.19 US Dollars</a:t>
            </a:r>
            <a:r>
              <a:rPr lang="en-IN" sz="2000" b="1" dirty="0"/>
              <a:t>. It is the average amount a customer ends up spending per transaction. To improve this value, the e-commerce company should recommend relevant products, set order minimums for discount/free shipping, and bundle products.</a:t>
            </a:r>
            <a:endParaRPr lang="en-IN" sz="2400" b="1" dirty="0"/>
          </a:p>
          <a:p>
            <a:endParaRPr lang="en-IN" sz="2400" b="1" dirty="0"/>
          </a:p>
          <a:p>
            <a:endParaRPr lang="en-IN" sz="2400" b="1" dirty="0"/>
          </a:p>
          <a:p>
            <a:endParaRPr lang="en-IN" sz="2800" b="1" dirty="0"/>
          </a:p>
        </p:txBody>
      </p:sp>
      <p:sp>
        <p:nvSpPr>
          <p:cNvPr id="3" name="TextBox 2">
            <a:extLst>
              <a:ext uri="{FF2B5EF4-FFF2-40B4-BE49-F238E27FC236}">
                <a16:creationId xmlns="" xmlns:a16="http://schemas.microsoft.com/office/drawing/2014/main" id="{FDAD5802-3D8F-4EC5-BBAF-6DB5C65FD13C}"/>
              </a:ext>
            </a:extLst>
          </p:cNvPr>
          <p:cNvSpPr txBox="1"/>
          <p:nvPr/>
        </p:nvSpPr>
        <p:spPr>
          <a:xfrm>
            <a:off x="825500" y="3209324"/>
            <a:ext cx="7848600" cy="584775"/>
          </a:xfrm>
          <a:prstGeom prst="rect">
            <a:avLst/>
          </a:prstGeom>
          <a:noFill/>
          <a:ln>
            <a:solidFill>
              <a:schemeClr val="tx1"/>
            </a:solidFill>
          </a:ln>
        </p:spPr>
        <p:txBody>
          <a:bodyPr wrap="square" rtlCol="0">
            <a:spAutoFit/>
          </a:bodyPr>
          <a:lstStyle/>
          <a:p>
            <a:r>
              <a:rPr lang="en-IN" sz="1600" b="1" dirty="0"/>
              <a:t>On-time delivery rate = (Shipments delivered on-time/Total number of deliveries) x 100</a:t>
            </a:r>
          </a:p>
          <a:p>
            <a:r>
              <a:rPr lang="en-IN" sz="1600" b="1" dirty="0"/>
              <a:t>On-time delivery rate = (4436/10999) x 100 = </a:t>
            </a:r>
            <a:r>
              <a:rPr lang="en-IN" sz="1600" b="1" dirty="0">
                <a:solidFill>
                  <a:srgbClr val="00B050"/>
                </a:solidFill>
              </a:rPr>
              <a:t>40.33 %</a:t>
            </a:r>
          </a:p>
        </p:txBody>
      </p:sp>
      <p:sp>
        <p:nvSpPr>
          <p:cNvPr id="8" name="TextBox 7">
            <a:extLst>
              <a:ext uri="{FF2B5EF4-FFF2-40B4-BE49-F238E27FC236}">
                <a16:creationId xmlns="" xmlns:a16="http://schemas.microsoft.com/office/drawing/2014/main" id="{6BEB2435-9EB1-4BFD-AF7A-7A22EED514C7}"/>
              </a:ext>
            </a:extLst>
          </p:cNvPr>
          <p:cNvSpPr txBox="1"/>
          <p:nvPr/>
        </p:nvSpPr>
        <p:spPr>
          <a:xfrm>
            <a:off x="825500" y="3957906"/>
            <a:ext cx="7848600" cy="584775"/>
          </a:xfrm>
          <a:prstGeom prst="rect">
            <a:avLst/>
          </a:prstGeom>
          <a:noFill/>
          <a:ln>
            <a:solidFill>
              <a:schemeClr val="tx1"/>
            </a:solidFill>
          </a:ln>
        </p:spPr>
        <p:txBody>
          <a:bodyPr wrap="square" rtlCol="0">
            <a:spAutoFit/>
          </a:bodyPr>
          <a:lstStyle/>
          <a:p>
            <a:r>
              <a:rPr lang="en-IN" sz="1600" b="1" dirty="0"/>
              <a:t>Delayed delivery rate = (Shipments not delivered on-time/Total number of deliveries) x 100</a:t>
            </a:r>
          </a:p>
          <a:p>
            <a:r>
              <a:rPr lang="en-IN" sz="1600" b="1" dirty="0"/>
              <a:t>Delayed delivery rate = (6563/10999) x 100 = </a:t>
            </a:r>
            <a:r>
              <a:rPr lang="en-IN" sz="1600" b="1" dirty="0">
                <a:solidFill>
                  <a:srgbClr val="FF0000"/>
                </a:solidFill>
              </a:rPr>
              <a:t>59.66 %</a:t>
            </a:r>
          </a:p>
        </p:txBody>
      </p:sp>
      <p:sp>
        <p:nvSpPr>
          <p:cNvPr id="10" name="TextBox 9">
            <a:extLst>
              <a:ext uri="{FF2B5EF4-FFF2-40B4-BE49-F238E27FC236}">
                <a16:creationId xmlns="" xmlns:a16="http://schemas.microsoft.com/office/drawing/2014/main" id="{20A43050-2BF9-4A62-ABC6-62285213139E}"/>
              </a:ext>
            </a:extLst>
          </p:cNvPr>
          <p:cNvSpPr txBox="1"/>
          <p:nvPr/>
        </p:nvSpPr>
        <p:spPr>
          <a:xfrm>
            <a:off x="825500" y="6002923"/>
            <a:ext cx="7835900" cy="338554"/>
          </a:xfrm>
          <a:prstGeom prst="rect">
            <a:avLst/>
          </a:prstGeom>
          <a:noFill/>
          <a:ln>
            <a:solidFill>
              <a:schemeClr val="tx1"/>
            </a:solidFill>
          </a:ln>
        </p:spPr>
        <p:txBody>
          <a:bodyPr wrap="square" rtlCol="0">
            <a:spAutoFit/>
          </a:bodyPr>
          <a:lstStyle/>
          <a:p>
            <a:r>
              <a:rPr lang="en-IN" sz="1600" b="1" dirty="0">
                <a:solidFill>
                  <a:srgbClr val="C00000"/>
                </a:solidFill>
              </a:rPr>
              <a:t>Average order value </a:t>
            </a:r>
            <a:r>
              <a:rPr lang="en-IN" sz="1600" b="1" dirty="0"/>
              <a:t>= Total revenue/Total number of orders =  2311955/10999 =  </a:t>
            </a:r>
            <a:r>
              <a:rPr lang="en-IN" sz="1600" b="1" dirty="0">
                <a:solidFill>
                  <a:srgbClr val="C00000"/>
                </a:solidFill>
              </a:rPr>
              <a:t>$</a:t>
            </a:r>
            <a:r>
              <a:rPr lang="en-IN" sz="1600" b="1" dirty="0"/>
              <a:t> </a:t>
            </a:r>
            <a:r>
              <a:rPr lang="en-IN" sz="1600" b="1" dirty="0">
                <a:solidFill>
                  <a:srgbClr val="C00000"/>
                </a:solidFill>
              </a:rPr>
              <a:t>210.19</a:t>
            </a:r>
          </a:p>
        </p:txBody>
      </p:sp>
    </p:spTree>
    <p:extLst>
      <p:ext uri="{BB962C8B-B14F-4D97-AF65-F5344CB8AC3E}">
        <p14:creationId xmlns="" xmlns:p14="http://schemas.microsoft.com/office/powerpoint/2010/main" val="29837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330200" y="914400"/>
            <a:ext cx="8483600" cy="5945700"/>
          </a:xfrm>
        </p:spPr>
        <p:txBody>
          <a:bodyPr>
            <a:normAutofit lnSpcReduction="10000"/>
          </a:bodyPr>
          <a:lstStyle/>
          <a:p>
            <a:r>
              <a:rPr lang="en-IN" sz="2000" b="1" dirty="0"/>
              <a:t>Maximum no. of customers in the dataset had made prior purchases of </a:t>
            </a:r>
            <a:r>
              <a:rPr lang="en-IN" sz="2000" b="1" u="sng" dirty="0">
                <a:solidFill>
                  <a:srgbClr val="00B050"/>
                </a:solidFill>
              </a:rPr>
              <a:t>three products</a:t>
            </a:r>
            <a:r>
              <a:rPr lang="en-IN" sz="2000" b="1" dirty="0"/>
              <a:t>. Minimum no. of customers had made prior purchases of </a:t>
            </a:r>
            <a:r>
              <a:rPr lang="en-IN" sz="2000" b="1" u="sng" dirty="0">
                <a:solidFill>
                  <a:srgbClr val="00B050"/>
                </a:solidFill>
              </a:rPr>
              <a:t>eight products</a:t>
            </a:r>
            <a:r>
              <a:rPr lang="en-IN" sz="2000" b="1" dirty="0"/>
              <a:t>.</a:t>
            </a:r>
          </a:p>
          <a:p>
            <a:r>
              <a:rPr lang="en-IN" sz="2000" b="1" dirty="0"/>
              <a:t>Revenue generated by customers who made three prior purchases was found to be approx. </a:t>
            </a:r>
            <a:r>
              <a:rPr lang="en-IN" sz="2000" b="1" u="sng" dirty="0">
                <a:solidFill>
                  <a:srgbClr val="00B050"/>
                </a:solidFill>
              </a:rPr>
              <a:t>$ 791K</a:t>
            </a:r>
            <a:r>
              <a:rPr lang="en-IN" sz="2000" b="1" dirty="0"/>
              <a:t>. Whereas, the revenue generated by customers who made eight prior purchases was found to be </a:t>
            </a:r>
            <a:r>
              <a:rPr lang="en-IN" sz="2000" b="1" u="sng" dirty="0">
                <a:solidFill>
                  <a:srgbClr val="00B050"/>
                </a:solidFill>
              </a:rPr>
              <a:t>$ 25K</a:t>
            </a:r>
            <a:r>
              <a:rPr lang="en-IN" sz="2000" b="1" dirty="0"/>
              <a:t>.</a:t>
            </a:r>
          </a:p>
          <a:p>
            <a:r>
              <a:rPr lang="en-IN" sz="2000" b="1" dirty="0"/>
              <a:t>Most activity from the </a:t>
            </a:r>
            <a:r>
              <a:rPr lang="en-IN" sz="2000" b="1" u="sng" dirty="0">
                <a:solidFill>
                  <a:srgbClr val="00B050"/>
                </a:solidFill>
              </a:rPr>
              <a:t>F block </a:t>
            </a:r>
            <a:r>
              <a:rPr lang="en-IN" sz="2000" b="1" dirty="0"/>
              <a:t>of the warehouse.</a:t>
            </a:r>
          </a:p>
          <a:p>
            <a:r>
              <a:rPr lang="en-IN" sz="2000" b="1" dirty="0"/>
              <a:t>A large share of deliveries were done with </a:t>
            </a:r>
            <a:r>
              <a:rPr lang="en-IN" sz="2000" b="1" u="sng" dirty="0">
                <a:solidFill>
                  <a:srgbClr val="00B050"/>
                </a:solidFill>
              </a:rPr>
              <a:t>ships</a:t>
            </a:r>
            <a:r>
              <a:rPr lang="en-IN" sz="2000" b="1" dirty="0"/>
              <a:t>.</a:t>
            </a:r>
          </a:p>
          <a:p>
            <a:r>
              <a:rPr lang="en-IN" sz="2000" b="1" dirty="0"/>
              <a:t>Maximum no. of customers in the dataset have made </a:t>
            </a:r>
            <a:r>
              <a:rPr lang="en-IN" sz="2000" b="1" u="sng" dirty="0">
                <a:solidFill>
                  <a:srgbClr val="00B050"/>
                </a:solidFill>
              </a:rPr>
              <a:t>4 calls</a:t>
            </a:r>
            <a:r>
              <a:rPr lang="en-IN" sz="2000" b="1" dirty="0">
                <a:solidFill>
                  <a:srgbClr val="00B050"/>
                </a:solidFill>
              </a:rPr>
              <a:t> </a:t>
            </a:r>
            <a:r>
              <a:rPr lang="en-IN" sz="2000" b="1" dirty="0"/>
              <a:t>to customer care. </a:t>
            </a:r>
          </a:p>
          <a:p>
            <a:r>
              <a:rPr lang="en-IN" sz="2000" b="1" dirty="0"/>
              <a:t>Majority of customers were rated </a:t>
            </a:r>
            <a:r>
              <a:rPr lang="en-IN" sz="2000" b="1" u="sng" dirty="0">
                <a:solidFill>
                  <a:srgbClr val="00B050"/>
                </a:solidFill>
              </a:rPr>
              <a:t>3</a:t>
            </a:r>
            <a:r>
              <a:rPr lang="en-IN" sz="2000" b="1" dirty="0"/>
              <a:t>, followed by customers who were rated 1. About 882 customers who were rated 3, received their orders on-time.</a:t>
            </a:r>
          </a:p>
          <a:p>
            <a:r>
              <a:rPr lang="en-IN" sz="2000" b="1" dirty="0"/>
              <a:t>Maximum discount offered  by the company was </a:t>
            </a:r>
            <a:r>
              <a:rPr lang="en-IN" sz="2000" b="1" u="sng" dirty="0">
                <a:solidFill>
                  <a:srgbClr val="00B050"/>
                </a:solidFill>
              </a:rPr>
              <a:t>65 %</a:t>
            </a:r>
            <a:r>
              <a:rPr lang="en-IN" sz="2000" b="1" dirty="0"/>
              <a:t>, and minimum discount offered was </a:t>
            </a:r>
            <a:r>
              <a:rPr lang="en-IN" sz="2000" b="1" u="sng" dirty="0">
                <a:solidFill>
                  <a:srgbClr val="00B050"/>
                </a:solidFill>
              </a:rPr>
              <a:t>1 %</a:t>
            </a:r>
            <a:r>
              <a:rPr lang="en-IN" sz="2000" b="1" dirty="0"/>
              <a:t>.</a:t>
            </a:r>
          </a:p>
          <a:p>
            <a:r>
              <a:rPr lang="en-IN" sz="2000" b="1" dirty="0"/>
              <a:t>Majority of products were of </a:t>
            </a:r>
            <a:r>
              <a:rPr lang="en-IN" sz="2000" b="1" u="sng" dirty="0">
                <a:solidFill>
                  <a:srgbClr val="00B050"/>
                </a:solidFill>
              </a:rPr>
              <a:t>low</a:t>
            </a:r>
            <a:r>
              <a:rPr lang="en-IN" sz="2000" b="1" dirty="0"/>
              <a:t> importance.</a:t>
            </a:r>
          </a:p>
          <a:p>
            <a:r>
              <a:rPr lang="en-IN" sz="2000" b="1" dirty="0"/>
              <a:t>The purchase with the highest value was found to be </a:t>
            </a:r>
            <a:r>
              <a:rPr lang="en-IN" sz="2000" b="1" u="sng" dirty="0">
                <a:solidFill>
                  <a:srgbClr val="00B050"/>
                </a:solidFill>
              </a:rPr>
              <a:t>$ 310</a:t>
            </a:r>
            <a:r>
              <a:rPr lang="en-IN" sz="2000" b="1" dirty="0"/>
              <a:t>. </a:t>
            </a:r>
          </a:p>
          <a:p>
            <a:r>
              <a:rPr lang="en-IN" sz="2000" b="1" dirty="0"/>
              <a:t>Minimum weight of an order was </a:t>
            </a:r>
            <a:r>
              <a:rPr lang="en-IN" sz="2000" b="1" u="sng" dirty="0">
                <a:solidFill>
                  <a:srgbClr val="00B050"/>
                </a:solidFill>
              </a:rPr>
              <a:t>1001 grams</a:t>
            </a:r>
            <a:r>
              <a:rPr lang="en-IN" sz="2000" b="1" dirty="0"/>
              <a:t>. Maximum weight was found to be </a:t>
            </a:r>
            <a:r>
              <a:rPr lang="en-IN" sz="2000" b="1" u="sng" dirty="0">
                <a:solidFill>
                  <a:srgbClr val="00B050"/>
                </a:solidFill>
              </a:rPr>
              <a:t>7846 grams</a:t>
            </a:r>
            <a:r>
              <a:rPr lang="en-IN" sz="2000" b="1" dirty="0"/>
              <a:t>.</a:t>
            </a:r>
          </a:p>
          <a:p>
            <a:endParaRPr lang="en-IN" sz="2000" b="1" dirty="0"/>
          </a:p>
          <a:p>
            <a:endParaRPr lang="en-IN" sz="2000" b="1" dirty="0"/>
          </a:p>
          <a:p>
            <a:endParaRPr lang="en-IN" sz="2000" b="1" dirty="0"/>
          </a:p>
          <a:p>
            <a:endParaRPr lang="en-IN" sz="2000" b="1" dirty="0"/>
          </a:p>
          <a:p>
            <a:endParaRPr lang="en-IN" sz="2000" b="1" dirty="0"/>
          </a:p>
          <a:p>
            <a:endParaRPr lang="en-IN" sz="2400" b="1" dirty="0"/>
          </a:p>
          <a:p>
            <a:endParaRPr lang="en-IN" sz="2800" b="1" dirty="0"/>
          </a:p>
        </p:txBody>
      </p:sp>
    </p:spTree>
    <p:extLst>
      <p:ext uri="{BB962C8B-B14F-4D97-AF65-F5344CB8AC3E}">
        <p14:creationId xmlns="" xmlns:p14="http://schemas.microsoft.com/office/powerpoint/2010/main" val="387528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12967" y="4870045"/>
            <a:ext cx="1781233" cy="1392041"/>
          </a:xfrm>
        </p:spPr>
      </p:pic>
      <p:pic>
        <p:nvPicPr>
          <p:cNvPr id="10" name="Picture 9">
            <a:extLst>
              <a:ext uri="{FF2B5EF4-FFF2-40B4-BE49-F238E27FC236}">
                <a16:creationId xmlns="" xmlns:a16="http://schemas.microsoft.com/office/drawing/2014/main" id="{C54C1A27-8132-424B-AE79-29E8F6E57CD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400" y="862960"/>
            <a:ext cx="4267200" cy="3756413"/>
          </a:xfrm>
          <a:prstGeom prst="rect">
            <a:avLst/>
          </a:prstGeom>
        </p:spPr>
      </p:pic>
      <p:pic>
        <p:nvPicPr>
          <p:cNvPr id="12" name="Picture 11">
            <a:extLst>
              <a:ext uri="{FF2B5EF4-FFF2-40B4-BE49-F238E27FC236}">
                <a16:creationId xmlns="" xmlns:a16="http://schemas.microsoft.com/office/drawing/2014/main" id="{46D0E440-9C0F-41C9-8FC1-C9E6BF045DC3}"/>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477310" y="822518"/>
            <a:ext cx="4429871" cy="3756413"/>
          </a:xfrm>
          <a:prstGeom prst="rect">
            <a:avLst/>
          </a:prstGeom>
        </p:spPr>
      </p:pic>
      <p:sp>
        <p:nvSpPr>
          <p:cNvPr id="13" name="TextBox 12">
            <a:extLst>
              <a:ext uri="{FF2B5EF4-FFF2-40B4-BE49-F238E27FC236}">
                <a16:creationId xmlns=""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spTree>
    <p:extLst>
      <p:ext uri="{BB962C8B-B14F-4D97-AF65-F5344CB8AC3E}">
        <p14:creationId xmlns="" xmlns:p14="http://schemas.microsoft.com/office/powerpoint/2010/main" val="426353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 xmlns:a16="http://schemas.microsoft.com/office/drawing/2014/main" id="{7F82B9A8-5A2E-437F-8C3C-2EC50F60690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0714" y="980671"/>
            <a:ext cx="4506971" cy="3426229"/>
          </a:xfrm>
          <a:prstGeom prst="rect">
            <a:avLst/>
          </a:prstGeom>
        </p:spPr>
      </p:pic>
      <p:pic>
        <p:nvPicPr>
          <p:cNvPr id="14" name="Picture 13">
            <a:extLst>
              <a:ext uri="{FF2B5EF4-FFF2-40B4-BE49-F238E27FC236}">
                <a16:creationId xmlns="" xmlns:a16="http://schemas.microsoft.com/office/drawing/2014/main" id="{49B8E96E-1FD0-4752-A546-77A5CBDA71C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533900" y="980670"/>
            <a:ext cx="4495800" cy="3426229"/>
          </a:xfrm>
          <a:prstGeom prst="rect">
            <a:avLst/>
          </a:prstGeom>
        </p:spPr>
      </p:pic>
    </p:spTree>
    <p:extLst>
      <p:ext uri="{BB962C8B-B14F-4D97-AF65-F5344CB8AC3E}">
        <p14:creationId xmlns="" xmlns:p14="http://schemas.microsoft.com/office/powerpoint/2010/main" val="399605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7" name="Picture 6">
            <a:extLst>
              <a:ext uri="{FF2B5EF4-FFF2-40B4-BE49-F238E27FC236}">
                <a16:creationId xmlns="" xmlns:a16="http://schemas.microsoft.com/office/drawing/2014/main" id="{9C168508-B458-4767-A91E-A06B94335D6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624" y="961645"/>
            <a:ext cx="4562475" cy="3352800"/>
          </a:xfrm>
          <a:prstGeom prst="rect">
            <a:avLst/>
          </a:prstGeom>
        </p:spPr>
      </p:pic>
      <p:pic>
        <p:nvPicPr>
          <p:cNvPr id="10" name="Picture 9">
            <a:extLst>
              <a:ext uri="{FF2B5EF4-FFF2-40B4-BE49-F238E27FC236}">
                <a16:creationId xmlns="" xmlns:a16="http://schemas.microsoft.com/office/drawing/2014/main" id="{335C1A49-7149-439A-8274-0955632C3AF9}"/>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572000" y="936245"/>
            <a:ext cx="4486275" cy="3362325"/>
          </a:xfrm>
          <a:prstGeom prst="rect">
            <a:avLst/>
          </a:prstGeom>
        </p:spPr>
      </p:pic>
    </p:spTree>
    <p:extLst>
      <p:ext uri="{BB962C8B-B14F-4D97-AF65-F5344CB8AC3E}">
        <p14:creationId xmlns="" xmlns:p14="http://schemas.microsoft.com/office/powerpoint/2010/main" val="1977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 xmlns:a16="http://schemas.microsoft.com/office/drawing/2014/main" id="{3F3F9017-0F2B-401E-92C7-01A07F6B4BD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27250" y="1060803"/>
            <a:ext cx="4654550" cy="3518127"/>
          </a:xfrm>
          <a:prstGeom prst="rect">
            <a:avLst/>
          </a:prstGeom>
        </p:spPr>
      </p:pic>
    </p:spTree>
    <p:extLst>
      <p:ext uri="{BB962C8B-B14F-4D97-AF65-F5344CB8AC3E}">
        <p14:creationId xmlns="" xmlns:p14="http://schemas.microsoft.com/office/powerpoint/2010/main" val="32900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 xmlns:a16="http://schemas.microsoft.com/office/drawing/2014/main" id="{C75F1C0D-C050-4A49-96BC-0BCE5CA027C8}"/>
              </a:ext>
            </a:extLst>
          </p:cNvPr>
          <p:cNvSpPr txBox="1"/>
          <p:nvPr/>
        </p:nvSpPr>
        <p:spPr>
          <a:xfrm>
            <a:off x="952499" y="5636269"/>
            <a:ext cx="7315200" cy="646331"/>
          </a:xfrm>
          <a:prstGeom prst="rect">
            <a:avLst/>
          </a:prstGeom>
          <a:noFill/>
        </p:spPr>
        <p:txBody>
          <a:bodyPr wrap="square" rtlCol="0">
            <a:spAutoFit/>
          </a:bodyPr>
          <a:lstStyle/>
          <a:p>
            <a:r>
              <a:rPr lang="en-IN" b="1" dirty="0"/>
              <a:t>Most purchases made by the customers are valued between $ 230 - $ 270. The variable has a normal distribution.</a:t>
            </a:r>
          </a:p>
        </p:txBody>
      </p:sp>
      <p:pic>
        <p:nvPicPr>
          <p:cNvPr id="12" name="Content Placeholder 11">
            <a:extLst>
              <a:ext uri="{FF2B5EF4-FFF2-40B4-BE49-F238E27FC236}">
                <a16:creationId xmlns="" xmlns:a16="http://schemas.microsoft.com/office/drawing/2014/main" id="{36B3BE1A-20E2-4C67-B009-16F497744A8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85800" y="1128869"/>
            <a:ext cx="7391400" cy="4336288"/>
          </a:xfrm>
        </p:spPr>
      </p:pic>
    </p:spTree>
    <p:extLst>
      <p:ext uri="{BB962C8B-B14F-4D97-AF65-F5344CB8AC3E}">
        <p14:creationId xmlns="" xmlns:p14="http://schemas.microsoft.com/office/powerpoint/2010/main" val="168521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 xmlns:a16="http://schemas.microsoft.com/office/drawing/2014/main" id="{C75F1C0D-C050-4A49-96BC-0BCE5CA027C8}"/>
              </a:ext>
            </a:extLst>
          </p:cNvPr>
          <p:cNvSpPr txBox="1"/>
          <p:nvPr/>
        </p:nvSpPr>
        <p:spPr>
          <a:xfrm>
            <a:off x="1295400" y="5531419"/>
            <a:ext cx="7315200" cy="369332"/>
          </a:xfrm>
          <a:prstGeom prst="rect">
            <a:avLst/>
          </a:prstGeom>
          <a:noFill/>
        </p:spPr>
        <p:txBody>
          <a:bodyPr wrap="square" rtlCol="0">
            <a:spAutoFit/>
          </a:bodyPr>
          <a:lstStyle/>
          <a:p>
            <a:r>
              <a:rPr lang="en-IN" b="1" dirty="0"/>
              <a:t>The variable is positively skewed.</a:t>
            </a:r>
          </a:p>
        </p:txBody>
      </p:sp>
      <p:pic>
        <p:nvPicPr>
          <p:cNvPr id="17" name="Content Placeholder 16">
            <a:extLst>
              <a:ext uri="{FF2B5EF4-FFF2-40B4-BE49-F238E27FC236}">
                <a16:creationId xmlns="" xmlns:a16="http://schemas.microsoft.com/office/drawing/2014/main" id="{5ED803E3-D006-449B-A7F7-D61B74C5BC5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00" y="1105568"/>
            <a:ext cx="7315200" cy="4298749"/>
          </a:xfrm>
        </p:spPr>
      </p:pic>
    </p:spTree>
    <p:extLst>
      <p:ext uri="{BB962C8B-B14F-4D97-AF65-F5344CB8AC3E}">
        <p14:creationId xmlns="" xmlns:p14="http://schemas.microsoft.com/office/powerpoint/2010/main" val="397183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 xmlns:a16="http://schemas.microsoft.com/office/drawing/2014/main" id="{C75F1C0D-C050-4A49-96BC-0BCE5CA027C8}"/>
              </a:ext>
            </a:extLst>
          </p:cNvPr>
          <p:cNvSpPr txBox="1"/>
          <p:nvPr/>
        </p:nvSpPr>
        <p:spPr>
          <a:xfrm>
            <a:off x="1371600" y="5487603"/>
            <a:ext cx="7315200" cy="369332"/>
          </a:xfrm>
          <a:prstGeom prst="rect">
            <a:avLst/>
          </a:prstGeom>
          <a:noFill/>
        </p:spPr>
        <p:txBody>
          <a:bodyPr wrap="square" rtlCol="0">
            <a:spAutoFit/>
          </a:bodyPr>
          <a:lstStyle/>
          <a:p>
            <a:r>
              <a:rPr lang="en-IN" b="1" dirty="0"/>
              <a:t>The variable is positively skewed.</a:t>
            </a:r>
          </a:p>
        </p:txBody>
      </p:sp>
      <p:pic>
        <p:nvPicPr>
          <p:cNvPr id="12" name="Content Placeholder 11">
            <a:extLst>
              <a:ext uri="{FF2B5EF4-FFF2-40B4-BE49-F238E27FC236}">
                <a16:creationId xmlns="" xmlns:a16="http://schemas.microsoft.com/office/drawing/2014/main" id="{D8102848-D215-49D6-95C1-F5D33755E943}"/>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00" y="1080169"/>
            <a:ext cx="7239000" cy="4239814"/>
          </a:xfrm>
        </p:spPr>
      </p:pic>
    </p:spTree>
    <p:extLst>
      <p:ext uri="{BB962C8B-B14F-4D97-AF65-F5344CB8AC3E}">
        <p14:creationId xmlns="" xmlns:p14="http://schemas.microsoft.com/office/powerpoint/2010/main" val="407664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ctrTitle"/>
          </p:nvPr>
        </p:nvSpPr>
        <p:spPr>
          <a:xfrm>
            <a:off x="793750" y="275075"/>
            <a:ext cx="7772400" cy="545960"/>
          </a:xfrm>
        </p:spPr>
        <p:txBody>
          <a:bodyPr>
            <a:noAutofit/>
          </a:bodyPr>
          <a:lstStyle/>
          <a:p>
            <a:r>
              <a:rPr lang="en-IN" sz="3200" b="1" dirty="0"/>
              <a:t>Problem statements and their insights</a:t>
            </a:r>
            <a:br>
              <a:rPr lang="en-IN" sz="3200" b="1" dirty="0"/>
            </a:br>
            <a:endParaRPr lang="en-IN" sz="3200" b="1" dirty="0"/>
          </a:p>
        </p:txBody>
      </p:sp>
      <p:sp>
        <p:nvSpPr>
          <p:cNvPr id="3" name="TextBox 2">
            <a:extLst>
              <a:ext uri="{FF2B5EF4-FFF2-40B4-BE49-F238E27FC236}">
                <a16:creationId xmlns="" xmlns:a16="http://schemas.microsoft.com/office/drawing/2014/main" id="{40254AB7-8372-4BE1-BA0B-E0F9733D3886}"/>
              </a:ext>
            </a:extLst>
          </p:cNvPr>
          <p:cNvSpPr txBox="1"/>
          <p:nvPr/>
        </p:nvSpPr>
        <p:spPr>
          <a:xfrm>
            <a:off x="2012950" y="2463135"/>
            <a:ext cx="4114800" cy="461665"/>
          </a:xfrm>
          <a:prstGeom prst="rect">
            <a:avLst/>
          </a:prstGeom>
          <a:noFill/>
        </p:spPr>
        <p:txBody>
          <a:bodyPr wrap="square" rtlCol="0">
            <a:spAutoFit/>
          </a:bodyPr>
          <a:lstStyle/>
          <a:p>
            <a:r>
              <a:rPr lang="en-IN" sz="2400" b="1" dirty="0">
                <a:hlinkClick r:id="rId2" action="ppaction://hlinksldjump"/>
              </a:rPr>
              <a:t>Problem 1 – Classification </a:t>
            </a:r>
            <a:endParaRPr lang="en-IN" sz="2400" b="1" dirty="0"/>
          </a:p>
        </p:txBody>
      </p:sp>
      <p:sp>
        <p:nvSpPr>
          <p:cNvPr id="11" name="TextBox 10">
            <a:extLst>
              <a:ext uri="{FF2B5EF4-FFF2-40B4-BE49-F238E27FC236}">
                <a16:creationId xmlns="" xmlns:a16="http://schemas.microsoft.com/office/drawing/2014/main" id="{C6C0F9AA-DE0F-4FD5-8A9C-E5747929DAA7}"/>
              </a:ext>
            </a:extLst>
          </p:cNvPr>
          <p:cNvSpPr txBox="1"/>
          <p:nvPr/>
        </p:nvSpPr>
        <p:spPr>
          <a:xfrm>
            <a:off x="2012950" y="2859374"/>
            <a:ext cx="6750050" cy="461665"/>
          </a:xfrm>
          <a:prstGeom prst="rect">
            <a:avLst/>
          </a:prstGeom>
          <a:noFill/>
        </p:spPr>
        <p:txBody>
          <a:bodyPr wrap="square" rtlCol="0">
            <a:spAutoFit/>
          </a:bodyPr>
          <a:lstStyle/>
          <a:p>
            <a:r>
              <a:rPr lang="en-IN" sz="2400" b="1" dirty="0">
                <a:hlinkClick r:id="rId3" action="ppaction://hlinksldjump"/>
              </a:rPr>
              <a:t>Problem 2 – Advanced visualization using ggplot2</a:t>
            </a:r>
            <a:endParaRPr lang="en-IN" sz="2400" b="1" dirty="0"/>
          </a:p>
        </p:txBody>
      </p:sp>
      <p:sp>
        <p:nvSpPr>
          <p:cNvPr id="13" name="TextBox 12">
            <a:extLst>
              <a:ext uri="{FF2B5EF4-FFF2-40B4-BE49-F238E27FC236}">
                <a16:creationId xmlns="" xmlns:a16="http://schemas.microsoft.com/office/drawing/2014/main" id="{AE1BBB38-C996-45AD-BFF8-50B80E2034D9}"/>
              </a:ext>
            </a:extLst>
          </p:cNvPr>
          <p:cNvSpPr txBox="1"/>
          <p:nvPr/>
        </p:nvSpPr>
        <p:spPr>
          <a:xfrm>
            <a:off x="2012950" y="3222135"/>
            <a:ext cx="4114800" cy="461665"/>
          </a:xfrm>
          <a:prstGeom prst="rect">
            <a:avLst/>
          </a:prstGeom>
          <a:noFill/>
        </p:spPr>
        <p:txBody>
          <a:bodyPr wrap="square" rtlCol="0">
            <a:spAutoFit/>
          </a:bodyPr>
          <a:lstStyle/>
          <a:p>
            <a:r>
              <a:rPr lang="en-IN" sz="2400" b="1" dirty="0">
                <a:hlinkClick r:id="rId4" action="ppaction://hlinksldjump"/>
              </a:rPr>
              <a:t>Problem 3 – Clustering</a:t>
            </a:r>
            <a:endParaRPr lang="en-IN" sz="2400" b="1" dirty="0"/>
          </a:p>
        </p:txBody>
      </p:sp>
      <p:sp>
        <p:nvSpPr>
          <p:cNvPr id="14" name="TextBox 13">
            <a:extLst>
              <a:ext uri="{FF2B5EF4-FFF2-40B4-BE49-F238E27FC236}">
                <a16:creationId xmlns="" xmlns:a16="http://schemas.microsoft.com/office/drawing/2014/main" id="{A2D7DB73-B019-4073-AEEA-7264122F19FA}"/>
              </a:ext>
            </a:extLst>
          </p:cNvPr>
          <p:cNvSpPr txBox="1"/>
          <p:nvPr/>
        </p:nvSpPr>
        <p:spPr>
          <a:xfrm>
            <a:off x="2012950" y="3584895"/>
            <a:ext cx="5334000" cy="461665"/>
          </a:xfrm>
          <a:prstGeom prst="rect">
            <a:avLst/>
          </a:prstGeom>
          <a:noFill/>
        </p:spPr>
        <p:txBody>
          <a:bodyPr wrap="square" rtlCol="0">
            <a:spAutoFit/>
          </a:bodyPr>
          <a:lstStyle/>
          <a:p>
            <a:r>
              <a:rPr lang="en-IN" sz="2400" b="1" dirty="0">
                <a:hlinkClick r:id="rId5" action="ppaction://hlinksldjump"/>
              </a:rPr>
              <a:t>Problem 4 – Twitter sentiment analysis </a:t>
            </a:r>
            <a:endParaRPr lang="en-IN" sz="2400" b="1" dirty="0"/>
          </a:p>
        </p:txBody>
      </p:sp>
    </p:spTree>
    <p:extLst>
      <p:ext uri="{BB962C8B-B14F-4D97-AF65-F5344CB8AC3E}">
        <p14:creationId xmlns="" xmlns:p14="http://schemas.microsoft.com/office/powerpoint/2010/main" val="282839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Contents</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457200" y="1066800"/>
            <a:ext cx="8229600" cy="5145600"/>
          </a:xfrm>
        </p:spPr>
        <p:txBody>
          <a:bodyPr>
            <a:normAutofit fontScale="92500"/>
          </a:bodyPr>
          <a:lstStyle/>
          <a:p>
            <a:r>
              <a:rPr lang="en-IN" sz="2800" b="1" dirty="0"/>
              <a:t>Overview of the project -------------------------   </a:t>
            </a:r>
            <a:r>
              <a:rPr lang="en-IN" sz="2800" b="1" dirty="0">
                <a:hlinkClick r:id="rId2" action="ppaction://hlinksldjump"/>
              </a:rPr>
              <a:t>Slide 3</a:t>
            </a:r>
            <a:endParaRPr lang="en-IN" sz="2800" b="1" dirty="0"/>
          </a:p>
          <a:p>
            <a:r>
              <a:rPr lang="en-IN" sz="2800" b="1" dirty="0"/>
              <a:t>Problem statements in focus -------------------   </a:t>
            </a:r>
            <a:r>
              <a:rPr lang="en-IN" sz="2800" b="1" dirty="0">
                <a:hlinkClick r:id="rId3" action="ppaction://hlinksldjump"/>
              </a:rPr>
              <a:t>Slide 4</a:t>
            </a:r>
            <a:endParaRPr lang="en-IN" sz="2800" b="1" dirty="0"/>
          </a:p>
          <a:p>
            <a:r>
              <a:rPr lang="en-IN" sz="2800" b="1" dirty="0"/>
              <a:t>Project study ----------------------------------------   </a:t>
            </a:r>
            <a:r>
              <a:rPr lang="en-IN" sz="2800" b="1" dirty="0">
                <a:hlinkClick r:id="rId4" action="ppaction://hlinksldjump"/>
              </a:rPr>
              <a:t>Slide 5</a:t>
            </a:r>
            <a:endParaRPr lang="en-IN" sz="2800" b="1" dirty="0"/>
          </a:p>
          <a:p>
            <a:r>
              <a:rPr lang="en-IN" sz="2800" b="1" dirty="0"/>
              <a:t>Data description ------------------------------------  </a:t>
            </a:r>
            <a:r>
              <a:rPr lang="en-IN" sz="2800" b="1" dirty="0">
                <a:hlinkClick r:id="rId5" action="ppaction://hlinksldjump"/>
              </a:rPr>
              <a:t>Slide 8</a:t>
            </a:r>
            <a:endParaRPr lang="en-IN" sz="2800" b="1" dirty="0"/>
          </a:p>
          <a:p>
            <a:r>
              <a:rPr lang="en-IN" sz="2800" b="1" dirty="0"/>
              <a:t>Data preparation -----------------------------------   </a:t>
            </a:r>
            <a:r>
              <a:rPr lang="en-IN" sz="2800" b="1" dirty="0">
                <a:hlinkClick r:id="rId6" action="ppaction://hlinksldjump"/>
              </a:rPr>
              <a:t>Slide 9</a:t>
            </a:r>
            <a:endParaRPr lang="en-IN" sz="2800" b="1" dirty="0"/>
          </a:p>
          <a:p>
            <a:r>
              <a:rPr lang="en-IN" sz="2800" b="1" dirty="0"/>
              <a:t>Data exploration - initial observation ---------  </a:t>
            </a:r>
            <a:r>
              <a:rPr lang="en-IN" sz="2800" b="1" dirty="0">
                <a:hlinkClick r:id="rId7" action="ppaction://hlinksldjump"/>
              </a:rPr>
              <a:t>Slide 10</a:t>
            </a:r>
            <a:endParaRPr lang="en-IN" sz="2800" b="1" dirty="0"/>
          </a:p>
          <a:p>
            <a:r>
              <a:rPr lang="en-IN" sz="2800" b="1" dirty="0"/>
              <a:t>Data visualization </a:t>
            </a:r>
            <a:r>
              <a:rPr lang="en-IN" sz="2800" b="1" dirty="0" smtClean="0"/>
              <a:t>---------------------------------     </a:t>
            </a:r>
            <a:r>
              <a:rPr lang="en-IN" sz="2800" b="1" dirty="0" smtClean="0">
                <a:hlinkClick r:id="rId8" action="ppaction://hlinksldjump"/>
              </a:rPr>
              <a:t>Slide </a:t>
            </a:r>
            <a:r>
              <a:rPr lang="en-IN" sz="2800" b="1" dirty="0">
                <a:hlinkClick r:id="rId8" action="ppaction://hlinksldjump"/>
              </a:rPr>
              <a:t>12</a:t>
            </a:r>
            <a:endParaRPr lang="en-IN" sz="2800" b="1" dirty="0"/>
          </a:p>
          <a:p>
            <a:r>
              <a:rPr lang="en-IN" sz="2800" b="1" dirty="0"/>
              <a:t>Problem statements and their insights -------   </a:t>
            </a:r>
            <a:r>
              <a:rPr lang="en-IN" sz="2800" b="1" dirty="0">
                <a:hlinkClick r:id="rId9" action="ppaction://hlinksldjump"/>
              </a:rPr>
              <a:t>Slide 19</a:t>
            </a:r>
            <a:endParaRPr lang="en-IN" sz="2800" b="1" dirty="0"/>
          </a:p>
          <a:p>
            <a:r>
              <a:rPr lang="en-IN" sz="2800" b="1" dirty="0"/>
              <a:t>Project summary -----------------------------------    </a:t>
            </a:r>
            <a:r>
              <a:rPr lang="en-IN" sz="2800" b="1" dirty="0">
                <a:hlinkClick r:id="rId10" action="ppaction://hlinksldjump"/>
              </a:rPr>
              <a:t>Slide 37</a:t>
            </a:r>
            <a:endParaRPr lang="en-IN" sz="2800" b="1" dirty="0"/>
          </a:p>
          <a:p>
            <a:r>
              <a:rPr lang="en-IN" sz="2800" b="1" dirty="0"/>
              <a:t>References -------------------------------------------    </a:t>
            </a:r>
            <a:r>
              <a:rPr lang="en-IN" sz="2800" b="1" dirty="0">
                <a:hlinkClick r:id="rId11" action="ppaction://hlinksldjump"/>
              </a:rPr>
              <a:t>Slide 38</a:t>
            </a:r>
            <a:endParaRPr lang="en-IN" sz="2800" b="1" dirty="0"/>
          </a:p>
          <a:p>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0" y="878400"/>
            <a:ext cx="9144000" cy="1568401"/>
          </a:xfrm>
        </p:spPr>
        <p:txBody>
          <a:bodyPr>
            <a:normAutofit lnSpcReduction="10000"/>
          </a:bodyPr>
          <a:lstStyle/>
          <a:p>
            <a:r>
              <a:rPr lang="en-IN" sz="2000" b="1" u="sng" dirty="0"/>
              <a:t>Problem statement</a:t>
            </a:r>
            <a:r>
              <a:rPr lang="en-IN" sz="2000" b="1" dirty="0"/>
              <a:t>: The company wanted the candidate to build various classification models and compare their accuracy. The main model requested to be built were Logistic regression, Support Vector machines, Random forest, and XGBoost. Apart from comparing the accuracy of these models, identify significant variables that impact the model.</a:t>
            </a:r>
          </a:p>
          <a:p>
            <a:endParaRPr lang="en-IN" sz="2000" b="1" u="sng" dirty="0"/>
          </a:p>
          <a:p>
            <a:endParaRPr lang="en-IN" sz="2000" b="1" u="sng" dirty="0"/>
          </a:p>
          <a:p>
            <a:endParaRPr lang="en-IN" sz="2000" b="1" dirty="0"/>
          </a:p>
        </p:txBody>
      </p:sp>
      <p:graphicFrame>
        <p:nvGraphicFramePr>
          <p:cNvPr id="11" name="Table 10">
            <a:extLst>
              <a:ext uri="{FF2B5EF4-FFF2-40B4-BE49-F238E27FC236}">
                <a16:creationId xmlns="" xmlns:a16="http://schemas.microsoft.com/office/drawing/2014/main" id="{5C8676A8-90BB-4AC1-A390-01BF415202D3}"/>
              </a:ext>
            </a:extLst>
          </p:cNvPr>
          <p:cNvGraphicFramePr>
            <a:graphicFrameLocks noGrp="1"/>
          </p:cNvGraphicFramePr>
          <p:nvPr>
            <p:extLst>
              <p:ext uri="{D42A27DB-BD31-4B8C-83A1-F6EECF244321}">
                <p14:modId xmlns="" xmlns:p14="http://schemas.microsoft.com/office/powerpoint/2010/main" val="3551666362"/>
              </p:ext>
            </p:extLst>
          </p:nvPr>
        </p:nvGraphicFramePr>
        <p:xfrm>
          <a:off x="-12700" y="2386968"/>
          <a:ext cx="9156700" cy="4525013"/>
        </p:xfrm>
        <a:graphic>
          <a:graphicData uri="http://schemas.openxmlformats.org/drawingml/2006/table">
            <a:tbl>
              <a:tblPr firstRow="1" bandRow="1">
                <a:tableStyleId>{073A0DAA-6AF3-43AB-8588-CEC1D06C72B9}</a:tableStyleId>
              </a:tblPr>
              <a:tblGrid>
                <a:gridCol w="2365481">
                  <a:extLst>
                    <a:ext uri="{9D8B030D-6E8A-4147-A177-3AD203B41FA5}">
                      <a16:colId xmlns="" xmlns:a16="http://schemas.microsoft.com/office/drawing/2014/main" val="86368040"/>
                    </a:ext>
                  </a:extLst>
                </a:gridCol>
                <a:gridCol w="4959879">
                  <a:extLst>
                    <a:ext uri="{9D8B030D-6E8A-4147-A177-3AD203B41FA5}">
                      <a16:colId xmlns="" xmlns:a16="http://schemas.microsoft.com/office/drawing/2014/main" val="2975835704"/>
                    </a:ext>
                  </a:extLst>
                </a:gridCol>
                <a:gridCol w="1831340">
                  <a:extLst>
                    <a:ext uri="{9D8B030D-6E8A-4147-A177-3AD203B41FA5}">
                      <a16:colId xmlns=""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 xmlns:a16="http://schemas.microsoft.com/office/drawing/2014/main" val="3985443864"/>
                  </a:ext>
                </a:extLst>
              </a:tr>
              <a:tr h="816206">
                <a:tc gridSpan="3">
                  <a:txBody>
                    <a:bodyPr/>
                    <a:lstStyle/>
                    <a:p>
                      <a:pPr algn="ctr"/>
                      <a:r>
                        <a:rPr lang="en-IN" sz="3600" b="1" dirty="0">
                          <a:solidFill>
                            <a:schemeClr val="bg1"/>
                          </a:solidFill>
                        </a:rPr>
                        <a:t>Logistic Regression</a:t>
                      </a:r>
                    </a:p>
                  </a:txBody>
                  <a:tcPr>
                    <a:lnB w="12700" cap="flat" cmpd="sng" algn="ctr">
                      <a:solidFill>
                        <a:schemeClr val="tx1"/>
                      </a:solidFill>
                      <a:prstDash val="solid"/>
                      <a:round/>
                      <a:headEnd type="none" w="med" len="med"/>
                      <a:tailEnd type="none" w="med" len="med"/>
                    </a:lnB>
                    <a:solidFill>
                      <a:srgbClr val="660066"/>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23830098"/>
                  </a:ext>
                </a:extLst>
              </a:tr>
              <a:tr h="666302">
                <a:tc>
                  <a:txBody>
                    <a:bodyPr/>
                    <a:lstStyle/>
                    <a:p>
                      <a:pPr algn="l"/>
                      <a:r>
                        <a:rPr lang="en-IN" sz="1800" b="1" dirty="0"/>
                        <a:t>model1 (Base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AIC : 8387.8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64.48 %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7350796"/>
                  </a:ext>
                </a:extLst>
              </a:tr>
              <a:tr h="666302">
                <a:tc>
                  <a:txBody>
                    <a:bodyPr/>
                    <a:lstStyle/>
                    <a:p>
                      <a:r>
                        <a:rPr lang="en-IN" b="1" dirty="0"/>
                        <a:t>stepmodel1 </a:t>
                      </a:r>
                    </a:p>
                    <a:p>
                      <a:r>
                        <a:rPr lang="en-IN" b="1" dirty="0"/>
                        <a:t>(Stepwise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800" b="1" kern="1200" dirty="0">
                          <a:solidFill>
                            <a:schemeClr val="dk1"/>
                          </a:solidFill>
                          <a:latin typeface="+mn-lt"/>
                          <a:ea typeface="+mn-ea"/>
                          <a:cs typeface="+mn-cs"/>
                        </a:rPr>
                        <a:t>Updated base model 1. Only significant variables included. AIC : 8370.7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N" b="1" dirty="0"/>
                        <a:t>66.55 %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2826979344"/>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Stepwise model  performed fairly better than the base model with an accuracy of  66.55 % and includes only 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Customer care calls, cost of the product, prior purchase, product importance, discount offered, and weight in 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053546861"/>
                  </a:ext>
                </a:extLst>
              </a:tr>
            </a:tbl>
          </a:graphicData>
        </a:graphic>
      </p:graphicFrame>
    </p:spTree>
    <p:extLst>
      <p:ext uri="{BB962C8B-B14F-4D97-AF65-F5344CB8AC3E}">
        <p14:creationId xmlns="" xmlns:p14="http://schemas.microsoft.com/office/powerpoint/2010/main" val="390808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 xmlns:a16="http://schemas.microsoft.com/office/drawing/2014/main" id="{07662019-46EF-4280-BF58-80B98A3E457C}"/>
              </a:ext>
            </a:extLst>
          </p:cNvPr>
          <p:cNvGraphicFramePr>
            <a:graphicFrameLocks noGrp="1"/>
          </p:cNvGraphicFramePr>
          <p:nvPr>
            <p:extLst>
              <p:ext uri="{D42A27DB-BD31-4B8C-83A1-F6EECF244321}">
                <p14:modId xmlns="" xmlns:p14="http://schemas.microsoft.com/office/powerpoint/2010/main" val="911753470"/>
              </p:ext>
            </p:extLst>
          </p:nvPr>
        </p:nvGraphicFramePr>
        <p:xfrm>
          <a:off x="0" y="980783"/>
          <a:ext cx="9144000" cy="5659753"/>
        </p:xfrm>
        <a:graphic>
          <a:graphicData uri="http://schemas.openxmlformats.org/drawingml/2006/table">
            <a:tbl>
              <a:tblPr firstRow="1" bandRow="1">
                <a:tableStyleId>{073A0DAA-6AF3-43AB-8588-CEC1D06C72B9}</a:tableStyleId>
              </a:tblPr>
              <a:tblGrid>
                <a:gridCol w="2362200">
                  <a:extLst>
                    <a:ext uri="{9D8B030D-6E8A-4147-A177-3AD203B41FA5}">
                      <a16:colId xmlns="" xmlns:a16="http://schemas.microsoft.com/office/drawing/2014/main" val="86368040"/>
                    </a:ext>
                  </a:extLst>
                </a:gridCol>
                <a:gridCol w="4953000">
                  <a:extLst>
                    <a:ext uri="{9D8B030D-6E8A-4147-A177-3AD203B41FA5}">
                      <a16:colId xmlns="" xmlns:a16="http://schemas.microsoft.com/office/drawing/2014/main" val="2975835704"/>
                    </a:ext>
                  </a:extLst>
                </a:gridCol>
                <a:gridCol w="1828800">
                  <a:extLst>
                    <a:ext uri="{9D8B030D-6E8A-4147-A177-3AD203B41FA5}">
                      <a16:colId xmlns=""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 xmlns:a16="http://schemas.microsoft.com/office/drawing/2014/main" val="3985443864"/>
                  </a:ext>
                </a:extLst>
              </a:tr>
              <a:tr h="816206">
                <a:tc gridSpan="3">
                  <a:txBody>
                    <a:bodyPr/>
                    <a:lstStyle/>
                    <a:p>
                      <a:pPr algn="ctr"/>
                      <a:r>
                        <a:rPr lang="en-IN" sz="3600" b="1" dirty="0">
                          <a:solidFill>
                            <a:schemeClr val="bg1"/>
                          </a:solidFill>
                        </a:rPr>
                        <a:t>Support Vector Machines</a:t>
                      </a: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23830098"/>
                  </a:ext>
                </a:extLst>
              </a:tr>
              <a:tr h="666302">
                <a:tc>
                  <a:txBody>
                    <a:bodyPr/>
                    <a:lstStyle/>
                    <a:p>
                      <a:pPr algn="l"/>
                      <a:r>
                        <a:rPr lang="en-IN" sz="1800" b="1" dirty="0"/>
                        <a:t>fit1 (Model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Tuning parameter Cost held constant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7350796"/>
                  </a:ext>
                </a:extLst>
              </a:tr>
              <a:tr h="666302">
                <a:tc>
                  <a:txBody>
                    <a:bodyPr/>
                    <a:lstStyle/>
                    <a:p>
                      <a:r>
                        <a:rPr lang="en-IN" b="1" dirty="0"/>
                        <a:t>fit2 (Model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kern="1200" dirty="0">
                          <a:solidFill>
                            <a:schemeClr val="dk1"/>
                          </a:solidFill>
                          <a:latin typeface="+mn-lt"/>
                          <a:ea typeface="+mn-ea"/>
                          <a:cs typeface="+mn-cs"/>
                        </a:rPr>
                        <a:t>Tuning parameter Cost value was set at various values – 0.5, 1, 1.5, 2, 5, 5.5, 10, 10.5, 11, 15. Cost value set at 5.5 gave fairly better accuracy over others.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26979344"/>
                  </a:ext>
                </a:extLst>
              </a:tr>
              <a:tr h="666302">
                <a:tc>
                  <a:txBody>
                    <a:bodyPr/>
                    <a:lstStyle/>
                    <a:p>
                      <a:r>
                        <a:rPr lang="en-IN" b="1" dirty="0"/>
                        <a:t>fit3 (Model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Only significant variables were included. Tuning parameter Cost value set at 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10835425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3 performed better than other SVM models with an accuracy of 66.24 %.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cost of the product, prior purchase,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053546861"/>
                  </a:ext>
                </a:extLst>
              </a:tr>
            </a:tbl>
          </a:graphicData>
        </a:graphic>
      </p:graphicFrame>
    </p:spTree>
    <p:extLst>
      <p:ext uri="{BB962C8B-B14F-4D97-AF65-F5344CB8AC3E}">
        <p14:creationId xmlns="" xmlns:p14="http://schemas.microsoft.com/office/powerpoint/2010/main" val="17274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 xmlns:a16="http://schemas.microsoft.com/office/drawing/2014/main" id="{07662019-46EF-4280-BF58-80B98A3E457C}"/>
              </a:ext>
            </a:extLst>
          </p:cNvPr>
          <p:cNvGraphicFramePr>
            <a:graphicFrameLocks noGrp="1"/>
          </p:cNvGraphicFramePr>
          <p:nvPr>
            <p:extLst>
              <p:ext uri="{D42A27DB-BD31-4B8C-83A1-F6EECF244321}">
                <p14:modId xmlns="" xmlns:p14="http://schemas.microsoft.com/office/powerpoint/2010/main" val="2882170574"/>
              </p:ext>
            </p:extLst>
          </p:nvPr>
        </p:nvGraphicFramePr>
        <p:xfrm>
          <a:off x="0" y="1263601"/>
          <a:ext cx="9182099" cy="4601469"/>
        </p:xfrm>
        <a:graphic>
          <a:graphicData uri="http://schemas.openxmlformats.org/drawingml/2006/table">
            <a:tbl>
              <a:tblPr firstRow="1" bandRow="1">
                <a:tableStyleId>{073A0DAA-6AF3-43AB-8588-CEC1D06C72B9}</a:tableStyleId>
              </a:tblPr>
              <a:tblGrid>
                <a:gridCol w="2372042">
                  <a:extLst>
                    <a:ext uri="{9D8B030D-6E8A-4147-A177-3AD203B41FA5}">
                      <a16:colId xmlns="" xmlns:a16="http://schemas.microsoft.com/office/drawing/2014/main" val="86368040"/>
                    </a:ext>
                  </a:extLst>
                </a:gridCol>
                <a:gridCol w="4973637">
                  <a:extLst>
                    <a:ext uri="{9D8B030D-6E8A-4147-A177-3AD203B41FA5}">
                      <a16:colId xmlns="" xmlns:a16="http://schemas.microsoft.com/office/drawing/2014/main" val="2975835704"/>
                    </a:ext>
                  </a:extLst>
                </a:gridCol>
                <a:gridCol w="1836420">
                  <a:extLst>
                    <a:ext uri="{9D8B030D-6E8A-4147-A177-3AD203B41FA5}">
                      <a16:colId xmlns=""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 xmlns:a16="http://schemas.microsoft.com/office/drawing/2014/main" val="3985443864"/>
                  </a:ext>
                </a:extLst>
              </a:tr>
              <a:tr h="816206">
                <a:tc gridSpan="3">
                  <a:txBody>
                    <a:bodyPr/>
                    <a:lstStyle/>
                    <a:p>
                      <a:pPr algn="ctr"/>
                      <a:r>
                        <a:rPr lang="en-IN" sz="3600" b="1" dirty="0">
                          <a:solidFill>
                            <a:schemeClr val="bg1"/>
                          </a:solidFill>
                        </a:rPr>
                        <a:t>Random Forest</a:t>
                      </a:r>
                    </a:p>
                  </a:txBody>
                  <a:tcPr>
                    <a:lnB w="12700" cap="flat" cmpd="sng" algn="ctr">
                      <a:solidFill>
                        <a:schemeClr val="tx1"/>
                      </a:solidFill>
                      <a:prstDash val="solid"/>
                      <a:round/>
                      <a:headEnd type="none" w="med" len="med"/>
                      <a:tailEnd type="none" w="med" len="med"/>
                    </a:lnB>
                    <a:solidFill>
                      <a:srgbClr val="00B050"/>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23830098"/>
                  </a:ext>
                </a:extLst>
              </a:tr>
              <a:tr h="666302">
                <a:tc>
                  <a:txBody>
                    <a:bodyPr/>
                    <a:lstStyle/>
                    <a:p>
                      <a:pPr algn="l"/>
                      <a:r>
                        <a:rPr lang="en-IN" sz="1800" b="1" dirty="0" err="1"/>
                        <a:t>model_rf</a:t>
                      </a:r>
                      <a:r>
                        <a:rPr lang="en-IN" sz="18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Used dataset without splitting into train and test since random forest does internal validation. 2/3 of the dataset is sampled for training. While 1/3 of the dataset (OOB) is used for testing. The latter is called the Out of bag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66.06 %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out of bag estimate of error as 33.94 %. Which means accuracy is 66.06%.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Weight in grams, discount offered, cost of the product, warehouse block, customer rating, and prior purchase.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053546861"/>
                  </a:ext>
                </a:extLst>
              </a:tr>
            </a:tbl>
          </a:graphicData>
        </a:graphic>
      </p:graphicFrame>
    </p:spTree>
    <p:extLst>
      <p:ext uri="{BB962C8B-B14F-4D97-AF65-F5344CB8AC3E}">
        <p14:creationId xmlns="" xmlns:p14="http://schemas.microsoft.com/office/powerpoint/2010/main" val="352050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1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0" y="4114800"/>
            <a:ext cx="9163049" cy="2743200"/>
          </a:xfrm>
        </p:spPr>
        <p:txBody>
          <a:bodyPr>
            <a:normAutofit/>
          </a:bodyPr>
          <a:lstStyle/>
          <a:p>
            <a:endParaRPr lang="en-IN" sz="2000" b="1" u="sng" dirty="0"/>
          </a:p>
          <a:p>
            <a:endParaRPr lang="en-IN" sz="2000" b="1" u="sng" dirty="0"/>
          </a:p>
          <a:p>
            <a:r>
              <a:rPr lang="en-IN" sz="1800" b="1" u="sng" dirty="0"/>
              <a:t>Insights: </a:t>
            </a:r>
          </a:p>
          <a:p>
            <a:pPr marL="457200" indent="-457200">
              <a:buFont typeface="+mj-lt"/>
              <a:buAutoNum type="arabicPeriod"/>
            </a:pPr>
            <a:r>
              <a:rPr lang="en-IN" sz="1800" b="1" dirty="0"/>
              <a:t>Comparing the accuracy of all the classification models so far, XG Boost performed better. It is significantly better than the other models in predicting if shipments reached on-time or not.</a:t>
            </a:r>
          </a:p>
          <a:p>
            <a:pPr marL="457200" indent="-457200">
              <a:buFont typeface="+mj-lt"/>
              <a:buAutoNum type="arabicPeriod"/>
            </a:pPr>
            <a:r>
              <a:rPr lang="en-IN" sz="1800" b="1" dirty="0"/>
              <a:t>All the models identified  6 variables as significant. They are discount offered, weight in grams, prior purchase, cost of the product, customer care calls, and product importance.</a:t>
            </a:r>
          </a:p>
          <a:p>
            <a:pPr marL="457200" indent="-457200">
              <a:buFont typeface="+mj-lt"/>
              <a:buAutoNum type="arabicPeriod"/>
            </a:pPr>
            <a:endParaRPr lang="en-IN" sz="2000" b="1" dirty="0"/>
          </a:p>
        </p:txBody>
      </p:sp>
      <p:graphicFrame>
        <p:nvGraphicFramePr>
          <p:cNvPr id="7" name="Table 6">
            <a:extLst>
              <a:ext uri="{FF2B5EF4-FFF2-40B4-BE49-F238E27FC236}">
                <a16:creationId xmlns="" xmlns:a16="http://schemas.microsoft.com/office/drawing/2014/main" id="{07662019-46EF-4280-BF58-80B98A3E457C}"/>
              </a:ext>
            </a:extLst>
          </p:cNvPr>
          <p:cNvGraphicFramePr>
            <a:graphicFrameLocks noGrp="1"/>
          </p:cNvGraphicFramePr>
          <p:nvPr>
            <p:extLst>
              <p:ext uri="{D42A27DB-BD31-4B8C-83A1-F6EECF244321}">
                <p14:modId xmlns="" xmlns:p14="http://schemas.microsoft.com/office/powerpoint/2010/main" val="640635079"/>
              </p:ext>
            </p:extLst>
          </p:nvPr>
        </p:nvGraphicFramePr>
        <p:xfrm>
          <a:off x="-19050" y="793800"/>
          <a:ext cx="9182099" cy="4106809"/>
        </p:xfrm>
        <a:graphic>
          <a:graphicData uri="http://schemas.openxmlformats.org/drawingml/2006/table">
            <a:tbl>
              <a:tblPr firstRow="1" bandRow="1">
                <a:tableStyleId>{073A0DAA-6AF3-43AB-8588-CEC1D06C72B9}</a:tableStyleId>
              </a:tblPr>
              <a:tblGrid>
                <a:gridCol w="2372042">
                  <a:extLst>
                    <a:ext uri="{9D8B030D-6E8A-4147-A177-3AD203B41FA5}">
                      <a16:colId xmlns="" xmlns:a16="http://schemas.microsoft.com/office/drawing/2014/main" val="86368040"/>
                    </a:ext>
                  </a:extLst>
                </a:gridCol>
                <a:gridCol w="4973637">
                  <a:extLst>
                    <a:ext uri="{9D8B030D-6E8A-4147-A177-3AD203B41FA5}">
                      <a16:colId xmlns="" xmlns:a16="http://schemas.microsoft.com/office/drawing/2014/main" val="2975835704"/>
                    </a:ext>
                  </a:extLst>
                </a:gridCol>
                <a:gridCol w="1836420">
                  <a:extLst>
                    <a:ext uri="{9D8B030D-6E8A-4147-A177-3AD203B41FA5}">
                      <a16:colId xmlns=""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 xmlns:a16="http://schemas.microsoft.com/office/drawing/2014/main" val="3985443864"/>
                  </a:ext>
                </a:extLst>
              </a:tr>
              <a:tr h="816206">
                <a:tc gridSpan="3">
                  <a:txBody>
                    <a:bodyPr/>
                    <a:lstStyle/>
                    <a:p>
                      <a:pPr algn="ctr"/>
                      <a:r>
                        <a:rPr lang="en-IN" sz="3600" b="1" dirty="0">
                          <a:solidFill>
                            <a:schemeClr val="bg1"/>
                          </a:solidFill>
                        </a:rPr>
                        <a:t>XGBoost</a:t>
                      </a:r>
                    </a:p>
                  </a:txBody>
                  <a:tcPr>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23830098"/>
                  </a:ext>
                </a:extLst>
              </a:tr>
              <a:tr h="666302">
                <a:tc>
                  <a:txBody>
                    <a:bodyPr/>
                    <a:lstStyle/>
                    <a:p>
                      <a:pPr algn="l"/>
                      <a:r>
                        <a:rPr lang="en-IN" sz="1800" b="1" dirty="0" err="1"/>
                        <a:t>xgmodel</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Train and test data were converted to matrix before building the model. Parameters were tuned prior to training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68.27 %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accuracy of 68.27 % which is significantly better than the performance of other models  – Logistic regression, Support Vector Machines, and Random Forest.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prior purchase, cost of the product,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4053546861"/>
                  </a:ext>
                </a:extLst>
              </a:tr>
            </a:tbl>
          </a:graphicData>
        </a:graphic>
      </p:graphicFrame>
    </p:spTree>
    <p:extLst>
      <p:ext uri="{BB962C8B-B14F-4D97-AF65-F5344CB8AC3E}">
        <p14:creationId xmlns="" xmlns:p14="http://schemas.microsoft.com/office/powerpoint/2010/main" val="123256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152401" y="881696"/>
            <a:ext cx="8686799" cy="1753606"/>
          </a:xfrm>
        </p:spPr>
        <p:txBody>
          <a:bodyPr>
            <a:normAutofit lnSpcReduction="10000"/>
          </a:bodyPr>
          <a:lstStyle/>
          <a:p>
            <a:r>
              <a:rPr lang="en-IN" sz="1600" b="1" u="sng" dirty="0"/>
              <a:t>Problem statement</a:t>
            </a:r>
            <a:r>
              <a:rPr lang="en-IN" sz="1600" b="1" dirty="0"/>
              <a:t>: Use ggplot2 to illustrate if the shipments have reached on-time for the customers who have the best customer rating, the best customer score, made recurring orders and high payments.</a:t>
            </a:r>
          </a:p>
          <a:p>
            <a:r>
              <a:rPr lang="en-IN" sz="1600" b="1" u="sng" dirty="0"/>
              <a:t>Best customer rating: </a:t>
            </a:r>
            <a:r>
              <a:rPr lang="en-IN" sz="1600" b="1" dirty="0"/>
              <a:t>Customers were identified who were </a:t>
            </a:r>
            <a:r>
              <a:rPr lang="en-IN" sz="1600" b="1" u="sng" dirty="0">
                <a:solidFill>
                  <a:srgbClr val="00B050"/>
                </a:solidFill>
              </a:rPr>
              <a:t>rated 3 and higher</a:t>
            </a:r>
            <a:r>
              <a:rPr lang="en-IN" sz="1600" b="1" dirty="0"/>
              <a:t>. Used the filter function from the dplyr package to satisfy this criteria. The  subset of the original dataset containing the best rated customers were visualized with respect to the target variable. The subset “good_rating” contained </a:t>
            </a:r>
            <a:r>
              <a:rPr lang="en-IN" sz="1600" b="1" dirty="0">
                <a:solidFill>
                  <a:srgbClr val="00B050"/>
                </a:solidFill>
              </a:rPr>
              <a:t>6599 observations </a:t>
            </a:r>
            <a:r>
              <a:rPr lang="en-IN" sz="1600" b="1" dirty="0"/>
              <a:t>from the original 10999 observations.</a:t>
            </a:r>
          </a:p>
        </p:txBody>
      </p:sp>
      <p:sp>
        <p:nvSpPr>
          <p:cNvPr id="8" name="TextBox 7">
            <a:extLst>
              <a:ext uri="{FF2B5EF4-FFF2-40B4-BE49-F238E27FC236}">
                <a16:creationId xmlns="" xmlns:a16="http://schemas.microsoft.com/office/drawing/2014/main" id="{7DE2477A-773C-4B4C-9030-511A670ECFC3}"/>
              </a:ext>
            </a:extLst>
          </p:cNvPr>
          <p:cNvSpPr txBox="1"/>
          <p:nvPr/>
        </p:nvSpPr>
        <p:spPr>
          <a:xfrm>
            <a:off x="6400800" y="3132028"/>
            <a:ext cx="2590800" cy="332398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i="1" u="sng" dirty="0">
                <a:solidFill>
                  <a:prstClr val="black"/>
                </a:solidFill>
              </a:rPr>
              <a:t>INSIGHTS</a:t>
            </a:r>
            <a:endParaRPr lang="en-IN" sz="1400" b="1" i="1" u="sng" dirty="0">
              <a:solidFill>
                <a:srgbClr val="00B050"/>
              </a:solidFill>
            </a:endParaRPr>
          </a:p>
          <a:p>
            <a:pPr marL="285750" indent="-285750">
              <a:buFont typeface="Arial" panose="020B0604020202020204" pitchFamily="34" charset="0"/>
              <a:buChar char="•"/>
            </a:pPr>
            <a:r>
              <a:rPr lang="en-IN" sz="1400" b="1" dirty="0"/>
              <a:t>Here 39.7% indicates on-time delivery rate, which is very low.</a:t>
            </a:r>
          </a:p>
          <a:p>
            <a:pPr marL="285750" indent="-285750">
              <a:buFont typeface="Arial" panose="020B0604020202020204" pitchFamily="34" charset="0"/>
              <a:buChar char="•"/>
            </a:pPr>
            <a:r>
              <a:rPr lang="en-IN" sz="1400" b="1" dirty="0"/>
              <a:t>Remaining 60.09 % customers who were also rated 3 and higher didn’t receive their shipments on time.</a:t>
            </a:r>
          </a:p>
        </p:txBody>
      </p:sp>
      <p:pic>
        <p:nvPicPr>
          <p:cNvPr id="11" name="Picture 10">
            <a:extLst>
              <a:ext uri="{FF2B5EF4-FFF2-40B4-BE49-F238E27FC236}">
                <a16:creationId xmlns="" xmlns:a16="http://schemas.microsoft.com/office/drawing/2014/main" id="{2E1AC08B-9DEE-46E9-B31F-C39F607B40B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 y="2635302"/>
            <a:ext cx="6096000" cy="4151091"/>
          </a:xfrm>
          <a:prstGeom prst="rect">
            <a:avLst/>
          </a:prstGeom>
        </p:spPr>
      </p:pic>
    </p:spTree>
    <p:extLst>
      <p:ext uri="{BB962C8B-B14F-4D97-AF65-F5344CB8AC3E}">
        <p14:creationId xmlns="" xmlns:p14="http://schemas.microsoft.com/office/powerpoint/2010/main" val="297899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152401" y="881696"/>
            <a:ext cx="8686799" cy="1545009"/>
          </a:xfrm>
        </p:spPr>
        <p:txBody>
          <a:bodyPr>
            <a:normAutofit lnSpcReduction="10000"/>
          </a:bodyPr>
          <a:lstStyle/>
          <a:p>
            <a:r>
              <a:rPr lang="en-IN" sz="1600" b="1" u="sng" dirty="0"/>
              <a:t>Best customer score</a:t>
            </a:r>
            <a:r>
              <a:rPr lang="en-IN" sz="1600" b="1" dirty="0"/>
              <a:t>: On </a:t>
            </a:r>
            <a:r>
              <a:rPr lang="en-IN" sz="1600" b="1" dirty="0">
                <a:hlinkClick r:id="rId2" action="ppaction://hlinksldjump"/>
              </a:rPr>
              <a:t>slide 10</a:t>
            </a:r>
            <a:r>
              <a:rPr lang="en-IN" sz="1600" b="1" dirty="0"/>
              <a:t>, the average order value was calculated, and was found to be </a:t>
            </a:r>
            <a:r>
              <a:rPr lang="en-IN" sz="1600" b="1" dirty="0">
                <a:solidFill>
                  <a:srgbClr val="00B050"/>
                </a:solidFill>
              </a:rPr>
              <a:t>$ 210.19</a:t>
            </a:r>
            <a:r>
              <a:rPr lang="en-IN" sz="1600" b="1" dirty="0"/>
              <a:t>.  Customer scores were calculated by multiplying average order value with prior purchase (Frequency) for each customer. For a customer to have a best score, he/she must should have a score greater than the</a:t>
            </a:r>
            <a:r>
              <a:rPr lang="en-IN" sz="1600" b="1" dirty="0">
                <a:solidFill>
                  <a:srgbClr val="00B050"/>
                </a:solidFill>
              </a:rPr>
              <a:t> median score</a:t>
            </a:r>
            <a:r>
              <a:rPr lang="en-IN" sz="1600" b="1" dirty="0"/>
              <a:t>. To satisfy this criteria, a subset  of the original dataset was filtered using the filter function. The subset “best_customerscore” contained </a:t>
            </a:r>
            <a:r>
              <a:rPr lang="en-IN" sz="1600" b="1" dirty="0">
                <a:solidFill>
                  <a:srgbClr val="00B050"/>
                </a:solidFill>
              </a:rPr>
              <a:t>8400 observations </a:t>
            </a:r>
            <a:r>
              <a:rPr lang="en-IN" sz="1600" b="1" dirty="0"/>
              <a:t>from the original 10999 observations. </a:t>
            </a:r>
            <a:endParaRPr lang="en-IN" sz="1600" b="1" u="sng" dirty="0"/>
          </a:p>
          <a:p>
            <a:endParaRPr lang="en-IN" sz="1600" b="1" u="sng" dirty="0"/>
          </a:p>
        </p:txBody>
      </p:sp>
      <p:sp>
        <p:nvSpPr>
          <p:cNvPr id="8" name="TextBox 7">
            <a:extLst>
              <a:ext uri="{FF2B5EF4-FFF2-40B4-BE49-F238E27FC236}">
                <a16:creationId xmlns="" xmlns:a16="http://schemas.microsoft.com/office/drawing/2014/main" id="{7DE2477A-773C-4B4C-9030-511A670ECFC3}"/>
              </a:ext>
            </a:extLst>
          </p:cNvPr>
          <p:cNvSpPr txBox="1"/>
          <p:nvPr/>
        </p:nvSpPr>
        <p:spPr>
          <a:xfrm>
            <a:off x="6248400" y="2971800"/>
            <a:ext cx="2590800"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41.21% indicates on-time delivery rate, which is very low compared to delayed delivery rate which was found to be 58.78 %.</a:t>
            </a:r>
          </a:p>
          <a:p>
            <a:pPr marL="285750" indent="-285750">
              <a:buFont typeface="Arial" panose="020B0604020202020204" pitchFamily="34" charset="0"/>
              <a:buChar char="•"/>
            </a:pPr>
            <a:r>
              <a:rPr lang="en-IN" sz="1400" b="1" dirty="0"/>
              <a:t>Shipments have not been reaching on time for majority of customers who had the best scores.</a:t>
            </a:r>
          </a:p>
        </p:txBody>
      </p:sp>
      <p:pic>
        <p:nvPicPr>
          <p:cNvPr id="10" name="Picture 9">
            <a:extLst>
              <a:ext uri="{FF2B5EF4-FFF2-40B4-BE49-F238E27FC236}">
                <a16:creationId xmlns="" xmlns:a16="http://schemas.microsoft.com/office/drawing/2014/main" id="{11C946BC-EC43-480B-B6F1-154025D0063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401" y="2489201"/>
            <a:ext cx="6095999" cy="4138199"/>
          </a:xfrm>
          <a:prstGeom prst="rect">
            <a:avLst/>
          </a:prstGeom>
        </p:spPr>
      </p:pic>
    </p:spTree>
    <p:extLst>
      <p:ext uri="{BB962C8B-B14F-4D97-AF65-F5344CB8AC3E}">
        <p14:creationId xmlns="" xmlns:p14="http://schemas.microsoft.com/office/powerpoint/2010/main" val="372206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Recurring orders</a:t>
            </a:r>
            <a:r>
              <a:rPr lang="en-IN" sz="1600" b="1" dirty="0"/>
              <a:t>: Customers who made </a:t>
            </a:r>
            <a:r>
              <a:rPr lang="en-IN" sz="1600" b="1" dirty="0">
                <a:solidFill>
                  <a:srgbClr val="00B050"/>
                </a:solidFill>
              </a:rPr>
              <a:t>6 prior purchases and more </a:t>
            </a:r>
            <a:r>
              <a:rPr lang="en-IN" sz="1600" b="1" dirty="0"/>
              <a:t>were considered important for the analysis. To satisfy this criteria, a subset of the original dataset was filtered using the filter function from the dplyr package. The subset “recurring_orders” contained only </a:t>
            </a:r>
            <a:r>
              <a:rPr lang="en-IN" sz="1600" b="1" dirty="0">
                <a:solidFill>
                  <a:srgbClr val="00B050"/>
                </a:solidFill>
              </a:rPr>
              <a:t>422 observations </a:t>
            </a:r>
            <a:r>
              <a:rPr lang="en-IN" sz="1600" b="1" dirty="0"/>
              <a:t>from the original 10999 observations. This is indeed a small subset of customers.</a:t>
            </a:r>
            <a:endParaRPr lang="en-IN" sz="1600" b="1" u="sng" dirty="0"/>
          </a:p>
        </p:txBody>
      </p:sp>
      <p:sp>
        <p:nvSpPr>
          <p:cNvPr id="8" name="TextBox 7">
            <a:extLst>
              <a:ext uri="{FF2B5EF4-FFF2-40B4-BE49-F238E27FC236}">
                <a16:creationId xmlns="" xmlns:a16="http://schemas.microsoft.com/office/drawing/2014/main" id="{7DE2477A-773C-4B4C-9030-511A670ECFC3}"/>
              </a:ext>
            </a:extLst>
          </p:cNvPr>
          <p:cNvSpPr txBox="1"/>
          <p:nvPr/>
        </p:nvSpPr>
        <p:spPr>
          <a:xfrm>
            <a:off x="6527799" y="26581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37.33% indicates on-time delivery rate, which is very low compared to delayed delivery rate which was found to be 62.66 %.</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14" name="Picture 13">
            <a:extLst>
              <a:ext uri="{FF2B5EF4-FFF2-40B4-BE49-F238E27FC236}">
                <a16:creationId xmlns="" xmlns:a16="http://schemas.microsoft.com/office/drawing/2014/main" id="{DCCE1562-59FD-4BEC-9A7F-E955F7487D3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1" y="2258381"/>
            <a:ext cx="6345457" cy="4339007"/>
          </a:xfrm>
          <a:prstGeom prst="rect">
            <a:avLst/>
          </a:prstGeom>
        </p:spPr>
      </p:pic>
    </p:spTree>
    <p:extLst>
      <p:ext uri="{BB962C8B-B14F-4D97-AF65-F5344CB8AC3E}">
        <p14:creationId xmlns="" xmlns:p14="http://schemas.microsoft.com/office/powerpoint/2010/main" val="60511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Highest payments</a:t>
            </a:r>
            <a:r>
              <a:rPr lang="en-IN" sz="1600" b="1" dirty="0"/>
              <a:t>: Customers who made  payments greater and equal to the median value were considered important for the analysis.</a:t>
            </a:r>
            <a:r>
              <a:rPr lang="en-IN" sz="1600" b="1" dirty="0">
                <a:solidFill>
                  <a:srgbClr val="00B050"/>
                </a:solidFill>
              </a:rPr>
              <a:t> </a:t>
            </a:r>
            <a:r>
              <a:rPr lang="en-IN" sz="1600" b="1" dirty="0"/>
              <a:t>To satisfy this criteria, a subset of the original dataset was filtered using the filter function from the dplyr package. The subset “</a:t>
            </a:r>
            <a:r>
              <a:rPr lang="en-IN" sz="1600" b="1" dirty="0" err="1"/>
              <a:t>highest_payments</a:t>
            </a:r>
            <a:r>
              <a:rPr lang="en-IN" sz="1600" b="1" dirty="0"/>
              <a:t>” contained only </a:t>
            </a:r>
            <a:r>
              <a:rPr lang="en-IN" sz="1600" b="1" dirty="0">
                <a:solidFill>
                  <a:srgbClr val="00B050"/>
                </a:solidFill>
              </a:rPr>
              <a:t>5544 observations </a:t>
            </a:r>
            <a:r>
              <a:rPr lang="en-IN" sz="1600" b="1" dirty="0"/>
              <a:t>from the original 10999 observations. The median value was found to be </a:t>
            </a:r>
            <a:r>
              <a:rPr lang="en-IN" sz="1600" b="1" dirty="0">
                <a:solidFill>
                  <a:srgbClr val="00B050"/>
                </a:solidFill>
              </a:rPr>
              <a:t>214 US dollars</a:t>
            </a:r>
            <a:r>
              <a:rPr lang="en-IN" sz="1600" b="1" dirty="0"/>
              <a:t>.</a:t>
            </a:r>
            <a:endParaRPr lang="en-IN" sz="1600" b="1" u="sng" dirty="0"/>
          </a:p>
        </p:txBody>
      </p:sp>
      <p:sp>
        <p:nvSpPr>
          <p:cNvPr id="8" name="TextBox 7">
            <a:extLst>
              <a:ext uri="{FF2B5EF4-FFF2-40B4-BE49-F238E27FC236}">
                <a16:creationId xmlns="" xmlns:a16="http://schemas.microsoft.com/office/drawing/2014/main" id="{7DE2477A-773C-4B4C-9030-511A670ECFC3}"/>
              </a:ext>
            </a:extLst>
          </p:cNvPr>
          <p:cNvSpPr txBox="1"/>
          <p:nvPr/>
        </p:nvSpPr>
        <p:spPr>
          <a:xfrm>
            <a:off x="6527799" y="26327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43.43% indicates on-time delivery rate, which is very low compared to delayed delivery rate which was found to be 56.56%.</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5" name="Picture 4">
            <a:extLst>
              <a:ext uri="{FF2B5EF4-FFF2-40B4-BE49-F238E27FC236}">
                <a16:creationId xmlns="" xmlns:a16="http://schemas.microsoft.com/office/drawing/2014/main" id="{22D45C10-A889-4318-AE0A-D64EEE8485B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749" y="2258381"/>
            <a:ext cx="6496050" cy="4218619"/>
          </a:xfrm>
          <a:prstGeom prst="rect">
            <a:avLst/>
          </a:prstGeom>
        </p:spPr>
      </p:pic>
    </p:spTree>
    <p:extLst>
      <p:ext uri="{BB962C8B-B14F-4D97-AF65-F5344CB8AC3E}">
        <p14:creationId xmlns="" xmlns:p14="http://schemas.microsoft.com/office/powerpoint/2010/main" val="174348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152401" y="881697"/>
            <a:ext cx="8686799" cy="947104"/>
          </a:xfrm>
        </p:spPr>
        <p:txBody>
          <a:bodyPr>
            <a:normAutofit/>
          </a:bodyPr>
          <a:lstStyle/>
          <a:p>
            <a:r>
              <a:rPr lang="en-IN" sz="1600" b="1" dirty="0"/>
              <a:t>This is an additional analysis. Here I filtered a subset from the original dataset that contained observations that satisfied all the previously chosen criteria. The subset was called “mostvaluable_customers”, as they brought more value to the company.</a:t>
            </a:r>
          </a:p>
        </p:txBody>
      </p:sp>
      <p:sp>
        <p:nvSpPr>
          <p:cNvPr id="8" name="TextBox 7">
            <a:extLst>
              <a:ext uri="{FF2B5EF4-FFF2-40B4-BE49-F238E27FC236}">
                <a16:creationId xmlns="" xmlns:a16="http://schemas.microsoft.com/office/drawing/2014/main" id="{7DE2477A-773C-4B4C-9030-511A670ECFC3}"/>
              </a:ext>
            </a:extLst>
          </p:cNvPr>
          <p:cNvSpPr txBox="1"/>
          <p:nvPr/>
        </p:nvSpPr>
        <p:spPr>
          <a:xfrm>
            <a:off x="6400801" y="2589926"/>
            <a:ext cx="2438400"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algn="ctr"/>
            <a:r>
              <a:rPr lang="en-IN" sz="1400" b="1" u="sng" dirty="0"/>
              <a:t>INSIGHTS</a:t>
            </a:r>
          </a:p>
          <a:p>
            <a:pPr marL="285750" indent="-285750">
              <a:buFont typeface="Arial" panose="020B0604020202020204" pitchFamily="34" charset="0"/>
              <a:buChar char="•"/>
            </a:pPr>
            <a:r>
              <a:rPr lang="en-IN" sz="1400" b="1" dirty="0"/>
              <a:t>Here 35.65% indicates on-time delivery rate, which is very low compared to delayed delivery rate which was found to be 64.34%.</a:t>
            </a:r>
          </a:p>
          <a:p>
            <a:pPr marL="285750" indent="-285750">
              <a:buFont typeface="Arial" panose="020B0604020202020204" pitchFamily="34" charset="0"/>
              <a:buChar char="•"/>
            </a:pPr>
            <a:r>
              <a:rPr lang="en-IN" sz="1400" b="1" dirty="0"/>
              <a:t>Shipments have not been reaching on time even for the most valuable customers.</a:t>
            </a:r>
          </a:p>
        </p:txBody>
      </p:sp>
      <p:pic>
        <p:nvPicPr>
          <p:cNvPr id="7" name="Picture 6">
            <a:extLst>
              <a:ext uri="{FF2B5EF4-FFF2-40B4-BE49-F238E27FC236}">
                <a16:creationId xmlns="" xmlns:a16="http://schemas.microsoft.com/office/drawing/2014/main" id="{B5BA908F-8C62-4396-A34B-BD330FCB1F5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401" y="2008944"/>
            <a:ext cx="6375400" cy="4081943"/>
          </a:xfrm>
          <a:prstGeom prst="rect">
            <a:avLst/>
          </a:prstGeom>
        </p:spPr>
      </p:pic>
    </p:spTree>
    <p:extLst>
      <p:ext uri="{BB962C8B-B14F-4D97-AF65-F5344CB8AC3E}">
        <p14:creationId xmlns="" xmlns:p14="http://schemas.microsoft.com/office/powerpoint/2010/main" val="2736850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sp>
        <p:nvSpPr>
          <p:cNvPr id="2" name="Content Placeholder 1">
            <a:extLst>
              <a:ext uri="{FF2B5EF4-FFF2-40B4-BE49-F238E27FC236}">
                <a16:creationId xmlns="" xmlns:a16="http://schemas.microsoft.com/office/drawing/2014/main" id="{F1BF4E5B-BFB4-428E-85B6-483C54BEB5A9}"/>
              </a:ext>
            </a:extLst>
          </p:cNvPr>
          <p:cNvSpPr>
            <a:spLocks noGrp="1"/>
          </p:cNvSpPr>
          <p:nvPr>
            <p:ph idx="1"/>
          </p:nvPr>
        </p:nvSpPr>
        <p:spPr>
          <a:xfrm>
            <a:off x="152401" y="881696"/>
            <a:ext cx="8686799" cy="5747704"/>
          </a:xfrm>
        </p:spPr>
        <p:txBody>
          <a:bodyPr>
            <a:normAutofit/>
          </a:bodyPr>
          <a:lstStyle/>
          <a:p>
            <a:pPr>
              <a:spcBef>
                <a:spcPts val="0"/>
              </a:spcBef>
              <a:defRPr/>
            </a:pPr>
            <a:r>
              <a:rPr lang="en-IN" sz="1800" b="1" u="sng" dirty="0"/>
              <a:t>Problem statement</a:t>
            </a:r>
            <a:r>
              <a:rPr lang="en-IN" sz="1800" b="1" dirty="0"/>
              <a:t>: Create segmentation of the customers to whom the shipments have not reached on-time. Use only delayed customers data for clustering.</a:t>
            </a:r>
          </a:p>
          <a:p>
            <a:r>
              <a:rPr lang="en-IN" sz="1800" b="1" dirty="0"/>
              <a:t>As it was advised to use only the delayed customers data, a subset from the original dataset was filtered to satisfy this requirement. The </a:t>
            </a:r>
            <a:r>
              <a:rPr lang="en-IN" sz="1800" b="1" dirty="0">
                <a:solidFill>
                  <a:srgbClr val="00B050"/>
                </a:solidFill>
              </a:rPr>
              <a:t>class 0</a:t>
            </a:r>
            <a:r>
              <a:rPr lang="en-IN" sz="1800" b="1" dirty="0"/>
              <a:t> in the target variable indicates shipments </a:t>
            </a:r>
            <a:r>
              <a:rPr lang="en-IN" sz="1800" b="1" dirty="0">
                <a:solidFill>
                  <a:srgbClr val="00B050"/>
                </a:solidFill>
              </a:rPr>
              <a:t>reached on-time</a:t>
            </a:r>
            <a:r>
              <a:rPr lang="en-IN" sz="1800" b="1" dirty="0"/>
              <a:t>. Hence,  for the customer segmentation, only those observations were required whose outcome was </a:t>
            </a:r>
            <a:r>
              <a:rPr lang="en-IN" sz="1800" b="1" dirty="0">
                <a:solidFill>
                  <a:srgbClr val="00B050"/>
                </a:solidFill>
              </a:rPr>
              <a:t>1</a:t>
            </a:r>
            <a:r>
              <a:rPr lang="en-IN" sz="1800" b="1" dirty="0"/>
              <a:t>, which indicated </a:t>
            </a:r>
            <a:r>
              <a:rPr lang="en-IN" sz="1800" b="1" dirty="0">
                <a:solidFill>
                  <a:srgbClr val="00B050"/>
                </a:solidFill>
              </a:rPr>
              <a:t>delay or didn’t reach on-time</a:t>
            </a:r>
            <a:r>
              <a:rPr lang="en-IN" sz="1800" b="1" dirty="0"/>
              <a:t>.</a:t>
            </a:r>
          </a:p>
          <a:p>
            <a:r>
              <a:rPr lang="en-IN" sz="1800" b="1" dirty="0"/>
              <a:t>Variables that were directly related to or impacted the customers were chosen for the analysis. They are: Customer care calls, customer rating, prior purchase, cost of the product, discount offered, and gender. We will be able to understand various customer profiles. </a:t>
            </a:r>
          </a:p>
          <a:p>
            <a:r>
              <a:rPr lang="en-IN" sz="1800" b="1" dirty="0"/>
              <a:t>Variables were scaled before proceeding with the analysis.</a:t>
            </a:r>
          </a:p>
          <a:p>
            <a:r>
              <a:rPr lang="en-IN" sz="1800" b="1" dirty="0"/>
              <a:t>The clustering methods used in this project were Hierarchical clustering and K-means clustering.</a:t>
            </a:r>
          </a:p>
          <a:p>
            <a:pPr>
              <a:buFont typeface="+mj-lt"/>
              <a:buAutoNum type="arabicPeriod"/>
            </a:pPr>
            <a:r>
              <a:rPr lang="en-IN" sz="1800" b="1" dirty="0"/>
              <a:t>Hierarchial clustering was implemented first. A dendrogram was plotted and it was observed that the tree could be cut into three groups/clusters.</a:t>
            </a:r>
          </a:p>
          <a:p>
            <a:pPr>
              <a:buFont typeface="+mj-lt"/>
              <a:buAutoNum type="arabicPeriod"/>
            </a:pPr>
            <a:r>
              <a:rPr lang="en-IN" sz="1800" b="1" dirty="0"/>
              <a:t>K-means clustering was implemented next. The information about cluster groups from the Hierarchial clustering was leveraged, as the </a:t>
            </a:r>
            <a:r>
              <a:rPr lang="en-IN" sz="1800" b="1" dirty="0" err="1"/>
              <a:t>centers</a:t>
            </a:r>
            <a:r>
              <a:rPr lang="en-IN" sz="1800" b="1" dirty="0"/>
              <a:t> were initialized at 3. An elbow chart was plotted and it was observed that 3-cluster segmentation is the solution.</a:t>
            </a:r>
          </a:p>
          <a:p>
            <a:pPr marL="0" indent="0">
              <a:buNone/>
            </a:pPr>
            <a:endParaRPr lang="en-IN" sz="1800" b="1" dirty="0"/>
          </a:p>
          <a:p>
            <a:endParaRPr lang="en-IN" sz="1600" b="1" dirty="0"/>
          </a:p>
        </p:txBody>
      </p:sp>
    </p:spTree>
    <p:extLst>
      <p:ext uri="{BB962C8B-B14F-4D97-AF65-F5344CB8AC3E}">
        <p14:creationId xmlns="" xmlns:p14="http://schemas.microsoft.com/office/powerpoint/2010/main" val="94437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Overview of the project</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427382" y="867574"/>
            <a:ext cx="8488017" cy="5649626"/>
          </a:xfrm>
        </p:spPr>
        <p:txBody>
          <a:bodyPr>
            <a:normAutofit/>
          </a:bodyPr>
          <a:lstStyle/>
          <a:p>
            <a:r>
              <a:rPr lang="en-IN" sz="2000" b="1" dirty="0"/>
              <a:t>An international e-commerce company based in the USA wants to discover key insights from their customer database. They want to use some of the most advanced machine learning techniques to study their customers. The company sells electronic products.</a:t>
            </a:r>
          </a:p>
          <a:p>
            <a:r>
              <a:rPr lang="en-IN" sz="2000" b="1" dirty="0"/>
              <a:t>The dataset was provided </a:t>
            </a:r>
            <a:r>
              <a:rPr lang="en-IN" sz="2000" b="1" dirty="0" smtClean="0"/>
              <a:t> by firm. </a:t>
            </a:r>
            <a:r>
              <a:rPr lang="en-IN" sz="2000" b="1" dirty="0"/>
              <a:t>The train </a:t>
            </a:r>
            <a:r>
              <a:rPr lang="en-IN" sz="2000" b="1" dirty="0" smtClean="0"/>
              <a:t>dataset </a:t>
            </a:r>
            <a:r>
              <a:rPr lang="en-IN" sz="2000" b="1" dirty="0"/>
              <a:t>used for model building contained 10999 observations of 12 variables, and the test dataset used for predicting the target variable contained 3993 observations of 12 variables.</a:t>
            </a:r>
          </a:p>
          <a:p>
            <a:r>
              <a:rPr lang="en-IN" sz="2000" b="1" dirty="0"/>
              <a:t>The project is divided into 4 problem statements. Each of the problem is unique and requires the project candidate to utilize various Data Science skills to solve them.</a:t>
            </a:r>
          </a:p>
          <a:p>
            <a:r>
              <a:rPr lang="en-IN" sz="2000" b="1" dirty="0" smtClean="0"/>
              <a:t>The </a:t>
            </a:r>
            <a:r>
              <a:rPr lang="en-IN" sz="2000" b="1" dirty="0"/>
              <a:t>project report is organized to focus on each problem statement and describe the approach used to solve them. Additionally, a conclusion is provided.</a:t>
            </a:r>
          </a:p>
          <a:p>
            <a:endParaRPr lang="en-IN" sz="2000" b="1" dirty="0"/>
          </a:p>
          <a:p>
            <a:pPr marL="0" indent="0">
              <a:buNone/>
            </a:pPr>
            <a:endParaRPr lang="en-IN" sz="2000" b="1" dirty="0"/>
          </a:p>
          <a:p>
            <a:pPr marL="0" indent="0" algn="ctr">
              <a:buNone/>
            </a:pPr>
            <a:r>
              <a:rPr lang="en-IN" sz="2000" b="1" dirty="0">
                <a:solidFill>
                  <a:srgbClr val="00B050"/>
                </a:solidFill>
              </a:rPr>
              <a:t>References and codes are included in the final slides.</a:t>
            </a:r>
          </a:p>
          <a:p>
            <a:endParaRPr lang="en-IN" dirty="0"/>
          </a:p>
          <a:p>
            <a:endParaRPr lang="en-IN" dirty="0"/>
          </a:p>
        </p:txBody>
      </p:sp>
    </p:spTree>
    <p:extLst>
      <p:ext uri="{BB962C8B-B14F-4D97-AF65-F5344CB8AC3E}">
        <p14:creationId xmlns="" xmlns:p14="http://schemas.microsoft.com/office/powerpoint/2010/main" val="2459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pic>
        <p:nvPicPr>
          <p:cNvPr id="5" name="Content Placeholder 4">
            <a:extLst>
              <a:ext uri="{FF2B5EF4-FFF2-40B4-BE49-F238E27FC236}">
                <a16:creationId xmlns="" xmlns:a16="http://schemas.microsoft.com/office/drawing/2014/main" id="{B949E36B-2BB3-40D8-8649-A8B71F5B2094}"/>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12800" y="901263"/>
            <a:ext cx="5130800" cy="2815852"/>
          </a:xfrm>
        </p:spPr>
      </p:pic>
      <p:sp>
        <p:nvSpPr>
          <p:cNvPr id="7" name="TextBox 6">
            <a:extLst>
              <a:ext uri="{FF2B5EF4-FFF2-40B4-BE49-F238E27FC236}">
                <a16:creationId xmlns="" xmlns:a16="http://schemas.microsoft.com/office/drawing/2014/main" id="{6175D29B-1288-4DC2-945D-5E6DC3791192}"/>
              </a:ext>
            </a:extLst>
          </p:cNvPr>
          <p:cNvSpPr txBox="1"/>
          <p:nvPr/>
        </p:nvSpPr>
        <p:spPr>
          <a:xfrm>
            <a:off x="6019800" y="1469293"/>
            <a:ext cx="2946400" cy="1600438"/>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dendrogram, we can interpret that the dataset can be segmented into three clusters</a:t>
            </a:r>
            <a:r>
              <a:rPr lang="en-IN" dirty="0"/>
              <a:t>.</a:t>
            </a:r>
          </a:p>
          <a:p>
            <a:pPr marL="285750" indent="-285750">
              <a:buFont typeface="Arial" panose="020B0604020202020204" pitchFamily="34" charset="0"/>
              <a:buChar char="•"/>
            </a:pPr>
            <a:endParaRPr lang="en-IN" sz="1600" b="1" dirty="0"/>
          </a:p>
        </p:txBody>
      </p:sp>
      <p:sp>
        <p:nvSpPr>
          <p:cNvPr id="8" name="TextBox 7">
            <a:extLst>
              <a:ext uri="{FF2B5EF4-FFF2-40B4-BE49-F238E27FC236}">
                <a16:creationId xmlns="" xmlns:a16="http://schemas.microsoft.com/office/drawing/2014/main" id="{A3BAFE78-094A-4A60-AD3F-32673E035463}"/>
              </a:ext>
            </a:extLst>
          </p:cNvPr>
          <p:cNvSpPr txBox="1"/>
          <p:nvPr/>
        </p:nvSpPr>
        <p:spPr>
          <a:xfrm>
            <a:off x="990600" y="754744"/>
            <a:ext cx="5029200" cy="369332"/>
          </a:xfrm>
          <a:prstGeom prst="rect">
            <a:avLst/>
          </a:prstGeom>
          <a:noFill/>
        </p:spPr>
        <p:txBody>
          <a:bodyPr wrap="square" rtlCol="0">
            <a:spAutoFit/>
          </a:bodyPr>
          <a:lstStyle/>
          <a:p>
            <a:pPr algn="ctr"/>
            <a:r>
              <a:rPr lang="en-IN" b="1" dirty="0"/>
              <a:t>1. Hierarchical clustering</a:t>
            </a:r>
          </a:p>
        </p:txBody>
      </p:sp>
      <p:sp>
        <p:nvSpPr>
          <p:cNvPr id="16" name="TextBox 15">
            <a:extLst>
              <a:ext uri="{FF2B5EF4-FFF2-40B4-BE49-F238E27FC236}">
                <a16:creationId xmlns="" xmlns:a16="http://schemas.microsoft.com/office/drawing/2014/main" id="{221DF495-DDC8-4C36-9CA2-7F765531E0E9}"/>
              </a:ext>
            </a:extLst>
          </p:cNvPr>
          <p:cNvSpPr txBox="1"/>
          <p:nvPr/>
        </p:nvSpPr>
        <p:spPr>
          <a:xfrm>
            <a:off x="990600" y="3788270"/>
            <a:ext cx="5029200" cy="369332"/>
          </a:xfrm>
          <a:prstGeom prst="rect">
            <a:avLst/>
          </a:prstGeom>
          <a:noFill/>
        </p:spPr>
        <p:txBody>
          <a:bodyPr wrap="square" rtlCol="0">
            <a:spAutoFit/>
          </a:bodyPr>
          <a:lstStyle/>
          <a:p>
            <a:pPr algn="ctr"/>
            <a:r>
              <a:rPr lang="en-IN" b="1" dirty="0"/>
              <a:t>2. K-means clustering</a:t>
            </a:r>
          </a:p>
        </p:txBody>
      </p:sp>
      <p:sp>
        <p:nvSpPr>
          <p:cNvPr id="17" name="TextBox 16">
            <a:extLst>
              <a:ext uri="{FF2B5EF4-FFF2-40B4-BE49-F238E27FC236}">
                <a16:creationId xmlns="" xmlns:a16="http://schemas.microsoft.com/office/drawing/2014/main" id="{3BC6A9CD-4260-4387-8EE1-26E4D1251D2F}"/>
              </a:ext>
            </a:extLst>
          </p:cNvPr>
          <p:cNvSpPr txBox="1"/>
          <p:nvPr/>
        </p:nvSpPr>
        <p:spPr>
          <a:xfrm>
            <a:off x="5943600" y="4502818"/>
            <a:ext cx="2946400" cy="2062103"/>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elbow chart, it is observed that WSS significantly decreases after 3 . Hence the optimal number of clusters was chosen as 3.</a:t>
            </a:r>
            <a:endParaRPr lang="en-IN" dirty="0"/>
          </a:p>
          <a:p>
            <a:pPr marL="285750" indent="-285750">
              <a:buFont typeface="Arial" panose="020B0604020202020204" pitchFamily="34" charset="0"/>
              <a:buChar char="•"/>
            </a:pPr>
            <a:endParaRPr lang="en-IN" sz="1600" b="1" dirty="0"/>
          </a:p>
        </p:txBody>
      </p:sp>
      <p:pic>
        <p:nvPicPr>
          <p:cNvPr id="19" name="Picture 18">
            <a:extLst>
              <a:ext uri="{FF2B5EF4-FFF2-40B4-BE49-F238E27FC236}">
                <a16:creationId xmlns="" xmlns:a16="http://schemas.microsoft.com/office/drawing/2014/main" id="{4EC36211-B605-4B11-A8BB-65ED9818139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119187" y="4157602"/>
            <a:ext cx="4772025" cy="2497966"/>
          </a:xfrm>
          <a:prstGeom prst="rect">
            <a:avLst/>
          </a:prstGeom>
        </p:spPr>
      </p:pic>
    </p:spTree>
    <p:extLst>
      <p:ext uri="{BB962C8B-B14F-4D97-AF65-F5344CB8AC3E}">
        <p14:creationId xmlns="" xmlns:p14="http://schemas.microsoft.com/office/powerpoint/2010/main" val="166741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 xmlns:a16="http://schemas.microsoft.com/office/drawing/2014/main" id="{DFF62BDA-071B-4EF1-8832-AFA725CAB005}"/>
              </a:ext>
            </a:extLst>
          </p:cNvPr>
          <p:cNvGraphicFramePr>
            <a:graphicFrameLocks noGrp="1"/>
          </p:cNvGraphicFramePr>
          <p:nvPr>
            <p:extLst>
              <p:ext uri="{D42A27DB-BD31-4B8C-83A1-F6EECF244321}">
                <p14:modId xmlns="" xmlns:p14="http://schemas.microsoft.com/office/powerpoint/2010/main" val="253424755"/>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 xmlns:a16="http://schemas.microsoft.com/office/drawing/2014/main" val="2522169943"/>
                    </a:ext>
                  </a:extLst>
                </a:gridCol>
                <a:gridCol w="2610751">
                  <a:extLst>
                    <a:ext uri="{9D8B030D-6E8A-4147-A177-3AD203B41FA5}">
                      <a16:colId xmlns="" xmlns:a16="http://schemas.microsoft.com/office/drawing/2014/main" val="2281354768"/>
                    </a:ext>
                  </a:extLst>
                </a:gridCol>
                <a:gridCol w="2286001">
                  <a:extLst>
                    <a:ext uri="{9D8B030D-6E8A-4147-A177-3AD203B41FA5}">
                      <a16:colId xmlns="" xmlns:a16="http://schemas.microsoft.com/office/drawing/2014/main" val="3898870725"/>
                    </a:ext>
                  </a:extLst>
                </a:gridCol>
                <a:gridCol w="2286001">
                  <a:extLst>
                    <a:ext uri="{9D8B030D-6E8A-4147-A177-3AD203B41FA5}">
                      <a16:colId xmlns="" xmlns:a16="http://schemas.microsoft.com/office/drawing/2014/main" val="3191821716"/>
                    </a:ext>
                  </a:extLst>
                </a:gridCol>
              </a:tblGrid>
              <a:tr h="449795">
                <a:tc gridSpan="4">
                  <a:txBody>
                    <a:bodyPr/>
                    <a:lstStyle/>
                    <a:p>
                      <a:pPr algn="ctr"/>
                      <a:r>
                        <a:rPr lang="en-IN" sz="2400" dirty="0"/>
                        <a:t>Cluster Profiles – Hierarchical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3112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46 %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1834187499"/>
                  </a:ext>
                </a:extLst>
              </a:tr>
            </a:tbl>
          </a:graphicData>
        </a:graphic>
      </p:graphicFrame>
      <p:sp>
        <p:nvSpPr>
          <p:cNvPr id="3" name="TextBox 2">
            <a:extLst>
              <a:ext uri="{FF2B5EF4-FFF2-40B4-BE49-F238E27FC236}">
                <a16:creationId xmlns=""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 xmlns:p14="http://schemas.microsoft.com/office/powerpoint/2010/main" val="89644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 xmlns:a16="http://schemas.microsoft.com/office/drawing/2014/main" id="{DFF62BDA-071B-4EF1-8832-AFA725CAB005}"/>
              </a:ext>
            </a:extLst>
          </p:cNvPr>
          <p:cNvGraphicFramePr>
            <a:graphicFrameLocks noGrp="1"/>
          </p:cNvGraphicFramePr>
          <p:nvPr>
            <p:extLst>
              <p:ext uri="{D42A27DB-BD31-4B8C-83A1-F6EECF244321}">
                <p14:modId xmlns="" xmlns:p14="http://schemas.microsoft.com/office/powerpoint/2010/main" val="328492164"/>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 xmlns:a16="http://schemas.microsoft.com/office/drawing/2014/main" val="2522169943"/>
                    </a:ext>
                  </a:extLst>
                </a:gridCol>
                <a:gridCol w="2610751">
                  <a:extLst>
                    <a:ext uri="{9D8B030D-6E8A-4147-A177-3AD203B41FA5}">
                      <a16:colId xmlns="" xmlns:a16="http://schemas.microsoft.com/office/drawing/2014/main" val="2281354768"/>
                    </a:ext>
                  </a:extLst>
                </a:gridCol>
                <a:gridCol w="2286001">
                  <a:extLst>
                    <a:ext uri="{9D8B030D-6E8A-4147-A177-3AD203B41FA5}">
                      <a16:colId xmlns="" xmlns:a16="http://schemas.microsoft.com/office/drawing/2014/main" val="3898870725"/>
                    </a:ext>
                  </a:extLst>
                </a:gridCol>
                <a:gridCol w="2286001">
                  <a:extLst>
                    <a:ext uri="{9D8B030D-6E8A-4147-A177-3AD203B41FA5}">
                      <a16:colId xmlns="" xmlns:a16="http://schemas.microsoft.com/office/drawing/2014/main" val="3191821716"/>
                    </a:ext>
                  </a:extLst>
                </a:gridCol>
              </a:tblGrid>
              <a:tr h="449795">
                <a:tc gridSpan="4">
                  <a:txBody>
                    <a:bodyPr/>
                    <a:lstStyle/>
                    <a:p>
                      <a:pPr algn="ctr"/>
                      <a:r>
                        <a:rPr lang="en-IN" sz="2400" dirty="0"/>
                        <a:t>Cluster Profiles – K means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2504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2507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1834187499"/>
                  </a:ext>
                </a:extLst>
              </a:tr>
            </a:tbl>
          </a:graphicData>
        </a:graphic>
      </p:graphicFrame>
      <p:sp>
        <p:nvSpPr>
          <p:cNvPr id="3" name="TextBox 2">
            <a:extLst>
              <a:ext uri="{FF2B5EF4-FFF2-40B4-BE49-F238E27FC236}">
                <a16:creationId xmlns=""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 xmlns:p14="http://schemas.microsoft.com/office/powerpoint/2010/main" val="325188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Problem statement 4 and insights</a:t>
            </a:r>
          </a:p>
        </p:txBody>
      </p:sp>
      <p:sp>
        <p:nvSpPr>
          <p:cNvPr id="2" name="Content Placeholder 1">
            <a:extLst>
              <a:ext uri="{FF2B5EF4-FFF2-40B4-BE49-F238E27FC236}">
                <a16:creationId xmlns="" xmlns:a16="http://schemas.microsoft.com/office/drawing/2014/main" id="{CAF55360-B9ED-490B-9451-96D4AB60A6A5}"/>
              </a:ext>
            </a:extLst>
          </p:cNvPr>
          <p:cNvSpPr>
            <a:spLocks noGrp="1"/>
          </p:cNvSpPr>
          <p:nvPr>
            <p:ph idx="1"/>
          </p:nvPr>
        </p:nvSpPr>
        <p:spPr>
          <a:xfrm>
            <a:off x="304800" y="1371600"/>
            <a:ext cx="8229600" cy="4525963"/>
          </a:xfrm>
        </p:spPr>
        <p:txBody>
          <a:bodyPr/>
          <a:lstStyle/>
          <a:p>
            <a:r>
              <a:rPr lang="en-IN" sz="1800" b="1" u="sng" dirty="0"/>
              <a:t>Problem Statement </a:t>
            </a:r>
            <a:r>
              <a:rPr lang="en-IN" sz="1800" b="1" dirty="0"/>
              <a:t>: Do a Sentiment analysis(Positive or Negative) of the competitors - Amazon India, Flipkart, and Snapdeal. Use tweets to perform the analysis.</a:t>
            </a:r>
          </a:p>
          <a:p>
            <a:r>
              <a:rPr lang="en-IN" sz="1800" b="1" dirty="0"/>
              <a:t>Data was fetched from Twitter via the Twitter API. This was made possible by the </a:t>
            </a:r>
            <a:r>
              <a:rPr lang="en-IN" sz="1800" b="1" dirty="0" err="1"/>
              <a:t>twitteR</a:t>
            </a:r>
            <a:r>
              <a:rPr lang="en-IN" sz="1800" b="1" dirty="0"/>
              <a:t> package in R.</a:t>
            </a:r>
          </a:p>
          <a:p>
            <a:r>
              <a:rPr lang="en-IN" sz="1800" b="1" dirty="0"/>
              <a:t>2000 tweets were requested for each of the search terms – “amazonIN”, “flipkart”, and “snapdeal”.</a:t>
            </a:r>
          </a:p>
          <a:p>
            <a:r>
              <a:rPr lang="en-IN" sz="1800" b="1" dirty="0"/>
              <a:t>A search for “snapdeal” yielded 1381 observations.</a:t>
            </a:r>
          </a:p>
          <a:p>
            <a:r>
              <a:rPr lang="en-IN" sz="1800" b="1" dirty="0"/>
              <a:t>Data were pre-processed before analysis. Retweet entity, handle info, punctuation, numbers, URLs, special characters, emojis, duplicates due to retweets were all removed.</a:t>
            </a:r>
          </a:p>
          <a:p>
            <a:r>
              <a:rPr lang="en-IN" sz="1800" b="1" dirty="0"/>
              <a:t>Sentiments were extracted by using the </a:t>
            </a:r>
            <a:r>
              <a:rPr lang="en-IN" sz="1800" b="1" dirty="0" err="1"/>
              <a:t>get_nrc_sentiment</a:t>
            </a:r>
            <a:r>
              <a:rPr lang="en-IN" sz="1800" b="1" dirty="0"/>
              <a:t>() function from the </a:t>
            </a:r>
            <a:r>
              <a:rPr lang="en-IN" sz="1800" b="1" dirty="0" err="1"/>
              <a:t>syuzhet</a:t>
            </a:r>
            <a:r>
              <a:rPr lang="en-IN" sz="1800" b="1" dirty="0"/>
              <a:t> package.</a:t>
            </a:r>
          </a:p>
          <a:p>
            <a:r>
              <a:rPr lang="en-IN" sz="1800" b="1" dirty="0"/>
              <a:t>Meaningful insights were derived. They are included in the next slides.</a:t>
            </a:r>
          </a:p>
          <a:p>
            <a:endParaRPr lang="en-IN" sz="1800" b="1" dirty="0"/>
          </a:p>
          <a:p>
            <a:endParaRPr lang="en-IN" sz="1800" b="1" dirty="0"/>
          </a:p>
          <a:p>
            <a:endParaRPr lang="en-IN" sz="2400" b="1" dirty="0"/>
          </a:p>
          <a:p>
            <a:endParaRPr lang="en-IN" dirty="0"/>
          </a:p>
        </p:txBody>
      </p:sp>
    </p:spTree>
    <p:extLst>
      <p:ext uri="{BB962C8B-B14F-4D97-AF65-F5344CB8AC3E}">
        <p14:creationId xmlns="" xmlns:p14="http://schemas.microsoft.com/office/powerpoint/2010/main" val="44166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CD65F9AA-2E3C-45F2-A735-B4377E1B7847}"/>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114300"/>
            <a:ext cx="6332284" cy="3314700"/>
          </a:xfrm>
        </p:spPr>
      </p:pic>
      <p:pic>
        <p:nvPicPr>
          <p:cNvPr id="9" name="Picture 8">
            <a:extLst>
              <a:ext uri="{FF2B5EF4-FFF2-40B4-BE49-F238E27FC236}">
                <a16:creationId xmlns="" xmlns:a16="http://schemas.microsoft.com/office/drawing/2014/main" id="{AA52A87B-3586-4CFA-B932-6FCD0D86196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3457575"/>
            <a:ext cx="6496050" cy="3400425"/>
          </a:xfrm>
          <a:prstGeom prst="rect">
            <a:avLst/>
          </a:prstGeom>
        </p:spPr>
      </p:pic>
      <p:sp>
        <p:nvSpPr>
          <p:cNvPr id="11" name="TextBox 10">
            <a:extLst>
              <a:ext uri="{FF2B5EF4-FFF2-40B4-BE49-F238E27FC236}">
                <a16:creationId xmlns="" xmlns:a16="http://schemas.microsoft.com/office/drawing/2014/main" id="{4C460BCF-C3CE-42DD-93E6-B0ECF7964199}"/>
              </a:ext>
            </a:extLst>
          </p:cNvPr>
          <p:cNvSpPr txBox="1"/>
          <p:nvPr/>
        </p:nvSpPr>
        <p:spPr>
          <a:xfrm>
            <a:off x="6705600" y="2057191"/>
            <a:ext cx="2057400" cy="280076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happy, and trust the brand. They remain anticipated by what Amazon India has to offer.</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Amazon India</a:t>
            </a:r>
          </a:p>
        </p:txBody>
      </p:sp>
    </p:spTree>
    <p:extLst>
      <p:ext uri="{BB962C8B-B14F-4D97-AF65-F5344CB8AC3E}">
        <p14:creationId xmlns="" xmlns:p14="http://schemas.microsoft.com/office/powerpoint/2010/main" val="283382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4C460BCF-C3CE-42DD-93E6-B0ECF7964199}"/>
              </a:ext>
            </a:extLst>
          </p:cNvPr>
          <p:cNvSpPr txBox="1"/>
          <p:nvPr/>
        </p:nvSpPr>
        <p:spPr>
          <a:xfrm>
            <a:off x="6705600" y="1941512"/>
            <a:ext cx="2057400" cy="477053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very happy, and trust the brand. They remain anticipated by what Flipkart has to offer.</a:t>
            </a:r>
          </a:p>
          <a:p>
            <a:pPr marL="285750" indent="-285750">
              <a:buFont typeface="Arial" panose="020B0604020202020204" pitchFamily="34" charset="0"/>
              <a:buChar char="•"/>
            </a:pPr>
            <a:r>
              <a:rPr lang="en-IN" sz="1600" b="1" dirty="0"/>
              <a:t>These prominent positive emotions are common for both Amazon India and Flipkart. However, Flipkart enjoys better impression.</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Flipkart</a:t>
            </a:r>
          </a:p>
        </p:txBody>
      </p:sp>
      <p:pic>
        <p:nvPicPr>
          <p:cNvPr id="16" name="Content Placeholder 15">
            <a:extLst>
              <a:ext uri="{FF2B5EF4-FFF2-40B4-BE49-F238E27FC236}">
                <a16:creationId xmlns="" xmlns:a16="http://schemas.microsoft.com/office/drawing/2014/main" id="{B00D90D1-F406-4ACC-BC1A-1D0DEE09769A}"/>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4150" y="228600"/>
            <a:ext cx="6496050" cy="3400425"/>
          </a:xfrm>
        </p:spPr>
      </p:pic>
      <p:pic>
        <p:nvPicPr>
          <p:cNvPr id="18" name="Picture 17">
            <a:extLst>
              <a:ext uri="{FF2B5EF4-FFF2-40B4-BE49-F238E27FC236}">
                <a16:creationId xmlns="" xmlns:a16="http://schemas.microsoft.com/office/drawing/2014/main" id="{B4B6E4DC-73B1-49D7-8B1F-85FB763FE49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81000" y="3641725"/>
            <a:ext cx="5828341" cy="3050906"/>
          </a:xfrm>
          <a:prstGeom prst="rect">
            <a:avLst/>
          </a:prstGeom>
        </p:spPr>
      </p:pic>
    </p:spTree>
    <p:extLst>
      <p:ext uri="{BB962C8B-B14F-4D97-AF65-F5344CB8AC3E}">
        <p14:creationId xmlns="" xmlns:p14="http://schemas.microsoft.com/office/powerpoint/2010/main" val="415934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4C460BCF-C3CE-42DD-93E6-B0ECF7964199}"/>
              </a:ext>
            </a:extLst>
          </p:cNvPr>
          <p:cNvSpPr txBox="1"/>
          <p:nvPr/>
        </p:nvSpPr>
        <p:spPr>
          <a:xfrm>
            <a:off x="6705600" y="3170882"/>
            <a:ext cx="2057400" cy="3293209"/>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The same positive emotions – joy, trust, and anticipation are observed for Snapdeal like in the case of Amazon India and Flipkart.</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Snapdeal</a:t>
            </a:r>
          </a:p>
        </p:txBody>
      </p:sp>
      <p:pic>
        <p:nvPicPr>
          <p:cNvPr id="4" name="Content Placeholder 3">
            <a:extLst>
              <a:ext uri="{FF2B5EF4-FFF2-40B4-BE49-F238E27FC236}">
                <a16:creationId xmlns="" xmlns:a16="http://schemas.microsoft.com/office/drawing/2014/main" id="{107CD461-D24B-45C4-8B0A-C4DB6F073868}"/>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700" y="145840"/>
            <a:ext cx="6496050" cy="3400425"/>
          </a:xfrm>
        </p:spPr>
      </p:pic>
      <p:pic>
        <p:nvPicPr>
          <p:cNvPr id="6" name="Picture 5">
            <a:extLst>
              <a:ext uri="{FF2B5EF4-FFF2-40B4-BE49-F238E27FC236}">
                <a16:creationId xmlns="" xmlns:a16="http://schemas.microsoft.com/office/drawing/2014/main" id="{4D19B070-DDA6-4479-9826-D2C2FA72853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700" y="3546265"/>
            <a:ext cx="6380807" cy="3340100"/>
          </a:xfrm>
          <a:prstGeom prst="rect">
            <a:avLst/>
          </a:prstGeom>
        </p:spPr>
      </p:pic>
    </p:spTree>
    <p:extLst>
      <p:ext uri="{BB962C8B-B14F-4D97-AF65-F5344CB8AC3E}">
        <p14:creationId xmlns="" xmlns:p14="http://schemas.microsoft.com/office/powerpoint/2010/main" val="310655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Project Summary</a:t>
            </a:r>
          </a:p>
        </p:txBody>
      </p:sp>
      <p:sp>
        <p:nvSpPr>
          <p:cNvPr id="2" name="Content Placeholder 1">
            <a:extLst>
              <a:ext uri="{FF2B5EF4-FFF2-40B4-BE49-F238E27FC236}">
                <a16:creationId xmlns="" xmlns:a16="http://schemas.microsoft.com/office/drawing/2014/main" id="{CAF55360-B9ED-490B-9451-96D4AB60A6A5}"/>
              </a:ext>
            </a:extLst>
          </p:cNvPr>
          <p:cNvSpPr>
            <a:spLocks noGrp="1"/>
          </p:cNvSpPr>
          <p:nvPr>
            <p:ph idx="1"/>
          </p:nvPr>
        </p:nvSpPr>
        <p:spPr>
          <a:xfrm>
            <a:off x="304800" y="1447800"/>
            <a:ext cx="8229600" cy="4525963"/>
          </a:xfrm>
        </p:spPr>
        <p:txBody>
          <a:bodyPr>
            <a:normAutofit/>
          </a:bodyPr>
          <a:lstStyle/>
          <a:p>
            <a:r>
              <a:rPr lang="en-IN" sz="1800" b="1" u="sng" dirty="0"/>
              <a:t>Problem 1:</a:t>
            </a:r>
            <a:r>
              <a:rPr lang="en-IN" sz="1800" b="1" dirty="0"/>
              <a:t> XG Boost model performed significantly better than other models  – Logistic regression, Support Vector Machines, and Random Forest. The significant variables which impacted on-time delivery are </a:t>
            </a:r>
            <a:r>
              <a:rPr lang="en-IN" sz="1800" b="1" dirty="0">
                <a:solidFill>
                  <a:srgbClr val="00B050"/>
                </a:solidFill>
              </a:rPr>
              <a:t>discount offered, weight in grams, prior purchase, cost of the product, customer care calls, and product importance</a:t>
            </a:r>
            <a:r>
              <a:rPr lang="en-IN" sz="1800" b="1" dirty="0"/>
              <a:t>.</a:t>
            </a:r>
          </a:p>
          <a:p>
            <a:r>
              <a:rPr lang="en-IN" sz="1800" b="1" u="sng" dirty="0"/>
              <a:t>Problem 2: </a:t>
            </a:r>
            <a:r>
              <a:rPr lang="en-IN" sz="1800" b="1" dirty="0"/>
              <a:t>The company had a low on-time delivery rate for their best customers. Majority of the customers in this category didn’t receive their shipments on time.</a:t>
            </a:r>
          </a:p>
          <a:p>
            <a:r>
              <a:rPr lang="en-IN" sz="1800" b="1" u="sng" dirty="0"/>
              <a:t>Problem 3: </a:t>
            </a:r>
            <a:r>
              <a:rPr lang="en-IN" sz="1800" b="1" dirty="0"/>
              <a:t>Customers were segmented into 3 groups. Their individual profiles were explored in </a:t>
            </a:r>
            <a:r>
              <a:rPr lang="en-IN" sz="1800" b="1" dirty="0">
                <a:hlinkClick r:id="rId2" action="ppaction://hlinksldjump"/>
              </a:rPr>
              <a:t>Slide 31 </a:t>
            </a:r>
            <a:r>
              <a:rPr lang="en-IN" sz="1800" b="1" dirty="0"/>
              <a:t>and </a:t>
            </a:r>
            <a:r>
              <a:rPr lang="en-IN" sz="1800" b="1" dirty="0">
                <a:hlinkClick r:id="rId3" action="ppaction://hlinksldjump"/>
              </a:rPr>
              <a:t>32</a:t>
            </a:r>
            <a:r>
              <a:rPr lang="en-IN" sz="1800" b="1" dirty="0"/>
              <a:t>.</a:t>
            </a:r>
          </a:p>
          <a:p>
            <a:r>
              <a:rPr lang="en-IN" sz="1800" b="1" u="sng" dirty="0"/>
              <a:t>Problem 4:</a:t>
            </a:r>
            <a:r>
              <a:rPr lang="en-IN" sz="1800" b="1" dirty="0"/>
              <a:t> All the three brands share a positive sentiment in the market. People are happy and they trust these brands. Overall customer impression for Flipkart was higher than that for Amazon India and Snapdeal. Since the company is planning to set up business in India, they have to watch out for Flipkart.</a:t>
            </a:r>
          </a:p>
          <a:p>
            <a:endParaRPr lang="en-IN" sz="1800" b="1" dirty="0"/>
          </a:p>
          <a:p>
            <a:pPr marL="0" indent="0">
              <a:buNone/>
            </a:pPr>
            <a:endParaRPr lang="en-IN" sz="1800" b="1" dirty="0"/>
          </a:p>
          <a:p>
            <a:endParaRPr lang="en-IN" sz="2000" b="1" dirty="0"/>
          </a:p>
        </p:txBody>
      </p:sp>
    </p:spTree>
    <p:extLst>
      <p:ext uri="{BB962C8B-B14F-4D97-AF65-F5344CB8AC3E}">
        <p14:creationId xmlns="" xmlns:p14="http://schemas.microsoft.com/office/powerpoint/2010/main" val="328860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12208" y="540553"/>
            <a:ext cx="8686800" cy="7570919"/>
          </a:xfrm>
          <a:prstGeom prst="rect">
            <a:avLst/>
          </a:prstGeom>
        </p:spPr>
        <p:txBody>
          <a:bodyPr wrap="square">
            <a:spAutoFit/>
          </a:bodyPr>
          <a:lstStyle/>
          <a:p>
            <a:pPr marL="342900" indent="-342900">
              <a:lnSpc>
                <a:spcPts val="2200"/>
              </a:lnSpc>
              <a:spcBef>
                <a:spcPts val="1200"/>
              </a:spcBef>
              <a:spcAft>
                <a:spcPts val="1200"/>
              </a:spcAft>
              <a:buFont typeface="+mj-lt"/>
              <a:buAutoNum type="arabicPeriod"/>
            </a:pPr>
            <a:endParaRPr lang="en-IN" sz="1050" i="1" dirty="0">
              <a:latin typeface="Arial" pitchFamily="34" charset="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Deliver a Better E-Commerce Customer Experience: Optimize Delivery Data, Analysis and Timing </a:t>
            </a:r>
            <a:r>
              <a:rPr lang="en-IN" b="1" i="1" dirty="0">
                <a:cs typeface="Arial" pitchFamily="34" charset="0"/>
                <a:hlinkClick r:id="rId2"/>
              </a:rPr>
              <a:t>https://moneyinc.com/deliver-a-better-e-commerce-customer-experience-optimize-delivery-data-analysis-and-timing/</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How data is making Delhivery India’s first e-logistics unicorn </a:t>
            </a:r>
            <a:r>
              <a:rPr lang="en-IN" b="1" i="1" dirty="0">
                <a:cs typeface="Arial" pitchFamily="34" charset="0"/>
                <a:hlinkClick r:id="rId3"/>
              </a:rPr>
              <a:t>https://factordaily.com/logistics-delhivery-data-science/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67 Key Performance Indicators (KPIs) for Ecommerce </a:t>
            </a:r>
            <a:r>
              <a:rPr lang="en-IN" b="1" i="1" dirty="0">
                <a:cs typeface="Arial" pitchFamily="34" charset="0"/>
                <a:hlinkClick r:id="rId4"/>
              </a:rPr>
              <a:t>https://www.shopify.com/blog/7365564-32-key-performance-indicators-kpis-for-ecommerce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eCommerce Metrics and KPIs </a:t>
            </a:r>
            <a:r>
              <a:rPr lang="en-IN" b="1" i="1" dirty="0">
                <a:cs typeface="Arial" pitchFamily="34" charset="0"/>
                <a:hlinkClick r:id="rId5"/>
              </a:rPr>
              <a:t>https://www.klipfolio.com/resources/kpi-examples/ecommerce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Customer Scoring </a:t>
            </a:r>
            <a:r>
              <a:rPr lang="en-IN" b="1" i="1" dirty="0">
                <a:cs typeface="Arial" pitchFamily="34" charset="0"/>
                <a:hlinkClick r:id="rId6"/>
              </a:rPr>
              <a:t>https://apps.shopify.com/lvl67</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Why Customer Lifetime Value Matters (and How to Calculate It for Your Business) </a:t>
            </a:r>
            <a:r>
              <a:rPr lang="en-IN" b="1" i="1" dirty="0">
                <a:cs typeface="Arial" pitchFamily="34" charset="0"/>
                <a:hlinkClick r:id="rId7"/>
              </a:rPr>
              <a:t>https://www.shopify.com/blog/customer-lifetime-value</a:t>
            </a:r>
            <a:endParaRPr lang="en-IN" b="1" i="1" dirty="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p:txBody>
      </p:sp>
      <p:sp>
        <p:nvSpPr>
          <p:cNvPr id="5" name="Rectangle 4"/>
          <p:cNvSpPr/>
          <p:nvPr/>
        </p:nvSpPr>
        <p:spPr>
          <a:xfrm>
            <a:off x="1143001" y="76200"/>
            <a:ext cx="6553200" cy="954107"/>
          </a:xfrm>
          <a:prstGeom prst="rect">
            <a:avLst/>
          </a:prstGeom>
        </p:spPr>
        <p:txBody>
          <a:bodyPr wrap="square">
            <a:spAutoFit/>
          </a:bodyPr>
          <a:lstStyle/>
          <a:p>
            <a:pPr algn="ctr"/>
            <a:r>
              <a:rPr lang="en-IN" sz="2800" b="1" dirty="0">
                <a:solidFill>
                  <a:srgbClr val="C00000"/>
                </a:solidFill>
              </a:rPr>
              <a:t> </a:t>
            </a:r>
            <a:r>
              <a:rPr lang="en-IN" sz="2800" b="1" dirty="0"/>
              <a:t>References</a:t>
            </a:r>
          </a:p>
          <a:p>
            <a:pPr algn="ctr"/>
            <a:endParaRPr lang="en-IN" sz="2800" b="1" dirty="0">
              <a:solidFill>
                <a:srgbClr val="C00000"/>
              </a:solidFill>
            </a:endParaRPr>
          </a:p>
        </p:txBody>
      </p:sp>
    </p:spTree>
    <p:extLst>
      <p:ext uri="{BB962C8B-B14F-4D97-AF65-F5344CB8AC3E}">
        <p14:creationId xmlns="" xmlns:p14="http://schemas.microsoft.com/office/powerpoint/2010/main" val="66090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9E64D27-8C60-46E4-A5EA-C46DD0BB44EF}"/>
              </a:ext>
            </a:extLst>
          </p:cNvPr>
          <p:cNvSpPr>
            <a:spLocks noGrp="1"/>
          </p:cNvSpPr>
          <p:nvPr>
            <p:ph type="ctrTitle"/>
          </p:nvPr>
        </p:nvSpPr>
        <p:spPr>
          <a:xfrm>
            <a:off x="685800" y="609600"/>
            <a:ext cx="7772400" cy="1470025"/>
          </a:xfrm>
          <a:solidFill>
            <a:schemeClr val="tx1"/>
          </a:solidFill>
        </p:spPr>
        <p:txBody>
          <a:bodyPr/>
          <a:lstStyle/>
          <a:p>
            <a:r>
              <a:rPr lang="en-IN" b="1" dirty="0">
                <a:solidFill>
                  <a:schemeClr val="bg1"/>
                </a:solidFill>
              </a:rPr>
              <a:t>Thank you</a:t>
            </a:r>
          </a:p>
        </p:txBody>
      </p:sp>
      <p:sp>
        <p:nvSpPr>
          <p:cNvPr id="5" name="Subtitle 4">
            <a:extLst>
              <a:ext uri="{FF2B5EF4-FFF2-40B4-BE49-F238E27FC236}">
                <a16:creationId xmlns="" xmlns:a16="http://schemas.microsoft.com/office/drawing/2014/main" id="{1FF4AF8F-602D-4BC3-BC6B-3A35B5872807}"/>
              </a:ext>
            </a:extLst>
          </p:cNvPr>
          <p:cNvSpPr>
            <a:spLocks noGrp="1"/>
          </p:cNvSpPr>
          <p:nvPr>
            <p:ph type="subTitle" idx="1"/>
          </p:nvPr>
        </p:nvSpPr>
        <p:spPr>
          <a:xfrm>
            <a:off x="762000" y="4635498"/>
            <a:ext cx="6400800" cy="1752600"/>
          </a:xfrm>
        </p:spPr>
        <p:txBody>
          <a:bodyPr>
            <a:normAutofit/>
          </a:bodyPr>
          <a:lstStyle/>
          <a:p>
            <a:pPr algn="l"/>
            <a:endParaRPr lang="en-IN" sz="1600" b="1" dirty="0">
              <a:solidFill>
                <a:schemeClr val="tx1"/>
              </a:solidFill>
            </a:endParaRPr>
          </a:p>
          <a:p>
            <a:endParaRPr lang="en-IN" sz="2400" b="1" u="sng" dirty="0"/>
          </a:p>
        </p:txBody>
      </p:sp>
    </p:spTree>
    <p:extLst>
      <p:ext uri="{BB962C8B-B14F-4D97-AF65-F5344CB8AC3E}">
        <p14:creationId xmlns="" xmlns:p14="http://schemas.microsoft.com/office/powerpoint/2010/main" val="101063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Problem statements in focus</a:t>
            </a:r>
          </a:p>
        </p:txBody>
      </p:sp>
      <p:graphicFrame>
        <p:nvGraphicFramePr>
          <p:cNvPr id="2" name="Table 1">
            <a:extLst>
              <a:ext uri="{FF2B5EF4-FFF2-40B4-BE49-F238E27FC236}">
                <a16:creationId xmlns="" xmlns:a16="http://schemas.microsoft.com/office/drawing/2014/main" id="{2C7AA06B-AC34-4FA8-9D61-69D590658409}"/>
              </a:ext>
            </a:extLst>
          </p:cNvPr>
          <p:cNvGraphicFramePr>
            <a:graphicFrameLocks noGrp="1"/>
          </p:cNvGraphicFramePr>
          <p:nvPr>
            <p:extLst>
              <p:ext uri="{D42A27DB-BD31-4B8C-83A1-F6EECF244321}">
                <p14:modId xmlns="" xmlns:p14="http://schemas.microsoft.com/office/powerpoint/2010/main" val="3002484866"/>
              </p:ext>
            </p:extLst>
          </p:nvPr>
        </p:nvGraphicFramePr>
        <p:xfrm>
          <a:off x="9939" y="793800"/>
          <a:ext cx="9134062" cy="6057168"/>
        </p:xfrm>
        <a:graphic>
          <a:graphicData uri="http://schemas.openxmlformats.org/drawingml/2006/table">
            <a:tbl>
              <a:tblPr firstRow="1" bandRow="1">
                <a:tableStyleId>{7DF18680-E054-41AD-8BC1-D1AEF772440D}</a:tableStyleId>
              </a:tblPr>
              <a:tblGrid>
                <a:gridCol w="480740">
                  <a:extLst>
                    <a:ext uri="{9D8B030D-6E8A-4147-A177-3AD203B41FA5}">
                      <a16:colId xmlns="" xmlns:a16="http://schemas.microsoft.com/office/drawing/2014/main" val="2948817130"/>
                    </a:ext>
                  </a:extLst>
                </a:gridCol>
                <a:gridCol w="1642921">
                  <a:extLst>
                    <a:ext uri="{9D8B030D-6E8A-4147-A177-3AD203B41FA5}">
                      <a16:colId xmlns="" xmlns:a16="http://schemas.microsoft.com/office/drawing/2014/main" val="3701154243"/>
                    </a:ext>
                  </a:extLst>
                </a:gridCol>
                <a:gridCol w="7010401">
                  <a:extLst>
                    <a:ext uri="{9D8B030D-6E8A-4147-A177-3AD203B41FA5}">
                      <a16:colId xmlns="" xmlns:a16="http://schemas.microsoft.com/office/drawing/2014/main" val="3962553573"/>
                    </a:ext>
                  </a:extLst>
                </a:gridCol>
              </a:tblGrid>
              <a:tr h="516248">
                <a:tc>
                  <a:txBody>
                    <a:bodyPr/>
                    <a:lstStyle/>
                    <a:p>
                      <a:pPr algn="ctr"/>
                      <a:r>
                        <a:rPr lang="en-IN" dirty="0"/>
                        <a:t>#</a:t>
                      </a:r>
                      <a:endParaRPr lang="en-IN" dirty="0">
                        <a:solidFill>
                          <a:schemeClr val="tx1"/>
                        </a:solidFill>
                      </a:endParaRPr>
                    </a:p>
                  </a:txBody>
                  <a:tcPr/>
                </a:tc>
                <a:tc>
                  <a:txBody>
                    <a:bodyPr/>
                    <a:lstStyle/>
                    <a:p>
                      <a:pPr algn="ctr"/>
                      <a:r>
                        <a:rPr lang="en-IN" sz="2000" dirty="0"/>
                        <a:t>Problem type</a:t>
                      </a:r>
                      <a:endParaRPr lang="en-IN" sz="2000" dirty="0">
                        <a:solidFill>
                          <a:schemeClr val="tx1"/>
                        </a:solidFill>
                      </a:endParaRPr>
                    </a:p>
                  </a:txBody>
                  <a:tcPr/>
                </a:tc>
                <a:tc>
                  <a:txBody>
                    <a:bodyPr/>
                    <a:lstStyle/>
                    <a:p>
                      <a:pPr algn="ctr"/>
                      <a:r>
                        <a:rPr lang="en-IN" sz="2000" dirty="0"/>
                        <a:t>Problem description</a:t>
                      </a:r>
                      <a:endParaRPr lang="en-IN" sz="2000" dirty="0">
                        <a:solidFill>
                          <a:schemeClr val="tx1"/>
                        </a:solidFill>
                      </a:endParaRPr>
                    </a:p>
                  </a:txBody>
                  <a:tcPr/>
                </a:tc>
                <a:extLst>
                  <a:ext uri="{0D108BD9-81ED-4DB2-BD59-A6C34878D82A}">
                    <a16:rowId xmlns="" xmlns:a16="http://schemas.microsoft.com/office/drawing/2014/main" val="4052082810"/>
                  </a:ext>
                </a:extLst>
              </a:tr>
              <a:tr h="1801327">
                <a:tc>
                  <a:txBody>
                    <a:bodyPr/>
                    <a:lstStyle/>
                    <a:p>
                      <a:pPr algn="ctr"/>
                      <a:r>
                        <a:rPr lang="en-IN" b="1" dirty="0"/>
                        <a:t>1</a:t>
                      </a:r>
                    </a:p>
                  </a:txBody>
                  <a:tcPr/>
                </a:tc>
                <a:tc>
                  <a:txBody>
                    <a:bodyPr/>
                    <a:lstStyle/>
                    <a:p>
                      <a:pPr algn="ctr"/>
                      <a:r>
                        <a:rPr lang="en-IN" b="1" dirty="0"/>
                        <a:t>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Build various classification models like Logistic Regression, Support Vector Machines, Random Forests, and XGBoost/Any boosting techniques to predict if the shipments have reached the customer on-time or not. Identify the model with the best accuracy and find the significant variables that impact the target variable.</a:t>
                      </a:r>
                    </a:p>
                    <a:p>
                      <a:pPr algn="l"/>
                      <a:endParaRPr lang="en-IN" b="1" dirty="0"/>
                    </a:p>
                  </a:txBody>
                  <a:tcPr/>
                </a:tc>
                <a:extLst>
                  <a:ext uri="{0D108BD9-81ED-4DB2-BD59-A6C34878D82A}">
                    <a16:rowId xmlns="" xmlns:a16="http://schemas.microsoft.com/office/drawing/2014/main" val="4134770958"/>
                  </a:ext>
                </a:extLst>
              </a:tr>
              <a:tr h="1393934">
                <a:tc>
                  <a:txBody>
                    <a:bodyPr/>
                    <a:lstStyle/>
                    <a:p>
                      <a:pPr algn="ctr"/>
                      <a:r>
                        <a:rPr lang="en-IN" b="1" dirty="0"/>
                        <a:t>2</a:t>
                      </a:r>
                    </a:p>
                  </a:txBody>
                  <a:tcPr/>
                </a:tc>
                <a:tc>
                  <a:txBody>
                    <a:bodyPr/>
                    <a:lstStyle/>
                    <a:p>
                      <a:pPr algn="ctr"/>
                      <a:r>
                        <a:rPr lang="en-IN" b="1" dirty="0"/>
                        <a:t>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Use ggplot2 to illustrate if the shipments have reached on-time for the customers who have the best customer rating, the best customer score, made recurring orders and high payments.</a:t>
                      </a:r>
                    </a:p>
                    <a:p>
                      <a:endParaRPr lang="en-IN" b="1" dirty="0"/>
                    </a:p>
                  </a:txBody>
                  <a:tcPr/>
                </a:tc>
                <a:extLst>
                  <a:ext uri="{0D108BD9-81ED-4DB2-BD59-A6C34878D82A}">
                    <a16:rowId xmlns="" xmlns:a16="http://schemas.microsoft.com/office/drawing/2014/main" val="3736868033"/>
                  </a:ext>
                </a:extLst>
              </a:tr>
              <a:tr h="1072717">
                <a:tc>
                  <a:txBody>
                    <a:bodyPr/>
                    <a:lstStyle/>
                    <a:p>
                      <a:pPr algn="ctr"/>
                      <a:r>
                        <a:rPr lang="en-IN" b="1" dirty="0"/>
                        <a:t>3</a:t>
                      </a:r>
                    </a:p>
                  </a:txBody>
                  <a:tcPr/>
                </a:tc>
                <a:tc>
                  <a:txBody>
                    <a:bodyPr/>
                    <a:lstStyle/>
                    <a:p>
                      <a:pPr algn="ctr"/>
                      <a:r>
                        <a:rPr lang="en-IN" b="1" dirty="0"/>
                        <a:t>Clustering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Create segmentation of the customers to whom the shipments have not reached on-time. Use only delayed customers data for clustering.</a:t>
                      </a:r>
                    </a:p>
                    <a:p>
                      <a:endParaRPr lang="en-IN" b="1" dirty="0"/>
                    </a:p>
                  </a:txBody>
                  <a:tcPr/>
                </a:tc>
                <a:extLst>
                  <a:ext uri="{0D108BD9-81ED-4DB2-BD59-A6C34878D82A}">
                    <a16:rowId xmlns="" xmlns:a16="http://schemas.microsoft.com/office/drawing/2014/main" val="2952686128"/>
                  </a:ext>
                </a:extLst>
              </a:tr>
              <a:tr h="1272942">
                <a:tc>
                  <a:txBody>
                    <a:bodyPr/>
                    <a:lstStyle/>
                    <a:p>
                      <a:pPr algn="ctr"/>
                      <a:r>
                        <a:rPr lang="en-IN" b="1" dirty="0"/>
                        <a:t>4</a:t>
                      </a:r>
                    </a:p>
                  </a:txBody>
                  <a:tcPr/>
                </a:tc>
                <a:tc>
                  <a:txBody>
                    <a:bodyPr/>
                    <a:lstStyle/>
                    <a:p>
                      <a:pPr algn="ctr"/>
                      <a:r>
                        <a:rPr lang="en-IN" b="1" dirty="0"/>
                        <a:t>Twitter sentiment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Do a Sentiment analysis(Positive or Negative) of the competitors: Amazon India, Flipkart, and Snapdeal. Use tweets to perform the analysis.</a:t>
                      </a:r>
                      <a:endParaRPr lang="en-IN" sz="2400" b="1" dirty="0"/>
                    </a:p>
                    <a:p>
                      <a:endParaRPr lang="en-IN" b="1" dirty="0"/>
                    </a:p>
                  </a:txBody>
                  <a:tcPr/>
                </a:tc>
                <a:extLst>
                  <a:ext uri="{0D108BD9-81ED-4DB2-BD59-A6C34878D82A}">
                    <a16:rowId xmlns="" xmlns:a16="http://schemas.microsoft.com/office/drawing/2014/main" val="3302435572"/>
                  </a:ext>
                </a:extLst>
              </a:tr>
            </a:tbl>
          </a:graphicData>
        </a:graphic>
      </p:graphicFrame>
    </p:spTree>
    <p:extLst>
      <p:ext uri="{BB962C8B-B14F-4D97-AF65-F5344CB8AC3E}">
        <p14:creationId xmlns="" xmlns:p14="http://schemas.microsoft.com/office/powerpoint/2010/main" val="217026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in brief</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327991" y="1231774"/>
            <a:ext cx="8488017" cy="4961426"/>
          </a:xfrm>
        </p:spPr>
        <p:txBody>
          <a:bodyPr>
            <a:normAutofit/>
          </a:bodyPr>
          <a:lstStyle/>
          <a:p>
            <a:r>
              <a:rPr lang="en-IN" sz="2800" b="1" dirty="0"/>
              <a:t>Researched about what factors affected on-time delivery of shipments.</a:t>
            </a:r>
          </a:p>
          <a:p>
            <a:r>
              <a:rPr lang="en-IN" sz="2800" b="1" dirty="0"/>
              <a:t>Interviewed delivery personnel to understand what factors delay their delivery.</a:t>
            </a:r>
          </a:p>
          <a:p>
            <a:r>
              <a:rPr lang="en-IN" sz="2800" b="1" dirty="0"/>
              <a:t>Monitored the movement of orders through order tracking feature available in shopping apps.</a:t>
            </a:r>
          </a:p>
          <a:p>
            <a:r>
              <a:rPr lang="en-IN" sz="2800" b="1" dirty="0"/>
              <a:t>Read articles about important KPIs for e-commerce.</a:t>
            </a:r>
          </a:p>
          <a:p>
            <a:r>
              <a:rPr lang="en-IN" sz="2800" b="1" dirty="0"/>
              <a:t>Read articles about how data is helping e-commerce businesses.</a:t>
            </a:r>
          </a:p>
          <a:p>
            <a:endParaRPr lang="en-IN" dirty="0"/>
          </a:p>
        </p:txBody>
      </p:sp>
    </p:spTree>
    <p:extLst>
      <p:ext uri="{BB962C8B-B14F-4D97-AF65-F5344CB8AC3E}">
        <p14:creationId xmlns="" xmlns:p14="http://schemas.microsoft.com/office/powerpoint/2010/main" val="84652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understanding the business problem</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304800" y="914400"/>
            <a:ext cx="8282609" cy="5943600"/>
          </a:xfrm>
        </p:spPr>
        <p:txBody>
          <a:bodyPr>
            <a:normAutofit/>
          </a:bodyPr>
          <a:lstStyle/>
          <a:p>
            <a:r>
              <a:rPr lang="en-IN" sz="2000" b="1" dirty="0"/>
              <a:t>The primary goal of any e-commerce company is to satisfy a customer’s need at the end of an interaction. This is where on-time delivery comes into picture.</a:t>
            </a:r>
          </a:p>
          <a:p>
            <a:r>
              <a:rPr lang="en-IN" sz="2000" b="1" dirty="0"/>
              <a:t>On-time delivery of shipment is an important metric in the logistic segment of the e-commerce industry.</a:t>
            </a:r>
          </a:p>
          <a:p>
            <a:r>
              <a:rPr lang="en-IN" sz="2000" b="1" dirty="0"/>
              <a:t>If on-time delivery is predicted, effective allocation of resources can be achieved.</a:t>
            </a:r>
          </a:p>
          <a:p>
            <a:r>
              <a:rPr lang="en-IN" sz="2000" b="1" dirty="0"/>
              <a:t>Customer satisfaction and long term relationship are only possible if the shipments are delivered on-time.</a:t>
            </a:r>
          </a:p>
          <a:p>
            <a:r>
              <a:rPr lang="en-IN" sz="2000" b="1" u="sng" dirty="0"/>
              <a:t>About the company </a:t>
            </a:r>
            <a:r>
              <a:rPr lang="en-IN" sz="2000" b="1" dirty="0"/>
              <a:t>: The company operates in various states of USA, but the customer data is only specific to one state in the USA.</a:t>
            </a:r>
          </a:p>
          <a:p>
            <a:r>
              <a:rPr lang="en-IN" sz="2000" b="1" dirty="0"/>
              <a:t>Their warehouse is located on the eastern part whereas, the state to which shipments are delivered is at the western part of the USA.</a:t>
            </a:r>
          </a:p>
          <a:p>
            <a:endParaRPr lang="en-IN" sz="2800" b="1" dirty="0"/>
          </a:p>
          <a:p>
            <a:pPr marL="0" indent="0">
              <a:buNone/>
            </a:pPr>
            <a:endParaRPr lang="en-IN" dirty="0"/>
          </a:p>
        </p:txBody>
      </p:sp>
    </p:spTree>
    <p:extLst>
      <p:ext uri="{BB962C8B-B14F-4D97-AF65-F5344CB8AC3E}">
        <p14:creationId xmlns="" xmlns:p14="http://schemas.microsoft.com/office/powerpoint/2010/main" val="14431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2800" b="1" dirty="0"/>
              <a:t>Project study – possible factors affecting on-time delivery</a:t>
            </a:r>
          </a:p>
        </p:txBody>
      </p:sp>
      <p:sp>
        <p:nvSpPr>
          <p:cNvPr id="3" name="Rectangle: Rounded Corners 2">
            <a:extLst>
              <a:ext uri="{FF2B5EF4-FFF2-40B4-BE49-F238E27FC236}">
                <a16:creationId xmlns="" xmlns:a16="http://schemas.microsoft.com/office/drawing/2014/main" id="{D8D173DC-26CA-444E-AFE7-489B903BBEC6}"/>
              </a:ext>
            </a:extLst>
          </p:cNvPr>
          <p:cNvSpPr/>
          <p:nvPr/>
        </p:nvSpPr>
        <p:spPr>
          <a:xfrm>
            <a:off x="304800" y="898043"/>
            <a:ext cx="4572000" cy="1550619"/>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u="sng" dirty="0"/>
          </a:p>
          <a:p>
            <a:pPr algn="ctr"/>
            <a:r>
              <a:rPr lang="en-IN" sz="1600" b="1" u="sng" dirty="0"/>
              <a:t>PRODUCT</a:t>
            </a:r>
          </a:p>
          <a:p>
            <a:pPr algn="ctr"/>
            <a:r>
              <a:rPr lang="en-IN" sz="1600" b="1" dirty="0"/>
              <a:t>Price</a:t>
            </a:r>
          </a:p>
          <a:p>
            <a:pPr algn="ctr"/>
            <a:r>
              <a:rPr lang="en-IN" sz="1600" b="1" dirty="0"/>
              <a:t>Priority</a:t>
            </a:r>
          </a:p>
          <a:p>
            <a:pPr algn="ctr"/>
            <a:r>
              <a:rPr lang="en-IN" sz="1600" b="1" dirty="0"/>
              <a:t>Availability</a:t>
            </a:r>
          </a:p>
          <a:p>
            <a:pPr algn="ctr"/>
            <a:r>
              <a:rPr lang="en-IN" sz="1600" b="1" dirty="0"/>
              <a:t>Quantity</a:t>
            </a:r>
          </a:p>
          <a:p>
            <a:pPr algn="ctr"/>
            <a:r>
              <a:rPr lang="en-IN" sz="1600" b="1" dirty="0"/>
              <a:t>Weight</a:t>
            </a:r>
          </a:p>
          <a:p>
            <a:pPr algn="ctr"/>
            <a:endParaRPr lang="en-IN" dirty="0"/>
          </a:p>
        </p:txBody>
      </p:sp>
      <p:sp>
        <p:nvSpPr>
          <p:cNvPr id="5" name="Rectangle: Rounded Corners 4">
            <a:extLst>
              <a:ext uri="{FF2B5EF4-FFF2-40B4-BE49-F238E27FC236}">
                <a16:creationId xmlns="" xmlns:a16="http://schemas.microsoft.com/office/drawing/2014/main" id="{DC8C34A6-CA93-4229-B3D8-9F730C0C05CE}"/>
              </a:ext>
            </a:extLst>
          </p:cNvPr>
          <p:cNvSpPr/>
          <p:nvPr/>
        </p:nvSpPr>
        <p:spPr>
          <a:xfrm>
            <a:off x="4953000" y="872340"/>
            <a:ext cx="3886200" cy="27281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PEOPLE</a:t>
            </a:r>
          </a:p>
          <a:p>
            <a:pPr algn="ctr"/>
            <a:r>
              <a:rPr lang="en-IN" sz="1600" b="1" dirty="0">
                <a:solidFill>
                  <a:schemeClr val="tx1"/>
                </a:solidFill>
              </a:rPr>
              <a:t>Delivery personnel availability</a:t>
            </a:r>
          </a:p>
          <a:p>
            <a:pPr algn="ctr"/>
            <a:r>
              <a:rPr lang="en-IN" sz="1600" b="1" dirty="0">
                <a:solidFill>
                  <a:schemeClr val="tx1"/>
                </a:solidFill>
              </a:rPr>
              <a:t>Delivery personnel experience  </a:t>
            </a:r>
          </a:p>
          <a:p>
            <a:pPr algn="ctr"/>
            <a:r>
              <a:rPr lang="en-IN" sz="1600" b="1" dirty="0">
                <a:solidFill>
                  <a:schemeClr val="tx1"/>
                </a:solidFill>
              </a:rPr>
              <a:t>Seller rating – 1 to 5</a:t>
            </a:r>
          </a:p>
          <a:p>
            <a:pPr algn="ctr"/>
            <a:r>
              <a:rPr lang="en-IN" sz="1600" b="1" dirty="0">
                <a:solidFill>
                  <a:schemeClr val="tx1"/>
                </a:solidFill>
              </a:rPr>
              <a:t>Customer rating – 1 to 5</a:t>
            </a:r>
          </a:p>
          <a:p>
            <a:pPr algn="ctr"/>
            <a:r>
              <a:rPr lang="en-IN" sz="1600" b="1" dirty="0">
                <a:solidFill>
                  <a:schemeClr val="tx1"/>
                </a:solidFill>
              </a:rPr>
              <a:t>Customer type – Basic/Premium</a:t>
            </a:r>
          </a:p>
          <a:p>
            <a:pPr algn="ctr"/>
            <a:r>
              <a:rPr lang="en-IN" sz="1600" b="1" dirty="0">
                <a:solidFill>
                  <a:schemeClr val="tx1"/>
                </a:solidFill>
              </a:rPr>
              <a:t>Customer availability *</a:t>
            </a:r>
          </a:p>
          <a:p>
            <a:pPr algn="ctr"/>
            <a:endParaRPr lang="en-IN" sz="1600" b="1" dirty="0">
              <a:solidFill>
                <a:schemeClr val="tx1"/>
              </a:solidFill>
            </a:endParaRPr>
          </a:p>
        </p:txBody>
      </p:sp>
      <p:sp>
        <p:nvSpPr>
          <p:cNvPr id="8" name="Rectangle: Rounded Corners 7">
            <a:extLst>
              <a:ext uri="{FF2B5EF4-FFF2-40B4-BE49-F238E27FC236}">
                <a16:creationId xmlns="" xmlns:a16="http://schemas.microsoft.com/office/drawing/2014/main" id="{8EE92CEC-87CC-4FF2-A260-C5721F453627}"/>
              </a:ext>
            </a:extLst>
          </p:cNvPr>
          <p:cNvSpPr/>
          <p:nvPr/>
        </p:nvSpPr>
        <p:spPr>
          <a:xfrm>
            <a:off x="304800" y="3704729"/>
            <a:ext cx="8534400" cy="277437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u="sng" dirty="0">
              <a:solidFill>
                <a:schemeClr val="tx1"/>
              </a:solidFill>
            </a:endParaRPr>
          </a:p>
          <a:p>
            <a:pPr algn="ctr"/>
            <a:endParaRPr lang="en-IN" sz="1600" b="1" u="sng" dirty="0">
              <a:solidFill>
                <a:schemeClr val="tx1"/>
              </a:solidFill>
            </a:endParaRPr>
          </a:p>
          <a:p>
            <a:pPr algn="ctr"/>
            <a:r>
              <a:rPr lang="en-IN" sz="1600" b="1" u="sng" dirty="0">
                <a:solidFill>
                  <a:schemeClr val="tx1"/>
                </a:solidFill>
              </a:rPr>
              <a:t>PROCESS</a:t>
            </a:r>
          </a:p>
          <a:p>
            <a:pPr algn="ctr"/>
            <a:r>
              <a:rPr lang="en-IN" sz="1600" b="1" dirty="0">
                <a:solidFill>
                  <a:schemeClr val="tx1"/>
                </a:solidFill>
              </a:rPr>
              <a:t>Delivery time – Standard/Expedited</a:t>
            </a:r>
          </a:p>
          <a:p>
            <a:pPr algn="ctr"/>
            <a:r>
              <a:rPr lang="en-IN" sz="1600" b="1" dirty="0">
                <a:solidFill>
                  <a:schemeClr val="tx1"/>
                </a:solidFill>
              </a:rPr>
              <a:t>Late dispatch</a:t>
            </a:r>
          </a:p>
          <a:p>
            <a:pPr algn="ctr"/>
            <a:r>
              <a:rPr lang="en-IN" sz="1600" b="1" dirty="0">
                <a:solidFill>
                  <a:schemeClr val="tx1"/>
                </a:solidFill>
              </a:rPr>
              <a:t>Weather condition</a:t>
            </a:r>
          </a:p>
          <a:p>
            <a:pPr algn="ctr"/>
            <a:r>
              <a:rPr lang="en-IN" sz="1600" b="1" dirty="0">
                <a:solidFill>
                  <a:schemeClr val="tx1"/>
                </a:solidFill>
              </a:rPr>
              <a:t>Delivery vehicle type –  bike/car/truck/drone/ship/airplane</a:t>
            </a:r>
          </a:p>
          <a:p>
            <a:pPr algn="ctr"/>
            <a:r>
              <a:rPr lang="en-IN" sz="1600" b="1" dirty="0">
                <a:solidFill>
                  <a:schemeClr val="tx1"/>
                </a:solidFill>
              </a:rPr>
              <a:t>Delivery route</a:t>
            </a:r>
          </a:p>
          <a:p>
            <a:pPr algn="ctr"/>
            <a:r>
              <a:rPr lang="en-IN" sz="1600" b="1" dirty="0">
                <a:solidFill>
                  <a:schemeClr val="tx1"/>
                </a:solidFill>
              </a:rPr>
              <a:t>Days of the week</a:t>
            </a:r>
          </a:p>
          <a:p>
            <a:pPr algn="ctr"/>
            <a:r>
              <a:rPr lang="en-IN" sz="1600" b="1" dirty="0">
                <a:solidFill>
                  <a:schemeClr val="tx1"/>
                </a:solidFill>
              </a:rPr>
              <a:t>Distance (length of the delivery)</a:t>
            </a:r>
          </a:p>
          <a:p>
            <a:pPr algn="ctr"/>
            <a:r>
              <a:rPr lang="en-IN" sz="1600" b="1" dirty="0">
                <a:solidFill>
                  <a:schemeClr val="tx1"/>
                </a:solidFill>
              </a:rPr>
              <a:t>Delivery window - date and time</a:t>
            </a:r>
          </a:p>
          <a:p>
            <a:pPr algn="ctr"/>
            <a:r>
              <a:rPr lang="en-IN" sz="1600" b="1" dirty="0">
                <a:solidFill>
                  <a:schemeClr val="tx1"/>
                </a:solidFill>
              </a:rPr>
              <a:t>Re-schedule of delivery *</a:t>
            </a:r>
          </a:p>
          <a:p>
            <a:pPr algn="ctr"/>
            <a:r>
              <a:rPr lang="en-IN" sz="1600" b="1" dirty="0">
                <a:solidFill>
                  <a:schemeClr val="tx1"/>
                </a:solidFill>
              </a:rPr>
              <a:t>Traffic *</a:t>
            </a:r>
          </a:p>
          <a:p>
            <a:pPr algn="ctr"/>
            <a:endParaRPr lang="en-IN" b="1" u="sng" dirty="0">
              <a:solidFill>
                <a:schemeClr val="tx1"/>
              </a:solidFill>
            </a:endParaRPr>
          </a:p>
          <a:p>
            <a:pPr algn="ctr"/>
            <a:endParaRPr lang="en-IN" b="1" u="sng" dirty="0">
              <a:solidFill>
                <a:schemeClr val="tx1"/>
              </a:solidFill>
            </a:endParaRPr>
          </a:p>
        </p:txBody>
      </p:sp>
      <p:sp>
        <p:nvSpPr>
          <p:cNvPr id="10" name="Rectangle: Rounded Corners 9">
            <a:extLst>
              <a:ext uri="{FF2B5EF4-FFF2-40B4-BE49-F238E27FC236}">
                <a16:creationId xmlns="" xmlns:a16="http://schemas.microsoft.com/office/drawing/2014/main" id="{55681DBA-F42E-499C-85C9-DF59DE8BC56A}"/>
              </a:ext>
            </a:extLst>
          </p:cNvPr>
          <p:cNvSpPr/>
          <p:nvPr/>
        </p:nvSpPr>
        <p:spPr>
          <a:xfrm>
            <a:off x="304800" y="2522763"/>
            <a:ext cx="4572000" cy="1077724"/>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PLACE</a:t>
            </a:r>
          </a:p>
          <a:p>
            <a:pPr algn="ctr"/>
            <a:r>
              <a:rPr lang="en-IN" sz="1600" b="1" dirty="0">
                <a:solidFill>
                  <a:schemeClr val="tx1"/>
                </a:solidFill>
              </a:rPr>
              <a:t>Warehouse location</a:t>
            </a:r>
          </a:p>
          <a:p>
            <a:pPr algn="ctr"/>
            <a:r>
              <a:rPr lang="en-IN" sz="1600" b="1" dirty="0">
                <a:solidFill>
                  <a:schemeClr val="tx1"/>
                </a:solidFill>
              </a:rPr>
              <a:t>Delivery location </a:t>
            </a:r>
          </a:p>
          <a:p>
            <a:pPr algn="ctr"/>
            <a:r>
              <a:rPr lang="en-IN" sz="1600" b="1" dirty="0">
                <a:solidFill>
                  <a:schemeClr val="tx1"/>
                </a:solidFill>
              </a:rPr>
              <a:t>Parking availability *</a:t>
            </a:r>
          </a:p>
        </p:txBody>
      </p:sp>
      <p:sp>
        <p:nvSpPr>
          <p:cNvPr id="11" name="TextBox 10">
            <a:extLst>
              <a:ext uri="{FF2B5EF4-FFF2-40B4-BE49-F238E27FC236}">
                <a16:creationId xmlns="" xmlns:a16="http://schemas.microsoft.com/office/drawing/2014/main" id="{5D639A43-1CA2-4D2F-BDF1-CFF0259B9627}"/>
              </a:ext>
            </a:extLst>
          </p:cNvPr>
          <p:cNvSpPr txBox="1"/>
          <p:nvPr/>
        </p:nvSpPr>
        <p:spPr>
          <a:xfrm>
            <a:off x="6553201" y="5638800"/>
            <a:ext cx="1447799" cy="584775"/>
          </a:xfrm>
          <a:prstGeom prst="rect">
            <a:avLst/>
          </a:prstGeom>
          <a:solidFill>
            <a:schemeClr val="bg1"/>
          </a:solidFill>
        </p:spPr>
        <p:txBody>
          <a:bodyPr wrap="square" rtlCol="0">
            <a:spAutoFit/>
          </a:bodyPr>
          <a:lstStyle/>
          <a:p>
            <a:r>
              <a:rPr lang="en-IN" dirty="0"/>
              <a:t>*</a:t>
            </a:r>
            <a:r>
              <a:rPr lang="en-IN" sz="1400" b="1" i="1" dirty="0"/>
              <a:t>Inputs from delivery persons</a:t>
            </a:r>
            <a:endParaRPr lang="en-IN" b="1" i="1" dirty="0"/>
          </a:p>
        </p:txBody>
      </p:sp>
    </p:spTree>
    <p:extLst>
      <p:ext uri="{BB962C8B-B14F-4D97-AF65-F5344CB8AC3E}">
        <p14:creationId xmlns="" xmlns:p14="http://schemas.microsoft.com/office/powerpoint/2010/main" val="386086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description</a:t>
            </a:r>
          </a:p>
        </p:txBody>
      </p:sp>
      <p:graphicFrame>
        <p:nvGraphicFramePr>
          <p:cNvPr id="8" name="Content Placeholder 7">
            <a:extLst>
              <a:ext uri="{FF2B5EF4-FFF2-40B4-BE49-F238E27FC236}">
                <a16:creationId xmlns="" xmlns:a16="http://schemas.microsoft.com/office/drawing/2014/main" id="{771EA747-9479-42A8-9F88-85B1B6B8A824}"/>
              </a:ext>
            </a:extLst>
          </p:cNvPr>
          <p:cNvGraphicFramePr>
            <a:graphicFrameLocks noGrp="1"/>
          </p:cNvGraphicFramePr>
          <p:nvPr>
            <p:ph idx="1"/>
            <p:extLst>
              <p:ext uri="{D42A27DB-BD31-4B8C-83A1-F6EECF244321}">
                <p14:modId xmlns="" xmlns:p14="http://schemas.microsoft.com/office/powerpoint/2010/main" val="825067887"/>
              </p:ext>
            </p:extLst>
          </p:nvPr>
        </p:nvGraphicFramePr>
        <p:xfrm>
          <a:off x="0" y="793801"/>
          <a:ext cx="9144000" cy="6057166"/>
        </p:xfrm>
        <a:graphic>
          <a:graphicData uri="http://schemas.openxmlformats.org/drawingml/2006/table">
            <a:tbl>
              <a:tblPr firstRow="1" bandRow="1">
                <a:tableStyleId>{7DF18680-E054-41AD-8BC1-D1AEF772440D}</a:tableStyleId>
              </a:tblPr>
              <a:tblGrid>
                <a:gridCol w="2133600">
                  <a:extLst>
                    <a:ext uri="{9D8B030D-6E8A-4147-A177-3AD203B41FA5}">
                      <a16:colId xmlns="" xmlns:a16="http://schemas.microsoft.com/office/drawing/2014/main" val="1166418382"/>
                    </a:ext>
                  </a:extLst>
                </a:gridCol>
                <a:gridCol w="7010400">
                  <a:extLst>
                    <a:ext uri="{9D8B030D-6E8A-4147-A177-3AD203B41FA5}">
                      <a16:colId xmlns="" xmlns:a16="http://schemas.microsoft.com/office/drawing/2014/main" val="1350718987"/>
                    </a:ext>
                  </a:extLst>
                </a:gridCol>
              </a:tblGrid>
              <a:tr h="370844">
                <a:tc>
                  <a:txBody>
                    <a:bodyPr/>
                    <a:lstStyle/>
                    <a:p>
                      <a:pPr algn="ctr"/>
                      <a:r>
                        <a:rPr lang="en-IN" sz="1600" dirty="0"/>
                        <a:t>Variable</a:t>
                      </a:r>
                      <a:endParaRPr lang="en-IN" sz="1600" b="1" dirty="0">
                        <a:solidFill>
                          <a:schemeClr val="tx1"/>
                        </a:solidFill>
                      </a:endParaRPr>
                    </a:p>
                  </a:txBody>
                  <a:tcPr/>
                </a:tc>
                <a:tc>
                  <a:txBody>
                    <a:bodyPr/>
                    <a:lstStyle/>
                    <a:p>
                      <a:pPr algn="ctr"/>
                      <a:r>
                        <a:rPr lang="en-IN" sz="1800" dirty="0"/>
                        <a:t>Description</a:t>
                      </a:r>
                      <a:r>
                        <a:rPr lang="en-IN" sz="1600" dirty="0"/>
                        <a:t> </a:t>
                      </a:r>
                      <a:endParaRPr lang="en-IN" sz="1600" b="1" dirty="0">
                        <a:solidFill>
                          <a:schemeClr val="tx1"/>
                        </a:solidFill>
                      </a:endParaRPr>
                    </a:p>
                  </a:txBody>
                  <a:tcPr/>
                </a:tc>
                <a:extLst>
                  <a:ext uri="{0D108BD9-81ED-4DB2-BD59-A6C34878D82A}">
                    <a16:rowId xmlns="" xmlns:a16="http://schemas.microsoft.com/office/drawing/2014/main" val="340496408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ID</a:t>
                      </a:r>
                    </a:p>
                  </a:txBody>
                  <a:tcPr/>
                </a:tc>
                <a:tc>
                  <a:txBody>
                    <a:bodyPr/>
                    <a:lstStyle/>
                    <a:p>
                      <a:pPr marL="0" algn="l" defTabSz="914400" rtl="0" eaLnBrk="1" latinLnBrk="0" hangingPunct="1"/>
                      <a:r>
                        <a:rPr lang="en-IN" sz="1600" b="1" kern="1200" dirty="0">
                          <a:solidFill>
                            <a:schemeClr val="dk1"/>
                          </a:solidFill>
                          <a:latin typeface="+mn-lt"/>
                          <a:ea typeface="+mn-ea"/>
                          <a:cs typeface="+mn-cs"/>
                        </a:rPr>
                        <a:t>Id number of the customer.</a:t>
                      </a:r>
                    </a:p>
                  </a:txBody>
                  <a:tcPr/>
                </a:tc>
                <a:extLst>
                  <a:ext uri="{0D108BD9-81ED-4DB2-BD59-A6C34878D82A}">
                    <a16:rowId xmlns="" xmlns:a16="http://schemas.microsoft.com/office/drawing/2014/main" val="3694068168"/>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Warehouse block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a big warehouse which is divided in various blocks such as A,B,C,D and so on. </a:t>
                      </a:r>
                    </a:p>
                  </a:txBody>
                  <a:tcPr/>
                </a:tc>
                <a:extLst>
                  <a:ext uri="{0D108BD9-81ED-4DB2-BD59-A6C34878D82A}">
                    <a16:rowId xmlns="" xmlns:a16="http://schemas.microsoft.com/office/drawing/2014/main" val="3484970411"/>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Mode of shipment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ships the products by different modes of transport such as ship, air and road.</a:t>
                      </a:r>
                    </a:p>
                  </a:txBody>
                  <a:tcPr/>
                </a:tc>
                <a:extLst>
                  <a:ext uri="{0D108BD9-81ED-4DB2-BD59-A6C34878D82A}">
                    <a16:rowId xmlns="" xmlns:a16="http://schemas.microsoft.com/office/drawing/2014/main" val="3443918968"/>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Customer care calls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calls made for enquiry of the shipment.</a:t>
                      </a:r>
                    </a:p>
                  </a:txBody>
                  <a:tcPr/>
                </a:tc>
                <a:extLst>
                  <a:ext uri="{0D108BD9-81ED-4DB2-BD59-A6C34878D82A}">
                    <a16:rowId xmlns="" xmlns:a16="http://schemas.microsoft.com/office/drawing/2014/main" val="1155200973"/>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Customer rating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rated every customer on various parameters, 1 being the lowest (Worst), 5 being highest (Best).</a:t>
                      </a:r>
                    </a:p>
                  </a:txBody>
                  <a:tcPr/>
                </a:tc>
                <a:extLst>
                  <a:ext uri="{0D108BD9-81ED-4DB2-BD59-A6C34878D82A}">
                    <a16:rowId xmlns="" xmlns:a16="http://schemas.microsoft.com/office/drawing/2014/main" val="399839660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Cost of the product *</a:t>
                      </a:r>
                    </a:p>
                  </a:txBody>
                  <a:tcPr/>
                </a:tc>
                <a:tc>
                  <a:txBody>
                    <a:bodyPr/>
                    <a:lstStyle/>
                    <a:p>
                      <a:pPr marL="0" algn="l" defTabSz="914400" rtl="0" eaLnBrk="1" latinLnBrk="0" hangingPunct="1"/>
                      <a:r>
                        <a:rPr lang="en-IN" sz="1600" b="1" kern="1200" dirty="0">
                          <a:solidFill>
                            <a:schemeClr val="dk1"/>
                          </a:solidFill>
                          <a:latin typeface="+mn-lt"/>
                          <a:ea typeface="+mn-ea"/>
                          <a:cs typeface="+mn-cs"/>
                        </a:rPr>
                        <a:t>Cost of the product in US Dollars</a:t>
                      </a:r>
                    </a:p>
                  </a:txBody>
                  <a:tcPr/>
                </a:tc>
                <a:extLst>
                  <a:ext uri="{0D108BD9-81ED-4DB2-BD59-A6C34878D82A}">
                    <a16:rowId xmlns="" xmlns:a16="http://schemas.microsoft.com/office/drawing/2014/main" val="410761319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Prior purchases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prior purchases.</a:t>
                      </a:r>
                    </a:p>
                  </a:txBody>
                  <a:tcPr/>
                </a:tc>
                <a:extLst>
                  <a:ext uri="{0D108BD9-81ED-4DB2-BD59-A6C34878D82A}">
                    <a16:rowId xmlns="" xmlns:a16="http://schemas.microsoft.com/office/drawing/2014/main" val="1497460815"/>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Product importance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categorised the products in the range of high, medium and low based on various parameters.</a:t>
                      </a:r>
                    </a:p>
                  </a:txBody>
                  <a:tcPr/>
                </a:tc>
                <a:extLst>
                  <a:ext uri="{0D108BD9-81ED-4DB2-BD59-A6C34878D82A}">
                    <a16:rowId xmlns="" xmlns:a16="http://schemas.microsoft.com/office/drawing/2014/main" val="1802272602"/>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Gender </a:t>
                      </a:r>
                    </a:p>
                  </a:txBody>
                  <a:tcPr/>
                </a:tc>
                <a:tc>
                  <a:txBody>
                    <a:bodyPr/>
                    <a:lstStyle/>
                    <a:p>
                      <a:pPr marL="0" algn="l" defTabSz="914400" rtl="0" eaLnBrk="1" latinLnBrk="0" hangingPunct="1"/>
                      <a:r>
                        <a:rPr lang="en-IN" sz="1600" b="1" kern="1200" dirty="0">
                          <a:solidFill>
                            <a:schemeClr val="dk1"/>
                          </a:solidFill>
                          <a:latin typeface="+mn-lt"/>
                          <a:ea typeface="+mn-ea"/>
                          <a:cs typeface="+mn-cs"/>
                        </a:rPr>
                        <a:t>Male or female.</a:t>
                      </a:r>
                    </a:p>
                  </a:txBody>
                  <a:tcPr/>
                </a:tc>
                <a:extLst>
                  <a:ext uri="{0D108BD9-81ED-4DB2-BD59-A6C34878D82A}">
                    <a16:rowId xmlns="" xmlns:a16="http://schemas.microsoft.com/office/drawing/2014/main" val="1928500502"/>
                  </a:ext>
                </a:extLst>
              </a:tr>
              <a:tr h="393646">
                <a:tc>
                  <a:txBody>
                    <a:bodyPr/>
                    <a:lstStyle/>
                    <a:p>
                      <a:pPr marL="0" algn="ctr" defTabSz="914400" rtl="0" eaLnBrk="1" latinLnBrk="0" hangingPunct="1"/>
                      <a:r>
                        <a:rPr lang="en-IN" sz="1600" b="1" kern="1200" dirty="0">
                          <a:solidFill>
                            <a:schemeClr val="dk1"/>
                          </a:solidFill>
                          <a:latin typeface="+mn-lt"/>
                          <a:ea typeface="+mn-ea"/>
                          <a:cs typeface="+mn-cs"/>
                        </a:rPr>
                        <a:t>Discount offered </a:t>
                      </a:r>
                    </a:p>
                  </a:txBody>
                  <a:tcPr/>
                </a:tc>
                <a:tc>
                  <a:txBody>
                    <a:bodyPr/>
                    <a:lstStyle/>
                    <a:p>
                      <a:pPr marL="0" algn="l" defTabSz="914400" rtl="0" eaLnBrk="1" latinLnBrk="0" hangingPunct="1"/>
                      <a:r>
                        <a:rPr lang="en-IN" sz="1600" b="1" kern="1200" dirty="0">
                          <a:solidFill>
                            <a:schemeClr val="dk1"/>
                          </a:solidFill>
                          <a:latin typeface="+mn-lt"/>
                          <a:ea typeface="+mn-ea"/>
                          <a:cs typeface="+mn-cs"/>
                        </a:rPr>
                        <a:t>Discount offered on that specific product.</a:t>
                      </a:r>
                    </a:p>
                  </a:txBody>
                  <a:tcPr/>
                </a:tc>
                <a:extLst>
                  <a:ext uri="{0D108BD9-81ED-4DB2-BD59-A6C34878D82A}">
                    <a16:rowId xmlns="" xmlns:a16="http://schemas.microsoft.com/office/drawing/2014/main" val="411367950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Weight in gms *</a:t>
                      </a:r>
                    </a:p>
                  </a:txBody>
                  <a:tcPr/>
                </a:tc>
                <a:tc>
                  <a:txBody>
                    <a:bodyPr/>
                    <a:lstStyle/>
                    <a:p>
                      <a:pPr marL="0" algn="l" defTabSz="914400" rtl="0" eaLnBrk="1" latinLnBrk="0" hangingPunct="1"/>
                      <a:r>
                        <a:rPr lang="en-IN" sz="1600" b="1" kern="1200" dirty="0">
                          <a:solidFill>
                            <a:schemeClr val="dk1"/>
                          </a:solidFill>
                          <a:latin typeface="+mn-lt"/>
                          <a:ea typeface="+mn-ea"/>
                          <a:cs typeface="+mn-cs"/>
                        </a:rPr>
                        <a:t>It is the weight in grams.</a:t>
                      </a:r>
                    </a:p>
                  </a:txBody>
                  <a:tcPr/>
                </a:tc>
                <a:extLst>
                  <a:ext uri="{0D108BD9-81ED-4DB2-BD59-A6C34878D82A}">
                    <a16:rowId xmlns="" xmlns:a16="http://schemas.microsoft.com/office/drawing/2014/main" val="3533724137"/>
                  </a:ext>
                </a:extLst>
              </a:tr>
              <a:tr h="904356">
                <a:tc>
                  <a:txBody>
                    <a:bodyPr/>
                    <a:lstStyle/>
                    <a:p>
                      <a:pPr marL="0" algn="ctr" defTabSz="914400" rtl="0" eaLnBrk="1" latinLnBrk="0" hangingPunct="1"/>
                      <a:r>
                        <a:rPr lang="en-IN" sz="1600" b="1" kern="1200" dirty="0">
                          <a:solidFill>
                            <a:schemeClr val="dk1"/>
                          </a:solidFill>
                          <a:latin typeface="+mn-lt"/>
                          <a:ea typeface="+mn-ea"/>
                          <a:cs typeface="+mn-cs"/>
                        </a:rPr>
                        <a:t>Reached on time</a:t>
                      </a:r>
                    </a:p>
                  </a:txBody>
                  <a:tcPr>
                    <a:solidFill>
                      <a:srgbClr val="F3C419"/>
                    </a:solidFill>
                  </a:tcPr>
                </a:tc>
                <a:tc>
                  <a:txBody>
                    <a:bodyPr/>
                    <a:lstStyle/>
                    <a:p>
                      <a:pPr marL="0" algn="l" defTabSz="914400" rtl="0" eaLnBrk="1" latinLnBrk="0" hangingPunct="1"/>
                      <a:r>
                        <a:rPr lang="en-IN" sz="1600" b="1" kern="1200" dirty="0">
                          <a:solidFill>
                            <a:schemeClr val="dk1"/>
                          </a:solidFill>
                          <a:latin typeface="+mn-lt"/>
                          <a:ea typeface="+mn-ea"/>
                          <a:cs typeface="+mn-cs"/>
                        </a:rPr>
                        <a:t>It is the target variable, where </a:t>
                      </a:r>
                      <a:r>
                        <a:rPr lang="en-IN" sz="2000" b="1" kern="1200" dirty="0">
                          <a:solidFill>
                            <a:schemeClr val="dk1"/>
                          </a:solidFill>
                          <a:latin typeface="+mn-lt"/>
                          <a:ea typeface="+mn-ea"/>
                          <a:cs typeface="+mn-cs"/>
                        </a:rPr>
                        <a:t>1</a:t>
                      </a:r>
                      <a:r>
                        <a:rPr lang="en-IN" sz="1600" b="1" kern="1200" dirty="0">
                          <a:solidFill>
                            <a:schemeClr val="dk1"/>
                          </a:solidFill>
                          <a:latin typeface="+mn-lt"/>
                          <a:ea typeface="+mn-ea"/>
                          <a:cs typeface="+mn-cs"/>
                        </a:rPr>
                        <a:t> Indicates that the product has </a:t>
                      </a:r>
                      <a:r>
                        <a:rPr lang="en-IN" sz="1600" b="1" u="sng" kern="1200" dirty="0">
                          <a:solidFill>
                            <a:schemeClr val="dk1"/>
                          </a:solidFill>
                          <a:latin typeface="+mn-lt"/>
                          <a:ea typeface="+mn-ea"/>
                          <a:cs typeface="+mn-cs"/>
                        </a:rPr>
                        <a:t>NOT reached on time </a:t>
                      </a:r>
                      <a:r>
                        <a:rPr lang="en-IN" sz="1600" b="1" kern="1200" dirty="0">
                          <a:solidFill>
                            <a:schemeClr val="dk1"/>
                          </a:solidFill>
                          <a:latin typeface="+mn-lt"/>
                          <a:ea typeface="+mn-ea"/>
                          <a:cs typeface="+mn-cs"/>
                        </a:rPr>
                        <a:t>and </a:t>
                      </a:r>
                      <a:r>
                        <a:rPr lang="en-IN" sz="2000" b="1" kern="1200" dirty="0">
                          <a:solidFill>
                            <a:schemeClr val="dk1"/>
                          </a:solidFill>
                          <a:latin typeface="+mn-lt"/>
                          <a:ea typeface="+mn-ea"/>
                          <a:cs typeface="+mn-cs"/>
                        </a:rPr>
                        <a:t>0 </a:t>
                      </a:r>
                      <a:r>
                        <a:rPr lang="en-IN" sz="1600" b="1" kern="1200" dirty="0">
                          <a:solidFill>
                            <a:schemeClr val="dk1"/>
                          </a:solidFill>
                          <a:latin typeface="+mn-lt"/>
                          <a:ea typeface="+mn-ea"/>
                          <a:cs typeface="+mn-cs"/>
                        </a:rPr>
                        <a:t>indicates it has </a:t>
                      </a:r>
                      <a:r>
                        <a:rPr lang="en-IN" sz="1600" b="1" u="sng" kern="1200" dirty="0">
                          <a:solidFill>
                            <a:schemeClr val="dk1"/>
                          </a:solidFill>
                          <a:latin typeface="+mn-lt"/>
                          <a:ea typeface="+mn-ea"/>
                          <a:cs typeface="+mn-cs"/>
                        </a:rPr>
                        <a:t>reached on time</a:t>
                      </a:r>
                      <a:r>
                        <a:rPr lang="en-IN" sz="1600" b="1" kern="1200" dirty="0">
                          <a:solidFill>
                            <a:schemeClr val="dk1"/>
                          </a:solidFill>
                          <a:latin typeface="+mn-lt"/>
                          <a:ea typeface="+mn-ea"/>
                          <a:cs typeface="+mn-cs"/>
                        </a:rPr>
                        <a:t>.</a:t>
                      </a:r>
                    </a:p>
                  </a:txBody>
                  <a:tcPr>
                    <a:solidFill>
                      <a:srgbClr val="F3C419"/>
                    </a:solidFill>
                  </a:tcPr>
                </a:tc>
                <a:extLst>
                  <a:ext uri="{0D108BD9-81ED-4DB2-BD59-A6C34878D82A}">
                    <a16:rowId xmlns="" xmlns:a16="http://schemas.microsoft.com/office/drawing/2014/main" val="882056529"/>
                  </a:ext>
                </a:extLst>
              </a:tr>
            </a:tbl>
          </a:graphicData>
        </a:graphic>
      </p:graphicFrame>
      <p:sp>
        <p:nvSpPr>
          <p:cNvPr id="3" name="TextBox 2">
            <a:extLst>
              <a:ext uri="{FF2B5EF4-FFF2-40B4-BE49-F238E27FC236}">
                <a16:creationId xmlns="" xmlns:a16="http://schemas.microsoft.com/office/drawing/2014/main" id="{017E879E-D622-4F62-B2D3-D641696F0ABF}"/>
              </a:ext>
            </a:extLst>
          </p:cNvPr>
          <p:cNvSpPr txBox="1"/>
          <p:nvPr/>
        </p:nvSpPr>
        <p:spPr>
          <a:xfrm>
            <a:off x="6553200" y="6368534"/>
            <a:ext cx="2362200" cy="369332"/>
          </a:xfrm>
          <a:prstGeom prst="rect">
            <a:avLst/>
          </a:prstGeom>
          <a:solidFill>
            <a:schemeClr val="bg1"/>
          </a:solidFill>
          <a:ln>
            <a:solidFill>
              <a:schemeClr val="bg1"/>
            </a:solidFill>
          </a:ln>
        </p:spPr>
        <p:txBody>
          <a:bodyPr wrap="square" rtlCol="0">
            <a:spAutoFit/>
          </a:bodyPr>
          <a:lstStyle/>
          <a:p>
            <a:r>
              <a:rPr lang="en-IN" b="1" i="1" dirty="0"/>
              <a:t>*</a:t>
            </a:r>
            <a:r>
              <a:rPr lang="en-IN" sz="1400" b="1" i="1" dirty="0"/>
              <a:t>Considered in Project study</a:t>
            </a:r>
            <a:endParaRPr lang="en-IN" b="1" i="1" dirty="0"/>
          </a:p>
        </p:txBody>
      </p:sp>
    </p:spTree>
    <p:extLst>
      <p:ext uri="{BB962C8B-B14F-4D97-AF65-F5344CB8AC3E}">
        <p14:creationId xmlns="" xmlns:p14="http://schemas.microsoft.com/office/powerpoint/2010/main" val="80173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preparation</a:t>
            </a:r>
          </a:p>
        </p:txBody>
      </p:sp>
      <p:sp>
        <p:nvSpPr>
          <p:cNvPr id="7" name="Content Placeholder 6">
            <a:extLst>
              <a:ext uri="{FF2B5EF4-FFF2-40B4-BE49-F238E27FC236}">
                <a16:creationId xmlns="" xmlns:a16="http://schemas.microsoft.com/office/drawing/2014/main" id="{02AD1980-4278-4BAA-906D-CEC24BEB4A7A}"/>
              </a:ext>
            </a:extLst>
          </p:cNvPr>
          <p:cNvSpPr>
            <a:spLocks noGrp="1"/>
          </p:cNvSpPr>
          <p:nvPr>
            <p:ph idx="1"/>
          </p:nvPr>
        </p:nvSpPr>
        <p:spPr>
          <a:xfrm>
            <a:off x="304800" y="907368"/>
            <a:ext cx="8610600" cy="5573832"/>
          </a:xfrm>
        </p:spPr>
        <p:txBody>
          <a:bodyPr>
            <a:normAutofit lnSpcReduction="10000"/>
          </a:bodyPr>
          <a:lstStyle/>
          <a:p>
            <a:r>
              <a:rPr lang="en-IN" sz="2400" b="1" dirty="0"/>
              <a:t>The dataset for model building contained 10999 observations of 12 variables.</a:t>
            </a:r>
          </a:p>
          <a:p>
            <a:r>
              <a:rPr lang="en-IN" sz="2400" b="1" dirty="0"/>
              <a:t>A copy of the original dataset was created for further analysis.</a:t>
            </a:r>
          </a:p>
          <a:p>
            <a:r>
              <a:rPr lang="en-IN" sz="2400" b="1" dirty="0"/>
              <a:t>The ID variable contained unique values and corresponded with the row numbers. Hence, it was removed.</a:t>
            </a:r>
          </a:p>
          <a:p>
            <a:r>
              <a:rPr lang="en-IN" sz="2400" b="1" dirty="0"/>
              <a:t>The variable names were edited for aesthetic reason.</a:t>
            </a:r>
          </a:p>
          <a:p>
            <a:r>
              <a:rPr lang="en-IN" sz="2400" b="1" dirty="0"/>
              <a:t>The structure and summary of the dataset were observed.</a:t>
            </a:r>
          </a:p>
          <a:p>
            <a:r>
              <a:rPr lang="en-IN" sz="2400" b="1" dirty="0"/>
              <a:t>The target variable – reached on time was converted into factor. Predictor variables such as customer care calls, customer rating, and prior purchases were also converted to factors.</a:t>
            </a:r>
          </a:p>
          <a:p>
            <a:r>
              <a:rPr lang="en-IN" sz="2400" b="1" dirty="0"/>
              <a:t>The dataset was checked for missing values. There were no missing values. These preliminary measures were also leveraged on the test dataset before prediction. (with respect to Problem 1)</a:t>
            </a:r>
          </a:p>
          <a:p>
            <a:endParaRPr lang="en-IN" sz="2400" b="1" dirty="0"/>
          </a:p>
          <a:p>
            <a:endParaRPr lang="en-IN" sz="2800" b="1" dirty="0"/>
          </a:p>
          <a:p>
            <a:endParaRPr lang="en-IN" sz="2800" b="1" dirty="0"/>
          </a:p>
          <a:p>
            <a:pPr marL="0" indent="0">
              <a:buNone/>
            </a:pPr>
            <a:endParaRPr lang="en-IN" dirty="0"/>
          </a:p>
        </p:txBody>
      </p:sp>
    </p:spTree>
    <p:extLst>
      <p:ext uri="{BB962C8B-B14F-4D97-AF65-F5344CB8AC3E}">
        <p14:creationId xmlns="" xmlns:p14="http://schemas.microsoft.com/office/powerpoint/2010/main" val="311191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5064</TotalTime>
  <Words>3869</Words>
  <Application>Microsoft Office PowerPoint</Application>
  <PresentationFormat>On-screen Show (4:3)</PresentationFormat>
  <Paragraphs>395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Contents</vt:lpstr>
      <vt:lpstr>Overview of the project</vt:lpstr>
      <vt:lpstr>Problem statements in focus</vt:lpstr>
      <vt:lpstr>Project study – in brief</vt:lpstr>
      <vt:lpstr>Project study - understanding the business problem</vt:lpstr>
      <vt:lpstr>Project study – possible factors affecting on-time delivery</vt:lpstr>
      <vt:lpstr>Data description</vt:lpstr>
      <vt:lpstr>Data preparation</vt:lpstr>
      <vt:lpstr>Data exploration - initial observation</vt:lpstr>
      <vt:lpstr>Data exploration - initial observation</vt:lpstr>
      <vt:lpstr>Data visualization</vt:lpstr>
      <vt:lpstr>Data visualization</vt:lpstr>
      <vt:lpstr>Data visualization</vt:lpstr>
      <vt:lpstr>Data visualization</vt:lpstr>
      <vt:lpstr>Data visualization</vt:lpstr>
      <vt:lpstr>Data visualization</vt:lpstr>
      <vt:lpstr>Data visualization</vt:lpstr>
      <vt:lpstr>Problem statements and their insights </vt:lpstr>
      <vt:lpstr>Problem statement 1 and insights</vt:lpstr>
      <vt:lpstr>Problem statement 1 and insights</vt:lpstr>
      <vt:lpstr>Problem statement 1 and insights</vt:lpstr>
      <vt:lpstr>Problem statement 1 and insights</vt:lpstr>
      <vt:lpstr>Problem statement 2 and insights</vt:lpstr>
      <vt:lpstr>Problem statement 2 and insights</vt:lpstr>
      <vt:lpstr>Problem statement 2 and insights</vt:lpstr>
      <vt:lpstr>Problem statement 2 and insights</vt:lpstr>
      <vt:lpstr>Problem statement 2 and insights</vt:lpstr>
      <vt:lpstr>Problem statement 3 and insights</vt:lpstr>
      <vt:lpstr>Problem statement 3 and insights</vt:lpstr>
      <vt:lpstr>Problem statement 3 and insights</vt:lpstr>
      <vt:lpstr>Problem statement 3 and insights</vt:lpstr>
      <vt:lpstr>Problem statement 4 and insights</vt:lpstr>
      <vt:lpstr>Slide 34</vt:lpstr>
      <vt:lpstr>Slide 35</vt:lpstr>
      <vt:lpstr>Slide 36</vt:lpstr>
      <vt:lpstr>Project Summary</vt:lpstr>
      <vt:lpstr>Slide 38</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vishalv.datasci@gmail.com</dc:creator>
  <cp:lastModifiedBy>Sunitha</cp:lastModifiedBy>
  <cp:revision>305</cp:revision>
  <dcterms:created xsi:type="dcterms:W3CDTF">2006-08-16T00:00:00Z</dcterms:created>
  <dcterms:modified xsi:type="dcterms:W3CDTF">2020-03-17T13:15:15Z</dcterms:modified>
</cp:coreProperties>
</file>