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64" r:id="rId3"/>
    <p:sldId id="257" r:id="rId4"/>
    <p:sldId id="258" r:id="rId5"/>
    <p:sldId id="259" r:id="rId6"/>
    <p:sldId id="260" r:id="rId7"/>
    <p:sldId id="263" r:id="rId8"/>
    <p:sldId id="269" r:id="rId9"/>
    <p:sldId id="262" r:id="rId10"/>
    <p:sldId id="267" r:id="rId11"/>
    <p:sldId id="26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2AE098-07EB-4357-8B5F-FEDC4F49AB58}">
  <a:tblStyle styleId="{8C2AE098-07EB-4357-8B5F-FEDC4F49AB5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c37bb8ba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c37bb8ba8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c37bb8ba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c37bb8ba8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23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c37bb8ba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cc37bb8ba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c37bb8ba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c37bb8ba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cc37bb8ba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cc37bb8b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c37bb8ba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c37bb8ba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c37bb8ba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c37bb8ba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400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c37bb8ba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c37bb8ba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39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sp>
      <p:sp>
        <p:nvSpPr>
          <p:cNvPr id="109" name="Google Shape;109;p2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405572" y="626095"/>
            <a:ext cx="6117784" cy="816362"/>
          </a:xfrm>
          <a:prstGeom prst="rect">
            <a:avLst/>
          </a:prstGeom>
          <a:noFill/>
          <a:ln>
            <a:noFill/>
          </a:ln>
        </p:spPr>
        <p:txBody>
          <a:bodyPr spcFirstLastPara="1" wrap="square" lIns="91425" tIns="45700" rIns="91425" bIns="45700" anchor="ctr" anchorCtr="0">
            <a:normAutofit fontScale="90000"/>
          </a:bodyPr>
          <a:lstStyle/>
          <a:p>
            <a:pPr marL="0" lvl="0" indent="0" rtl="0">
              <a:spcBef>
                <a:spcPts val="0"/>
              </a:spcBef>
              <a:spcAft>
                <a:spcPts val="0"/>
              </a:spcAft>
              <a:buClr>
                <a:schemeClr val="dk1"/>
              </a:buClr>
              <a:buSzPct val="100000"/>
              <a:buFont typeface="Calibri"/>
              <a:buNone/>
            </a:pP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Violence Reporting System </a:t>
            </a:r>
            <a:br>
              <a:rPr lang="en-IN" sz="3200" b="1"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endParaRPr sz="3000" dirty="0">
              <a:latin typeface="Times New Roman" panose="02020603050405020304" pitchFamily="18" charset="0"/>
              <a:cs typeface="Times New Roman" panose="02020603050405020304" pitchFamily="18" charset="0"/>
            </a:endParaRPr>
          </a:p>
        </p:txBody>
      </p:sp>
      <p:pic>
        <p:nvPicPr>
          <p:cNvPr id="130" name="Google Shape;130;p25" descr="KLE Technological University"/>
          <p:cNvPicPr preferRelativeResize="0"/>
          <p:nvPr/>
        </p:nvPicPr>
        <p:blipFill rotWithShape="1">
          <a:blip r:embed="rId3">
            <a:alphaModFix/>
          </a:blip>
          <a:srcRect/>
          <a:stretch/>
        </p:blipFill>
        <p:spPr>
          <a:xfrm>
            <a:off x="6705600" y="0"/>
            <a:ext cx="2438400" cy="438150"/>
          </a:xfrm>
          <a:prstGeom prst="rect">
            <a:avLst/>
          </a:prstGeom>
          <a:noFill/>
          <a:ln>
            <a:noFill/>
          </a:ln>
        </p:spPr>
      </p:pic>
      <p:sp>
        <p:nvSpPr>
          <p:cNvPr id="131" name="Google Shape;131;p25"/>
          <p:cNvSpPr txBox="1"/>
          <p:nvPr/>
        </p:nvSpPr>
        <p:spPr>
          <a:xfrm>
            <a:off x="1052190" y="4288805"/>
            <a:ext cx="2779852"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450"/>
              <a:buFont typeface="Arial"/>
              <a:buNone/>
            </a:pPr>
            <a:r>
              <a:rPr lang="en-GB"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Guide: </a:t>
            </a:r>
            <a:r>
              <a:rPr lang="en-GB"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Prof. Preethi Y R</a:t>
            </a:r>
            <a:endParaRPr sz="2000" dirty="0">
              <a:latin typeface="Times New Roman" panose="02020603050405020304" pitchFamily="18" charset="0"/>
              <a:cs typeface="Times New Roman" panose="02020603050405020304" pitchFamily="18" charset="0"/>
            </a:endParaRPr>
          </a:p>
          <a:p>
            <a:pPr marL="0" marR="0" lvl="0" indent="0" algn="r" rtl="0">
              <a:spcBef>
                <a:spcPts val="592"/>
              </a:spcBef>
              <a:spcAft>
                <a:spcPts val="0"/>
              </a:spcAft>
              <a:buClr>
                <a:srgbClr val="888888"/>
              </a:buClr>
              <a:buSzPct val="100000"/>
              <a:buFont typeface="Arial"/>
              <a:buNone/>
            </a:pPr>
            <a:endParaRPr sz="2000" b="0" i="0" u="none" strike="noStrike" cap="none" dirty="0">
              <a:solidFill>
                <a:srgbClr val="888888"/>
              </a:solidFill>
              <a:latin typeface="Calibri"/>
              <a:ea typeface="Calibri"/>
              <a:cs typeface="Calibri"/>
              <a:sym typeface="Calibri"/>
            </a:endParaRPr>
          </a:p>
        </p:txBody>
      </p:sp>
      <p:graphicFrame>
        <p:nvGraphicFramePr>
          <p:cNvPr id="132" name="Google Shape;132;p25"/>
          <p:cNvGraphicFramePr/>
          <p:nvPr>
            <p:extLst>
              <p:ext uri="{D42A27DB-BD31-4B8C-83A1-F6EECF244321}">
                <p14:modId xmlns:p14="http://schemas.microsoft.com/office/powerpoint/2010/main" val="2263915991"/>
              </p:ext>
            </p:extLst>
          </p:nvPr>
        </p:nvGraphicFramePr>
        <p:xfrm>
          <a:off x="1052190" y="2089403"/>
          <a:ext cx="7039620" cy="2047171"/>
        </p:xfrm>
        <a:graphic>
          <a:graphicData uri="http://schemas.openxmlformats.org/drawingml/2006/table">
            <a:tbl>
              <a:tblPr firstRow="1" bandRow="1">
                <a:noFill/>
                <a:tableStyleId>{8C2AE098-07EB-4357-8B5F-FEDC4F49AB58}</a:tableStyleId>
              </a:tblPr>
              <a:tblGrid>
                <a:gridCol w="884976">
                  <a:extLst>
                    <a:ext uri="{9D8B030D-6E8A-4147-A177-3AD203B41FA5}">
                      <a16:colId xmlns:a16="http://schemas.microsoft.com/office/drawing/2014/main" val="20000"/>
                    </a:ext>
                  </a:extLst>
                </a:gridCol>
                <a:gridCol w="1849533">
                  <a:extLst>
                    <a:ext uri="{9D8B030D-6E8A-4147-A177-3AD203B41FA5}">
                      <a16:colId xmlns:a16="http://schemas.microsoft.com/office/drawing/2014/main" val="20001"/>
                    </a:ext>
                  </a:extLst>
                </a:gridCol>
                <a:gridCol w="1732897">
                  <a:extLst>
                    <a:ext uri="{9D8B030D-6E8A-4147-A177-3AD203B41FA5}">
                      <a16:colId xmlns:a16="http://schemas.microsoft.com/office/drawing/2014/main" val="20002"/>
                    </a:ext>
                  </a:extLst>
                </a:gridCol>
                <a:gridCol w="1081705">
                  <a:extLst>
                    <a:ext uri="{9D8B030D-6E8A-4147-A177-3AD203B41FA5}">
                      <a16:colId xmlns:a16="http://schemas.microsoft.com/office/drawing/2014/main" val="20003"/>
                    </a:ext>
                  </a:extLst>
                </a:gridCol>
                <a:gridCol w="1490509">
                  <a:extLst>
                    <a:ext uri="{9D8B030D-6E8A-4147-A177-3AD203B41FA5}">
                      <a16:colId xmlns:a16="http://schemas.microsoft.com/office/drawing/2014/main" val="20004"/>
                    </a:ext>
                  </a:extLst>
                </a:gridCol>
              </a:tblGrid>
              <a:tr h="511479">
                <a:tc>
                  <a:txBody>
                    <a:bodyPr/>
                    <a:lstStyle/>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 Student Name</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      USN</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Roll No.</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Division</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389974">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1.</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Sagar </a:t>
                      </a:r>
                      <a:r>
                        <a:rPr lang="en-GB" sz="1800" dirty="0" err="1">
                          <a:latin typeface="Times New Roman" panose="02020603050405020304" pitchFamily="18" charset="0"/>
                          <a:cs typeface="Times New Roman" panose="02020603050405020304" pitchFamily="18" charset="0"/>
                        </a:rPr>
                        <a:t>Dodawad</a:t>
                      </a:r>
                      <a:endParaRPr lang="en-GB"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01FE21BCI010</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  109</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     F</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389974">
                <a:tc>
                  <a:txBody>
                    <a:bodyPr/>
                    <a:lstStyle/>
                    <a:p>
                      <a:pPr marL="0" marR="0" lvl="0" indent="0" algn="l" rtl="0">
                        <a:spcBef>
                          <a:spcPts val="0"/>
                        </a:spcBef>
                        <a:spcAft>
                          <a:spcPts val="0"/>
                        </a:spcAft>
                        <a:buNone/>
                      </a:pPr>
                      <a:r>
                        <a:rPr lang="en-GB" sz="1800">
                          <a:latin typeface="Times New Roman" panose="02020603050405020304" pitchFamily="18" charset="0"/>
                          <a:cs typeface="Times New Roman" panose="02020603050405020304" pitchFamily="18" charset="0"/>
                        </a:rPr>
                        <a:t>2</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Pratapkumar B</a:t>
                      </a: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GB" sz="1800" dirty="0">
                          <a:latin typeface="Times New Roman" panose="02020603050405020304" pitchFamily="18" charset="0"/>
                          <a:cs typeface="Times New Roman" panose="02020603050405020304" pitchFamily="18" charset="0"/>
                        </a:rPr>
                        <a:t>01FE21BCS299</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  145</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     A</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389974">
                <a:tc>
                  <a:txBody>
                    <a:bodyPr/>
                    <a:lstStyle/>
                    <a:p>
                      <a:pPr marL="0" marR="0" lvl="0" indent="0" algn="l" rtl="0">
                        <a:spcBef>
                          <a:spcPts val="0"/>
                        </a:spcBef>
                        <a:spcAft>
                          <a:spcPts val="0"/>
                        </a:spcAft>
                        <a:buNone/>
                      </a:pPr>
                      <a:r>
                        <a:rPr lang="en-GB" sz="1800">
                          <a:latin typeface="Times New Roman" panose="02020603050405020304" pitchFamily="18" charset="0"/>
                          <a:cs typeface="Times New Roman" panose="02020603050405020304" pitchFamily="18" charset="0"/>
                        </a:rPr>
                        <a:t>3</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Abhishek Angadi</a:t>
                      </a: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GB" sz="1800" dirty="0">
                          <a:latin typeface="Times New Roman" panose="02020603050405020304" pitchFamily="18" charset="0"/>
                          <a:cs typeface="Times New Roman" panose="02020603050405020304" pitchFamily="18" charset="0"/>
                        </a:rPr>
                        <a:t>01FE21BCI004</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  104</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     F</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342851">
                <a:tc>
                  <a:txBody>
                    <a:bodyPr/>
                    <a:lstStyle/>
                    <a:p>
                      <a:pPr marL="0" marR="0" lvl="0" indent="0" algn="l" rtl="0">
                        <a:spcBef>
                          <a:spcPts val="0"/>
                        </a:spcBef>
                        <a:spcAft>
                          <a:spcPts val="0"/>
                        </a:spcAft>
                        <a:buNone/>
                      </a:pPr>
                      <a:r>
                        <a:rPr lang="en-GB" sz="1800">
                          <a:latin typeface="Times New Roman" panose="02020603050405020304" pitchFamily="18" charset="0"/>
                          <a:cs typeface="Times New Roman" panose="02020603050405020304" pitchFamily="18" charset="0"/>
                        </a:rPr>
                        <a:t>4</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Vinod </a:t>
                      </a:r>
                      <a:r>
                        <a:rPr lang="en-GB" sz="1800" dirty="0" err="1">
                          <a:latin typeface="Times New Roman" panose="02020603050405020304" pitchFamily="18" charset="0"/>
                          <a:cs typeface="Times New Roman" panose="02020603050405020304" pitchFamily="18" charset="0"/>
                        </a:rPr>
                        <a:t>Pattar</a:t>
                      </a:r>
                      <a:endParaRPr lang="en-GB"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GB" sz="1800" dirty="0">
                          <a:latin typeface="Times New Roman" panose="02020603050405020304" pitchFamily="18" charset="0"/>
                          <a:cs typeface="Times New Roman" panose="02020603050405020304" pitchFamily="18" charset="0"/>
                        </a:rPr>
                        <a:t>01FE21BCS182</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  232</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     B</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FB802FF9-2447-F363-8968-57D1463B56F6}"/>
              </a:ext>
            </a:extLst>
          </p:cNvPr>
          <p:cNvSpPr txBox="1"/>
          <p:nvPr/>
        </p:nvSpPr>
        <p:spPr>
          <a:xfrm>
            <a:off x="1052190" y="1630402"/>
            <a:ext cx="187288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Team Details: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2675-A1F0-B9BC-C447-3B7F8B317777}"/>
              </a:ext>
            </a:extLst>
          </p:cNvPr>
          <p:cNvSpPr>
            <a:spLocks noGrp="1"/>
          </p:cNvSpPr>
          <p:nvPr>
            <p:ph type="title"/>
          </p:nvPr>
        </p:nvSpPr>
        <p:spPr/>
        <p:txBody>
          <a:bodyPr>
            <a:normAutofit/>
          </a:bodyPr>
          <a:lstStyle/>
          <a:p>
            <a:pPr algn="l"/>
            <a:r>
              <a:rPr lang="en-IN" sz="32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6DAC1458-F059-AE39-2E95-61D4A31E64B2}"/>
              </a:ext>
            </a:extLst>
          </p:cNvPr>
          <p:cNvSpPr>
            <a:spLocks noGrp="1"/>
          </p:cNvSpPr>
          <p:nvPr>
            <p:ph type="body" idx="1"/>
          </p:nvPr>
        </p:nvSpPr>
        <p:spPr/>
        <p:txBody>
          <a:bodyPr>
            <a:normAutofit/>
          </a:bodyPr>
          <a:lstStyle/>
          <a:p>
            <a:pPr marL="114300" indent="0" algn="just">
              <a:buNone/>
            </a:pPr>
            <a:r>
              <a:rPr lang="en-US" sz="1800" b="0" i="0" dirty="0">
                <a:solidFill>
                  <a:srgbClr val="212121"/>
                </a:solidFill>
                <a:effectLst/>
                <a:latin typeface="Times New Roman" panose="02020603050405020304" pitchFamily="18" charset="0"/>
                <a:cs typeface="Times New Roman" panose="02020603050405020304" pitchFamily="18" charset="0"/>
              </a:rPr>
              <a:t>This project has highlighted the powerful role of technology in promoting peace, justice, and strong institutions. By creating a platform for reporting and managing incidents of violence, we emphasized transparency and accountability, fostering more inclusive societies. The project improved our full-stack development skills, secure data handling, and user-centric design. Overcoming challenges enhanced our problem-solving abilities, balancing security with usability, and ensuring data consistency and scalability. The lessons learned will guide future projects, reinforcing our commitment to using technology for societal well-being.</a:t>
            </a:r>
            <a:endParaRPr lang="en-IN" sz="1800" dirty="0">
              <a:latin typeface="Times New Roman" panose="02020603050405020304" pitchFamily="18" charset="0"/>
              <a:cs typeface="Times New Roman" panose="02020603050405020304" pitchFamily="18" charset="0"/>
            </a:endParaRPr>
          </a:p>
        </p:txBody>
      </p:sp>
      <p:pic>
        <p:nvPicPr>
          <p:cNvPr id="4" name="Google Shape;159;p29" descr="KLE Technological University">
            <a:extLst>
              <a:ext uri="{FF2B5EF4-FFF2-40B4-BE49-F238E27FC236}">
                <a16:creationId xmlns:a16="http://schemas.microsoft.com/office/drawing/2014/main" id="{929A775F-C958-2DD4-C0F5-3887ED5286A6}"/>
              </a:ext>
            </a:extLst>
          </p:cNvPr>
          <p:cNvPicPr preferRelativeResize="0"/>
          <p:nvPr/>
        </p:nvPicPr>
        <p:blipFill rotWithShape="1">
          <a:blip r:embed="rId2">
            <a:alphaModFix/>
          </a:blip>
          <a:srcRect/>
          <a:stretch/>
        </p:blipFill>
        <p:spPr>
          <a:xfrm>
            <a:off x="6705600" y="0"/>
            <a:ext cx="2438400" cy="438150"/>
          </a:xfrm>
          <a:prstGeom prst="rect">
            <a:avLst/>
          </a:prstGeom>
          <a:noFill/>
          <a:ln>
            <a:noFill/>
          </a:ln>
        </p:spPr>
      </p:pic>
    </p:spTree>
    <p:extLst>
      <p:ext uri="{BB962C8B-B14F-4D97-AF65-F5344CB8AC3E}">
        <p14:creationId xmlns:p14="http://schemas.microsoft.com/office/powerpoint/2010/main" val="385924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7583C5-20E0-B2C4-0482-8B859B7B2FE3}"/>
              </a:ext>
            </a:extLst>
          </p:cNvPr>
          <p:cNvSpPr txBox="1"/>
          <p:nvPr/>
        </p:nvSpPr>
        <p:spPr>
          <a:xfrm>
            <a:off x="520390" y="1650379"/>
            <a:ext cx="7909933" cy="1323439"/>
          </a:xfrm>
          <a:prstGeom prst="rect">
            <a:avLst/>
          </a:prstGeom>
          <a:noFill/>
        </p:spPr>
        <p:txBody>
          <a:bodyPr wrap="square" rtlCol="0">
            <a:spAutoFit/>
          </a:bodyPr>
          <a:lstStyle/>
          <a:p>
            <a:pPr algn="ctr"/>
            <a:r>
              <a:rPr lang="en-IN" sz="8000" i="1" dirty="0">
                <a:latin typeface="Times New Roman" panose="02020603050405020304" pitchFamily="18" charset="0"/>
                <a:cs typeface="Times New Roman" panose="02020603050405020304" pitchFamily="18" charset="0"/>
              </a:rPr>
              <a:t>THANK YOU</a:t>
            </a:r>
          </a:p>
        </p:txBody>
      </p:sp>
      <p:pic>
        <p:nvPicPr>
          <p:cNvPr id="3" name="Google Shape;159;p29" descr="KLE Technological University">
            <a:extLst>
              <a:ext uri="{FF2B5EF4-FFF2-40B4-BE49-F238E27FC236}">
                <a16:creationId xmlns:a16="http://schemas.microsoft.com/office/drawing/2014/main" id="{E600654F-CCA1-D78F-B214-85E159B49963}"/>
              </a:ext>
            </a:extLst>
          </p:cNvPr>
          <p:cNvPicPr preferRelativeResize="0"/>
          <p:nvPr/>
        </p:nvPicPr>
        <p:blipFill rotWithShape="1">
          <a:blip r:embed="rId2">
            <a:alphaModFix/>
          </a:blip>
          <a:srcRect/>
          <a:stretch/>
        </p:blipFill>
        <p:spPr>
          <a:xfrm>
            <a:off x="6705600" y="0"/>
            <a:ext cx="2438400" cy="438150"/>
          </a:xfrm>
          <a:prstGeom prst="rect">
            <a:avLst/>
          </a:prstGeom>
          <a:noFill/>
          <a:ln>
            <a:noFill/>
          </a:ln>
        </p:spPr>
      </p:pic>
    </p:spTree>
    <p:extLst>
      <p:ext uri="{BB962C8B-B14F-4D97-AF65-F5344CB8AC3E}">
        <p14:creationId xmlns:p14="http://schemas.microsoft.com/office/powerpoint/2010/main" val="173061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30" name="Google Shape;130;p25" descr="KLE Technological University"/>
          <p:cNvPicPr preferRelativeResize="0"/>
          <p:nvPr/>
        </p:nvPicPr>
        <p:blipFill rotWithShape="1">
          <a:blip r:embed="rId3">
            <a:alphaModFix/>
          </a:blip>
          <a:srcRect/>
          <a:stretch/>
        </p:blipFill>
        <p:spPr>
          <a:xfrm>
            <a:off x="6705600" y="0"/>
            <a:ext cx="2438400" cy="438150"/>
          </a:xfrm>
          <a:prstGeom prst="rect">
            <a:avLst/>
          </a:prstGeom>
          <a:noFill/>
          <a:ln>
            <a:noFill/>
          </a:ln>
        </p:spPr>
      </p:pic>
      <p:sp>
        <p:nvSpPr>
          <p:cNvPr id="131" name="Google Shape;131;p25"/>
          <p:cNvSpPr txBox="1"/>
          <p:nvPr/>
        </p:nvSpPr>
        <p:spPr>
          <a:xfrm>
            <a:off x="304800" y="4552950"/>
            <a:ext cx="2667000" cy="457200"/>
          </a:xfrm>
          <a:prstGeom prst="rect">
            <a:avLst/>
          </a:prstGeom>
          <a:noFill/>
          <a:ln>
            <a:noFill/>
          </a:ln>
        </p:spPr>
        <p:txBody>
          <a:bodyPr spcFirstLastPara="1" wrap="square" lIns="91425" tIns="45700" rIns="91425" bIns="45700" anchor="t" anchorCtr="0">
            <a:normAutofit lnSpcReduction="10000"/>
          </a:bodyPr>
          <a:lstStyle/>
          <a:p>
            <a:pPr marL="0" marR="0" lvl="0" indent="0" algn="r" rtl="0">
              <a:spcBef>
                <a:spcPts val="592"/>
              </a:spcBef>
              <a:spcAft>
                <a:spcPts val="0"/>
              </a:spcAft>
              <a:buClr>
                <a:srgbClr val="888888"/>
              </a:buClr>
              <a:buSzPct val="100000"/>
              <a:buFont typeface="Arial"/>
              <a:buNone/>
            </a:pPr>
            <a:endParaRPr sz="2000" b="0" i="0" u="none" strike="noStrike" cap="none" dirty="0">
              <a:solidFill>
                <a:srgbClr val="888888"/>
              </a:solidFill>
              <a:latin typeface="Calibri"/>
              <a:ea typeface="Calibri"/>
              <a:cs typeface="Calibri"/>
              <a:sym typeface="Calibri"/>
            </a:endParaRPr>
          </a:p>
        </p:txBody>
      </p:sp>
      <p:sp>
        <p:nvSpPr>
          <p:cNvPr id="4" name="TextBox 3">
            <a:extLst>
              <a:ext uri="{FF2B5EF4-FFF2-40B4-BE49-F238E27FC236}">
                <a16:creationId xmlns:a16="http://schemas.microsoft.com/office/drawing/2014/main" id="{D7BB5141-E754-02EE-730B-E164A85999DC}"/>
              </a:ext>
            </a:extLst>
          </p:cNvPr>
          <p:cNvSpPr txBox="1"/>
          <p:nvPr/>
        </p:nvSpPr>
        <p:spPr>
          <a:xfrm>
            <a:off x="304799" y="122199"/>
            <a:ext cx="2666999" cy="553998"/>
          </a:xfrm>
          <a:prstGeom prst="rect">
            <a:avLst/>
          </a:prstGeom>
          <a:noFill/>
        </p:spPr>
        <p:txBody>
          <a:bodyPr wrap="square" rtlCol="0">
            <a:spAutoFit/>
          </a:bodyPr>
          <a:lstStyle/>
          <a:p>
            <a:r>
              <a:rPr lang="en-IN" sz="3000" b="1" dirty="0">
                <a:latin typeface="Times New Roman" panose="02020603050405020304" pitchFamily="18" charset="0"/>
                <a:ea typeface="Calibri" panose="020F0502020204030204" pitchFamily="34" charset="0"/>
                <a:cs typeface="Times New Roman" panose="02020603050405020304" pitchFamily="18" charset="0"/>
              </a:rPr>
              <a:t>CONTENTS:</a:t>
            </a:r>
          </a:p>
        </p:txBody>
      </p:sp>
      <p:sp>
        <p:nvSpPr>
          <p:cNvPr id="5" name="TextBox 4">
            <a:extLst>
              <a:ext uri="{FF2B5EF4-FFF2-40B4-BE49-F238E27FC236}">
                <a16:creationId xmlns:a16="http://schemas.microsoft.com/office/drawing/2014/main" id="{8212F7AC-A6A9-D569-6D86-2C1F8D3BE857}"/>
              </a:ext>
            </a:extLst>
          </p:cNvPr>
          <p:cNvSpPr txBox="1"/>
          <p:nvPr/>
        </p:nvSpPr>
        <p:spPr>
          <a:xfrm>
            <a:off x="297366" y="795454"/>
            <a:ext cx="3189249" cy="384720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Problem Statement</a:t>
            </a:r>
          </a:p>
          <a:p>
            <a:pPr marL="285750" indent="-28575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Goal Alignment</a:t>
            </a:r>
          </a:p>
          <a:p>
            <a:pPr marL="285750" indent="-28575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Functionalities</a:t>
            </a:r>
          </a:p>
          <a:p>
            <a:pPr marL="285750" indent="-28575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Non-Functionalities</a:t>
            </a:r>
          </a:p>
          <a:p>
            <a:pPr marL="285750" indent="-28575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Architecture Design</a:t>
            </a:r>
          </a:p>
          <a:p>
            <a:pPr marL="285750" indent="-28575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ER-Diagram</a:t>
            </a:r>
          </a:p>
          <a:p>
            <a:pPr marL="285750" indent="-28575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Result</a:t>
            </a:r>
          </a:p>
          <a:p>
            <a:pPr marL="285750" indent="-285750">
              <a:buFont typeface="Wingdings" panose="05000000000000000000" pitchFamily="2" charset="2"/>
              <a:buChar char="Ø"/>
            </a:pPr>
            <a:r>
              <a:rPr lang="en-IN" sz="2400" dirty="0">
                <a:latin typeface="Times New Roman" panose="02020603050405020304" pitchFamily="18" charset="0"/>
                <a:ea typeface="Calibri" panose="020F0502020204030204" pitchFamily="34" charset="0"/>
                <a:cs typeface="Times New Roman" panose="02020603050405020304" pitchFamily="18" charset="0"/>
              </a:rPr>
              <a:t>Conclusion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55067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ctrTitle"/>
          </p:nvPr>
        </p:nvSpPr>
        <p:spPr>
          <a:xfrm>
            <a:off x="211041" y="1555900"/>
            <a:ext cx="7772400" cy="10929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GB" sz="3600" dirty="0">
                <a:latin typeface="Times New Roman" panose="02020603050405020304" pitchFamily="18" charset="0"/>
                <a:cs typeface="Times New Roman" panose="02020603050405020304" pitchFamily="18" charset="0"/>
              </a:rPr>
              <a:t>Problem Statement:</a:t>
            </a:r>
            <a:endParaRPr lang="en-IN" sz="36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ct val="100000"/>
              <a:buFont typeface="Calibri"/>
              <a:buNone/>
            </a:pPr>
            <a:endParaRPr lang="en-IN" sz="3600" dirty="0"/>
          </a:p>
          <a:p>
            <a:pPr marL="0" lvl="0" indent="0" algn="just" rtl="0">
              <a:spcBef>
                <a:spcPts val="0"/>
              </a:spcBef>
              <a:spcAft>
                <a:spcPts val="0"/>
              </a:spcAft>
              <a:buClr>
                <a:schemeClr val="dk1"/>
              </a:buClr>
              <a:buSzPct val="155769"/>
              <a:buFont typeface="Calibri"/>
              <a:buNone/>
            </a:pPr>
            <a:r>
              <a:rPr lang="en-US" sz="2200" dirty="0">
                <a:latin typeface="Times New Roman" panose="02020603050405020304" pitchFamily="18" charset="0"/>
                <a:cs typeface="Times New Roman" panose="02020603050405020304" pitchFamily="18" charset="0"/>
              </a:rPr>
              <a:t>Develop a web application where users can report incidents of violence and track their status, while administrators manage and update these reports to ensure timely and transparent resolution.</a:t>
            </a:r>
          </a:p>
          <a:p>
            <a:pPr marL="0" lvl="0" indent="0" algn="ctr" rtl="0">
              <a:spcBef>
                <a:spcPts val="0"/>
              </a:spcBef>
              <a:spcAft>
                <a:spcPts val="0"/>
              </a:spcAft>
              <a:buClr>
                <a:schemeClr val="dk1"/>
              </a:buClr>
              <a:buSzPct val="100000"/>
              <a:buFont typeface="Calibri"/>
              <a:buNone/>
            </a:pPr>
            <a:endParaRPr sz="3600" dirty="0"/>
          </a:p>
        </p:txBody>
      </p:sp>
      <p:pic>
        <p:nvPicPr>
          <p:cNvPr id="138" name="Google Shape;138;p26" descr="KLE Technological University"/>
          <p:cNvPicPr preferRelativeResize="0"/>
          <p:nvPr/>
        </p:nvPicPr>
        <p:blipFill rotWithShape="1">
          <a:blip r:embed="rId3">
            <a:alphaModFix/>
          </a:blip>
          <a:srcRect/>
          <a:stretch/>
        </p:blipFill>
        <p:spPr>
          <a:xfrm>
            <a:off x="6705600" y="0"/>
            <a:ext cx="2438400" cy="43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ctrTitle"/>
          </p:nvPr>
        </p:nvSpPr>
        <p:spPr>
          <a:xfrm>
            <a:off x="297366" y="582500"/>
            <a:ext cx="3328639" cy="1193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200" dirty="0">
                <a:latin typeface="Times New Roman" panose="02020603050405020304" pitchFamily="18" charset="0"/>
                <a:cs typeface="Times New Roman" panose="02020603050405020304" pitchFamily="18" charset="0"/>
              </a:rPr>
              <a:t>Goal Alignment:</a:t>
            </a:r>
            <a:endParaRPr sz="3200" dirty="0">
              <a:latin typeface="Times New Roman" panose="02020603050405020304" pitchFamily="18" charset="0"/>
              <a:cs typeface="Times New Roman" panose="02020603050405020304" pitchFamily="18" charset="0"/>
            </a:endParaRPr>
          </a:p>
        </p:txBody>
      </p:sp>
      <p:sp>
        <p:nvSpPr>
          <p:cNvPr id="144" name="Google Shape;144;p27"/>
          <p:cNvSpPr txBox="1">
            <a:spLocks noGrp="1"/>
          </p:cNvSpPr>
          <p:nvPr>
            <p:ph type="subTitle" idx="1"/>
          </p:nvPr>
        </p:nvSpPr>
        <p:spPr>
          <a:xfrm>
            <a:off x="297366" y="1920250"/>
            <a:ext cx="8675649" cy="23091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GB" sz="2000"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Goal 16: Peace, Justice, and Strong Institutions</a:t>
            </a:r>
          </a:p>
          <a:p>
            <a:pPr marL="0" lvl="0" indent="0" algn="just" rtl="0">
              <a:lnSpc>
                <a:spcPct val="115000"/>
              </a:lnSpc>
              <a:spcBef>
                <a:spcPts val="0"/>
              </a:spcBef>
              <a:spcAft>
                <a:spcPts val="0"/>
              </a:spcAft>
              <a:buNone/>
            </a:pPr>
            <a:endParaRPr lang="en-GB" sz="2000"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r>
              <a:rPr lang="en-GB" sz="20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This goal aims to promote peaceful and inclusive societies for sustainable development, provide access to justice for all, and build effective, accountable, and inclusive institutions at all levels. Our platform's focus on reporting instances of violence contributes to Goal 16.</a:t>
            </a:r>
            <a:endParaRPr sz="20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ctr" rtl="0">
              <a:spcBef>
                <a:spcPts val="640"/>
              </a:spcBef>
              <a:spcAft>
                <a:spcPts val="0"/>
              </a:spcAft>
              <a:buNone/>
            </a:pPr>
            <a:endParaRPr sz="2000" dirty="0">
              <a:latin typeface="Times New Roman" panose="02020603050405020304" pitchFamily="18" charset="0"/>
              <a:cs typeface="Times New Roman" panose="02020603050405020304" pitchFamily="18" charset="0"/>
            </a:endParaRPr>
          </a:p>
        </p:txBody>
      </p:sp>
      <p:pic>
        <p:nvPicPr>
          <p:cNvPr id="145" name="Google Shape;145;p27" descr="KLE Technological University"/>
          <p:cNvPicPr preferRelativeResize="0"/>
          <p:nvPr/>
        </p:nvPicPr>
        <p:blipFill rotWithShape="1">
          <a:blip r:embed="rId3">
            <a:alphaModFix/>
          </a:blip>
          <a:srcRect/>
          <a:stretch/>
        </p:blipFill>
        <p:spPr>
          <a:xfrm>
            <a:off x="6705600" y="0"/>
            <a:ext cx="2438400" cy="43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2" name="Google Shape;152;p28" descr="KLE Technological University"/>
          <p:cNvPicPr preferRelativeResize="0"/>
          <p:nvPr/>
        </p:nvPicPr>
        <p:blipFill rotWithShape="1">
          <a:blip r:embed="rId3">
            <a:alphaModFix/>
          </a:blip>
          <a:srcRect/>
          <a:stretch/>
        </p:blipFill>
        <p:spPr>
          <a:xfrm>
            <a:off x="6705600" y="0"/>
            <a:ext cx="2438400" cy="438150"/>
          </a:xfrm>
          <a:prstGeom prst="rect">
            <a:avLst/>
          </a:prstGeom>
          <a:noFill/>
          <a:ln>
            <a:noFill/>
          </a:ln>
        </p:spPr>
      </p:pic>
      <p:sp>
        <p:nvSpPr>
          <p:cNvPr id="6" name="Rectangle 5">
            <a:extLst>
              <a:ext uri="{FF2B5EF4-FFF2-40B4-BE49-F238E27FC236}">
                <a16:creationId xmlns:a16="http://schemas.microsoft.com/office/drawing/2014/main" id="{F42D93BF-7856-444B-8952-66598330F5F0}"/>
              </a:ext>
            </a:extLst>
          </p:cNvPr>
          <p:cNvSpPr>
            <a:spLocks noChangeArrowheads="1"/>
          </p:cNvSpPr>
          <p:nvPr/>
        </p:nvSpPr>
        <p:spPr bwMode="auto">
          <a:xfrm>
            <a:off x="156117" y="1275170"/>
            <a:ext cx="877229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platform for users to report incidents of violence.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track the status and updates of their reported  issues.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Facilitate administrators in managing and updating the status of reported issues.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transparency and communication between users and administrators    regarding the progress of each issue. </a:t>
            </a:r>
          </a:p>
        </p:txBody>
      </p:sp>
      <p:sp>
        <p:nvSpPr>
          <p:cNvPr id="3" name="Title 2">
            <a:extLst>
              <a:ext uri="{FF2B5EF4-FFF2-40B4-BE49-F238E27FC236}">
                <a16:creationId xmlns:a16="http://schemas.microsoft.com/office/drawing/2014/main" id="{4B1B50BE-35F6-D409-8912-2A9B86274A30}"/>
              </a:ext>
            </a:extLst>
          </p:cNvPr>
          <p:cNvSpPr>
            <a:spLocks noGrp="1"/>
          </p:cNvSpPr>
          <p:nvPr>
            <p:ph type="ctrTitle"/>
          </p:nvPr>
        </p:nvSpPr>
        <p:spPr>
          <a:xfrm>
            <a:off x="215590" y="512492"/>
            <a:ext cx="3196683" cy="1102519"/>
          </a:xfrm>
        </p:spPr>
        <p:txBody>
          <a:bodyPr>
            <a:normAutofit/>
          </a:bodyPr>
          <a:lstStyle/>
          <a:p>
            <a:pPr algn="l"/>
            <a:r>
              <a:rPr lang="en-IN" sz="3200" dirty="0">
                <a:latin typeface="Times New Roman" panose="02020603050405020304" pitchFamily="18" charset="0"/>
                <a:cs typeface="Times New Roman" panose="02020603050405020304" pitchFamily="18" charset="0"/>
              </a:rPr>
              <a:t>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219307" y="219075"/>
            <a:ext cx="3040567" cy="817902"/>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300" dirty="0">
                <a:latin typeface="Times New Roman" panose="02020603050405020304" pitchFamily="18" charset="0"/>
                <a:cs typeface="Times New Roman" panose="02020603050405020304" pitchFamily="18" charset="0"/>
              </a:rPr>
              <a:t>Functionalities:</a:t>
            </a:r>
            <a:endParaRPr sz="3300"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39A52223-1DC6-449F-BFDD-7DE144D0FDED}"/>
              </a:ext>
            </a:extLst>
          </p:cNvPr>
          <p:cNvSpPr>
            <a:spLocks noGrp="1"/>
          </p:cNvSpPr>
          <p:nvPr>
            <p:ph type="body" idx="1"/>
          </p:nvPr>
        </p:nvSpPr>
        <p:spPr>
          <a:xfrm>
            <a:off x="219307" y="996003"/>
            <a:ext cx="7980556" cy="3394472"/>
          </a:xfrm>
        </p:spPr>
        <p:txBody>
          <a:bodyPr>
            <a:noAutofit/>
          </a:bodyPr>
          <a:lstStyle/>
          <a:p>
            <a:pPr marL="114300" indent="0" algn="just">
              <a:buNone/>
            </a:pPr>
            <a:r>
              <a:rPr lang="en-IN" sz="1800" b="1" dirty="0">
                <a:latin typeface="Times New Roman" panose="02020603050405020304" pitchFamily="18" charset="0"/>
                <a:cs typeface="Times New Roman" panose="02020603050405020304" pitchFamily="18" charset="0"/>
              </a:rPr>
              <a:t>1. User Registration and Authentication:</a:t>
            </a:r>
          </a:p>
          <a:p>
            <a:pPr marL="114300" indent="0" algn="just">
              <a:buNone/>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Implement secure authentication to allow users to log in and access their account.</a:t>
            </a:r>
          </a:p>
          <a:p>
            <a:pPr marL="114300" indent="0" algn="just">
              <a:buNone/>
            </a:pPr>
            <a:r>
              <a:rPr lang="en-US" sz="1800" b="1" dirty="0">
                <a:latin typeface="Times New Roman" panose="02020603050405020304" pitchFamily="18" charset="0"/>
                <a:cs typeface="Times New Roman" panose="02020603050405020304" pitchFamily="18" charset="0"/>
              </a:rPr>
              <a:t>2. </a:t>
            </a:r>
            <a:r>
              <a:rPr lang="en-IN" sz="1800" b="1" dirty="0">
                <a:latin typeface="Times New Roman" panose="02020603050405020304" pitchFamily="18" charset="0"/>
                <a:cs typeface="Times New Roman" panose="02020603050405020304" pitchFamily="18" charset="0"/>
              </a:rPr>
              <a:t>Incident Reporting:</a:t>
            </a:r>
            <a:endParaRPr lang="en-US" sz="1800" b="1" dirty="0">
              <a:latin typeface="Times New Roman" panose="02020603050405020304" pitchFamily="18" charset="0"/>
              <a:cs typeface="Times New Roman" panose="02020603050405020304" pitchFamily="18" charset="0"/>
            </a:endParaRPr>
          </a:p>
          <a:p>
            <a:pPr marL="114300" indent="0" algn="just">
              <a:buNone/>
            </a:pPr>
            <a:r>
              <a:rPr lang="en-US" sz="1800" dirty="0">
                <a:latin typeface="Times New Roman" panose="02020603050405020304" pitchFamily="18" charset="0"/>
                <a:cs typeface="Times New Roman" panose="02020603050405020304" pitchFamily="18" charset="0"/>
              </a:rPr>
              <a:t>Users should be able to submit reports of violence incidents by providing a title, description, and uploading relevant images.</a:t>
            </a:r>
          </a:p>
          <a:p>
            <a:pPr marL="114300" indent="0" algn="just">
              <a:buNone/>
            </a:pPr>
            <a:r>
              <a:rPr lang="en-US" sz="1800" b="1" dirty="0">
                <a:latin typeface="Times New Roman" panose="02020603050405020304" pitchFamily="18" charset="0"/>
                <a:cs typeface="Times New Roman" panose="02020603050405020304" pitchFamily="18" charset="0"/>
              </a:rPr>
              <a:t>3.</a:t>
            </a:r>
            <a:r>
              <a:rPr lang="en-IN" sz="1800" b="1" dirty="0">
                <a:latin typeface="Times New Roman" panose="02020603050405020304" pitchFamily="18" charset="0"/>
                <a:cs typeface="Times New Roman" panose="02020603050405020304" pitchFamily="18" charset="0"/>
              </a:rPr>
              <a:t> User Dashboard:</a:t>
            </a:r>
            <a:endParaRPr lang="en-US" sz="1800" b="1" dirty="0">
              <a:latin typeface="Times New Roman" panose="02020603050405020304" pitchFamily="18" charset="0"/>
              <a:cs typeface="Times New Roman" panose="02020603050405020304" pitchFamily="18" charset="0"/>
            </a:endParaRPr>
          </a:p>
          <a:p>
            <a:pPr marL="114300" indent="0" algn="just">
              <a:buNone/>
            </a:pPr>
            <a:r>
              <a:rPr lang="en-US" sz="1800" dirty="0">
                <a:latin typeface="Times New Roman" panose="02020603050405020304" pitchFamily="18" charset="0"/>
                <a:cs typeface="Times New Roman" panose="02020603050405020304" pitchFamily="18" charset="0"/>
              </a:rPr>
              <a:t>Users must have a dashboard where they can view a list of their submitted reports, its status , updates from admin</a:t>
            </a:r>
          </a:p>
          <a:p>
            <a:pPr marL="114300" indent="0" algn="just">
              <a:buNone/>
            </a:pPr>
            <a:r>
              <a:rPr lang="en-US" sz="1800" b="1" dirty="0">
                <a:latin typeface="Times New Roman" panose="02020603050405020304" pitchFamily="18" charset="0"/>
                <a:cs typeface="Times New Roman" panose="02020603050405020304" pitchFamily="18" charset="0"/>
              </a:rPr>
              <a:t>4. Admin Dashboard:</a:t>
            </a:r>
            <a:endParaRPr lang="en-US" sz="1800" dirty="0">
              <a:latin typeface="Times New Roman" panose="02020603050405020304" pitchFamily="18" charset="0"/>
              <a:cs typeface="Times New Roman" panose="02020603050405020304" pitchFamily="18" charset="0"/>
            </a:endParaRPr>
          </a:p>
          <a:p>
            <a:pPr marL="114300" indent="0" algn="just">
              <a:buNone/>
            </a:pPr>
            <a:r>
              <a:rPr lang="en-US" sz="1800" dirty="0">
                <a:latin typeface="Times New Roman" panose="02020603050405020304" pitchFamily="18" charset="0"/>
                <a:cs typeface="Times New Roman" panose="02020603050405020304" pitchFamily="18" charset="0"/>
              </a:rPr>
              <a:t>Administrators should have access to a dashboard displaying all reported incidents, categorized by status (Pending, In-Process, Solved, Spam).</a:t>
            </a:r>
          </a:p>
          <a:p>
            <a:pPr marL="114300" indent="0" algn="just">
              <a:buNone/>
            </a:pPr>
            <a:r>
              <a:rPr lang="en-US" sz="1800" dirty="0">
                <a:latin typeface="Times New Roman" panose="02020603050405020304" pitchFamily="18" charset="0"/>
                <a:cs typeface="Times New Roman" panose="02020603050405020304" pitchFamily="18" charset="0"/>
              </a:rPr>
              <a:t>Administrators must be able to update the status of any report and provide comments or updates.</a:t>
            </a:r>
          </a:p>
          <a:p>
            <a:pPr marL="114300" indent="0" algn="just">
              <a:buNone/>
            </a:pPr>
            <a:endParaRPr lang="en-US" sz="1800" dirty="0">
              <a:latin typeface="Times New Roman" panose="02020603050405020304" pitchFamily="18" charset="0"/>
              <a:cs typeface="Times New Roman" panose="02020603050405020304" pitchFamily="18" charset="0"/>
            </a:endParaRPr>
          </a:p>
          <a:p>
            <a:pPr marL="114300" indent="0" algn="just">
              <a:buNone/>
            </a:pPr>
            <a:endParaRPr lang="en-IN" sz="1800" dirty="0">
              <a:latin typeface="Times New Roman" panose="02020603050405020304" pitchFamily="18" charset="0"/>
              <a:cs typeface="Times New Roman" panose="02020603050405020304" pitchFamily="18" charset="0"/>
            </a:endParaRPr>
          </a:p>
        </p:txBody>
      </p:sp>
      <p:pic>
        <p:nvPicPr>
          <p:cNvPr id="159" name="Google Shape;159;p29" descr="KLE Technological University"/>
          <p:cNvPicPr preferRelativeResize="0"/>
          <p:nvPr/>
        </p:nvPicPr>
        <p:blipFill rotWithShape="1">
          <a:blip r:embed="rId3">
            <a:alphaModFix/>
          </a:blip>
          <a:srcRect/>
          <a:stretch/>
        </p:blipFill>
        <p:spPr>
          <a:xfrm>
            <a:off x="6705600" y="0"/>
            <a:ext cx="2438400" cy="43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457200" y="381376"/>
            <a:ext cx="3902927" cy="85725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sz="3200" dirty="0">
                <a:latin typeface="Times New Roman" panose="02020603050405020304" pitchFamily="18" charset="0"/>
                <a:cs typeface="Times New Roman" panose="02020603050405020304" pitchFamily="18" charset="0"/>
              </a:rPr>
              <a:t>Non Functionalities:</a:t>
            </a:r>
            <a:endParaRPr sz="3200" dirty="0">
              <a:latin typeface="Times New Roman" panose="02020603050405020304" pitchFamily="18" charset="0"/>
              <a:cs typeface="Times New Roman" panose="02020603050405020304" pitchFamily="18" charset="0"/>
            </a:endParaRPr>
          </a:p>
        </p:txBody>
      </p:sp>
      <p:pic>
        <p:nvPicPr>
          <p:cNvPr id="159" name="Google Shape;159;p29" descr="KLE Technological University"/>
          <p:cNvPicPr preferRelativeResize="0"/>
          <p:nvPr/>
        </p:nvPicPr>
        <p:blipFill rotWithShape="1">
          <a:blip r:embed="rId3">
            <a:alphaModFix/>
          </a:blip>
          <a:srcRect/>
          <a:stretch/>
        </p:blipFill>
        <p:spPr>
          <a:xfrm>
            <a:off x="6705600" y="0"/>
            <a:ext cx="2438400" cy="438150"/>
          </a:xfrm>
          <a:prstGeom prst="rect">
            <a:avLst/>
          </a:prstGeom>
          <a:noFill/>
          <a:ln>
            <a:noFill/>
          </a:ln>
        </p:spPr>
      </p:pic>
      <p:sp>
        <p:nvSpPr>
          <p:cNvPr id="4" name="Rectangle 2">
            <a:extLst>
              <a:ext uri="{FF2B5EF4-FFF2-40B4-BE49-F238E27FC236}">
                <a16:creationId xmlns:a16="http://schemas.microsoft.com/office/drawing/2014/main" id="{91FE1316-E2F8-48DB-8D53-441CC5EBBA54}"/>
              </a:ext>
            </a:extLst>
          </p:cNvPr>
          <p:cNvSpPr>
            <a:spLocks noGrp="1" noChangeArrowheads="1"/>
          </p:cNvSpPr>
          <p:nvPr>
            <p:ph type="body" idx="1"/>
          </p:nvPr>
        </p:nvSpPr>
        <p:spPr bwMode="auto">
          <a:xfrm>
            <a:off x="457200" y="1181851"/>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Security:</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secure user authentication and authorization. Protect user data and uploaded images from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should handle concurrent user activities efficiently. Ensure fast response times for user actions and admin updates.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Usability:</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an intuitive and user-friendly interface for both users and administrators.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Scalability:</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the system to handle an increasing number of users and reports.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Reliability:</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the system is consistently available and operational.</a:t>
            </a:r>
          </a:p>
        </p:txBody>
      </p:sp>
    </p:spTree>
    <p:extLst>
      <p:ext uri="{BB962C8B-B14F-4D97-AF65-F5344CB8AC3E}">
        <p14:creationId xmlns:p14="http://schemas.microsoft.com/office/powerpoint/2010/main" val="192177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9" name="Google Shape;159;p29" descr="KLE Technological University"/>
          <p:cNvPicPr preferRelativeResize="0"/>
          <p:nvPr/>
        </p:nvPicPr>
        <p:blipFill rotWithShape="1">
          <a:blip r:embed="rId3">
            <a:alphaModFix/>
          </a:blip>
          <a:srcRect/>
          <a:stretch/>
        </p:blipFill>
        <p:spPr>
          <a:xfrm>
            <a:off x="6705600" y="0"/>
            <a:ext cx="2438400" cy="438150"/>
          </a:xfrm>
          <a:prstGeom prst="rect">
            <a:avLst/>
          </a:prstGeom>
          <a:noFill/>
          <a:ln>
            <a:noFill/>
          </a:ln>
        </p:spPr>
      </p:pic>
      <p:pic>
        <p:nvPicPr>
          <p:cNvPr id="3" name="Picture 2">
            <a:extLst>
              <a:ext uri="{FF2B5EF4-FFF2-40B4-BE49-F238E27FC236}">
                <a16:creationId xmlns:a16="http://schemas.microsoft.com/office/drawing/2014/main" id="{71F5A6E4-3E2E-0C29-DA25-54457248D774}"/>
              </a:ext>
            </a:extLst>
          </p:cNvPr>
          <p:cNvPicPr>
            <a:picLocks noChangeAspect="1"/>
          </p:cNvPicPr>
          <p:nvPr/>
        </p:nvPicPr>
        <p:blipFill rotWithShape="1">
          <a:blip r:embed="rId4"/>
          <a:srcRect r="13333"/>
          <a:stretch/>
        </p:blipFill>
        <p:spPr>
          <a:xfrm>
            <a:off x="810322" y="1093366"/>
            <a:ext cx="7924800" cy="3596105"/>
          </a:xfrm>
          <a:prstGeom prst="rect">
            <a:avLst/>
          </a:prstGeom>
          <a:ln w="9525">
            <a:solidFill>
              <a:schemeClr val="tx1"/>
            </a:solidFill>
          </a:ln>
        </p:spPr>
      </p:pic>
      <p:sp>
        <p:nvSpPr>
          <p:cNvPr id="5" name="TextBox 4">
            <a:extLst>
              <a:ext uri="{FF2B5EF4-FFF2-40B4-BE49-F238E27FC236}">
                <a16:creationId xmlns:a16="http://schemas.microsoft.com/office/drawing/2014/main" id="{7EB08B8F-8391-9CA7-C29B-C1DAF53E638D}"/>
              </a:ext>
            </a:extLst>
          </p:cNvPr>
          <p:cNvSpPr txBox="1"/>
          <p:nvPr/>
        </p:nvSpPr>
        <p:spPr>
          <a:xfrm>
            <a:off x="163551" y="185854"/>
            <a:ext cx="364273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Architecture Design:</a:t>
            </a:r>
          </a:p>
        </p:txBody>
      </p:sp>
    </p:spTree>
    <p:extLst>
      <p:ext uri="{BB962C8B-B14F-4D97-AF65-F5344CB8AC3E}">
        <p14:creationId xmlns:p14="http://schemas.microsoft.com/office/powerpoint/2010/main" val="404928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DB58-DCA9-440B-90D7-D806CB922B11}"/>
              </a:ext>
            </a:extLst>
          </p:cNvPr>
          <p:cNvSpPr>
            <a:spLocks noGrp="1"/>
          </p:cNvSpPr>
          <p:nvPr>
            <p:ph type="title"/>
          </p:nvPr>
        </p:nvSpPr>
        <p:spPr/>
        <p:txBody>
          <a:bodyPr>
            <a:normAutofit/>
          </a:bodyPr>
          <a:lstStyle/>
          <a:p>
            <a:pPr algn="l"/>
            <a:r>
              <a:rPr lang="en-US" sz="3200" dirty="0">
                <a:latin typeface="Times New Roman" panose="02020603050405020304" pitchFamily="18" charset="0"/>
                <a:cs typeface="Times New Roman" panose="02020603050405020304" pitchFamily="18" charset="0"/>
              </a:rPr>
              <a:t>ER Diagram:</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72F30D-F0F3-41C1-AF64-E6A07A04B73C}"/>
              </a:ext>
            </a:extLst>
          </p:cNvPr>
          <p:cNvPicPr>
            <a:picLocks noChangeAspect="1"/>
          </p:cNvPicPr>
          <p:nvPr/>
        </p:nvPicPr>
        <p:blipFill>
          <a:blip r:embed="rId2"/>
          <a:stretch>
            <a:fillRect/>
          </a:stretch>
        </p:blipFill>
        <p:spPr>
          <a:xfrm>
            <a:off x="1116745" y="1158477"/>
            <a:ext cx="6427753" cy="3779044"/>
          </a:xfrm>
          <a:prstGeom prst="rect">
            <a:avLst/>
          </a:prstGeom>
        </p:spPr>
      </p:pic>
      <p:pic>
        <p:nvPicPr>
          <p:cNvPr id="3" name="Google Shape;159;p29" descr="KLE Technological University">
            <a:extLst>
              <a:ext uri="{FF2B5EF4-FFF2-40B4-BE49-F238E27FC236}">
                <a16:creationId xmlns:a16="http://schemas.microsoft.com/office/drawing/2014/main" id="{F5410077-78A3-5DA2-76E4-1742A4330883}"/>
              </a:ext>
            </a:extLst>
          </p:cNvPr>
          <p:cNvPicPr preferRelativeResize="0"/>
          <p:nvPr/>
        </p:nvPicPr>
        <p:blipFill rotWithShape="1">
          <a:blip r:embed="rId3">
            <a:alphaModFix/>
          </a:blip>
          <a:srcRect/>
          <a:stretch/>
        </p:blipFill>
        <p:spPr>
          <a:xfrm>
            <a:off x="6705600" y="0"/>
            <a:ext cx="2438400" cy="438150"/>
          </a:xfrm>
          <a:prstGeom prst="rect">
            <a:avLst/>
          </a:prstGeom>
          <a:noFill/>
          <a:ln>
            <a:noFill/>
          </a:ln>
        </p:spPr>
      </p:pic>
    </p:spTree>
    <p:extLst>
      <p:ext uri="{BB962C8B-B14F-4D97-AF65-F5344CB8AC3E}">
        <p14:creationId xmlns:p14="http://schemas.microsoft.com/office/powerpoint/2010/main" val="356446766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540</Words>
  <Application>Microsoft Office PowerPoint</Application>
  <PresentationFormat>On-screen Show (16:9)</PresentationFormat>
  <Paragraphs>78</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Wingdings</vt:lpstr>
      <vt:lpstr>Times New Roman</vt:lpstr>
      <vt:lpstr>Office Theme</vt:lpstr>
      <vt:lpstr>  Violence Reporting System   </vt:lpstr>
      <vt:lpstr>PowerPoint Presentation</vt:lpstr>
      <vt:lpstr>Problem Statement:  Develop a web application where users can report incidents of violence and track their status, while administrators manage and update these reports to ensure timely and transparent resolution. </vt:lpstr>
      <vt:lpstr>Goal Alignment:</vt:lpstr>
      <vt:lpstr>Objectives:</vt:lpstr>
      <vt:lpstr>Functionalities:</vt:lpstr>
      <vt:lpstr>Non Functionalities:</vt:lpstr>
      <vt:lpstr>PowerPoint Presentation</vt:lpstr>
      <vt:lpstr>ER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dc:title>
  <dc:creator>Pratapkumar Bhajantri</dc:creator>
  <cp:lastModifiedBy>Pratapkumar Bhajantri</cp:lastModifiedBy>
  <cp:revision>10</cp:revision>
  <dcterms:modified xsi:type="dcterms:W3CDTF">2024-07-15T21:14:29Z</dcterms:modified>
</cp:coreProperties>
</file>