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20"/>
  </p:notesMasterIdLst>
  <p:sldIdLst>
    <p:sldId id="256" r:id="rId2"/>
    <p:sldId id="257" r:id="rId3"/>
    <p:sldId id="268" r:id="rId4"/>
    <p:sldId id="264" r:id="rId5"/>
    <p:sldId id="258" r:id="rId6"/>
    <p:sldId id="259" r:id="rId7"/>
    <p:sldId id="261" r:id="rId8"/>
    <p:sldId id="267" r:id="rId9"/>
    <p:sldId id="262" r:id="rId10"/>
    <p:sldId id="266" r:id="rId11"/>
    <p:sldId id="271" r:id="rId12"/>
    <p:sldId id="272" r:id="rId13"/>
    <p:sldId id="274" r:id="rId14"/>
    <p:sldId id="273" r:id="rId15"/>
    <p:sldId id="269" r:id="rId16"/>
    <p:sldId id="270"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28"/>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AEEAA1-A06E-B541-B65F-6EB81B7B08FF}"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604E2-AAE2-A34F-8BC3-2B4931619377}" type="slidenum">
              <a:rPr lang="en-US" smtClean="0"/>
              <a:t>‹#›</a:t>
            </a:fld>
            <a:endParaRPr lang="en-US"/>
          </a:p>
        </p:txBody>
      </p:sp>
    </p:spTree>
    <p:extLst>
      <p:ext uri="{BB962C8B-B14F-4D97-AF65-F5344CB8AC3E}">
        <p14:creationId xmlns:p14="http://schemas.microsoft.com/office/powerpoint/2010/main" val="394160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1</a:t>
            </a:fld>
            <a:endParaRPr lang="en-US"/>
          </a:p>
        </p:txBody>
      </p:sp>
    </p:spTree>
    <p:extLst>
      <p:ext uri="{BB962C8B-B14F-4D97-AF65-F5344CB8AC3E}">
        <p14:creationId xmlns:p14="http://schemas.microsoft.com/office/powerpoint/2010/main" val="538262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16</a:t>
            </a:fld>
            <a:endParaRPr lang="en-US"/>
          </a:p>
        </p:txBody>
      </p:sp>
    </p:spTree>
    <p:extLst>
      <p:ext uri="{BB962C8B-B14F-4D97-AF65-F5344CB8AC3E}">
        <p14:creationId xmlns:p14="http://schemas.microsoft.com/office/powerpoint/2010/main" val="327804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2</a:t>
            </a:fld>
            <a:endParaRPr lang="en-US"/>
          </a:p>
        </p:txBody>
      </p:sp>
    </p:spTree>
    <p:extLst>
      <p:ext uri="{BB962C8B-B14F-4D97-AF65-F5344CB8AC3E}">
        <p14:creationId xmlns:p14="http://schemas.microsoft.com/office/powerpoint/2010/main" val="408076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3</a:t>
            </a:fld>
            <a:endParaRPr lang="en-US"/>
          </a:p>
        </p:txBody>
      </p:sp>
    </p:spTree>
    <p:extLst>
      <p:ext uri="{BB962C8B-B14F-4D97-AF65-F5344CB8AC3E}">
        <p14:creationId xmlns:p14="http://schemas.microsoft.com/office/powerpoint/2010/main" val="319709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Hadoop consists of four parts:</a:t>
            </a:r>
          </a:p>
          <a:p>
            <a:r>
              <a:rPr lang="en-GB" sz="1200" b="1" i="0" u="none" strike="noStrike" kern="1200" dirty="0">
                <a:solidFill>
                  <a:schemeClr val="tx1"/>
                </a:solidFill>
                <a:effectLst/>
                <a:latin typeface="+mn-lt"/>
                <a:ea typeface="+mn-ea"/>
                <a:cs typeface="+mn-cs"/>
              </a:rPr>
              <a:t>Hadoop Distributed File System:</a:t>
            </a:r>
            <a:r>
              <a:rPr lang="en-GB" sz="1200" b="0" i="0" u="none" strike="noStrike" kern="1200" dirty="0">
                <a:solidFill>
                  <a:schemeClr val="tx1"/>
                </a:solidFill>
                <a:effectLst/>
                <a:latin typeface="+mn-lt"/>
                <a:ea typeface="+mn-ea"/>
                <a:cs typeface="+mn-cs"/>
              </a:rPr>
              <a:t> Commonly known as HDFS, it is a distributed file system compatible with very high scale bandwidth.</a:t>
            </a:r>
          </a:p>
          <a:p>
            <a:r>
              <a:rPr lang="en-GB" sz="1200" b="1" i="0" u="none" strike="noStrike" kern="1200" dirty="0">
                <a:solidFill>
                  <a:schemeClr val="tx1"/>
                </a:solidFill>
                <a:effectLst/>
                <a:latin typeface="+mn-lt"/>
                <a:ea typeface="+mn-ea"/>
                <a:cs typeface="+mn-cs"/>
              </a:rPr>
              <a:t>MapReduce:</a:t>
            </a:r>
            <a:r>
              <a:rPr lang="en-GB" sz="1200" b="0" i="0" u="none" strike="noStrike" kern="1200" dirty="0">
                <a:solidFill>
                  <a:schemeClr val="tx1"/>
                </a:solidFill>
                <a:effectLst/>
                <a:latin typeface="+mn-lt"/>
                <a:ea typeface="+mn-ea"/>
                <a:cs typeface="+mn-cs"/>
              </a:rPr>
              <a:t> A programming model for processing big data. </a:t>
            </a:r>
          </a:p>
          <a:p>
            <a:r>
              <a:rPr lang="en-GB" sz="1200" b="1" i="0" u="none" strike="noStrike" kern="1200" dirty="0">
                <a:solidFill>
                  <a:schemeClr val="tx1"/>
                </a:solidFill>
                <a:effectLst/>
                <a:latin typeface="+mn-lt"/>
                <a:ea typeface="+mn-ea"/>
                <a:cs typeface="+mn-cs"/>
              </a:rPr>
              <a:t>YARN:</a:t>
            </a:r>
            <a:r>
              <a:rPr lang="en-GB" sz="1200" b="0" i="0" u="none" strike="noStrike" kern="1200" dirty="0">
                <a:solidFill>
                  <a:schemeClr val="tx1"/>
                </a:solidFill>
                <a:effectLst/>
                <a:latin typeface="+mn-lt"/>
                <a:ea typeface="+mn-ea"/>
                <a:cs typeface="+mn-cs"/>
              </a:rPr>
              <a:t> It is a platform used for managing and scheduling Hadoop’s resources in Hadoop infrastructure.</a:t>
            </a:r>
          </a:p>
          <a:p>
            <a:r>
              <a:rPr lang="en-GB" sz="1200" b="1" i="0" u="none" strike="noStrike" kern="1200" dirty="0">
                <a:solidFill>
                  <a:schemeClr val="tx1"/>
                </a:solidFill>
                <a:effectLst/>
                <a:latin typeface="+mn-lt"/>
                <a:ea typeface="+mn-ea"/>
                <a:cs typeface="+mn-cs"/>
              </a:rPr>
              <a:t>Libraries:</a:t>
            </a:r>
            <a:r>
              <a:rPr lang="en-GB" sz="1200" b="0" i="0" u="none" strike="noStrike" kern="1200" dirty="0">
                <a:solidFill>
                  <a:schemeClr val="tx1"/>
                </a:solidFill>
                <a:effectLst/>
                <a:latin typeface="+mn-lt"/>
                <a:ea typeface="+mn-ea"/>
                <a:cs typeface="+mn-cs"/>
              </a:rPr>
              <a:t> To help other modules to work with Hadoop.</a:t>
            </a:r>
          </a:p>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5</a:t>
            </a:fld>
            <a:endParaRPr lang="en-US"/>
          </a:p>
        </p:txBody>
      </p:sp>
    </p:spTree>
    <p:extLst>
      <p:ext uri="{BB962C8B-B14F-4D97-AF65-F5344CB8AC3E}">
        <p14:creationId xmlns:p14="http://schemas.microsoft.com/office/powerpoint/2010/main" val="102475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MapReduce algorithm sits on top of HDFS and consists of a </a:t>
            </a:r>
            <a:r>
              <a:rPr lang="en-US" sz="1200" b="0" i="0" u="none" strike="noStrike" kern="1200" dirty="0" err="1">
                <a:solidFill>
                  <a:schemeClr val="tx1"/>
                </a:solidFill>
                <a:effectLst/>
                <a:latin typeface="+mn-lt"/>
                <a:ea typeface="+mn-ea"/>
                <a:cs typeface="+mn-cs"/>
              </a:rPr>
              <a:t>JobTracker</a:t>
            </a:r>
            <a:r>
              <a:rPr lang="en-US" sz="1200" b="0" i="0" u="none" strike="noStrike" kern="1200" dirty="0">
                <a:solidFill>
                  <a:schemeClr val="tx1"/>
                </a:solidFill>
                <a:effectLst/>
                <a:latin typeface="+mn-lt"/>
                <a:ea typeface="+mn-ea"/>
                <a:cs typeface="+mn-cs"/>
              </a:rPr>
              <a:t>. Once an application is written in one of the languages Hadoop accepts the </a:t>
            </a:r>
            <a:r>
              <a:rPr lang="en-US" sz="1200" b="0" i="0" u="none" strike="noStrike" kern="1200" dirty="0" err="1">
                <a:solidFill>
                  <a:schemeClr val="tx1"/>
                </a:solidFill>
                <a:effectLst/>
                <a:latin typeface="+mn-lt"/>
                <a:ea typeface="+mn-ea"/>
                <a:cs typeface="+mn-cs"/>
              </a:rPr>
              <a:t>JobTracker</a:t>
            </a:r>
            <a:r>
              <a:rPr lang="en-US" sz="1200" b="0" i="0" u="none" strike="noStrike" kern="1200" dirty="0">
                <a:solidFill>
                  <a:schemeClr val="tx1"/>
                </a:solidFill>
                <a:effectLst/>
                <a:latin typeface="+mn-lt"/>
                <a:ea typeface="+mn-ea"/>
                <a:cs typeface="+mn-cs"/>
              </a:rPr>
              <a:t>, picks it up, and allocates the work (which could include anything from counting words and cleaning log files, to running a HiveQL query on top of data stored in the Hive warehouse) to </a:t>
            </a:r>
            <a:r>
              <a:rPr lang="en-US" sz="1200" b="0" i="0" u="none" strike="noStrike" kern="1200" dirty="0" err="1">
                <a:solidFill>
                  <a:schemeClr val="tx1"/>
                </a:solidFill>
                <a:effectLst/>
                <a:latin typeface="+mn-lt"/>
                <a:ea typeface="+mn-ea"/>
                <a:cs typeface="+mn-cs"/>
              </a:rPr>
              <a:t>TaskTrackers</a:t>
            </a:r>
            <a:r>
              <a:rPr lang="en-US" sz="1200" b="0" i="0" u="none" strike="noStrike" kern="1200" dirty="0">
                <a:solidFill>
                  <a:schemeClr val="tx1"/>
                </a:solidFill>
                <a:effectLst/>
                <a:latin typeface="+mn-lt"/>
                <a:ea typeface="+mn-ea"/>
                <a:cs typeface="+mn-cs"/>
              </a:rPr>
              <a:t> listening on other nodes.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Sqoop is a command-line interface application for transferring data between relational databases and Hadoop. </a:t>
            </a:r>
            <a:r>
              <a:rPr lang="en-US" sz="1200" b="0" i="0" u="none" strike="noStrike" kern="1200" dirty="0">
                <a:solidFill>
                  <a:schemeClr val="dk1"/>
                </a:solidFill>
                <a:effectLst/>
                <a:latin typeface="+mn-lt"/>
                <a:ea typeface="+mn-ea"/>
                <a:cs typeface="+mn-cs"/>
              </a:rPr>
              <a:t>Has Sqoop, which moves relational data into HDFS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YARN allocates resources that the </a:t>
            </a:r>
            <a:r>
              <a:rPr lang="en-US" sz="1200" b="0" i="0" u="none" strike="noStrike" kern="1200" dirty="0" err="1">
                <a:solidFill>
                  <a:schemeClr val="tx1"/>
                </a:solidFill>
                <a:effectLst/>
                <a:latin typeface="+mn-lt"/>
                <a:ea typeface="+mn-ea"/>
                <a:cs typeface="+mn-cs"/>
              </a:rPr>
              <a:t>JobTracker</a:t>
            </a:r>
            <a:r>
              <a:rPr lang="en-US" sz="1200" b="0" i="0" u="none" strike="noStrike" kern="1200" dirty="0">
                <a:solidFill>
                  <a:schemeClr val="tx1"/>
                </a:solidFill>
                <a:effectLst/>
                <a:latin typeface="+mn-lt"/>
                <a:ea typeface="+mn-ea"/>
                <a:cs typeface="+mn-cs"/>
              </a:rPr>
              <a:t> spins up and monitors them, moving the processes around for more efficiency. All the results from the MapReduce stage are then aggregated and written back to disk in HDFS.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several libraries that operate on top of Spark Core, including Spark SQL, which allows you to run SQL-like commands on distributed data sets, </a:t>
            </a:r>
            <a:r>
              <a:rPr lang="en-US" sz="1200" b="0" i="0" u="none" strike="noStrike" kern="1200" dirty="0" err="1">
                <a:solidFill>
                  <a:schemeClr val="tx1"/>
                </a:solidFill>
                <a:effectLst/>
                <a:latin typeface="+mn-lt"/>
                <a:ea typeface="+mn-ea"/>
                <a:cs typeface="+mn-cs"/>
              </a:rPr>
              <a:t>MLLib</a:t>
            </a:r>
            <a:r>
              <a:rPr lang="en-US" sz="1200" b="0" i="0" u="none" strike="noStrike" kern="1200" dirty="0">
                <a:solidFill>
                  <a:schemeClr val="tx1"/>
                </a:solidFill>
                <a:effectLst/>
                <a:latin typeface="+mn-lt"/>
                <a:ea typeface="+mn-ea"/>
                <a:cs typeface="+mn-cs"/>
              </a:rPr>
              <a:t> for machine learning, </a:t>
            </a:r>
            <a:r>
              <a:rPr lang="en-US" sz="1200" b="0" i="0" u="none" strike="noStrike" kern="1200" dirty="0" err="1">
                <a:solidFill>
                  <a:schemeClr val="tx1"/>
                </a:solidFill>
                <a:effectLst/>
                <a:latin typeface="+mn-lt"/>
                <a:ea typeface="+mn-ea"/>
                <a:cs typeface="+mn-cs"/>
              </a:rPr>
              <a:t>GraphX</a:t>
            </a:r>
            <a:r>
              <a:rPr lang="en-US" sz="1200" b="0" i="0" u="none" strike="noStrike" kern="1200" dirty="0">
                <a:solidFill>
                  <a:schemeClr val="tx1"/>
                </a:solidFill>
                <a:effectLst/>
                <a:latin typeface="+mn-lt"/>
                <a:ea typeface="+mn-ea"/>
                <a:cs typeface="+mn-cs"/>
              </a:rPr>
              <a:t> for graph problems, and streaming which allows for the input of continually streaming log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Spark has several APIs. The original interface was written in Scala, and based on heavy usage by data scientists, Python and R endpoints were also added. Java is another option for writing Spark jobs.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35604E2-AAE2-A34F-8BC3-2B4931619377}" type="slidenum">
              <a:rPr lang="en-US" smtClean="0"/>
              <a:t>6</a:t>
            </a:fld>
            <a:endParaRPr lang="en-US"/>
          </a:p>
        </p:txBody>
      </p:sp>
    </p:spTree>
    <p:extLst>
      <p:ext uri="{BB962C8B-B14F-4D97-AF65-F5344CB8AC3E}">
        <p14:creationId xmlns:p14="http://schemas.microsoft.com/office/powerpoint/2010/main" val="287816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7</a:t>
            </a:fld>
            <a:endParaRPr lang="en-US"/>
          </a:p>
        </p:txBody>
      </p:sp>
    </p:spTree>
    <p:extLst>
      <p:ext uri="{BB962C8B-B14F-4D97-AF65-F5344CB8AC3E}">
        <p14:creationId xmlns:p14="http://schemas.microsoft.com/office/powerpoint/2010/main" val="336970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8</a:t>
            </a:fld>
            <a:endParaRPr lang="en-US"/>
          </a:p>
        </p:txBody>
      </p:sp>
    </p:spTree>
    <p:extLst>
      <p:ext uri="{BB962C8B-B14F-4D97-AF65-F5344CB8AC3E}">
        <p14:creationId xmlns:p14="http://schemas.microsoft.com/office/powerpoint/2010/main" val="260185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9</a:t>
            </a:fld>
            <a:endParaRPr lang="en-US"/>
          </a:p>
        </p:txBody>
      </p:sp>
    </p:spTree>
    <p:extLst>
      <p:ext uri="{BB962C8B-B14F-4D97-AF65-F5344CB8AC3E}">
        <p14:creationId xmlns:p14="http://schemas.microsoft.com/office/powerpoint/2010/main" val="417414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5604E2-AAE2-A34F-8BC3-2B4931619377}" type="slidenum">
              <a:rPr lang="en-US" smtClean="0"/>
              <a:t>15</a:t>
            </a:fld>
            <a:endParaRPr lang="en-US"/>
          </a:p>
        </p:txBody>
      </p:sp>
    </p:spTree>
    <p:extLst>
      <p:ext uri="{BB962C8B-B14F-4D97-AF65-F5344CB8AC3E}">
        <p14:creationId xmlns:p14="http://schemas.microsoft.com/office/powerpoint/2010/main" val="396010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E89EE9E-1BD5-C741-977C-197D6868FEEE}" type="datetime1">
              <a:rPr lang="en-US" smtClean="0"/>
              <a:t>12/3/19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3799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C75B9-DFC0-6441-9A74-01433F9BEE03}"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168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12A4F13-5E63-5A45-A59B-5CFFA7958DEF}" type="datetime1">
              <a:rPr lang="en-US" smtClean="0"/>
              <a:t>12/3/19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61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FBC87-8DDB-794C-9EDD-B0CF80224D6D}"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830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0A28A78-6B3F-284D-9F5C-448098DC8615}" type="datetime1">
              <a:rPr lang="en-US" smtClean="0"/>
              <a:t>12/3/19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7742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14A14-16F2-E444-B0C4-1565059B2D71}"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659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9CEA8-89E3-5349-A30C-FA2DA7255981}" type="datetime1">
              <a:rPr lang="en-US" smtClean="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305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1D811-79B5-8544-BCEC-2B4A707091B2}"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436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C0365-4865-0042-9DF8-B910FD695DCE}" type="datetime1">
              <a:rPr lang="en-US" smtClean="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604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3660973-A11D-6445-9DEC-0FBE88581AC1}" type="datetime1">
              <a:rPr lang="en-US" smtClean="0"/>
              <a:t>12/3/19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21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D44D7-FD62-E84E-AB04-250EA59DA913}"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82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E943660-9090-B746-AEE4-F401DD7456FF}" type="datetime1">
              <a:rPr lang="en-US" smtClean="0"/>
              <a:t>12/3/19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5414776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770823-BD35-414A-B595-F1B134912C11}"/>
              </a:ext>
            </a:extLst>
          </p:cNvPr>
          <p:cNvSpPr>
            <a:spLocks noGrp="1"/>
          </p:cNvSpPr>
          <p:nvPr>
            <p:ph type="subTitle" idx="1"/>
          </p:nvPr>
        </p:nvSpPr>
        <p:spPr>
          <a:xfrm>
            <a:off x="473103" y="2349062"/>
            <a:ext cx="11245794" cy="709299"/>
          </a:xfrm>
        </p:spPr>
        <p:txBody>
          <a:bodyPr>
            <a:noAutofit/>
          </a:bodyPr>
          <a:lstStyle/>
          <a:p>
            <a:r>
              <a:rPr lang="en-US" sz="2800" b="1" dirty="0"/>
              <a:t>BIG DATA COMPUTING IN HEALTHCARE ANALYTICS</a:t>
            </a:r>
          </a:p>
        </p:txBody>
      </p:sp>
      <p:sp>
        <p:nvSpPr>
          <p:cNvPr id="6" name="TextBox 5">
            <a:extLst>
              <a:ext uri="{FF2B5EF4-FFF2-40B4-BE49-F238E27FC236}">
                <a16:creationId xmlns:a16="http://schemas.microsoft.com/office/drawing/2014/main" id="{9FA3F4E8-3E3F-9140-93DF-FBE10C20082A}"/>
              </a:ext>
            </a:extLst>
          </p:cNvPr>
          <p:cNvSpPr txBox="1"/>
          <p:nvPr/>
        </p:nvSpPr>
        <p:spPr>
          <a:xfrm>
            <a:off x="7037123" y="5449910"/>
            <a:ext cx="4603530" cy="830997"/>
          </a:xfrm>
          <a:prstGeom prst="rect">
            <a:avLst/>
          </a:prstGeom>
          <a:solidFill>
            <a:schemeClr val="accent1"/>
          </a:solidFill>
        </p:spPr>
        <p:txBody>
          <a:bodyPr wrap="square" rtlCol="0">
            <a:spAutoFit/>
          </a:bodyPr>
          <a:lstStyle/>
          <a:p>
            <a:r>
              <a:rPr lang="en-US" sz="24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PRATEECHI   SINGH</a:t>
            </a:r>
            <a:br>
              <a:rPr lang="en-US" sz="24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br>
            <a:r>
              <a:rPr lang="en-US" sz="24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UTKARSH   MAHESHWARI</a:t>
            </a:r>
          </a:p>
        </p:txBody>
      </p:sp>
      <p:sp>
        <p:nvSpPr>
          <p:cNvPr id="7" name="TextBox 6">
            <a:extLst>
              <a:ext uri="{FF2B5EF4-FFF2-40B4-BE49-F238E27FC236}">
                <a16:creationId xmlns:a16="http://schemas.microsoft.com/office/drawing/2014/main" id="{0CA17EC6-4597-C844-B465-35D39F25BF8F}"/>
              </a:ext>
            </a:extLst>
          </p:cNvPr>
          <p:cNvSpPr txBox="1"/>
          <p:nvPr/>
        </p:nvSpPr>
        <p:spPr>
          <a:xfrm>
            <a:off x="7037123" y="4286232"/>
            <a:ext cx="4789865" cy="461665"/>
          </a:xfrm>
          <a:prstGeom prst="rect">
            <a:avLst/>
          </a:prstGeom>
          <a:noFill/>
        </p:spPr>
        <p:txBody>
          <a:bodyPr wrap="square" rtlCol="0">
            <a:spAutoFit/>
          </a:bodyPr>
          <a:lstStyle/>
          <a:p>
            <a:r>
              <a:rPr lang="en-US" sz="24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TEAM:</a:t>
            </a:r>
            <a:r>
              <a:rPr lang="en-US" sz="2400" b="1" dirty="0"/>
              <a:t> </a:t>
            </a:r>
            <a:r>
              <a:rPr lang="en-US" sz="24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SPARTANS</a:t>
            </a:r>
          </a:p>
        </p:txBody>
      </p:sp>
      <p:sp>
        <p:nvSpPr>
          <p:cNvPr id="4" name="Slide Number Placeholder 3">
            <a:extLst>
              <a:ext uri="{FF2B5EF4-FFF2-40B4-BE49-F238E27FC236}">
                <a16:creationId xmlns:a16="http://schemas.microsoft.com/office/drawing/2014/main" id="{7CA13763-9136-7A4F-B9B8-4E31F4439B78}"/>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191581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573854" y="828586"/>
            <a:ext cx="9905998" cy="819150"/>
          </a:xfrm>
        </p:spPr>
        <p:txBody>
          <a:bodyPr>
            <a:normAutofit/>
          </a:bodyPr>
          <a:lstStyle/>
          <a:p>
            <a:r>
              <a:rPr lang="en-US" sz="3200" b="1" dirty="0"/>
              <a:t>TOOLS  WE  WORKED  WITH</a:t>
            </a:r>
          </a:p>
        </p:txBody>
      </p:sp>
      <p:pic>
        <p:nvPicPr>
          <p:cNvPr id="9" name="Picture 8" descr="A picture containing drawing&#10;&#10;Description automatically generated">
            <a:extLst>
              <a:ext uri="{FF2B5EF4-FFF2-40B4-BE49-F238E27FC236}">
                <a16:creationId xmlns:a16="http://schemas.microsoft.com/office/drawing/2014/main" id="{77BC21C0-9272-E641-9991-5813019DDDEB}"/>
              </a:ext>
            </a:extLst>
          </p:cNvPr>
          <p:cNvPicPr>
            <a:picLocks noChangeAspect="1"/>
          </p:cNvPicPr>
          <p:nvPr/>
        </p:nvPicPr>
        <p:blipFill>
          <a:blip r:embed="rId2"/>
          <a:stretch>
            <a:fillRect/>
          </a:stretch>
        </p:blipFill>
        <p:spPr>
          <a:xfrm>
            <a:off x="2727434" y="1986455"/>
            <a:ext cx="7141780" cy="3090041"/>
          </a:xfrm>
          <a:prstGeom prst="rect">
            <a:avLst/>
          </a:prstGeom>
        </p:spPr>
      </p:pic>
      <p:sp>
        <p:nvSpPr>
          <p:cNvPr id="11" name="TextBox 10">
            <a:extLst>
              <a:ext uri="{FF2B5EF4-FFF2-40B4-BE49-F238E27FC236}">
                <a16:creationId xmlns:a16="http://schemas.microsoft.com/office/drawing/2014/main" id="{EF60A7A5-8DC2-2341-B3C1-F74EE28F3E53}"/>
              </a:ext>
            </a:extLst>
          </p:cNvPr>
          <p:cNvSpPr txBox="1"/>
          <p:nvPr/>
        </p:nvSpPr>
        <p:spPr>
          <a:xfrm>
            <a:off x="4737537" y="5034036"/>
            <a:ext cx="312157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PySpark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Spark SQL</a:t>
            </a:r>
          </a:p>
        </p:txBody>
      </p:sp>
      <p:sp>
        <p:nvSpPr>
          <p:cNvPr id="4" name="Slide Number Placeholder 3">
            <a:extLst>
              <a:ext uri="{FF2B5EF4-FFF2-40B4-BE49-F238E27FC236}">
                <a16:creationId xmlns:a16="http://schemas.microsoft.com/office/drawing/2014/main" id="{16D6C9DD-5A21-954D-B995-37F47EA750CA}"/>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53026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6705-D92A-854F-A8A7-B9D8A3491635}"/>
              </a:ext>
            </a:extLst>
          </p:cNvPr>
          <p:cNvSpPr>
            <a:spLocks noGrp="1"/>
          </p:cNvSpPr>
          <p:nvPr>
            <p:ph type="title"/>
          </p:nvPr>
        </p:nvSpPr>
        <p:spPr>
          <a:xfrm>
            <a:off x="581192" y="544501"/>
            <a:ext cx="11029616" cy="1013800"/>
          </a:xfrm>
        </p:spPr>
        <p:txBody>
          <a:bodyPr>
            <a:normAutofit/>
          </a:bodyPr>
          <a:lstStyle/>
          <a:p>
            <a:r>
              <a:rPr lang="en-US" sz="3200" b="1" dirty="0"/>
              <a:t>Install  spark  and  spark  context</a:t>
            </a:r>
          </a:p>
        </p:txBody>
      </p:sp>
      <p:sp>
        <p:nvSpPr>
          <p:cNvPr id="3" name="Content Placeholder 2">
            <a:extLst>
              <a:ext uri="{FF2B5EF4-FFF2-40B4-BE49-F238E27FC236}">
                <a16:creationId xmlns:a16="http://schemas.microsoft.com/office/drawing/2014/main" id="{5E19040B-8D86-B84F-A020-72AD550A6747}"/>
              </a:ext>
            </a:extLst>
          </p:cNvPr>
          <p:cNvSpPr>
            <a:spLocks noGrp="1"/>
          </p:cNvSpPr>
          <p:nvPr>
            <p:ph idx="1"/>
          </p:nvPr>
        </p:nvSpPr>
        <p:spPr>
          <a:xfrm>
            <a:off x="457200" y="1828800"/>
            <a:ext cx="11303876" cy="5029199"/>
          </a:xfrm>
        </p:spPr>
        <p:txBody>
          <a:bodyPr>
            <a:normAutofit/>
          </a:bodyPr>
          <a:lstStyle/>
          <a:p>
            <a:r>
              <a:rPr lang="en-US" sz="2000" dirty="0">
                <a:latin typeface="Times New Roman" panose="02020603050405020304" pitchFamily="18" charset="0"/>
                <a:cs typeface="Times New Roman" panose="02020603050405020304" pitchFamily="18" charset="0"/>
              </a:rPr>
              <a:t>To install Spark on your local machine, a recommended practice is to create a new </a:t>
            </a:r>
            <a:r>
              <a:rPr lang="en-US" sz="2000" dirty="0" err="1">
                <a:latin typeface="Times New Roman" panose="02020603050405020304" pitchFamily="18" charset="0"/>
                <a:cs typeface="Times New Roman" panose="02020603050405020304" pitchFamily="18" charset="0"/>
              </a:rPr>
              <a:t>conda</a:t>
            </a:r>
            <a:r>
              <a:rPr lang="en-US" sz="2000" dirty="0">
                <a:latin typeface="Times New Roman" panose="02020603050405020304" pitchFamily="18" charset="0"/>
                <a:cs typeface="Times New Roman" panose="02020603050405020304" pitchFamily="18" charset="0"/>
              </a:rPr>
              <a:t> environment. The new environment will install Python 3.6 and above, Spark and all its dependencies</a:t>
            </a:r>
          </a:p>
          <a:p>
            <a:r>
              <a:rPr lang="en-US" sz="2000" dirty="0">
                <a:latin typeface="Times New Roman" panose="02020603050405020304" pitchFamily="18" charset="0"/>
                <a:cs typeface="Times New Roman" panose="02020603050405020304" pitchFamily="18" charset="0"/>
              </a:rPr>
              <a:t>Spark Context is the internal engine that allows the connections with the clusters. If you want to run an operation, you need a Spark Context.</a:t>
            </a:r>
          </a:p>
          <a:p>
            <a:r>
              <a:rPr lang="en-US" sz="2000" dirty="0">
                <a:latin typeface="Times New Roman" panose="02020603050405020304" pitchFamily="18" charset="0"/>
                <a:cs typeface="Times New Roman" panose="02020603050405020304" pitchFamily="18" charset="0"/>
              </a:rPr>
              <a:t>Step 1: Initiate Spark Context: </a:t>
            </a:r>
          </a:p>
          <a:p>
            <a:pPr lvl="1"/>
            <a:r>
              <a:rPr lang="en-US" sz="1800" b="1" dirty="0">
                <a:solidFill>
                  <a:srgbClr val="002060"/>
                </a:solidFill>
                <a:latin typeface="Times New Roman" panose="02020603050405020304" pitchFamily="18" charset="0"/>
                <a:cs typeface="Times New Roman" panose="02020603050405020304" pitchFamily="18" charset="0"/>
              </a:rPr>
              <a:t>import </a:t>
            </a:r>
            <a:r>
              <a:rPr lang="en-US" sz="1800" b="1" dirty="0" err="1">
                <a:solidFill>
                  <a:srgbClr val="002060"/>
                </a:solidFill>
                <a:latin typeface="Times New Roman" panose="02020603050405020304" pitchFamily="18" charset="0"/>
                <a:cs typeface="Times New Roman" panose="02020603050405020304" pitchFamily="18" charset="0"/>
              </a:rPr>
              <a:t>pyspark</a:t>
            </a:r>
            <a:endParaRPr lang="en-US" sz="1800" b="1" dirty="0">
              <a:solidFill>
                <a:srgbClr val="002060"/>
              </a:solidFill>
              <a:latin typeface="Times New Roman" panose="02020603050405020304" pitchFamily="18" charset="0"/>
              <a:cs typeface="Times New Roman" panose="02020603050405020304" pitchFamily="18" charset="0"/>
            </a:endParaRPr>
          </a:p>
          <a:p>
            <a:pPr lvl="1"/>
            <a:r>
              <a:rPr lang="en-US" sz="1800" b="1" dirty="0">
                <a:solidFill>
                  <a:srgbClr val="002060"/>
                </a:solidFill>
                <a:latin typeface="Times New Roman" panose="02020603050405020304" pitchFamily="18" charset="0"/>
                <a:cs typeface="Times New Roman" panose="02020603050405020304" pitchFamily="18" charset="0"/>
              </a:rPr>
              <a:t>from </a:t>
            </a:r>
            <a:r>
              <a:rPr lang="en-US" sz="1800" b="1" dirty="0" err="1">
                <a:solidFill>
                  <a:srgbClr val="002060"/>
                </a:solidFill>
                <a:latin typeface="Times New Roman" panose="02020603050405020304" pitchFamily="18" charset="0"/>
                <a:cs typeface="Times New Roman" panose="02020603050405020304" pitchFamily="18" charset="0"/>
              </a:rPr>
              <a:t>pyspark</a:t>
            </a:r>
            <a:r>
              <a:rPr lang="en-US" sz="1800" b="1" dirty="0">
                <a:solidFill>
                  <a:srgbClr val="002060"/>
                </a:solidFill>
                <a:latin typeface="Times New Roman" panose="02020603050405020304" pitchFamily="18" charset="0"/>
                <a:cs typeface="Times New Roman" panose="02020603050405020304" pitchFamily="18" charset="0"/>
              </a:rPr>
              <a:t> import </a:t>
            </a:r>
            <a:r>
              <a:rPr lang="en-US" sz="1800" b="1" dirty="0" err="1">
                <a:solidFill>
                  <a:srgbClr val="002060"/>
                </a:solidFill>
                <a:latin typeface="Times New Roman" panose="02020603050405020304" pitchFamily="18" charset="0"/>
                <a:cs typeface="Times New Roman" panose="02020603050405020304" pitchFamily="18" charset="0"/>
              </a:rPr>
              <a:t>SparkContext</a:t>
            </a:r>
            <a:endParaRPr lang="en-US" sz="1800" b="1" dirty="0">
              <a:solidFill>
                <a:srgbClr val="002060"/>
              </a:solidFill>
              <a:latin typeface="Times New Roman" panose="02020603050405020304" pitchFamily="18" charset="0"/>
              <a:cs typeface="Times New Roman" panose="02020603050405020304" pitchFamily="18" charset="0"/>
            </a:endParaRPr>
          </a:p>
          <a:p>
            <a:pPr lvl="1"/>
            <a:r>
              <a:rPr lang="en-US" sz="1800" b="1" dirty="0" err="1">
                <a:solidFill>
                  <a:srgbClr val="002060"/>
                </a:solidFill>
                <a:latin typeface="Times New Roman" panose="02020603050405020304" pitchFamily="18" charset="0"/>
                <a:cs typeface="Times New Roman" panose="02020603050405020304" pitchFamily="18" charset="0"/>
              </a:rPr>
              <a:t>sc</a:t>
            </a:r>
            <a:r>
              <a:rPr lang="en-US" sz="1800" b="1" dirty="0">
                <a:solidFill>
                  <a:srgbClr val="002060"/>
                </a:solidFill>
                <a:latin typeface="Times New Roman" panose="02020603050405020304" pitchFamily="18" charset="0"/>
                <a:cs typeface="Times New Roman" panose="02020603050405020304" pitchFamily="18" charset="0"/>
              </a:rPr>
              <a:t> = </a:t>
            </a:r>
            <a:r>
              <a:rPr lang="en-US" sz="1800" b="1" dirty="0" err="1">
                <a:solidFill>
                  <a:srgbClr val="002060"/>
                </a:solidFill>
                <a:latin typeface="Times New Roman" panose="02020603050405020304" pitchFamily="18" charset="0"/>
                <a:cs typeface="Times New Roman" panose="02020603050405020304" pitchFamily="18" charset="0"/>
              </a:rPr>
              <a:t>SparkContext</a:t>
            </a:r>
            <a:r>
              <a:rPr lang="en-US" sz="1800" b="1" dirty="0">
                <a:solidFill>
                  <a:srgbClr val="002060"/>
                </a:solidFill>
                <a:latin typeface="Times New Roman" panose="02020603050405020304" pitchFamily="18" charset="0"/>
                <a:cs typeface="Times New Roman" panose="02020603050405020304" pitchFamily="18" charset="0"/>
              </a:rPr>
              <a:t>()</a:t>
            </a:r>
          </a:p>
          <a:p>
            <a:pPr lvl="1"/>
            <a:r>
              <a:rPr lang="en-US" sz="1800" b="1" dirty="0" err="1">
                <a:solidFill>
                  <a:srgbClr val="002060"/>
                </a:solidFill>
                <a:latin typeface="Times New Roman" panose="02020603050405020304" pitchFamily="18" charset="0"/>
                <a:cs typeface="Times New Roman" panose="02020603050405020304" pitchFamily="18" charset="0"/>
              </a:rPr>
              <a:t>sqlContext</a:t>
            </a:r>
            <a:r>
              <a:rPr lang="en-US" sz="1800" b="1" dirty="0">
                <a:solidFill>
                  <a:srgbClr val="002060"/>
                </a:solidFill>
                <a:latin typeface="Times New Roman" panose="02020603050405020304" pitchFamily="18" charset="0"/>
                <a:cs typeface="Times New Roman" panose="02020603050405020304" pitchFamily="18" charset="0"/>
              </a:rPr>
              <a:t> = </a:t>
            </a:r>
            <a:r>
              <a:rPr lang="en-US" sz="1800" b="1" dirty="0" err="1">
                <a:solidFill>
                  <a:srgbClr val="002060"/>
                </a:solidFill>
                <a:latin typeface="Times New Roman" panose="02020603050405020304" pitchFamily="18" charset="0"/>
                <a:cs typeface="Times New Roman" panose="02020603050405020304" pitchFamily="18" charset="0"/>
              </a:rPr>
              <a:t>SQLContext</a:t>
            </a:r>
            <a:r>
              <a:rPr lang="en-US" sz="1800" b="1" dirty="0">
                <a:solidFill>
                  <a:srgbClr val="002060"/>
                </a:solidFill>
                <a:latin typeface="Times New Roman" panose="02020603050405020304" pitchFamily="18" charset="0"/>
                <a:cs typeface="Times New Roman" panose="02020603050405020304" pitchFamily="18" charset="0"/>
              </a:rPr>
              <a:t>(</a:t>
            </a:r>
            <a:r>
              <a:rPr lang="en-US" sz="1800" b="1" dirty="0" err="1">
                <a:solidFill>
                  <a:srgbClr val="002060"/>
                </a:solidFill>
                <a:latin typeface="Times New Roman" panose="02020603050405020304" pitchFamily="18" charset="0"/>
                <a:cs typeface="Times New Roman" panose="02020603050405020304" pitchFamily="18" charset="0"/>
              </a:rPr>
              <a:t>sc</a:t>
            </a:r>
            <a:r>
              <a:rPr lang="en-US" sz="1800" b="1" dirty="0">
                <a:solidFill>
                  <a:srgbClr val="00206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Step 2: Build a RDD (Resilient Distributed Dataset)</a:t>
            </a:r>
          </a:p>
          <a:p>
            <a:pPr lvl="1"/>
            <a:r>
              <a:rPr lang="en-US" sz="2000" dirty="0">
                <a:latin typeface="Times New Roman" panose="02020603050405020304" pitchFamily="18" charset="0"/>
                <a:cs typeface="Times New Roman" panose="02020603050405020304" pitchFamily="18" charset="0"/>
              </a:rPr>
              <a:t>Computation in RDD is automatically parallelized across the cluster.</a:t>
            </a:r>
          </a:p>
          <a:p>
            <a:pPr lvl="1"/>
            <a:r>
              <a:rPr lang="en-US" sz="1800" b="1" dirty="0" err="1">
                <a:solidFill>
                  <a:srgbClr val="002060"/>
                </a:solidFill>
                <a:latin typeface="Times New Roman" panose="02020603050405020304" pitchFamily="18" charset="0"/>
                <a:cs typeface="Times New Roman" panose="02020603050405020304" pitchFamily="18" charset="0"/>
              </a:rPr>
              <a:t>rdd</a:t>
            </a:r>
            <a:r>
              <a:rPr lang="en-US" sz="1800" b="1" dirty="0">
                <a:solidFill>
                  <a:srgbClr val="002060"/>
                </a:solidFill>
                <a:latin typeface="Times New Roman" panose="02020603050405020304" pitchFamily="18" charset="0"/>
                <a:cs typeface="Times New Roman" panose="02020603050405020304" pitchFamily="18" charset="0"/>
              </a:rPr>
              <a:t> = </a:t>
            </a:r>
            <a:r>
              <a:rPr lang="en-US" sz="1800" b="1" dirty="0" err="1">
                <a:solidFill>
                  <a:srgbClr val="002060"/>
                </a:solidFill>
                <a:latin typeface="Times New Roman" panose="02020603050405020304" pitchFamily="18" charset="0"/>
                <a:cs typeface="Times New Roman" panose="02020603050405020304" pitchFamily="18" charset="0"/>
              </a:rPr>
              <a:t>sc.paralleize</a:t>
            </a:r>
            <a:r>
              <a:rPr lang="en-US" sz="1800" b="1" dirty="0">
                <a:solidFill>
                  <a:srgbClr val="002060"/>
                </a:solidFill>
                <a:latin typeface="Times New Roman" panose="02020603050405020304" pitchFamily="18" charset="0"/>
                <a:cs typeface="Times New Roman" panose="02020603050405020304" pitchFamily="18" charset="0"/>
              </a:rPr>
              <a:t>(</a:t>
            </a:r>
            <a:r>
              <a:rPr lang="en-US" sz="1800" b="1" dirty="0" err="1">
                <a:solidFill>
                  <a:srgbClr val="002060"/>
                </a:solidFill>
                <a:latin typeface="Times New Roman" panose="02020603050405020304" pitchFamily="18" charset="0"/>
                <a:cs typeface="Times New Roman" panose="02020603050405020304" pitchFamily="18" charset="0"/>
              </a:rPr>
              <a:t>list_a</a:t>
            </a:r>
            <a:r>
              <a:rPr lang="en-US" sz="1800" b="1" dirty="0">
                <a:solidFill>
                  <a:srgbClr val="002060"/>
                </a:solidFill>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AB9D20F9-8618-594F-9515-9F597F96FD8B}"/>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95372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6705-D92A-854F-A8A7-B9D8A3491635}"/>
              </a:ext>
            </a:extLst>
          </p:cNvPr>
          <p:cNvSpPr>
            <a:spLocks noGrp="1"/>
          </p:cNvSpPr>
          <p:nvPr>
            <p:ph type="title"/>
          </p:nvPr>
        </p:nvSpPr>
        <p:spPr>
          <a:xfrm>
            <a:off x="581192" y="654859"/>
            <a:ext cx="11029616" cy="1013800"/>
          </a:xfrm>
        </p:spPr>
        <p:txBody>
          <a:bodyPr>
            <a:normAutofit/>
          </a:bodyPr>
          <a:lstStyle/>
          <a:p>
            <a:r>
              <a:rPr lang="en-US" sz="3200" b="1" dirty="0"/>
              <a:t>DATA  PREPROCESSING  With  SPARK</a:t>
            </a:r>
          </a:p>
        </p:txBody>
      </p:sp>
      <p:sp>
        <p:nvSpPr>
          <p:cNvPr id="3" name="Content Placeholder 2">
            <a:extLst>
              <a:ext uri="{FF2B5EF4-FFF2-40B4-BE49-F238E27FC236}">
                <a16:creationId xmlns:a16="http://schemas.microsoft.com/office/drawing/2014/main" id="{5E19040B-8D86-B84F-A020-72AD550A6747}"/>
              </a:ext>
            </a:extLst>
          </p:cNvPr>
          <p:cNvSpPr>
            <a:spLocks noGrp="1"/>
          </p:cNvSpPr>
          <p:nvPr>
            <p:ph idx="1"/>
          </p:nvPr>
        </p:nvSpPr>
        <p:spPr>
          <a:xfrm>
            <a:off x="457200" y="1844566"/>
            <a:ext cx="11303876" cy="5013435"/>
          </a:xfrm>
        </p:spPr>
        <p:txBody>
          <a:bodyPr>
            <a:normAutofit/>
          </a:bodyPr>
          <a:lstStyle/>
          <a:p>
            <a:r>
              <a:rPr lang="en-US" sz="2400" dirty="0">
                <a:latin typeface="Times New Roman" panose="02020603050405020304" pitchFamily="18" charset="0"/>
                <a:cs typeface="Times New Roman" panose="02020603050405020304" pitchFamily="18" charset="0"/>
              </a:rPr>
              <a:t>Step 3: Read the data</a:t>
            </a:r>
          </a:p>
          <a:p>
            <a:pPr lvl="1"/>
            <a:r>
              <a:rPr lang="en-US" sz="2400" dirty="0">
                <a:solidFill>
                  <a:srgbClr val="002060"/>
                </a:solidFill>
                <a:latin typeface="Times New Roman" panose="02020603050405020304" pitchFamily="18" charset="0"/>
                <a:cs typeface="Times New Roman" panose="02020603050405020304" pitchFamily="18" charset="0"/>
              </a:rPr>
              <a:t>Train_data = sqlContext.read.csv(SparkFiles.get(“data.csv” , header=True, inferSchema=True)</a:t>
            </a:r>
          </a:p>
          <a:p>
            <a:r>
              <a:rPr lang="en-US" sz="2400" dirty="0">
                <a:latin typeface="Times New Roman" panose="02020603050405020304" pitchFamily="18" charset="0"/>
                <a:cs typeface="Times New Roman" panose="02020603050405020304" pitchFamily="18" charset="0"/>
              </a:rPr>
              <a:t>Step 4: Basic Operation with PySpark</a:t>
            </a:r>
          </a:p>
          <a:p>
            <a:r>
              <a:rPr lang="en-US" sz="2400" dirty="0">
                <a:latin typeface="Times New Roman" panose="02020603050405020304" pitchFamily="18" charset="0"/>
                <a:cs typeface="Times New Roman" panose="02020603050405020304" pitchFamily="18" charset="0"/>
              </a:rPr>
              <a:t>Step 5: Data Preprocessing</a:t>
            </a:r>
          </a:p>
          <a:p>
            <a:r>
              <a:rPr lang="en-US" sz="2400" dirty="0">
                <a:latin typeface="Times New Roman" panose="02020603050405020304" pitchFamily="18" charset="0"/>
                <a:cs typeface="Times New Roman" panose="02020603050405020304" pitchFamily="18" charset="0"/>
              </a:rPr>
              <a:t>Step 6: Build a Data Preprocessing Pipeline</a:t>
            </a:r>
          </a:p>
          <a:p>
            <a:pPr marL="781200" lvl="1" indent="-457200">
              <a:buFont typeface="+mj-lt"/>
              <a:buAutoNum type="arabicPeriod"/>
            </a:pPr>
            <a:r>
              <a:rPr lang="en-US" sz="2200" dirty="0">
                <a:latin typeface="Times New Roman" panose="02020603050405020304" pitchFamily="18" charset="0"/>
                <a:cs typeface="Times New Roman" panose="02020603050405020304" pitchFamily="18" charset="0"/>
              </a:rPr>
              <a:t>Index String to numerical				4.     Index label features</a:t>
            </a:r>
          </a:p>
          <a:p>
            <a:pPr marL="781200" lvl="1" indent="-457200">
              <a:buFont typeface="+mj-lt"/>
              <a:buAutoNum type="arabicPeriod"/>
            </a:pPr>
            <a:r>
              <a:rPr lang="en-US" sz="2200" dirty="0">
                <a:latin typeface="Times New Roman" panose="02020603050405020304" pitchFamily="18" charset="0"/>
                <a:cs typeface="Times New Roman" panose="02020603050405020304" pitchFamily="18" charset="0"/>
              </a:rPr>
              <a:t>Create one hot encoder				5.     Add Continuous Variable</a:t>
            </a:r>
          </a:p>
          <a:p>
            <a:pPr marL="781200" lvl="1" indent="-457200">
              <a:buFont typeface="+mj-lt"/>
              <a:buAutoNum type="arabicPeriod"/>
            </a:pPr>
            <a:r>
              <a:rPr lang="en-US" sz="2200" dirty="0">
                <a:latin typeface="Times New Roman" panose="02020603050405020304" pitchFamily="18" charset="0"/>
                <a:cs typeface="Times New Roman" panose="02020603050405020304" pitchFamily="18" charset="0"/>
              </a:rPr>
              <a:t>Transform the data					6.     Assemble the steps</a:t>
            </a:r>
          </a:p>
        </p:txBody>
      </p:sp>
      <p:sp>
        <p:nvSpPr>
          <p:cNvPr id="5" name="Slide Number Placeholder 4">
            <a:extLst>
              <a:ext uri="{FF2B5EF4-FFF2-40B4-BE49-F238E27FC236}">
                <a16:creationId xmlns:a16="http://schemas.microsoft.com/office/drawing/2014/main" id="{6C6C6C3D-E1C0-1340-8F72-9853998F94AB}"/>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26281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6705-D92A-854F-A8A7-B9D8A3491635}"/>
              </a:ext>
            </a:extLst>
          </p:cNvPr>
          <p:cNvSpPr>
            <a:spLocks noGrp="1"/>
          </p:cNvSpPr>
          <p:nvPr>
            <p:ph type="title"/>
          </p:nvPr>
        </p:nvSpPr>
        <p:spPr>
          <a:xfrm>
            <a:off x="594330" y="623328"/>
            <a:ext cx="11029616" cy="1013800"/>
          </a:xfrm>
        </p:spPr>
        <p:txBody>
          <a:bodyPr>
            <a:normAutofit/>
          </a:bodyPr>
          <a:lstStyle/>
          <a:p>
            <a:r>
              <a:rPr lang="en-US" sz="3200" b="1" dirty="0"/>
              <a:t>Machine LEARNING WITH SPARK</a:t>
            </a:r>
          </a:p>
        </p:txBody>
      </p:sp>
      <p:sp>
        <p:nvSpPr>
          <p:cNvPr id="3" name="Content Placeholder 2">
            <a:extLst>
              <a:ext uri="{FF2B5EF4-FFF2-40B4-BE49-F238E27FC236}">
                <a16:creationId xmlns:a16="http://schemas.microsoft.com/office/drawing/2014/main" id="{5E19040B-8D86-B84F-A020-72AD550A6747}"/>
              </a:ext>
            </a:extLst>
          </p:cNvPr>
          <p:cNvSpPr>
            <a:spLocks noGrp="1"/>
          </p:cNvSpPr>
          <p:nvPr>
            <p:ph idx="1"/>
          </p:nvPr>
        </p:nvSpPr>
        <p:spPr>
          <a:xfrm>
            <a:off x="457200" y="1876097"/>
            <a:ext cx="11303876" cy="3982702"/>
          </a:xfrm>
        </p:spPr>
        <p:txBody>
          <a:bodyPr>
            <a:normAutofit/>
          </a:bodyPr>
          <a:lstStyle/>
          <a:p>
            <a:r>
              <a:rPr lang="en-US" sz="2400" dirty="0">
                <a:latin typeface="Times New Roman" panose="02020603050405020304" pitchFamily="18" charset="0"/>
                <a:cs typeface="Times New Roman" panose="02020603050405020304" pitchFamily="18" charset="0"/>
              </a:rPr>
              <a:t>Step 7: Create Test/Train Set</a:t>
            </a:r>
          </a:p>
          <a:p>
            <a:r>
              <a:rPr lang="en-US" sz="2400" dirty="0">
                <a:latin typeface="Times New Roman" panose="02020603050405020304" pitchFamily="18" charset="0"/>
                <a:cs typeface="Times New Roman" panose="02020603050405020304" pitchFamily="18" charset="0"/>
              </a:rPr>
              <a:t>Step 8: Build the Logistic Regressor/Decision Trees</a:t>
            </a:r>
          </a:p>
          <a:p>
            <a:r>
              <a:rPr lang="en-US" sz="2400" dirty="0">
                <a:latin typeface="Times New Roman" panose="02020603050405020304" pitchFamily="18" charset="0"/>
                <a:cs typeface="Times New Roman" panose="02020603050405020304" pitchFamily="18" charset="0"/>
              </a:rPr>
              <a:t>Step 9: Evaluate the Model</a:t>
            </a:r>
          </a:p>
          <a:p>
            <a:r>
              <a:rPr lang="en-US" sz="2400" dirty="0">
                <a:latin typeface="Times New Roman" panose="02020603050405020304" pitchFamily="18" charset="0"/>
                <a:cs typeface="Times New Roman" panose="02020603050405020304" pitchFamily="18" charset="0"/>
              </a:rPr>
              <a:t>Step 10: ROC Metrics</a:t>
            </a:r>
          </a:p>
        </p:txBody>
      </p:sp>
      <p:sp>
        <p:nvSpPr>
          <p:cNvPr id="5" name="Slide Number Placeholder 4">
            <a:extLst>
              <a:ext uri="{FF2B5EF4-FFF2-40B4-BE49-F238E27FC236}">
                <a16:creationId xmlns:a16="http://schemas.microsoft.com/office/drawing/2014/main" id="{33239344-03F7-C542-9F36-759FA8AF8D70}"/>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5207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6705-D92A-854F-A8A7-B9D8A3491635}"/>
              </a:ext>
            </a:extLst>
          </p:cNvPr>
          <p:cNvSpPr>
            <a:spLocks noGrp="1"/>
          </p:cNvSpPr>
          <p:nvPr>
            <p:ph type="title"/>
          </p:nvPr>
        </p:nvSpPr>
        <p:spPr>
          <a:xfrm>
            <a:off x="581192" y="591797"/>
            <a:ext cx="11029616" cy="1013800"/>
          </a:xfrm>
        </p:spPr>
        <p:txBody>
          <a:bodyPr>
            <a:normAutofit/>
          </a:bodyPr>
          <a:lstStyle/>
          <a:p>
            <a:r>
              <a:rPr lang="en-US" sz="3600" b="1" dirty="0"/>
              <a:t>RESULTS</a:t>
            </a:r>
          </a:p>
        </p:txBody>
      </p:sp>
      <p:graphicFrame>
        <p:nvGraphicFramePr>
          <p:cNvPr id="4" name="Table 3">
            <a:extLst>
              <a:ext uri="{FF2B5EF4-FFF2-40B4-BE49-F238E27FC236}">
                <a16:creationId xmlns:a16="http://schemas.microsoft.com/office/drawing/2014/main" id="{73EACF4C-1D3B-4049-9CAF-627F0FB75139}"/>
              </a:ext>
            </a:extLst>
          </p:cNvPr>
          <p:cNvGraphicFramePr>
            <a:graphicFrameLocks noGrp="1"/>
          </p:cNvGraphicFramePr>
          <p:nvPr>
            <p:extLst>
              <p:ext uri="{D42A27DB-BD31-4B8C-83A1-F6EECF244321}">
                <p14:modId xmlns:p14="http://schemas.microsoft.com/office/powerpoint/2010/main" val="673763643"/>
              </p:ext>
            </p:extLst>
          </p:nvPr>
        </p:nvGraphicFramePr>
        <p:xfrm>
          <a:off x="1101454" y="2712604"/>
          <a:ext cx="9762536" cy="1994200"/>
        </p:xfrm>
        <a:graphic>
          <a:graphicData uri="http://schemas.openxmlformats.org/drawingml/2006/table">
            <a:tbl>
              <a:tblPr firstRow="1" bandRow="1">
                <a:tableStyleId>{5C22544A-7EE6-4342-B048-85BDC9FD1C3A}</a:tableStyleId>
              </a:tblPr>
              <a:tblGrid>
                <a:gridCol w="3423249">
                  <a:extLst>
                    <a:ext uri="{9D8B030D-6E8A-4147-A177-3AD203B41FA5}">
                      <a16:colId xmlns:a16="http://schemas.microsoft.com/office/drawing/2014/main" val="1315649312"/>
                    </a:ext>
                  </a:extLst>
                </a:gridCol>
                <a:gridCol w="2728273">
                  <a:extLst>
                    <a:ext uri="{9D8B030D-6E8A-4147-A177-3AD203B41FA5}">
                      <a16:colId xmlns:a16="http://schemas.microsoft.com/office/drawing/2014/main" val="2394889403"/>
                    </a:ext>
                  </a:extLst>
                </a:gridCol>
                <a:gridCol w="3611014">
                  <a:extLst>
                    <a:ext uri="{9D8B030D-6E8A-4147-A177-3AD203B41FA5}">
                      <a16:colId xmlns:a16="http://schemas.microsoft.com/office/drawing/2014/main" val="3960195689"/>
                    </a:ext>
                  </a:extLst>
                </a:gridCol>
              </a:tblGrid>
              <a:tr h="569498">
                <a:tc>
                  <a:txBody>
                    <a:bodyPr/>
                    <a:lstStyle/>
                    <a:p>
                      <a:r>
                        <a:rPr lang="en-US" sz="2000" dirty="0">
                          <a:latin typeface="Times New Roman" panose="02020603050405020304" pitchFamily="18" charset="0"/>
                          <a:cs typeface="Times New Roman" panose="02020603050405020304" pitchFamily="18" charset="0"/>
                        </a:rPr>
                        <a:t>ML Algorithms</a:t>
                      </a:r>
                    </a:p>
                  </a:txBody>
                  <a:tcPr/>
                </a:tc>
                <a:tc>
                  <a:txBody>
                    <a:bodyPr/>
                    <a:lstStyle/>
                    <a:p>
                      <a:r>
                        <a:rPr lang="en-US" sz="2000" dirty="0">
                          <a:latin typeface="Times New Roman" panose="02020603050405020304" pitchFamily="18" charset="0"/>
                          <a:cs typeface="Times New Roman" panose="02020603050405020304" pitchFamily="18" charset="0"/>
                        </a:rPr>
                        <a:t>PYSPARK</a:t>
                      </a:r>
                    </a:p>
                  </a:txBody>
                  <a:tcPr/>
                </a:tc>
                <a:tc>
                  <a:txBody>
                    <a:bodyPr/>
                    <a:lstStyle/>
                    <a:p>
                      <a:r>
                        <a:rPr lang="en-US" sz="2000" dirty="0">
                          <a:latin typeface="Times New Roman" panose="02020603050405020304" pitchFamily="18" charset="0"/>
                          <a:cs typeface="Times New Roman" panose="02020603050405020304" pitchFamily="18" charset="0"/>
                        </a:rPr>
                        <a:t>SCIKIT</a:t>
                      </a:r>
                    </a:p>
                  </a:txBody>
                  <a:tcPr/>
                </a:tc>
                <a:extLst>
                  <a:ext uri="{0D108BD9-81ED-4DB2-BD59-A6C34878D82A}">
                    <a16:rowId xmlns:a16="http://schemas.microsoft.com/office/drawing/2014/main" val="2487957970"/>
                  </a:ext>
                </a:extLst>
              </a:tr>
              <a:tr h="712351">
                <a:tc>
                  <a:txBody>
                    <a:bodyPr/>
                    <a:lstStyle/>
                    <a:p>
                      <a:r>
                        <a:rPr lang="en-US" sz="2000" dirty="0">
                          <a:latin typeface="Times New Roman" panose="02020603050405020304" pitchFamily="18" charset="0"/>
                          <a:cs typeface="Times New Roman" panose="02020603050405020304" pitchFamily="18" charset="0"/>
                        </a:rPr>
                        <a:t>Logistic Regression</a:t>
                      </a:r>
                    </a:p>
                  </a:txBody>
                  <a:tcPr/>
                </a:tc>
                <a:tc>
                  <a:txBody>
                    <a:bodyPr/>
                    <a:lstStyle/>
                    <a:p>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170.489 seconds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1.869 seconds</a:t>
                      </a:r>
                    </a:p>
                  </a:txBody>
                  <a:tcPr/>
                </a:tc>
                <a:extLst>
                  <a:ext uri="{0D108BD9-81ED-4DB2-BD59-A6C34878D82A}">
                    <a16:rowId xmlns:a16="http://schemas.microsoft.com/office/drawing/2014/main" val="997779389"/>
                  </a:ext>
                </a:extLst>
              </a:tr>
              <a:tr h="712351">
                <a:tc>
                  <a:txBody>
                    <a:bodyPr/>
                    <a:lstStyle/>
                    <a:p>
                      <a:r>
                        <a:rPr lang="en-US" sz="2000" dirty="0">
                          <a:latin typeface="Times New Roman" panose="02020603050405020304" pitchFamily="18" charset="0"/>
                          <a:cs typeface="Times New Roman" panose="02020603050405020304" pitchFamily="18" charset="0"/>
                        </a:rPr>
                        <a:t>Decision Trees</a:t>
                      </a:r>
                    </a:p>
                  </a:txBody>
                  <a:tcPr/>
                </a:tc>
                <a:tc>
                  <a:txBody>
                    <a:bodyPr/>
                    <a:lstStyle/>
                    <a:p>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746.231 seconds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0.474 seconds</a:t>
                      </a:r>
                    </a:p>
                  </a:txBody>
                  <a:tcPr/>
                </a:tc>
                <a:extLst>
                  <a:ext uri="{0D108BD9-81ED-4DB2-BD59-A6C34878D82A}">
                    <a16:rowId xmlns:a16="http://schemas.microsoft.com/office/drawing/2014/main" val="3500989520"/>
                  </a:ext>
                </a:extLst>
              </a:tr>
            </a:tbl>
          </a:graphicData>
        </a:graphic>
      </p:graphicFrame>
      <p:sp>
        <p:nvSpPr>
          <p:cNvPr id="6" name="Slide Number Placeholder 5">
            <a:extLst>
              <a:ext uri="{FF2B5EF4-FFF2-40B4-BE49-F238E27FC236}">
                <a16:creationId xmlns:a16="http://schemas.microsoft.com/office/drawing/2014/main" id="{60B0E526-D213-A743-93AC-C422339E96BE}"/>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8" name="TextBox 7">
            <a:extLst>
              <a:ext uri="{FF2B5EF4-FFF2-40B4-BE49-F238E27FC236}">
                <a16:creationId xmlns:a16="http://schemas.microsoft.com/office/drawing/2014/main" id="{1C669788-7B75-994B-AB48-38D187F2A041}"/>
              </a:ext>
            </a:extLst>
          </p:cNvPr>
          <p:cNvSpPr txBox="1"/>
          <p:nvPr/>
        </p:nvSpPr>
        <p:spPr>
          <a:xfrm>
            <a:off x="581192" y="1922585"/>
            <a:ext cx="75311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Time taken to train the data :</a:t>
            </a:r>
          </a:p>
        </p:txBody>
      </p:sp>
    </p:spTree>
    <p:extLst>
      <p:ext uri="{BB962C8B-B14F-4D97-AF65-F5344CB8AC3E}">
        <p14:creationId xmlns:p14="http://schemas.microsoft.com/office/powerpoint/2010/main" val="378607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636917" y="774043"/>
            <a:ext cx="9905998" cy="819150"/>
          </a:xfrm>
        </p:spPr>
        <p:txBody>
          <a:bodyPr>
            <a:normAutofit/>
          </a:bodyPr>
          <a:lstStyle/>
          <a:p>
            <a:r>
              <a:rPr lang="en-US" sz="3200" b="1" dirty="0"/>
              <a:t>CONCLUSION</a:t>
            </a:r>
          </a:p>
        </p:txBody>
      </p:sp>
      <p:sp>
        <p:nvSpPr>
          <p:cNvPr id="3" name="Content Placeholder 2">
            <a:extLst>
              <a:ext uri="{FF2B5EF4-FFF2-40B4-BE49-F238E27FC236}">
                <a16:creationId xmlns:a16="http://schemas.microsoft.com/office/drawing/2014/main" id="{B9DB17D9-AEA0-1346-9BB1-17196893EE56}"/>
              </a:ext>
            </a:extLst>
          </p:cNvPr>
          <p:cNvSpPr>
            <a:spLocks noGrp="1"/>
          </p:cNvSpPr>
          <p:nvPr>
            <p:ph idx="1"/>
          </p:nvPr>
        </p:nvSpPr>
        <p:spPr>
          <a:xfrm>
            <a:off x="434592" y="1986457"/>
            <a:ext cx="11319640" cy="4729654"/>
          </a:xfrm>
        </p:spPr>
        <p:txBody>
          <a:bodyPr>
            <a:noAutofit/>
          </a:bodyPr>
          <a:lstStyle/>
          <a:p>
            <a:r>
              <a:rPr lang="en-US" sz="2200" b="1" dirty="0">
                <a:latin typeface="Times New Roman" panose="02020603050405020304" pitchFamily="18" charset="0"/>
                <a:cs typeface="Times New Roman" panose="02020603050405020304" pitchFamily="18" charset="0"/>
              </a:rPr>
              <a:t>SCIKIT  CODE:</a:t>
            </a:r>
          </a:p>
          <a:p>
            <a:pPr marL="0" indent="0">
              <a:buNone/>
            </a:pPr>
            <a:r>
              <a:rPr lang="en-US" sz="2000" dirty="0">
                <a:latin typeface="Times New Roman" panose="02020603050405020304" pitchFamily="18" charset="0"/>
                <a:cs typeface="Times New Roman" panose="02020603050405020304" pitchFamily="18" charset="0"/>
              </a:rPr>
              <a:t>The ML use case involves a supervised learning model to combine model training and prediction generation.</a:t>
            </a:r>
          </a:p>
          <a:p>
            <a:pPr marL="0" indent="0">
              <a:buNone/>
            </a:pPr>
            <a:r>
              <a:rPr lang="en-US" sz="2000" dirty="0">
                <a:latin typeface="Times New Roman" panose="02020603050405020304" pitchFamily="18" charset="0"/>
                <a:cs typeface="Times New Roman" panose="02020603050405020304" pitchFamily="18" charset="0"/>
              </a:rPr>
              <a:t>The job executing this code was run manually, required download of raw feature data from data lake, and upload of generated results to the application.</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SPARK CODE:</a:t>
            </a:r>
          </a:p>
          <a:p>
            <a:pPr marL="0" indent="0">
              <a:buNone/>
            </a:pPr>
            <a:r>
              <a:rPr lang="en-US" sz="2000" dirty="0">
                <a:latin typeface="Times New Roman" panose="02020603050405020304" pitchFamily="18" charset="0"/>
                <a:cs typeface="Times New Roman" panose="02020603050405020304" pitchFamily="18" charset="0"/>
              </a:rPr>
              <a:t>Apache Spark allows us to overcome shortcomings of single server operating environment. The cluster has direct access to data lake for immediate retrieval of input features and final storage of generated recommendations. </a:t>
            </a:r>
          </a:p>
          <a:p>
            <a:pPr marL="0" indent="0">
              <a:buNone/>
            </a:pPr>
            <a:r>
              <a:rPr lang="en-US" sz="2000" dirty="0">
                <a:latin typeface="Times New Roman" panose="02020603050405020304" pitchFamily="18" charset="0"/>
                <a:cs typeface="Times New Roman" panose="02020603050405020304" pitchFamily="18" charset="0"/>
              </a:rPr>
              <a:t>The availability of multiple server nodes in cluster has the promise for distributing tasks within the job. In addition, the job can be injected into a schedule for automated daily execution.</a:t>
            </a:r>
          </a:p>
        </p:txBody>
      </p:sp>
      <p:pic>
        <p:nvPicPr>
          <p:cNvPr id="7" name="Picture 6" descr="A picture containing room, drawing&#10;&#10;Description automatically generated">
            <a:extLst>
              <a:ext uri="{FF2B5EF4-FFF2-40B4-BE49-F238E27FC236}">
                <a16:creationId xmlns:a16="http://schemas.microsoft.com/office/drawing/2014/main" id="{9AA5A638-6586-8E4D-B0C5-272D858A062A}"/>
              </a:ext>
            </a:extLst>
          </p:cNvPr>
          <p:cNvPicPr>
            <a:picLocks noChangeAspect="1"/>
          </p:cNvPicPr>
          <p:nvPr/>
        </p:nvPicPr>
        <p:blipFill>
          <a:blip r:embed="rId3"/>
          <a:stretch>
            <a:fillRect/>
          </a:stretch>
        </p:blipFill>
        <p:spPr>
          <a:xfrm>
            <a:off x="9437578" y="3429000"/>
            <a:ext cx="1451304" cy="1451304"/>
          </a:xfrm>
          <a:prstGeom prst="rect">
            <a:avLst/>
          </a:prstGeom>
        </p:spPr>
      </p:pic>
      <p:sp>
        <p:nvSpPr>
          <p:cNvPr id="5" name="Slide Number Placeholder 4">
            <a:extLst>
              <a:ext uri="{FF2B5EF4-FFF2-40B4-BE49-F238E27FC236}">
                <a16:creationId xmlns:a16="http://schemas.microsoft.com/office/drawing/2014/main" id="{3DB74E34-22AD-E243-A42E-29961109A906}"/>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2154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747276" y="794735"/>
            <a:ext cx="9905998" cy="819150"/>
          </a:xfrm>
        </p:spPr>
        <p:txBody>
          <a:bodyPr>
            <a:normAutofit/>
          </a:bodyPr>
          <a:lstStyle/>
          <a:p>
            <a:r>
              <a:rPr lang="en-US" sz="3200" b="1" dirty="0"/>
              <a:t>CONCLUSION</a:t>
            </a:r>
          </a:p>
        </p:txBody>
      </p:sp>
      <p:sp>
        <p:nvSpPr>
          <p:cNvPr id="3" name="Content Placeholder 2">
            <a:extLst>
              <a:ext uri="{FF2B5EF4-FFF2-40B4-BE49-F238E27FC236}">
                <a16:creationId xmlns:a16="http://schemas.microsoft.com/office/drawing/2014/main" id="{B9DB17D9-AEA0-1346-9BB1-17196893EE56}"/>
              </a:ext>
            </a:extLst>
          </p:cNvPr>
          <p:cNvSpPr>
            <a:spLocks noGrp="1"/>
          </p:cNvSpPr>
          <p:nvPr>
            <p:ph idx="1"/>
          </p:nvPr>
        </p:nvSpPr>
        <p:spPr>
          <a:xfrm>
            <a:off x="434592" y="1986457"/>
            <a:ext cx="8126084" cy="4729654"/>
          </a:xfrm>
        </p:spPr>
        <p:txBody>
          <a:bodyPr>
            <a:noAutofit/>
          </a:bodyPr>
          <a:lstStyle/>
          <a:p>
            <a:r>
              <a:rPr lang="en-US" sz="2400" dirty="0">
                <a:latin typeface="Times New Roman" panose="02020603050405020304" pitchFamily="18" charset="0"/>
                <a:cs typeface="Times New Roman" panose="02020603050405020304" pitchFamily="18" charset="0"/>
              </a:rPr>
              <a:t>Scikit-learn is better library for Machine Learning algorithms </a:t>
            </a:r>
            <a:r>
              <a:rPr lang="en-US" sz="2400">
                <a:latin typeface="Times New Roman" panose="02020603050405020304" pitchFamily="18" charset="0"/>
                <a:cs typeface="Times New Roman" panose="02020603050405020304" pitchFamily="18" charset="0"/>
              </a:rPr>
              <a:t>than ML Lib </a:t>
            </a:r>
            <a:r>
              <a:rPr lang="en-US" sz="2400" dirty="0">
                <a:latin typeface="Times New Roman" panose="02020603050405020304" pitchFamily="18" charset="0"/>
                <a:cs typeface="Times New Roman" panose="02020603050405020304" pitchFamily="18" charset="0"/>
              </a:rPr>
              <a:t>of PySpark</a:t>
            </a:r>
          </a:p>
          <a:p>
            <a:r>
              <a:rPr lang="en-US" sz="2400" dirty="0">
                <a:latin typeface="Times New Roman" panose="02020603050405020304" pitchFamily="18" charset="0"/>
                <a:cs typeface="Times New Roman" panose="02020603050405020304" pitchFamily="18" charset="0"/>
              </a:rPr>
              <a:t>Spark is good for big data processing but not for small datasets</a:t>
            </a:r>
          </a:p>
        </p:txBody>
      </p:sp>
      <p:pic>
        <p:nvPicPr>
          <p:cNvPr id="5" name="Picture 4" descr="A close up of a logo&#10;&#10;Description automatically generated">
            <a:extLst>
              <a:ext uri="{FF2B5EF4-FFF2-40B4-BE49-F238E27FC236}">
                <a16:creationId xmlns:a16="http://schemas.microsoft.com/office/drawing/2014/main" id="{1F259A8A-8162-4F43-A910-490167378149}"/>
              </a:ext>
            </a:extLst>
          </p:cNvPr>
          <p:cNvPicPr>
            <a:picLocks noChangeAspect="1"/>
          </p:cNvPicPr>
          <p:nvPr/>
        </p:nvPicPr>
        <p:blipFill>
          <a:blip r:embed="rId3"/>
          <a:stretch>
            <a:fillRect/>
          </a:stretch>
        </p:blipFill>
        <p:spPr>
          <a:xfrm>
            <a:off x="8695559" y="2813538"/>
            <a:ext cx="2558798" cy="2558798"/>
          </a:xfrm>
          <a:prstGeom prst="rect">
            <a:avLst/>
          </a:prstGeom>
        </p:spPr>
      </p:pic>
      <p:sp>
        <p:nvSpPr>
          <p:cNvPr id="6" name="Slide Number Placeholder 5">
            <a:extLst>
              <a:ext uri="{FF2B5EF4-FFF2-40B4-BE49-F238E27FC236}">
                <a16:creationId xmlns:a16="http://schemas.microsoft.com/office/drawing/2014/main" id="{F502CDB2-15FE-AE4E-9349-6860F112DFF7}"/>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79253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B7E6-B942-2145-AC78-DD162C231F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820022-7900-9E45-BC8A-F8E8160D13B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Torres, Hugo, Filipe </a:t>
            </a:r>
            <a:r>
              <a:rPr lang="en-US" dirty="0" err="1">
                <a:latin typeface="Times New Roman" panose="02020603050405020304" pitchFamily="18" charset="0"/>
                <a:cs typeface="Times New Roman" panose="02020603050405020304" pitchFamily="18" charset="0"/>
              </a:rPr>
              <a:t>Portela</a:t>
            </a:r>
            <a:r>
              <a:rPr lang="en-US" dirty="0">
                <a:latin typeface="Times New Roman" panose="02020603050405020304" pitchFamily="18" charset="0"/>
                <a:cs typeface="Times New Roman" panose="02020603050405020304" pitchFamily="18" charset="0"/>
              </a:rPr>
              <a:t>, and Manuel Filipe Santos. "</a:t>
            </a:r>
            <a:r>
              <a:rPr lang="en-US" b="1" dirty="0">
                <a:latin typeface="Times New Roman" panose="02020603050405020304" pitchFamily="18" charset="0"/>
                <a:cs typeface="Times New Roman" panose="02020603050405020304" pitchFamily="18" charset="0"/>
              </a:rPr>
              <a:t>An Overview of Big Data Architectures in Healthcare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World Conference on Information Systems and Technologies</a:t>
            </a:r>
            <a:r>
              <a:rPr lang="en-US" dirty="0">
                <a:latin typeface="Times New Roman" panose="02020603050405020304" pitchFamily="18" charset="0"/>
                <a:cs typeface="Times New Roman" panose="02020603050405020304" pitchFamily="18" charset="0"/>
              </a:rPr>
              <a:t>. Springer, Cham, 2018.</a:t>
            </a:r>
          </a:p>
          <a:p>
            <a:r>
              <a:rPr lang="en-US" dirty="0" err="1">
                <a:latin typeface="Times New Roman" panose="02020603050405020304" pitchFamily="18" charset="0"/>
                <a:cs typeface="Times New Roman" panose="02020603050405020304" pitchFamily="18" charset="0"/>
              </a:rPr>
              <a:t>Gui</a:t>
            </a:r>
            <a:r>
              <a:rPr lang="en-US" dirty="0">
                <a:latin typeface="Times New Roman" panose="02020603050405020304" pitchFamily="18" charset="0"/>
                <a:cs typeface="Times New Roman" panose="02020603050405020304" pitchFamily="18" charset="0"/>
              </a:rPr>
              <a:t>, Hao, et al. "</a:t>
            </a:r>
            <a:r>
              <a:rPr lang="en-US" b="1" dirty="0">
                <a:latin typeface="Times New Roman" panose="02020603050405020304" pitchFamily="18" charset="0"/>
                <a:cs typeface="Times New Roman" panose="02020603050405020304" pitchFamily="18" charset="0"/>
              </a:rPr>
              <a:t>An architecture for healthcare big data management and analysis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International Conference on Health Information Science</a:t>
            </a:r>
            <a:r>
              <a:rPr lang="en-US" dirty="0">
                <a:latin typeface="Times New Roman" panose="02020603050405020304" pitchFamily="18" charset="0"/>
                <a:cs typeface="Times New Roman" panose="02020603050405020304" pitchFamily="18" charset="0"/>
              </a:rPr>
              <a:t>. Springer, Cham, 2016.</a:t>
            </a:r>
          </a:p>
          <a:p>
            <a:r>
              <a:rPr lang="en-US" dirty="0">
                <a:latin typeface="Times New Roman" panose="02020603050405020304" pitchFamily="18" charset="0"/>
                <a:cs typeface="Times New Roman" panose="02020603050405020304" pitchFamily="18" charset="0"/>
              </a:rPr>
              <a:t>El </a:t>
            </a:r>
            <a:r>
              <a:rPr lang="en-US" dirty="0" err="1">
                <a:latin typeface="Times New Roman" panose="02020603050405020304" pitchFamily="18" charset="0"/>
                <a:cs typeface="Times New Roman" panose="02020603050405020304" pitchFamily="18" charset="0"/>
              </a:rPr>
              <a:t>Morr</a:t>
            </a:r>
            <a:r>
              <a:rPr lang="en-US" dirty="0">
                <a:latin typeface="Times New Roman" panose="02020603050405020304" pitchFamily="18" charset="0"/>
                <a:cs typeface="Times New Roman" panose="02020603050405020304" pitchFamily="18" charset="0"/>
              </a:rPr>
              <a:t>, Christo, and Hossam Ali-Hassan. "</a:t>
            </a:r>
            <a:r>
              <a:rPr lang="en-US" b="1" dirty="0">
                <a:latin typeface="Times New Roman" panose="02020603050405020304" pitchFamily="18" charset="0"/>
                <a:cs typeface="Times New Roman" panose="02020603050405020304" pitchFamily="18" charset="0"/>
              </a:rPr>
              <a:t>Healthcare Analytics Applications.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Analytics in Healthcare</a:t>
            </a:r>
            <a:r>
              <a:rPr lang="en-US" dirty="0">
                <a:latin typeface="Times New Roman" panose="02020603050405020304" pitchFamily="18" charset="0"/>
                <a:cs typeface="Times New Roman" panose="02020603050405020304" pitchFamily="18" charset="0"/>
              </a:rPr>
              <a:t>. Springer, Cham, 2019. 57-70.</a:t>
            </a:r>
          </a:p>
          <a:p>
            <a:r>
              <a:rPr lang="en-US" dirty="0">
                <a:latin typeface="Times New Roman" panose="02020603050405020304" pitchFamily="18" charset="0"/>
                <a:cs typeface="Times New Roman" panose="02020603050405020304" pitchFamily="18" charset="0"/>
              </a:rPr>
              <a:t>Popovic, Jennifer R. "</a:t>
            </a:r>
            <a:r>
              <a:rPr lang="en-US" b="1" dirty="0">
                <a:latin typeface="Times New Roman" panose="02020603050405020304" pitchFamily="18" charset="0"/>
                <a:cs typeface="Times New Roman" panose="02020603050405020304" pitchFamily="18" charset="0"/>
              </a:rPr>
              <a:t>Distributed data networks: a blueprint for Big Data sharing and healthcare analytics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Annals of the New York Academy of Sciences</a:t>
            </a:r>
            <a:r>
              <a:rPr lang="en-US" dirty="0">
                <a:latin typeface="Times New Roman" panose="02020603050405020304" pitchFamily="18" charset="0"/>
                <a:cs typeface="Times New Roman" panose="02020603050405020304" pitchFamily="18" charset="0"/>
              </a:rPr>
              <a:t> 1387.1 (2017): 105-111.</a:t>
            </a:r>
          </a:p>
          <a:p>
            <a:r>
              <a:rPr lang="en-US" dirty="0">
                <a:latin typeface="Times New Roman" panose="02020603050405020304" pitchFamily="18" charset="0"/>
                <a:cs typeface="Times New Roman" panose="02020603050405020304" pitchFamily="18" charset="0"/>
              </a:rPr>
              <a:t>Wang, </a:t>
            </a:r>
            <a:r>
              <a:rPr lang="en-US" dirty="0" err="1">
                <a:latin typeface="Times New Roman" panose="02020603050405020304" pitchFamily="18" charset="0"/>
                <a:cs typeface="Times New Roman" panose="02020603050405020304" pitchFamily="18" charset="0"/>
              </a:rPr>
              <a:t>Yichuan</a:t>
            </a:r>
            <a:r>
              <a:rPr lang="en-US" dirty="0">
                <a:latin typeface="Times New Roman" panose="02020603050405020304" pitchFamily="18" charset="0"/>
                <a:cs typeface="Times New Roman" panose="02020603050405020304" pitchFamily="18" charset="0"/>
              </a:rPr>
              <a:t>, LeeAnn Kung, and Terry Anthony Byrd. "</a:t>
            </a:r>
            <a:r>
              <a:rPr lang="en-US" b="1" dirty="0">
                <a:latin typeface="Times New Roman" panose="02020603050405020304" pitchFamily="18" charset="0"/>
                <a:cs typeface="Times New Roman" panose="02020603050405020304" pitchFamily="18" charset="0"/>
              </a:rPr>
              <a:t>Big data analytics: Understanding its capabilities and potential benefits for healthcare organizations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Technological Forecasting and Social Change</a:t>
            </a:r>
            <a:r>
              <a:rPr lang="en-US" dirty="0">
                <a:latin typeface="Times New Roman" panose="02020603050405020304" pitchFamily="18" charset="0"/>
                <a:cs typeface="Times New Roman" panose="02020603050405020304" pitchFamily="18" charset="0"/>
              </a:rPr>
              <a:t> 126 (2018): 3-13.</a:t>
            </a:r>
          </a:p>
        </p:txBody>
      </p:sp>
      <p:sp>
        <p:nvSpPr>
          <p:cNvPr id="5" name="Slide Number Placeholder 4">
            <a:extLst>
              <a:ext uri="{FF2B5EF4-FFF2-40B4-BE49-F238E27FC236}">
                <a16:creationId xmlns:a16="http://schemas.microsoft.com/office/drawing/2014/main" id="{317A6EFD-E60C-C54A-A4CE-6EBED729F0D9}"/>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190657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C281CF-2665-FC45-99D3-92EF5DD254CC}"/>
              </a:ext>
            </a:extLst>
          </p:cNvPr>
          <p:cNvSpPr txBox="1"/>
          <p:nvPr/>
        </p:nvSpPr>
        <p:spPr>
          <a:xfrm>
            <a:off x="812733" y="3106560"/>
            <a:ext cx="10074165" cy="923330"/>
          </a:xfrm>
          <a:prstGeom prst="rect">
            <a:avLst/>
          </a:prstGeom>
          <a:noFill/>
        </p:spPr>
        <p:txBody>
          <a:bodyPr wrap="square" rtlCol="0">
            <a:spAutoFit/>
          </a:bodyPr>
          <a:lstStyle/>
          <a:p>
            <a:pPr algn="ctr"/>
            <a:r>
              <a:rPr lang="en-US" sz="5400" dirty="0"/>
              <a:t>GRAZIE</a:t>
            </a:r>
          </a:p>
        </p:txBody>
      </p:sp>
      <p:sp>
        <p:nvSpPr>
          <p:cNvPr id="6" name="Slide Number Placeholder 5">
            <a:extLst>
              <a:ext uri="{FF2B5EF4-FFF2-40B4-BE49-F238E27FC236}">
                <a16:creationId xmlns:a16="http://schemas.microsoft.com/office/drawing/2014/main" id="{92BF6D81-33F2-7D46-8C8D-A14893CA13AC}"/>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35033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635878" y="843456"/>
            <a:ext cx="9905998" cy="819150"/>
          </a:xfrm>
        </p:spPr>
        <p:txBody>
          <a:bodyPr>
            <a:normAutofit/>
          </a:bodyPr>
          <a:lstStyle/>
          <a:p>
            <a:r>
              <a:rPr lang="en-US" sz="3600" b="1" dirty="0"/>
              <a:t>Big Data in healthcare</a:t>
            </a:r>
          </a:p>
        </p:txBody>
      </p:sp>
      <p:sp>
        <p:nvSpPr>
          <p:cNvPr id="3" name="Content Placeholder 2">
            <a:extLst>
              <a:ext uri="{FF2B5EF4-FFF2-40B4-BE49-F238E27FC236}">
                <a16:creationId xmlns:a16="http://schemas.microsoft.com/office/drawing/2014/main" id="{B9DB17D9-AEA0-1346-9BB1-17196893EE56}"/>
              </a:ext>
            </a:extLst>
          </p:cNvPr>
          <p:cNvSpPr>
            <a:spLocks noGrp="1"/>
          </p:cNvSpPr>
          <p:nvPr>
            <p:ph idx="1"/>
          </p:nvPr>
        </p:nvSpPr>
        <p:spPr>
          <a:xfrm>
            <a:off x="387458" y="1428750"/>
            <a:ext cx="11422250" cy="5429250"/>
          </a:xfrm>
        </p:spPr>
        <p:txBody>
          <a:bodyPr>
            <a:normAutofit/>
          </a:bodyPr>
          <a:lstStyle/>
          <a:p>
            <a:pPr marL="0" lvl="0" indent="0">
              <a:lnSpc>
                <a:spcPct val="110000"/>
              </a:lnSpc>
              <a:buSzPct val="115000"/>
              <a:buNone/>
            </a:pPr>
            <a:r>
              <a:rPr lang="en-US" sz="1900" cap="none" dirty="0">
                <a:solidFill>
                  <a:schemeClr val="tx1"/>
                </a:solidFill>
                <a:latin typeface="Times New Roman" panose="02020603050405020304" pitchFamily="18" charset="0"/>
                <a:cs typeface="Times New Roman" panose="02020603050405020304" pitchFamily="18" charset="0"/>
              </a:rPr>
              <a:t>Healthcare Big Data refers to collecting, analyzing and leveraging following data:</a:t>
            </a:r>
          </a:p>
          <a:p>
            <a:pPr marL="457200" lvl="0" indent="-317500">
              <a:lnSpc>
                <a:spcPct val="110000"/>
              </a:lnSpc>
              <a:buSzPct val="115000"/>
            </a:pPr>
            <a:r>
              <a:rPr lang="en-US" sz="1900" b="1" cap="none" dirty="0">
                <a:latin typeface="Times New Roman" panose="02020603050405020304" pitchFamily="18" charset="0"/>
                <a:cs typeface="Times New Roman" panose="02020603050405020304" pitchFamily="18" charset="0"/>
              </a:rPr>
              <a:t>Consumer </a:t>
            </a:r>
          </a:p>
          <a:p>
            <a:pPr marL="457200" lvl="0" indent="-317500">
              <a:lnSpc>
                <a:spcPct val="110000"/>
              </a:lnSpc>
              <a:buSzPct val="115000"/>
            </a:pPr>
            <a:r>
              <a:rPr lang="en-US" sz="1900" b="1" cap="none" dirty="0">
                <a:latin typeface="Times New Roman" panose="02020603050405020304" pitchFamily="18" charset="0"/>
                <a:cs typeface="Times New Roman" panose="02020603050405020304" pitchFamily="18" charset="0"/>
              </a:rPr>
              <a:t>Patient</a:t>
            </a:r>
          </a:p>
          <a:p>
            <a:pPr marL="457200" lvl="0" indent="-317500">
              <a:lnSpc>
                <a:spcPct val="110000"/>
              </a:lnSpc>
              <a:buSzPct val="115000"/>
            </a:pPr>
            <a:r>
              <a:rPr lang="en-US" sz="1900" b="1" cap="none" dirty="0">
                <a:latin typeface="Times New Roman" panose="02020603050405020304" pitchFamily="18" charset="0"/>
                <a:cs typeface="Times New Roman" panose="02020603050405020304" pitchFamily="18" charset="0"/>
              </a:rPr>
              <a:t>Claims</a:t>
            </a:r>
          </a:p>
          <a:p>
            <a:pPr marL="457200" lvl="0" indent="-317500">
              <a:lnSpc>
                <a:spcPct val="110000"/>
              </a:lnSpc>
              <a:buSzPct val="115000"/>
            </a:pPr>
            <a:r>
              <a:rPr lang="en-US" sz="1900" b="1" cap="none" dirty="0">
                <a:latin typeface="Times New Roman" panose="02020603050405020304" pitchFamily="18" charset="0"/>
                <a:cs typeface="Times New Roman" panose="02020603050405020304" pitchFamily="18" charset="0"/>
              </a:rPr>
              <a:t>Clinical</a:t>
            </a:r>
            <a:endParaRPr lang="en-US" sz="1900" cap="none" dirty="0">
              <a:latin typeface="Times New Roman" panose="02020603050405020304" pitchFamily="18" charset="0"/>
              <a:cs typeface="Times New Roman" panose="02020603050405020304" pitchFamily="18" charset="0"/>
            </a:endParaRPr>
          </a:p>
          <a:p>
            <a:pPr marL="139700" lvl="0" indent="0">
              <a:lnSpc>
                <a:spcPct val="110000"/>
              </a:lnSpc>
              <a:buSzPct val="115000"/>
              <a:buNone/>
            </a:pPr>
            <a:r>
              <a:rPr lang="en-US" sz="1900" cap="none" dirty="0">
                <a:solidFill>
                  <a:schemeClr val="tx1"/>
                </a:solidFill>
                <a:latin typeface="Times New Roman" panose="02020603050405020304" pitchFamily="18" charset="0"/>
                <a:cs typeface="Times New Roman" panose="02020603050405020304" pitchFamily="18" charset="0"/>
              </a:rPr>
              <a:t>The rise of healthcare big data comes in response to the digitization of healthcare information and the rise of value-based care, which has encouraged the industry to use data analytics to make strategic business decisions</a:t>
            </a:r>
          </a:p>
          <a:p>
            <a:pPr lvl="0" indent="-301625">
              <a:spcBef>
                <a:spcPts val="1600"/>
              </a:spcBef>
              <a:buClr>
                <a:srgbClr val="464646"/>
              </a:buClr>
              <a:buSzPts val="1150"/>
              <a:buFont typeface="Times New Roman"/>
              <a:buChar char="●"/>
            </a:pPr>
            <a:r>
              <a:rPr lang="en-US" sz="1900" b="1" dirty="0">
                <a:solidFill>
                  <a:schemeClr val="tx1"/>
                </a:solidFill>
                <a:latin typeface="Times New Roman" panose="02020603050405020304" pitchFamily="18" charset="0"/>
                <a:ea typeface="Times New Roman"/>
                <a:cs typeface="Times New Roman" panose="02020603050405020304" pitchFamily="18" charset="0"/>
                <a:sym typeface="Times New Roman"/>
              </a:rPr>
              <a:t>Increasing Volume of Healthcare Data</a:t>
            </a:r>
            <a:endParaRPr lang="en-US" sz="1900" dirty="0">
              <a:solidFill>
                <a:schemeClr val="tx1"/>
              </a:solidFill>
              <a:latin typeface="Times New Roman" panose="02020603050405020304" pitchFamily="18" charset="0"/>
              <a:cs typeface="Times New Roman" panose="02020603050405020304" pitchFamily="18" charset="0"/>
            </a:endParaRPr>
          </a:p>
          <a:p>
            <a:pPr lvl="0" indent="-301625">
              <a:buClr>
                <a:srgbClr val="464646"/>
              </a:buClr>
              <a:buSzPts val="1150"/>
              <a:buFont typeface="Times New Roman"/>
              <a:buChar char="●"/>
            </a:pPr>
            <a:r>
              <a:rPr lang="en-US" sz="1900" b="1" dirty="0">
                <a:solidFill>
                  <a:schemeClr val="tx1"/>
                </a:solidFill>
                <a:latin typeface="Times New Roman" panose="02020603050405020304" pitchFamily="18" charset="0"/>
                <a:ea typeface="Times New Roman"/>
                <a:cs typeface="Times New Roman" panose="02020603050405020304" pitchFamily="18" charset="0"/>
                <a:sym typeface="Times New Roman"/>
              </a:rPr>
              <a:t>Growing Healthcare Costs</a:t>
            </a:r>
          </a:p>
          <a:p>
            <a:pPr lvl="0" indent="-301625">
              <a:buClr>
                <a:srgbClr val="464646"/>
              </a:buClr>
              <a:buSzPts val="1150"/>
              <a:buFont typeface="Times New Roman"/>
              <a:buChar char="●"/>
            </a:pPr>
            <a:r>
              <a:rPr lang="en-US" sz="1900" b="1" dirty="0">
                <a:solidFill>
                  <a:schemeClr val="tx1"/>
                </a:solidFill>
                <a:latin typeface="Times New Roman" panose="02020603050405020304" pitchFamily="18" charset="0"/>
                <a:ea typeface="Times New Roman"/>
                <a:cs typeface="Times New Roman" panose="02020603050405020304" pitchFamily="18" charset="0"/>
                <a:sym typeface="Times New Roman"/>
              </a:rPr>
              <a:t>Desire for Personalized Care</a:t>
            </a:r>
            <a:endParaRPr lang="en-US" sz="19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close up of a logo&#10;&#10;Description automatically generated">
            <a:extLst>
              <a:ext uri="{FF2B5EF4-FFF2-40B4-BE49-F238E27FC236}">
                <a16:creationId xmlns:a16="http://schemas.microsoft.com/office/drawing/2014/main" id="{06728F19-46D0-3340-8E27-034E55F05D63}"/>
              </a:ext>
            </a:extLst>
          </p:cNvPr>
          <p:cNvPicPr>
            <a:picLocks noChangeAspect="1"/>
          </p:cNvPicPr>
          <p:nvPr/>
        </p:nvPicPr>
        <p:blipFill>
          <a:blip r:embed="rId3"/>
          <a:stretch>
            <a:fillRect/>
          </a:stretch>
        </p:blipFill>
        <p:spPr>
          <a:xfrm>
            <a:off x="9039772" y="2510221"/>
            <a:ext cx="1270000" cy="1270000"/>
          </a:xfrm>
          <a:prstGeom prst="rect">
            <a:avLst/>
          </a:prstGeom>
        </p:spPr>
      </p:pic>
      <p:pic>
        <p:nvPicPr>
          <p:cNvPr id="7" name="Picture 6" descr="A close up of a logo&#10;&#10;Description automatically generated">
            <a:extLst>
              <a:ext uri="{FF2B5EF4-FFF2-40B4-BE49-F238E27FC236}">
                <a16:creationId xmlns:a16="http://schemas.microsoft.com/office/drawing/2014/main" id="{12C2C19E-7F63-B744-991C-B458943AD7F5}"/>
              </a:ext>
            </a:extLst>
          </p:cNvPr>
          <p:cNvPicPr>
            <a:picLocks noChangeAspect="1"/>
          </p:cNvPicPr>
          <p:nvPr/>
        </p:nvPicPr>
        <p:blipFill>
          <a:blip r:embed="rId4"/>
          <a:stretch>
            <a:fillRect/>
          </a:stretch>
        </p:blipFill>
        <p:spPr>
          <a:xfrm>
            <a:off x="9271876" y="5446986"/>
            <a:ext cx="1270000" cy="1270000"/>
          </a:xfrm>
          <a:prstGeom prst="rect">
            <a:avLst/>
          </a:prstGeom>
        </p:spPr>
      </p:pic>
      <p:sp>
        <p:nvSpPr>
          <p:cNvPr id="6" name="Slide Number Placeholder 5">
            <a:extLst>
              <a:ext uri="{FF2B5EF4-FFF2-40B4-BE49-F238E27FC236}">
                <a16:creationId xmlns:a16="http://schemas.microsoft.com/office/drawing/2014/main" id="{699F45A0-33AA-EA40-8654-A8680D2EF84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50170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731508" y="840582"/>
            <a:ext cx="10761553" cy="819150"/>
          </a:xfrm>
        </p:spPr>
        <p:txBody>
          <a:bodyPr>
            <a:noAutofit/>
          </a:bodyPr>
          <a:lstStyle/>
          <a:p>
            <a:r>
              <a:rPr lang="en-US" sz="3600" b="1" dirty="0"/>
              <a:t>Applications in Big Data HealthCare</a:t>
            </a:r>
          </a:p>
        </p:txBody>
      </p:sp>
      <p:sp>
        <p:nvSpPr>
          <p:cNvPr id="3" name="Content Placeholder 2">
            <a:extLst>
              <a:ext uri="{FF2B5EF4-FFF2-40B4-BE49-F238E27FC236}">
                <a16:creationId xmlns:a16="http://schemas.microsoft.com/office/drawing/2014/main" id="{B9DB17D9-AEA0-1346-9BB1-17196893EE56}"/>
              </a:ext>
            </a:extLst>
          </p:cNvPr>
          <p:cNvSpPr>
            <a:spLocks noGrp="1"/>
          </p:cNvSpPr>
          <p:nvPr>
            <p:ph idx="1"/>
          </p:nvPr>
        </p:nvSpPr>
        <p:spPr>
          <a:xfrm>
            <a:off x="387458" y="1728788"/>
            <a:ext cx="11422250" cy="4900611"/>
          </a:xfrm>
        </p:spPr>
        <p:txBody>
          <a:bodyPr>
            <a:normAutofit/>
          </a:bodyPr>
          <a:lstStyle/>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Patients Predictions For An Improved Staffing</a:t>
            </a:r>
          </a:p>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Enhancing Patient Engagement</a:t>
            </a:r>
          </a:p>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Predictive Analytics In Healthcare</a:t>
            </a:r>
          </a:p>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Reduce Fraud And Enhance Security</a:t>
            </a:r>
          </a:p>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Telemedicine</a:t>
            </a:r>
          </a:p>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Integrating Big Data With Medical Imaging</a:t>
            </a:r>
          </a:p>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ER Visits Prevention</a:t>
            </a:r>
          </a:p>
          <a:p>
            <a:pPr>
              <a:lnSpc>
                <a:spcPct val="90000"/>
              </a:lnSpc>
              <a:buSzPct val="115000"/>
            </a:pPr>
            <a:r>
              <a:rPr lang="en-US" sz="2400" cap="none" dirty="0">
                <a:solidFill>
                  <a:schemeClr val="tx1"/>
                </a:solidFill>
                <a:effectLst/>
                <a:latin typeface="Times New Roman" panose="02020603050405020304" pitchFamily="18" charset="0"/>
                <a:cs typeface="Times New Roman" panose="02020603050405020304" pitchFamily="18" charset="0"/>
              </a:rPr>
              <a:t>Predicting Disease Progression</a:t>
            </a:r>
          </a:p>
        </p:txBody>
      </p:sp>
      <p:pic>
        <p:nvPicPr>
          <p:cNvPr id="5" name="Graphic 4">
            <a:extLst>
              <a:ext uri="{FF2B5EF4-FFF2-40B4-BE49-F238E27FC236}">
                <a16:creationId xmlns:a16="http://schemas.microsoft.com/office/drawing/2014/main" id="{A5277323-1A0A-ED45-85BA-225F320531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6464" y="1866900"/>
            <a:ext cx="4381500" cy="4381500"/>
          </a:xfrm>
          <a:prstGeom prst="rect">
            <a:avLst/>
          </a:prstGeom>
        </p:spPr>
      </p:pic>
      <p:sp>
        <p:nvSpPr>
          <p:cNvPr id="7" name="Slide Number Placeholder 6">
            <a:extLst>
              <a:ext uri="{FF2B5EF4-FFF2-40B4-BE49-F238E27FC236}">
                <a16:creationId xmlns:a16="http://schemas.microsoft.com/office/drawing/2014/main" id="{B0C24A0D-8B10-1941-8528-405DB9A627D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62812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763041" y="781379"/>
            <a:ext cx="9905998" cy="819150"/>
          </a:xfrm>
        </p:spPr>
        <p:txBody>
          <a:bodyPr>
            <a:normAutofit/>
          </a:bodyPr>
          <a:lstStyle/>
          <a:p>
            <a:r>
              <a:rPr lang="en-US" sz="3200" b="1" dirty="0"/>
              <a:t>Tools in Big Data Analytics</a:t>
            </a:r>
          </a:p>
        </p:txBody>
      </p:sp>
      <p:sp>
        <p:nvSpPr>
          <p:cNvPr id="3" name="Content Placeholder 2">
            <a:extLst>
              <a:ext uri="{FF2B5EF4-FFF2-40B4-BE49-F238E27FC236}">
                <a16:creationId xmlns:a16="http://schemas.microsoft.com/office/drawing/2014/main" id="{B9DB17D9-AEA0-1346-9BB1-17196893EE56}"/>
              </a:ext>
            </a:extLst>
          </p:cNvPr>
          <p:cNvSpPr>
            <a:spLocks noGrp="1"/>
          </p:cNvSpPr>
          <p:nvPr>
            <p:ph idx="1"/>
          </p:nvPr>
        </p:nvSpPr>
        <p:spPr>
          <a:xfrm>
            <a:off x="536028" y="1655379"/>
            <a:ext cx="11114689" cy="5202620"/>
          </a:xfrm>
        </p:spPr>
        <p:txBody>
          <a:bodyPr>
            <a:normAutofit/>
          </a:bodyPr>
          <a:lstStyle/>
          <a:p>
            <a:pPr marL="0" indent="0">
              <a:buNone/>
            </a:pPr>
            <a:r>
              <a:rPr lang="en-US" sz="2000" b="1" dirty="0">
                <a:effectLst/>
                <a:latin typeface="Times New Roman" panose="02020603050405020304" pitchFamily="18" charset="0"/>
                <a:cs typeface="Times New Roman" panose="02020603050405020304" pitchFamily="18" charset="0"/>
              </a:rPr>
              <a:t>DATA TOOLS:</a:t>
            </a:r>
          </a:p>
          <a:p>
            <a:r>
              <a:rPr lang="en-US" sz="2000" dirty="0">
                <a:solidFill>
                  <a:schemeClr val="tx1"/>
                </a:solidFill>
                <a:effectLst/>
                <a:latin typeface="Times New Roman" panose="02020603050405020304" pitchFamily="18" charset="0"/>
                <a:cs typeface="Times New Roman" panose="02020603050405020304" pitchFamily="18" charset="0"/>
              </a:rPr>
              <a:t>Apache Hadoop</a:t>
            </a:r>
          </a:p>
          <a:p>
            <a:r>
              <a:rPr lang="en-US" sz="2000" dirty="0">
                <a:solidFill>
                  <a:schemeClr val="tx1"/>
                </a:solidFill>
                <a:effectLst/>
                <a:latin typeface="Times New Roman" panose="02020603050405020304" pitchFamily="18" charset="0"/>
                <a:cs typeface="Times New Roman" panose="02020603050405020304" pitchFamily="18" charset="0"/>
              </a:rPr>
              <a:t>Apache Spark</a:t>
            </a:r>
          </a:p>
          <a:p>
            <a:r>
              <a:rPr lang="en-US" sz="2000" dirty="0">
                <a:solidFill>
                  <a:schemeClr val="tx1"/>
                </a:solidFill>
                <a:effectLst/>
                <a:latin typeface="Times New Roman" panose="02020603050405020304" pitchFamily="18" charset="0"/>
                <a:cs typeface="Times New Roman" panose="02020603050405020304" pitchFamily="18" charset="0"/>
              </a:rPr>
              <a:t>Apache Kafka</a:t>
            </a:r>
          </a:p>
          <a:p>
            <a:r>
              <a:rPr lang="en-US" sz="2000" dirty="0">
                <a:solidFill>
                  <a:schemeClr val="tx1"/>
                </a:solidFill>
                <a:effectLst/>
                <a:latin typeface="Times New Roman" panose="02020603050405020304" pitchFamily="18" charset="0"/>
                <a:cs typeface="Times New Roman" panose="02020603050405020304" pitchFamily="18" charset="0"/>
              </a:rPr>
              <a:t>SQL and NoSQL</a:t>
            </a:r>
          </a:p>
          <a:p>
            <a:pPr marL="0" indent="0">
              <a:buNone/>
            </a:pPr>
            <a:endParaRPr lang="en-US" sz="2000" dirty="0">
              <a:effectLst/>
              <a:latin typeface="Times New Roman" panose="02020603050405020304" pitchFamily="18" charset="0"/>
              <a:cs typeface="Times New Roman" panose="02020603050405020304" pitchFamily="18" charset="0"/>
            </a:endParaRPr>
          </a:p>
          <a:p>
            <a:pPr marL="0" indent="0">
              <a:buNone/>
            </a:pPr>
            <a:r>
              <a:rPr lang="en-US" sz="2000" b="1" dirty="0">
                <a:effectLst/>
                <a:latin typeface="Times New Roman" panose="02020603050405020304" pitchFamily="18" charset="0"/>
                <a:cs typeface="Times New Roman" panose="02020603050405020304" pitchFamily="18" charset="0"/>
              </a:rPr>
              <a:t>PROGRAMMING TOOLS:</a:t>
            </a:r>
          </a:p>
          <a:p>
            <a:r>
              <a:rPr lang="en-US" sz="2000" dirty="0">
                <a:solidFill>
                  <a:schemeClr val="tx1"/>
                </a:solidFill>
                <a:effectLst/>
                <a:latin typeface="Times New Roman" panose="02020603050405020304" pitchFamily="18" charset="0"/>
                <a:cs typeface="Times New Roman" panose="02020603050405020304" pitchFamily="18" charset="0"/>
              </a:rPr>
              <a:t>PYTHON</a:t>
            </a:r>
          </a:p>
          <a:p>
            <a:r>
              <a:rPr lang="en-US" sz="2000" dirty="0">
                <a:solidFill>
                  <a:schemeClr val="tx1"/>
                </a:solidFill>
                <a:effectLst/>
                <a:latin typeface="Times New Roman" panose="02020603050405020304" pitchFamily="18" charset="0"/>
                <a:cs typeface="Times New Roman" panose="02020603050405020304" pitchFamily="18" charset="0"/>
              </a:rPr>
              <a:t>JAVA </a:t>
            </a:r>
          </a:p>
          <a:p>
            <a:r>
              <a:rPr lang="en-US" sz="2000" dirty="0">
                <a:solidFill>
                  <a:schemeClr val="tx1"/>
                </a:solidFill>
                <a:effectLst/>
                <a:latin typeface="Times New Roman" panose="02020603050405020304" pitchFamily="18" charset="0"/>
                <a:cs typeface="Times New Roman" panose="02020603050405020304" pitchFamily="18" charset="0"/>
              </a:rPr>
              <a:t>SCALA</a:t>
            </a:r>
          </a:p>
          <a:p>
            <a:r>
              <a:rPr lang="en-US" sz="2000" dirty="0">
                <a:solidFill>
                  <a:schemeClr val="tx1"/>
                </a:solidFill>
                <a:effectLst/>
                <a:latin typeface="Times New Roman" panose="02020603050405020304" pitchFamily="18" charset="0"/>
                <a:cs typeface="Times New Roman" panose="02020603050405020304" pitchFamily="18" charset="0"/>
              </a:rPr>
              <a:t>JULIA</a:t>
            </a:r>
          </a:p>
        </p:txBody>
      </p:sp>
      <p:pic>
        <p:nvPicPr>
          <p:cNvPr id="5" name="Graphic 4">
            <a:extLst>
              <a:ext uri="{FF2B5EF4-FFF2-40B4-BE49-F238E27FC236}">
                <a16:creationId xmlns:a16="http://schemas.microsoft.com/office/drawing/2014/main" id="{58886F4A-DF1C-4B4A-BF1A-F291BC83E7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889" y="2364828"/>
            <a:ext cx="3883572" cy="3883572"/>
          </a:xfrm>
          <a:prstGeom prst="rect">
            <a:avLst/>
          </a:prstGeom>
        </p:spPr>
      </p:pic>
      <p:sp>
        <p:nvSpPr>
          <p:cNvPr id="6" name="Slide Number Placeholder 5">
            <a:extLst>
              <a:ext uri="{FF2B5EF4-FFF2-40B4-BE49-F238E27FC236}">
                <a16:creationId xmlns:a16="http://schemas.microsoft.com/office/drawing/2014/main" id="{64EF500D-E62C-384A-9A5F-DA790951125F}"/>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60556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747275" y="867103"/>
            <a:ext cx="9905998" cy="819150"/>
          </a:xfrm>
        </p:spPr>
        <p:txBody>
          <a:bodyPr>
            <a:normAutofit/>
          </a:bodyPr>
          <a:lstStyle/>
          <a:p>
            <a:r>
              <a:rPr lang="en-US" sz="3200" b="1" dirty="0"/>
              <a:t>Tools in Big Data Analytics</a:t>
            </a:r>
          </a:p>
        </p:txBody>
      </p:sp>
      <p:sp>
        <p:nvSpPr>
          <p:cNvPr id="3" name="Content Placeholder 2">
            <a:extLst>
              <a:ext uri="{FF2B5EF4-FFF2-40B4-BE49-F238E27FC236}">
                <a16:creationId xmlns:a16="http://schemas.microsoft.com/office/drawing/2014/main" id="{B9DB17D9-AEA0-1346-9BB1-17196893EE56}"/>
              </a:ext>
            </a:extLst>
          </p:cNvPr>
          <p:cNvSpPr>
            <a:spLocks noGrp="1"/>
          </p:cNvSpPr>
          <p:nvPr>
            <p:ph idx="1"/>
          </p:nvPr>
        </p:nvSpPr>
        <p:spPr>
          <a:xfrm>
            <a:off x="528638" y="867103"/>
            <a:ext cx="11134724" cy="5990897"/>
          </a:xfrm>
        </p:spPr>
        <p:txBody>
          <a:bodyPr>
            <a:normAutofit/>
          </a:bodyPr>
          <a:lstStyle/>
          <a:p>
            <a:pPr algn="just"/>
            <a:r>
              <a:rPr lang="en-US" sz="2000" b="1" dirty="0">
                <a:latin typeface="Times New Roman" panose="02020603050405020304" pitchFamily="18" charset="0"/>
                <a:cs typeface="Times New Roman" panose="02020603050405020304" pitchFamily="18" charset="0"/>
              </a:rPr>
              <a:t>SPARK: </a:t>
            </a:r>
            <a:r>
              <a:rPr lang="en-US" sz="2000" dirty="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effectLst/>
                <a:latin typeface="Times New Roman" panose="02020603050405020304" pitchFamily="18" charset="0"/>
                <a:cs typeface="Times New Roman" panose="02020603050405020304" pitchFamily="18" charset="0"/>
              </a:rPr>
              <a:t>is an open source framework for data analytics, machine learning algorithms, and fast cluster computing. this is written in </a:t>
            </a:r>
            <a:r>
              <a:rPr lang="en-US" sz="2000" dirty="0">
                <a:solidFill>
                  <a:schemeClr val="tx1"/>
                </a:solidFill>
                <a:latin typeface="Times New Roman" panose="02020603050405020304" pitchFamily="18" charset="0"/>
                <a:cs typeface="Times New Roman" panose="02020603050405020304" pitchFamily="18" charset="0"/>
              </a:rPr>
              <a:t>SCALA</a:t>
            </a:r>
            <a:r>
              <a:rPr lang="en-US" sz="2000" dirty="0">
                <a:solidFill>
                  <a:schemeClr val="tx1"/>
                </a:solidFill>
                <a:effectLst/>
                <a:latin typeface="Times New Roman" panose="02020603050405020304" pitchFamily="18" charset="0"/>
                <a:cs typeface="Times New Roman" panose="02020603050405020304" pitchFamily="18" charset="0"/>
              </a:rPr>
              <a:t>, JAVA, Python, and R.</a:t>
            </a:r>
          </a:p>
          <a:p>
            <a:pPr lvl="1" algn="just"/>
            <a:r>
              <a:rPr lang="en-GB" sz="2000" dirty="0">
                <a:solidFill>
                  <a:schemeClr val="tx1"/>
                </a:solidFill>
                <a:latin typeface="Times New Roman" panose="02020603050405020304" pitchFamily="18" charset="0"/>
                <a:cs typeface="Times New Roman" panose="02020603050405020304" pitchFamily="18" charset="0"/>
              </a:rPr>
              <a:t>S</a:t>
            </a:r>
            <a:r>
              <a:rPr lang="en-GB" sz="2000" dirty="0">
                <a:solidFill>
                  <a:schemeClr val="tx1"/>
                </a:solidFill>
                <a:effectLst/>
                <a:latin typeface="Times New Roman" panose="02020603050405020304" pitchFamily="18" charset="0"/>
                <a:cs typeface="Times New Roman" panose="02020603050405020304" pitchFamily="18" charset="0"/>
              </a:rPr>
              <a:t>park core is the heart of the project, and it facilitates many things like : </a:t>
            </a:r>
          </a:p>
          <a:p>
            <a:pPr marL="0" indent="0" algn="just">
              <a:buNone/>
            </a:pPr>
            <a:r>
              <a:rPr lang="en-GB" sz="2000" dirty="0">
                <a:solidFill>
                  <a:schemeClr val="tx1"/>
                </a:solidFill>
                <a:effectLst/>
                <a:latin typeface="Times New Roman" panose="02020603050405020304" pitchFamily="18" charset="0"/>
                <a:cs typeface="Times New Roman" panose="02020603050405020304" pitchFamily="18" charset="0"/>
              </a:rPr>
              <a:t>	    Distributed </a:t>
            </a:r>
            <a:r>
              <a:rPr lang="en-GB" sz="2000" dirty="0">
                <a:solidFill>
                  <a:schemeClr val="tx1"/>
                </a:solidFill>
                <a:latin typeface="Times New Roman" panose="02020603050405020304" pitchFamily="18" charset="0"/>
                <a:cs typeface="Times New Roman" panose="02020603050405020304" pitchFamily="18" charset="0"/>
              </a:rPr>
              <a:t>T</a:t>
            </a:r>
            <a:r>
              <a:rPr lang="en-GB" sz="2000" dirty="0">
                <a:solidFill>
                  <a:schemeClr val="tx1"/>
                </a:solidFill>
                <a:effectLst/>
                <a:latin typeface="Times New Roman" panose="02020603050405020304" pitchFamily="18" charset="0"/>
                <a:cs typeface="Times New Roman" panose="02020603050405020304" pitchFamily="18" charset="0"/>
              </a:rPr>
              <a:t>ask </a:t>
            </a:r>
            <a:r>
              <a:rPr lang="en-GB" sz="2000" dirty="0">
                <a:solidFill>
                  <a:schemeClr val="tx1"/>
                </a:solidFill>
                <a:latin typeface="Times New Roman" panose="02020603050405020304" pitchFamily="18" charset="0"/>
                <a:cs typeface="Times New Roman" panose="02020603050405020304" pitchFamily="18" charset="0"/>
              </a:rPr>
              <a:t>T</a:t>
            </a:r>
            <a:r>
              <a:rPr lang="en-GB" sz="2000" dirty="0">
                <a:solidFill>
                  <a:schemeClr val="tx1"/>
                </a:solidFill>
                <a:effectLst/>
                <a:latin typeface="Times New Roman" panose="02020603050405020304" pitchFamily="18" charset="0"/>
                <a:cs typeface="Times New Roman" panose="02020603050405020304" pitchFamily="18" charset="0"/>
              </a:rPr>
              <a:t>ransmission, Scheduling and i/o functionality </a:t>
            </a:r>
            <a:endParaRPr lang="en-US" sz="2000" dirty="0">
              <a:solidFill>
                <a:schemeClr val="tx1"/>
              </a:solidFill>
              <a:effectLst/>
              <a:latin typeface="Times New Roman" panose="02020603050405020304" pitchFamily="18" charset="0"/>
              <a:cs typeface="Times New Roman" panose="02020603050405020304" pitchFamily="18" charset="0"/>
            </a:endParaRPr>
          </a:p>
          <a:p>
            <a:pPr algn="just"/>
            <a:endParaRPr lang="en-US" sz="2000" dirty="0">
              <a:effectLst/>
              <a:latin typeface="Times New Roman" panose="02020603050405020304" pitchFamily="18" charset="0"/>
              <a:cs typeface="Times New Roman" panose="02020603050405020304" pitchFamily="18" charset="0"/>
            </a:endParaRPr>
          </a:p>
          <a:p>
            <a:pPr algn="just"/>
            <a:endParaRPr lang="en-US" sz="2000" b="1" dirty="0">
              <a:effectLst/>
              <a:latin typeface="Times New Roman" panose="02020603050405020304" pitchFamily="18" charset="0"/>
              <a:cs typeface="Times New Roman" panose="02020603050405020304" pitchFamily="18" charset="0"/>
            </a:endParaRPr>
          </a:p>
          <a:p>
            <a:pPr algn="just"/>
            <a:r>
              <a:rPr lang="en-US" sz="2000" b="1" dirty="0">
                <a:effectLst/>
                <a:latin typeface="Times New Roman" panose="02020603050405020304" pitchFamily="18" charset="0"/>
                <a:cs typeface="Times New Roman" panose="02020603050405020304" pitchFamily="18" charset="0"/>
              </a:rPr>
              <a:t>HADOOP: </a:t>
            </a:r>
            <a:r>
              <a:rPr lang="en-US" sz="2000" dirty="0">
                <a:solidFill>
                  <a:schemeClr val="tx1"/>
                </a:solidFill>
                <a:effectLst/>
                <a:latin typeface="Times New Roman" panose="02020603050405020304" pitchFamily="18" charset="0"/>
                <a:cs typeface="Times New Roman" panose="02020603050405020304" pitchFamily="18" charset="0"/>
              </a:rPr>
              <a:t>It is a software framework employed for clustered file system and handling of big data. </a:t>
            </a:r>
          </a:p>
          <a:p>
            <a:pPr lvl="1" algn="just"/>
            <a:r>
              <a:rPr lang="en-US" sz="2000" dirty="0">
                <a:solidFill>
                  <a:schemeClr val="tx1"/>
                </a:solidFill>
                <a:effectLst/>
                <a:latin typeface="Times New Roman" panose="02020603050405020304" pitchFamily="18" charset="0"/>
                <a:cs typeface="Times New Roman" panose="02020603050405020304" pitchFamily="18" charset="0"/>
              </a:rPr>
              <a:t>Hadoop is an open-source framework that is written in Java and it provides cross- platform support. It has 4 parts: HDFS, MapReduce, YARN and other libraries</a:t>
            </a:r>
          </a:p>
        </p:txBody>
      </p:sp>
      <p:pic>
        <p:nvPicPr>
          <p:cNvPr id="5" name="Picture 4" descr="A close up of a sign&#10;&#10;Description automatically generated">
            <a:extLst>
              <a:ext uri="{FF2B5EF4-FFF2-40B4-BE49-F238E27FC236}">
                <a16:creationId xmlns:a16="http://schemas.microsoft.com/office/drawing/2014/main" id="{D65A3AA9-9BAA-294D-8C95-7C369153640B}"/>
              </a:ext>
            </a:extLst>
          </p:cNvPr>
          <p:cNvPicPr>
            <a:picLocks noChangeAspect="1"/>
          </p:cNvPicPr>
          <p:nvPr/>
        </p:nvPicPr>
        <p:blipFill>
          <a:blip r:embed="rId3"/>
          <a:stretch>
            <a:fillRect/>
          </a:stretch>
        </p:blipFill>
        <p:spPr>
          <a:xfrm>
            <a:off x="8797159" y="2916619"/>
            <a:ext cx="2588616" cy="1343923"/>
          </a:xfrm>
          <a:prstGeom prst="rect">
            <a:avLst/>
          </a:prstGeom>
        </p:spPr>
      </p:pic>
      <p:pic>
        <p:nvPicPr>
          <p:cNvPr id="7" name="Picture 6" descr="A drawing of a cartoon character&#10;&#10;Description automatically generated">
            <a:extLst>
              <a:ext uri="{FF2B5EF4-FFF2-40B4-BE49-F238E27FC236}">
                <a16:creationId xmlns:a16="http://schemas.microsoft.com/office/drawing/2014/main" id="{E431C923-23FA-764F-A1B9-2C3050F78F6F}"/>
              </a:ext>
            </a:extLst>
          </p:cNvPr>
          <p:cNvPicPr>
            <a:picLocks noChangeAspect="1"/>
          </p:cNvPicPr>
          <p:nvPr/>
        </p:nvPicPr>
        <p:blipFill>
          <a:blip r:embed="rId4"/>
          <a:stretch>
            <a:fillRect/>
          </a:stretch>
        </p:blipFill>
        <p:spPr>
          <a:xfrm>
            <a:off x="8210954" y="5772045"/>
            <a:ext cx="3452408" cy="1085955"/>
          </a:xfrm>
          <a:prstGeom prst="rect">
            <a:avLst/>
          </a:prstGeom>
        </p:spPr>
      </p:pic>
      <p:sp>
        <p:nvSpPr>
          <p:cNvPr id="6" name="Slide Number Placeholder 5">
            <a:extLst>
              <a:ext uri="{FF2B5EF4-FFF2-40B4-BE49-F238E27FC236}">
                <a16:creationId xmlns:a16="http://schemas.microsoft.com/office/drawing/2014/main" id="{65C597F9-B99F-7B4C-9648-C25FAF3AB57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80446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492560" y="775394"/>
            <a:ext cx="9905998" cy="819150"/>
          </a:xfrm>
        </p:spPr>
        <p:txBody>
          <a:bodyPr>
            <a:normAutofit/>
          </a:bodyPr>
          <a:lstStyle/>
          <a:p>
            <a:r>
              <a:rPr lang="en-US" sz="3600" b="1" dirty="0"/>
              <a:t>COMPARATIVE ANALYSIS</a:t>
            </a:r>
          </a:p>
        </p:txBody>
      </p:sp>
      <p:graphicFrame>
        <p:nvGraphicFramePr>
          <p:cNvPr id="4" name="Content Placeholder 3">
            <a:extLst>
              <a:ext uri="{FF2B5EF4-FFF2-40B4-BE49-F238E27FC236}">
                <a16:creationId xmlns:a16="http://schemas.microsoft.com/office/drawing/2014/main" id="{B1D6CDA5-65C0-9E48-BE41-10B685F276DE}"/>
              </a:ext>
            </a:extLst>
          </p:cNvPr>
          <p:cNvGraphicFramePr>
            <a:graphicFrameLocks noGrp="1"/>
          </p:cNvGraphicFramePr>
          <p:nvPr>
            <p:ph idx="1"/>
            <p:extLst>
              <p:ext uri="{D42A27DB-BD31-4B8C-83A1-F6EECF244321}">
                <p14:modId xmlns:p14="http://schemas.microsoft.com/office/powerpoint/2010/main" val="3478931492"/>
              </p:ext>
            </p:extLst>
          </p:nvPr>
        </p:nvGraphicFramePr>
        <p:xfrm>
          <a:off x="382202" y="1813035"/>
          <a:ext cx="11441936" cy="5044965"/>
        </p:xfrm>
        <a:graphic>
          <a:graphicData uri="http://schemas.openxmlformats.org/drawingml/2006/table">
            <a:tbl>
              <a:tblPr firstRow="1" bandRow="1">
                <a:tableStyleId>{5C22544A-7EE6-4342-B048-85BDC9FD1C3A}</a:tableStyleId>
              </a:tblPr>
              <a:tblGrid>
                <a:gridCol w="1977618">
                  <a:extLst>
                    <a:ext uri="{9D8B030D-6E8A-4147-A177-3AD203B41FA5}">
                      <a16:colId xmlns:a16="http://schemas.microsoft.com/office/drawing/2014/main" val="3374831469"/>
                    </a:ext>
                  </a:extLst>
                </a:gridCol>
                <a:gridCol w="9464318">
                  <a:extLst>
                    <a:ext uri="{9D8B030D-6E8A-4147-A177-3AD203B41FA5}">
                      <a16:colId xmlns:a16="http://schemas.microsoft.com/office/drawing/2014/main" val="2814819005"/>
                    </a:ext>
                  </a:extLst>
                </a:gridCol>
              </a:tblGrid>
              <a:tr h="405218">
                <a:tc>
                  <a:txBody>
                    <a:bodyPr/>
                    <a:lstStyle/>
                    <a:p>
                      <a:r>
                        <a:rPr lang="en-US" sz="2000" dirty="0">
                          <a:latin typeface="Times New Roman" panose="02020603050405020304" pitchFamily="18" charset="0"/>
                          <a:cs typeface="Times New Roman" panose="02020603050405020304" pitchFamily="18" charset="0"/>
                        </a:rPr>
                        <a:t>Technology</a:t>
                      </a:r>
                    </a:p>
                  </a:txBody>
                  <a:tcPr/>
                </a:tc>
                <a:tc>
                  <a:txBody>
                    <a:bodyPr/>
                    <a:lstStyle/>
                    <a:p>
                      <a:r>
                        <a:rPr lang="en-US" sz="2000" dirty="0">
                          <a:latin typeface="Times New Roman" panose="02020603050405020304" pitchFamily="18" charset="0"/>
                          <a:cs typeface="Times New Roman" panose="02020603050405020304" pitchFamily="18" charset="0"/>
                        </a:rPr>
                        <a:t>Features</a:t>
                      </a:r>
                    </a:p>
                  </a:txBody>
                  <a:tcPr/>
                </a:tc>
                <a:extLst>
                  <a:ext uri="{0D108BD9-81ED-4DB2-BD59-A6C34878D82A}">
                    <a16:rowId xmlns:a16="http://schemas.microsoft.com/office/drawing/2014/main" val="1562093676"/>
                  </a:ext>
                </a:extLst>
              </a:tr>
              <a:tr h="1734643">
                <a:tc>
                  <a:txBody>
                    <a:bodyPr/>
                    <a:lstStyle/>
                    <a:p>
                      <a:r>
                        <a:rPr lang="en-US" sz="2200" b="1" dirty="0">
                          <a:latin typeface="Times New Roman" panose="02020603050405020304" pitchFamily="18" charset="0"/>
                          <a:cs typeface="Times New Roman" panose="02020603050405020304" pitchFamily="18" charset="0"/>
                        </a:rPr>
                        <a:t>Hadoop</a:t>
                      </a:r>
                    </a:p>
                  </a:txBody>
                  <a:tcPr/>
                </a:tc>
                <a:tc>
                  <a:txBody>
                    <a:bodyPr/>
                    <a:lstStyle/>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HDFS, YARN, MapReduce</a:t>
                      </a:r>
                    </a:p>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Hive, a SQL-like interface allowing users to run queries on HDFS</a:t>
                      </a:r>
                    </a:p>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Mahout for machine learning. </a:t>
                      </a:r>
                    </a:p>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Hadoop can also now be configured to use S3 buckets or Azure blobs as input.</a:t>
                      </a:r>
                    </a:p>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The MapReduce algorithm sits on top of HDFS and consists of a Job Tracker.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8833261"/>
                  </a:ext>
                </a:extLst>
              </a:tr>
              <a:tr h="2905104">
                <a:tc>
                  <a:txBody>
                    <a:bodyPr/>
                    <a:lstStyle/>
                    <a:p>
                      <a:r>
                        <a:rPr lang="en-US" sz="2200" b="1" dirty="0">
                          <a:latin typeface="Times New Roman" panose="02020603050405020304" pitchFamily="18" charset="0"/>
                          <a:cs typeface="Times New Roman" panose="02020603050405020304" pitchFamily="18" charset="0"/>
                        </a:rPr>
                        <a:t>Spark</a:t>
                      </a:r>
                    </a:p>
                  </a:txBody>
                  <a:tcPr/>
                </a:tc>
                <a:tc>
                  <a:txBody>
                    <a:bodyPr/>
                    <a:lstStyle/>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Processes data in RAM using a concept known as an RDD, Resilient Distributed Dataset. </a:t>
                      </a:r>
                    </a:p>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Spark can run either in stand-alone mode, with a Hadoop cluster serving as the data source, or in conjunction with Mesos.</a:t>
                      </a:r>
                    </a:p>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Spark is structured around Spark Core, the engine that drives the scheduling, optimizations, and RDD abstraction, as well as connects Spark to the correct filesystem (HDFS, S3, RDBMs, or Elasticsearch). </a:t>
                      </a:r>
                    </a:p>
                    <a:p>
                      <a:pPr marL="285750" indent="-285750">
                        <a:buFont typeface="Arial" panose="020B0604020202020204" pitchFamily="34" charset="0"/>
                        <a:buChar char="•"/>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Initially, Spark reads from a file on HDFS, S3, or another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filestore</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into an established mechanism called the Spark Context.</a:t>
                      </a:r>
                    </a:p>
                  </a:txBody>
                  <a:tcPr/>
                </a:tc>
                <a:extLst>
                  <a:ext uri="{0D108BD9-81ED-4DB2-BD59-A6C34878D82A}">
                    <a16:rowId xmlns:a16="http://schemas.microsoft.com/office/drawing/2014/main" val="2119735306"/>
                  </a:ext>
                </a:extLst>
              </a:tr>
            </a:tbl>
          </a:graphicData>
        </a:graphic>
      </p:graphicFrame>
      <p:pic>
        <p:nvPicPr>
          <p:cNvPr id="6" name="Picture 5" descr="A close up of a logo&#10;&#10;Description automatically generated">
            <a:extLst>
              <a:ext uri="{FF2B5EF4-FFF2-40B4-BE49-F238E27FC236}">
                <a16:creationId xmlns:a16="http://schemas.microsoft.com/office/drawing/2014/main" id="{F11ECC05-60CB-DE49-B878-BCC276C20EFE}"/>
              </a:ext>
            </a:extLst>
          </p:cNvPr>
          <p:cNvPicPr>
            <a:picLocks noChangeAspect="1"/>
          </p:cNvPicPr>
          <p:nvPr/>
        </p:nvPicPr>
        <p:blipFill>
          <a:blip r:embed="rId3"/>
          <a:stretch>
            <a:fillRect/>
          </a:stretch>
        </p:blipFill>
        <p:spPr>
          <a:xfrm>
            <a:off x="492561" y="5056900"/>
            <a:ext cx="1419223" cy="1419223"/>
          </a:xfrm>
          <a:prstGeom prst="rect">
            <a:avLst/>
          </a:prstGeom>
        </p:spPr>
      </p:pic>
      <p:pic>
        <p:nvPicPr>
          <p:cNvPr id="8" name="Graphic 7">
            <a:extLst>
              <a:ext uri="{FF2B5EF4-FFF2-40B4-BE49-F238E27FC236}">
                <a16:creationId xmlns:a16="http://schemas.microsoft.com/office/drawing/2014/main" id="{5B3E2FDE-83D3-C246-A516-2D1FDDB8B8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26730" y="2680137"/>
            <a:ext cx="1150884" cy="1150884"/>
          </a:xfrm>
          <a:prstGeom prst="rect">
            <a:avLst/>
          </a:prstGeom>
        </p:spPr>
      </p:pic>
      <p:sp>
        <p:nvSpPr>
          <p:cNvPr id="5" name="Slide Number Placeholder 4">
            <a:extLst>
              <a:ext uri="{FF2B5EF4-FFF2-40B4-BE49-F238E27FC236}">
                <a16:creationId xmlns:a16="http://schemas.microsoft.com/office/drawing/2014/main" id="{6D24BC2A-0AE6-514B-BFE3-1BE3CD998C26}"/>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67759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F34C7DA-61DB-BF44-95E8-FDFBDEE8B730}"/>
              </a:ext>
            </a:extLst>
          </p:cNvPr>
          <p:cNvGraphicFramePr>
            <a:graphicFrameLocks noGrp="1"/>
          </p:cNvGraphicFramePr>
          <p:nvPr>
            <p:ph idx="1"/>
            <p:extLst>
              <p:ext uri="{D42A27DB-BD31-4B8C-83A1-F6EECF244321}">
                <p14:modId xmlns:p14="http://schemas.microsoft.com/office/powerpoint/2010/main" val="2590130544"/>
              </p:ext>
            </p:extLst>
          </p:nvPr>
        </p:nvGraphicFramePr>
        <p:xfrm>
          <a:off x="394139" y="1103586"/>
          <a:ext cx="11382702" cy="5580994"/>
        </p:xfrm>
        <a:graphic>
          <a:graphicData uri="http://schemas.openxmlformats.org/drawingml/2006/table">
            <a:tbl>
              <a:tblPr firstRow="1" bandRow="1">
                <a:tableStyleId>{5C22544A-7EE6-4342-B048-85BDC9FD1C3A}</a:tableStyleId>
              </a:tblPr>
              <a:tblGrid>
                <a:gridCol w="2018210">
                  <a:extLst>
                    <a:ext uri="{9D8B030D-6E8A-4147-A177-3AD203B41FA5}">
                      <a16:colId xmlns:a16="http://schemas.microsoft.com/office/drawing/2014/main" val="190784157"/>
                    </a:ext>
                  </a:extLst>
                </a:gridCol>
                <a:gridCol w="9364492">
                  <a:extLst>
                    <a:ext uri="{9D8B030D-6E8A-4147-A177-3AD203B41FA5}">
                      <a16:colId xmlns:a16="http://schemas.microsoft.com/office/drawing/2014/main" val="1803189104"/>
                    </a:ext>
                  </a:extLst>
                </a:gridCol>
              </a:tblGrid>
              <a:tr h="667001">
                <a:tc>
                  <a:txBody>
                    <a:bodyPr/>
                    <a:lstStyle/>
                    <a:p>
                      <a:r>
                        <a:rPr lang="en-US" sz="2000" b="1" dirty="0">
                          <a:latin typeface="Times New Roman" panose="02020603050405020304" pitchFamily="18" charset="0"/>
                          <a:cs typeface="Times New Roman" panose="02020603050405020304" pitchFamily="18" charset="0"/>
                        </a:rPr>
                        <a:t>Technology</a:t>
                      </a:r>
                    </a:p>
                  </a:txBody>
                  <a:tcPr/>
                </a:tc>
                <a:tc>
                  <a:txBody>
                    <a:bodyPr/>
                    <a:lstStyle/>
                    <a:p>
                      <a:r>
                        <a:rPr lang="en-US" sz="2000" b="1" dirty="0">
                          <a:latin typeface="Times New Roman" panose="02020603050405020304" pitchFamily="18" charset="0"/>
                          <a:cs typeface="Times New Roman" panose="02020603050405020304" pitchFamily="18" charset="0"/>
                        </a:rPr>
                        <a:t>Performance Measure</a:t>
                      </a:r>
                    </a:p>
                  </a:txBody>
                  <a:tcPr/>
                </a:tc>
                <a:extLst>
                  <a:ext uri="{0D108BD9-81ED-4DB2-BD59-A6C34878D82A}">
                    <a16:rowId xmlns:a16="http://schemas.microsoft.com/office/drawing/2014/main" val="1259911055"/>
                  </a:ext>
                </a:extLst>
              </a:tr>
              <a:tr h="2556207">
                <a:tc>
                  <a:txBody>
                    <a:bodyPr/>
                    <a:lstStyle/>
                    <a:p>
                      <a:r>
                        <a:rPr lang="en-US" sz="2200" b="1" dirty="0">
                          <a:latin typeface="Times New Roman" panose="02020603050405020304" pitchFamily="18" charset="0"/>
                          <a:cs typeface="Times New Roman" panose="02020603050405020304" pitchFamily="18" charset="0"/>
                        </a:rPr>
                        <a:t>Spark</a:t>
                      </a:r>
                    </a:p>
                  </a:txBody>
                  <a:tcPr/>
                </a:tc>
                <a:tc>
                  <a:txBody>
                    <a:bodyPr/>
                    <a:lstStyle/>
                    <a:p>
                      <a:pPr marL="285750" indent="-285750">
                        <a:buFont typeface="Arial" panose="020B0604020202020204" pitchFamily="34" charset="0"/>
                        <a:buChar char="•"/>
                      </a:pPr>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Spark has been found to run 100 times faster in-memory and 10 times faster on disk. </a:t>
                      </a:r>
                    </a:p>
                    <a:p>
                      <a:pPr marL="285750" indent="-285750">
                        <a:buFont typeface="Arial" panose="020B0604020202020204" pitchFamily="34" charset="0"/>
                        <a:buChar char="•"/>
                      </a:pPr>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It’s also been used to sort 100TB of data 3 times faster than Hadoop</a:t>
                      </a:r>
                      <a:r>
                        <a:rPr lang="en-US" sz="20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MapReduce.</a:t>
                      </a:r>
                    </a:p>
                    <a:p>
                      <a:pPr marL="285750" indent="-285750">
                        <a:buFont typeface="Arial" panose="020B0604020202020204" pitchFamily="34" charset="0"/>
                        <a:buChar char="•"/>
                      </a:pP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Spark is not bound by input-output concerns every time it runs a selected part of a MapReduce task. It’s proven to be much faster for applications.</a:t>
                      </a:r>
                    </a:p>
                    <a:p>
                      <a:pPr marL="285750" indent="-285750">
                        <a:buFont typeface="Arial" panose="020B0604020202020204" pitchFamily="34" charset="0"/>
                        <a:buChar char="•"/>
                      </a:pP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Spark’s DAGs enable optimizations between steps.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1967712"/>
                  </a:ext>
                </a:extLst>
              </a:tr>
              <a:tr h="23577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b="1" dirty="0">
                          <a:latin typeface="Times New Roman" panose="02020603050405020304" pitchFamily="18" charset="0"/>
                          <a:cs typeface="Times New Roman" panose="02020603050405020304" pitchFamily="18" charset="0"/>
                        </a:rPr>
                        <a:t>Hadoop</a:t>
                      </a:r>
                    </a:p>
                    <a:p>
                      <a:endParaRPr lang="en-US"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Hadoop doesn’t have any cyclical connection between MapReduce steps, meaning no performance tuning can occur at that level</a:t>
                      </a:r>
                    </a:p>
                    <a:p>
                      <a:pPr marL="285750" indent="-285750">
                        <a:buFont typeface="Arial" panose="020B0604020202020204" pitchFamily="34" charset="0"/>
                        <a:buChar char="•"/>
                      </a:pP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If Spark is running on YARN with other shared services, performance might degrade and cause RAM overhead memory leaks. </a:t>
                      </a:r>
                    </a:p>
                    <a:p>
                      <a:pPr marL="285750" indent="-285750">
                        <a:buFont typeface="Arial" panose="020B0604020202020204" pitchFamily="34" charset="0"/>
                        <a:buChar char="•"/>
                      </a:pP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For this reason, if a user has a use-case of batch processing, Hadoop has been found to be the more efficient system</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102841"/>
                  </a:ext>
                </a:extLst>
              </a:tr>
            </a:tbl>
          </a:graphicData>
        </a:graphic>
      </p:graphicFrame>
      <p:pic>
        <p:nvPicPr>
          <p:cNvPr id="3" name="Graphic 2">
            <a:extLst>
              <a:ext uri="{FF2B5EF4-FFF2-40B4-BE49-F238E27FC236}">
                <a16:creationId xmlns:a16="http://schemas.microsoft.com/office/drawing/2014/main" id="{5C737778-5FA0-9347-BB83-50C4A1209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658" y="4981902"/>
            <a:ext cx="1304597" cy="1304597"/>
          </a:xfrm>
          <a:prstGeom prst="rect">
            <a:avLst/>
          </a:prstGeom>
        </p:spPr>
      </p:pic>
      <p:pic>
        <p:nvPicPr>
          <p:cNvPr id="6" name="Picture 5" descr="A close up of a logo&#10;&#10;Description automatically generated">
            <a:extLst>
              <a:ext uri="{FF2B5EF4-FFF2-40B4-BE49-F238E27FC236}">
                <a16:creationId xmlns:a16="http://schemas.microsoft.com/office/drawing/2014/main" id="{421E1A85-5443-4941-B6AB-D18CD38F6FB6}"/>
              </a:ext>
            </a:extLst>
          </p:cNvPr>
          <p:cNvPicPr>
            <a:picLocks noChangeAspect="1"/>
          </p:cNvPicPr>
          <p:nvPr/>
        </p:nvPicPr>
        <p:blipFill>
          <a:blip r:embed="rId5"/>
          <a:stretch>
            <a:fillRect/>
          </a:stretch>
        </p:blipFill>
        <p:spPr>
          <a:xfrm>
            <a:off x="605658" y="2589486"/>
            <a:ext cx="1304597" cy="1304597"/>
          </a:xfrm>
          <a:prstGeom prst="rect">
            <a:avLst/>
          </a:prstGeom>
        </p:spPr>
      </p:pic>
      <p:sp>
        <p:nvSpPr>
          <p:cNvPr id="5" name="Slide Number Placeholder 4">
            <a:extLst>
              <a:ext uri="{FF2B5EF4-FFF2-40B4-BE49-F238E27FC236}">
                <a16:creationId xmlns:a16="http://schemas.microsoft.com/office/drawing/2014/main" id="{0AD20729-8AF3-744A-A374-A9989E6287A0}"/>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03954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a:extLst>
              <a:ext uri="{FF2B5EF4-FFF2-40B4-BE49-F238E27FC236}">
                <a16:creationId xmlns:a16="http://schemas.microsoft.com/office/drawing/2014/main" id="{6733A7C5-3F43-1C4C-8105-243FF20D7B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636" y="791045"/>
            <a:ext cx="5476375" cy="5476375"/>
          </a:xfrm>
          <a:prstGeom prst="rect">
            <a:avLst/>
          </a:prstGeom>
        </p:spPr>
      </p:pic>
      <p:sp>
        <p:nvSpPr>
          <p:cNvPr id="42" name="Rectangle 3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6873606" y="938022"/>
            <a:ext cx="4597758" cy="638530"/>
          </a:xfrm>
        </p:spPr>
        <p:txBody>
          <a:bodyPr>
            <a:normAutofit/>
          </a:bodyPr>
          <a:lstStyle/>
          <a:p>
            <a:r>
              <a:rPr lang="en-US" b="1" dirty="0">
                <a:solidFill>
                  <a:schemeClr val="tx1"/>
                </a:solidFill>
              </a:rPr>
              <a:t>PROBLEM STATEMENT</a:t>
            </a:r>
          </a:p>
        </p:txBody>
      </p:sp>
      <p:sp>
        <p:nvSpPr>
          <p:cNvPr id="3" name="Content Placeholder 2">
            <a:extLst>
              <a:ext uri="{FF2B5EF4-FFF2-40B4-BE49-F238E27FC236}">
                <a16:creationId xmlns:a16="http://schemas.microsoft.com/office/drawing/2014/main" id="{B9DB17D9-AEA0-1346-9BB1-17196893EE56}"/>
              </a:ext>
            </a:extLst>
          </p:cNvPr>
          <p:cNvSpPr>
            <a:spLocks noGrp="1"/>
          </p:cNvSpPr>
          <p:nvPr>
            <p:ph idx="1"/>
          </p:nvPr>
        </p:nvSpPr>
        <p:spPr>
          <a:xfrm>
            <a:off x="6873606" y="2340864"/>
            <a:ext cx="4597758" cy="3793237"/>
          </a:xfrm>
        </p:spPr>
        <p:txBody>
          <a:bodyPr>
            <a:normAutofit lnSpcReduction="10000"/>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We have a healthcare stroke dataset and we aim to predict whether a person will get a stroke or not.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We will perform the task using both Python and PySpark using 2 algorithms: Logistic Regression and Decision Trees and then will compare time taken to train the data.</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Decide whether Scikit-learn Python or ML Lib of PySpark is better for Machine Learning.</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594E17-8F9F-3646-A78C-7E52312CC938}"/>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8421324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495-4FF5-954F-9146-587F64B7067E}"/>
              </a:ext>
            </a:extLst>
          </p:cNvPr>
          <p:cNvSpPr>
            <a:spLocks noGrp="1"/>
          </p:cNvSpPr>
          <p:nvPr>
            <p:ph type="title"/>
          </p:nvPr>
        </p:nvSpPr>
        <p:spPr>
          <a:xfrm>
            <a:off x="632573" y="714186"/>
            <a:ext cx="9905998" cy="819150"/>
          </a:xfrm>
        </p:spPr>
        <p:txBody>
          <a:bodyPr>
            <a:normAutofit/>
          </a:bodyPr>
          <a:lstStyle/>
          <a:p>
            <a:r>
              <a:rPr lang="en-US" sz="3200" b="1" dirty="0"/>
              <a:t>Implementation</a:t>
            </a:r>
          </a:p>
        </p:txBody>
      </p:sp>
      <p:sp>
        <p:nvSpPr>
          <p:cNvPr id="4" name="TextBox 3">
            <a:extLst>
              <a:ext uri="{FF2B5EF4-FFF2-40B4-BE49-F238E27FC236}">
                <a16:creationId xmlns:a16="http://schemas.microsoft.com/office/drawing/2014/main" id="{9864E5F5-440F-544B-82A2-7F25CCEE861F}"/>
              </a:ext>
            </a:extLst>
          </p:cNvPr>
          <p:cNvSpPr txBox="1"/>
          <p:nvPr/>
        </p:nvSpPr>
        <p:spPr>
          <a:xfrm>
            <a:off x="743919" y="1797803"/>
            <a:ext cx="107248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have a medical dataset having following columns (</a:t>
            </a:r>
            <a:r>
              <a:rPr lang="en-US" dirty="0"/>
              <a:t>364,807 rows</a:t>
            </a:r>
            <a:r>
              <a:rPr lang="en-US" sz="2400" dirty="0">
                <a:latin typeface="Times New Roman" panose="02020603050405020304" pitchFamily="18" charset="0"/>
                <a:cs typeface="Times New Roman" panose="02020603050405020304" pitchFamily="18" charset="0"/>
              </a:rPr>
              <a:t>):</a:t>
            </a:r>
          </a:p>
        </p:txBody>
      </p:sp>
      <p:pic>
        <p:nvPicPr>
          <p:cNvPr id="6" name="Picture 5" descr="A screenshot of a cell phone&#10;&#10;Description automatically generated">
            <a:extLst>
              <a:ext uri="{FF2B5EF4-FFF2-40B4-BE49-F238E27FC236}">
                <a16:creationId xmlns:a16="http://schemas.microsoft.com/office/drawing/2014/main" id="{8D5FA6B5-66D4-F34E-9D06-0D12E8AC3F1B}"/>
              </a:ext>
            </a:extLst>
          </p:cNvPr>
          <p:cNvPicPr>
            <a:picLocks noChangeAspect="1"/>
          </p:cNvPicPr>
          <p:nvPr/>
        </p:nvPicPr>
        <p:blipFill>
          <a:blip r:embed="rId3"/>
          <a:stretch>
            <a:fillRect/>
          </a:stretch>
        </p:blipFill>
        <p:spPr>
          <a:xfrm>
            <a:off x="1860331" y="2523935"/>
            <a:ext cx="7450483" cy="4272305"/>
          </a:xfrm>
          <a:prstGeom prst="rect">
            <a:avLst/>
          </a:prstGeom>
        </p:spPr>
      </p:pic>
      <p:sp>
        <p:nvSpPr>
          <p:cNvPr id="5" name="Slide Number Placeholder 4">
            <a:extLst>
              <a:ext uri="{FF2B5EF4-FFF2-40B4-BE49-F238E27FC236}">
                <a16:creationId xmlns:a16="http://schemas.microsoft.com/office/drawing/2014/main" id="{38C1C841-FB9E-224B-A672-DD0C78081901}"/>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6386993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1554</Words>
  <Application>Microsoft Macintosh PowerPoint</Application>
  <PresentationFormat>Widescreen</PresentationFormat>
  <Paragraphs>173</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Times New Roman</vt:lpstr>
      <vt:lpstr>Wingdings 2</vt:lpstr>
      <vt:lpstr>Dividend</vt:lpstr>
      <vt:lpstr>PowerPoint Presentation</vt:lpstr>
      <vt:lpstr>Big Data in healthcare</vt:lpstr>
      <vt:lpstr>Applications in Big Data HealthCare</vt:lpstr>
      <vt:lpstr>Tools in Big Data Analytics</vt:lpstr>
      <vt:lpstr>Tools in Big Data Analytics</vt:lpstr>
      <vt:lpstr>COMPARATIVE ANALYSIS</vt:lpstr>
      <vt:lpstr>PowerPoint Presentation</vt:lpstr>
      <vt:lpstr>PROBLEM STATEMENT</vt:lpstr>
      <vt:lpstr>Implementation</vt:lpstr>
      <vt:lpstr>TOOLS  WE  WORKED  WITH</vt:lpstr>
      <vt:lpstr>Install  spark  and  spark  context</vt:lpstr>
      <vt:lpstr>DATA  PREPROCESSING  With  SPARK</vt:lpstr>
      <vt:lpstr>Machine LEARNING WITH SPARK</vt:lpstr>
      <vt:lpstr>RESULTS</vt:lpstr>
      <vt:lpstr>CONCLUSION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Prateechi Singh</dc:creator>
  <cp:lastModifiedBy>Prateechi Singh</cp:lastModifiedBy>
  <cp:revision>64</cp:revision>
  <dcterms:created xsi:type="dcterms:W3CDTF">2019-12-02T05:09:12Z</dcterms:created>
  <dcterms:modified xsi:type="dcterms:W3CDTF">2019-12-04T04:11:07Z</dcterms:modified>
</cp:coreProperties>
</file>