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233" r:id="rId2"/>
    <p:sldId id="4234" r:id="rId3"/>
    <p:sldId id="4230" r:id="rId4"/>
    <p:sldId id="4231" r:id="rId5"/>
    <p:sldId id="4232" r:id="rId6"/>
    <p:sldId id="422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A3903-A2A6-4A41-A7D3-139F36AD8B99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9CE20-A558-4454-9FB0-2D62125CAA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5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Aft>
                <a:spcPts val="0"/>
              </a:spcAft>
            </a:pPr>
            <a:r>
              <a:rPr lang="en-SG" sz="1200" dirty="0">
                <a:solidFill>
                  <a:srgbClr val="000000"/>
                </a:solidFill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·</a:t>
            </a:r>
            <a:r>
              <a:rPr lang="en-SG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0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CD81C6-497D-4C55-8D6D-B2A051C5AA8A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72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4D9D-4DCA-40FA-BBA6-944150C94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AA9A1-CC7E-4470-AF52-7AE89C2B8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54C59-3C87-4D4E-8B5B-EECF2269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2F5-29CC-4A16-BC4D-2A95B4C1FD23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EA6D2-9B86-4758-88E2-26BFCED0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8C93E-B4E7-426A-AFCC-5E2A8686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7F64-BB2B-4BF0-86DF-105FD2342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469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C29D-8DC4-4845-8AD2-C5602D92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95967-0FB3-4AD8-8285-D5D665629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6900-87BD-4884-B9FC-96164118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2F5-29CC-4A16-BC4D-2A95B4C1FD23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7968-7D2B-4A5A-AFE1-79F6DFC2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17C6-D24E-422A-BFFB-3246BA5E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7F64-BB2B-4BF0-86DF-105FD2342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83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0ACE2-180E-4A6B-B9A5-7DD9740B3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7CB86-244E-4216-8C35-0B4D0151D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A6838-870F-4186-9DB0-E6C05A62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2F5-29CC-4A16-BC4D-2A95B4C1FD23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9365-997D-4E7D-96C7-C2AC3AB5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41F64-B423-4013-B26D-432B8A7B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7F64-BB2B-4BF0-86DF-105FD2342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7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36"/>
          <p:cNvPicPr preferRelativeResize="0"/>
          <p:nvPr userDrawn="1"/>
        </p:nvPicPr>
        <p:blipFill rotWithShape="1"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5" y="-9525"/>
            <a:ext cx="1219009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32512" y="196858"/>
            <a:ext cx="11519065" cy="71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Key title here</a:t>
            </a:r>
            <a:endParaRPr lang="en-S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27869" y="6494247"/>
            <a:ext cx="1386474" cy="317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j-lt"/>
                <a:cs typeface="+mn-cs"/>
              </a:defRPr>
            </a:lvl1pPr>
          </a:lstStyle>
          <a:p>
            <a:pPr algn="l" defTabSz="1219110">
              <a:defRPr/>
            </a:pPr>
            <a:endParaRPr lang="en-SG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68632" y="6532014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45D8D0D-B820-48EA-A881-BDB143964DFE}" type="slidenum">
              <a:rPr lang="en-SG" sz="1200" b="1" smtClean="0">
                <a:solidFill>
                  <a:schemeClr val="bg1"/>
                </a:solidFill>
              </a:rPr>
              <a:t>‹#›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6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3CEF-2051-45A4-91D4-1CE03380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6865-1665-4232-8D46-64931D54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199D8-8640-47B7-890C-DFD7A446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2F5-29CC-4A16-BC4D-2A95B4C1FD23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7914-6AC9-4ED7-8133-A00EFA50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89FC4-BED4-488B-A62E-E2E3D7F3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7F64-BB2B-4BF0-86DF-105FD2342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43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CEB9-070C-4FC6-A997-84B207EB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A59F8-CEA4-428E-A52C-2ECDA3A8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8A05-367A-4B31-AFF3-1D23CE07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2F5-29CC-4A16-BC4D-2A95B4C1FD23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DDA42-9A79-472F-A535-8F851D6F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AF79-FA18-4785-A3C7-CAE0362A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7F64-BB2B-4BF0-86DF-105FD2342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225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B49D-0372-44E8-8309-BFA2C01D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D84BF-A3F3-49BA-B68F-C0CC62537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2B0CE-B9BF-40EE-971E-BDB048724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8FF18-F652-4118-AEA6-A644D436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2F5-29CC-4A16-BC4D-2A95B4C1FD23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0D650-5ADD-42F3-BA8A-13018371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5580B-6B71-4E12-81A7-D3BFC027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7F64-BB2B-4BF0-86DF-105FD2342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750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0A48-32E6-4EB4-81DA-1F3A3933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1E984-297D-426E-A425-5335AFB7D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34106-9E8C-4CEE-BBAF-0A3F10B2C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9CA80-9220-471F-8AAC-2F1B2F70B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70E65-E275-4F04-8E19-A6F3F4351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96E78-4B83-4B9E-8DDF-A5CD87B6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2F5-29CC-4A16-BC4D-2A95B4C1FD23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B0861-0247-4953-8D48-FCE3933B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9F547-628B-4A53-AD54-3382C3D0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7F64-BB2B-4BF0-86DF-105FD2342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697F-B667-41F0-A1A7-54326A10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38E33-7C7E-4715-A1BA-3E159D6E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2F5-29CC-4A16-BC4D-2A95B4C1FD23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E3185-D576-4E7E-BAF2-2409ED3B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EF15C-7496-4020-97E4-DDA8E5D6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7F64-BB2B-4BF0-86DF-105FD2342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3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CB288-C742-4D8C-A714-7BFAD604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2F5-29CC-4A16-BC4D-2A95B4C1FD23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FD0FF-0EDC-4542-8FDB-CA8B1986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A51AA-EE72-4BD7-87BD-F6CBA101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7F64-BB2B-4BF0-86DF-105FD2342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966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3192-28E5-4636-A2B7-FD261E18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E437-65B6-478A-B04A-782A9D112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C1B99-4D72-450D-AA8A-AC728F6F7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BFE1E-E031-49C1-AA5C-6C98D70D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2F5-29CC-4A16-BC4D-2A95B4C1FD23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A7F99-BBA2-4700-99CA-A19BBE47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7F3CA-EE2D-486E-933B-06E8CCA8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7F64-BB2B-4BF0-86DF-105FD2342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697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35E9-1145-4DCF-8834-CCDB0FFE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42DA8-BFD2-4784-84D3-950A5CA9C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10D65-B8C8-48AC-BD77-32B213A3B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A83CF-D0B6-4D6D-8958-6F86D083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2F5-29CC-4A16-BC4D-2A95B4C1FD23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92DCF-D162-4151-9DE2-5016A3FB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22ACB-E8C7-4FD2-A2CC-D62E9604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7F64-BB2B-4BF0-86DF-105FD2342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250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C3FFE-C085-411D-8455-F8194AA2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21E12-ECF5-4608-993D-A3FD2A94D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8E1B-FFA7-4A4E-BBCA-3BC4053B1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32F5-29CC-4A16-BC4D-2A95B4C1FD23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29917-153F-44FE-AF2C-F831A2407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8245-3420-4064-BEA2-BD15FA7D3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7F64-BB2B-4BF0-86DF-105FD2342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93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6C9665-997B-42A3-BF4E-C978D1AFB1B8}"/>
              </a:ext>
            </a:extLst>
          </p:cNvPr>
          <p:cNvSpPr/>
          <p:nvPr/>
        </p:nvSpPr>
        <p:spPr>
          <a:xfrm>
            <a:off x="2695575" y="2668340"/>
            <a:ext cx="6581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10" eaLnBrk="0" hangingPunct="0">
              <a:defRPr/>
            </a:pPr>
            <a:r>
              <a:rPr lang="en-US" sz="3200" b="1" dirty="0">
                <a:solidFill>
                  <a:prstClr val="black"/>
                </a:solidFill>
                <a:cs typeface="Arial" panose="020B0604020202020204" pitchFamily="34" charset="0"/>
              </a:rPr>
              <a:t>Background Job Monitor Framework</a:t>
            </a:r>
          </a:p>
          <a:p>
            <a:pPr algn="ctr" defTabSz="1219110" eaLnBrk="0" hangingPunct="0">
              <a:defRPr/>
            </a:pPr>
            <a:endParaRPr lang="en-US" sz="2000" b="1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algn="ctr" defTabSz="1219110" eaLnBrk="0" hangingPunct="0">
              <a:defRPr/>
            </a:pPr>
            <a:r>
              <a:rPr lang="en-US" sz="2000" b="1" dirty="0">
                <a:solidFill>
                  <a:prstClr val="black"/>
                </a:solidFill>
                <a:cs typeface="Arial" panose="020B0604020202020204" pitchFamily="34" charset="0"/>
              </a:rPr>
              <a:t>15</a:t>
            </a:r>
            <a:r>
              <a:rPr lang="en-US" sz="2000" b="1" baseline="30000" dirty="0">
                <a:solidFill>
                  <a:prstClr val="black"/>
                </a:solidFill>
                <a:cs typeface="Arial" panose="020B0604020202020204" pitchFamily="34" charset="0"/>
              </a:rPr>
              <a:t>th</a:t>
            </a:r>
            <a:r>
              <a:rPr lang="en-US" sz="2000" b="1" dirty="0">
                <a:solidFill>
                  <a:prstClr val="black"/>
                </a:solidFill>
                <a:cs typeface="Arial" panose="020B0604020202020204" pitchFamily="34" charset="0"/>
              </a:rPr>
              <a:t> March 2021</a:t>
            </a:r>
          </a:p>
        </p:txBody>
      </p:sp>
    </p:spTree>
    <p:extLst>
      <p:ext uri="{BB962C8B-B14F-4D97-AF65-F5344CB8AC3E}">
        <p14:creationId xmlns:p14="http://schemas.microsoft.com/office/powerpoint/2010/main" val="18326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5F9D6D-F211-47F1-AD70-2BDD2F7029C3}"/>
              </a:ext>
            </a:extLst>
          </p:cNvPr>
          <p:cNvSpPr/>
          <p:nvPr/>
        </p:nvSpPr>
        <p:spPr>
          <a:xfrm>
            <a:off x="454253" y="1003539"/>
            <a:ext cx="3860572" cy="43209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Process Flow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BCD2B7-ACD1-478A-AA0E-E885B7D3E3EB}"/>
              </a:ext>
            </a:extLst>
          </p:cNvPr>
          <p:cNvSpPr/>
          <p:nvPr/>
        </p:nvSpPr>
        <p:spPr>
          <a:xfrm>
            <a:off x="2771194" y="1239331"/>
            <a:ext cx="9144581" cy="9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Step 1</a:t>
            </a:r>
          </a:p>
          <a:p>
            <a:r>
              <a:rPr lang="en-US" dirty="0"/>
              <a:t>Users will register their data collector programs in a configuration table along with other information like, Variant name, Spool Output structure, Start date, End Date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D50B8B-5846-452A-A30C-E2402140EBC2}"/>
              </a:ext>
            </a:extLst>
          </p:cNvPr>
          <p:cNvSpPr/>
          <p:nvPr/>
        </p:nvSpPr>
        <p:spPr>
          <a:xfrm>
            <a:off x="2771194" y="2310791"/>
            <a:ext cx="8966553" cy="9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Step 2</a:t>
            </a:r>
          </a:p>
          <a:p>
            <a:r>
              <a:rPr lang="en-US" dirty="0"/>
              <a:t>Background framework caller program will read the configuration table and schedule the jobs for the data collector programs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14648F-0B23-47A3-B353-680F195B5BC9}"/>
              </a:ext>
            </a:extLst>
          </p:cNvPr>
          <p:cNvSpPr/>
          <p:nvPr/>
        </p:nvSpPr>
        <p:spPr>
          <a:xfrm>
            <a:off x="2771193" y="3367633"/>
            <a:ext cx="8725481" cy="10710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Step 3</a:t>
            </a:r>
          </a:p>
          <a:p>
            <a:r>
              <a:rPr lang="en-US" dirty="0"/>
              <a:t>Background framework caller program will schedule another step within the same job to read the spool output data of the data collector program and update in monitor table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5BA62778-5C62-4F88-8B9C-FB28A2914D4D}"/>
              </a:ext>
            </a:extLst>
          </p:cNvPr>
          <p:cNvSpPr txBox="1">
            <a:spLocks/>
          </p:cNvSpPr>
          <p:nvPr/>
        </p:nvSpPr>
        <p:spPr>
          <a:xfrm>
            <a:off x="656932" y="237485"/>
            <a:ext cx="10426704" cy="6081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D3F40-3DAE-4F36-8D0B-B3197C907159}"/>
              </a:ext>
            </a:extLst>
          </p:cNvPr>
          <p:cNvSpPr/>
          <p:nvPr/>
        </p:nvSpPr>
        <p:spPr>
          <a:xfrm>
            <a:off x="2771193" y="4595935"/>
            <a:ext cx="8411157" cy="9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Step 4</a:t>
            </a:r>
          </a:p>
          <a:p>
            <a:r>
              <a:rPr lang="en-US" dirty="0"/>
              <a:t>Jobs and their output can be monitored on the Fiori Screen created using RAP</a:t>
            </a:r>
          </a:p>
        </p:txBody>
      </p:sp>
    </p:spTree>
    <p:extLst>
      <p:ext uri="{BB962C8B-B14F-4D97-AF65-F5344CB8AC3E}">
        <p14:creationId xmlns:p14="http://schemas.microsoft.com/office/powerpoint/2010/main" val="425593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1930D81-BA26-4BB0-99FD-1B942DB7E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61887"/>
              </p:ext>
            </p:extLst>
          </p:nvPr>
        </p:nvGraphicFramePr>
        <p:xfrm>
          <a:off x="313634" y="2402479"/>
          <a:ext cx="5077515" cy="23591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77515">
                  <a:extLst>
                    <a:ext uri="{9D8B030D-6E8A-4147-A177-3AD203B41FA5}">
                      <a16:colId xmlns:a16="http://schemas.microsoft.com/office/drawing/2014/main" val="2160953923"/>
                    </a:ext>
                  </a:extLst>
                </a:gridCol>
              </a:tblGrid>
              <a:tr h="804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kern="1200" dirty="0">
                          <a:effectLst/>
                        </a:rPr>
                        <a:t>Key Points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016618"/>
                  </a:ext>
                </a:extLst>
              </a:tr>
              <a:tr h="1179262"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name and variant should be provided for the data collector program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 Frequency can be selected as Daily, Monthly, Quarterly…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spool structure is required to read the spool output data and update in the monitor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1559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0540223-3900-4EBC-B645-B71E5E4373EA}"/>
              </a:ext>
            </a:extLst>
          </p:cNvPr>
          <p:cNvSpPr/>
          <p:nvPr/>
        </p:nvSpPr>
        <p:spPr>
          <a:xfrm>
            <a:off x="313634" y="282594"/>
            <a:ext cx="11525941" cy="9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Step 1</a:t>
            </a:r>
          </a:p>
          <a:p>
            <a:r>
              <a:rPr lang="en-US" dirty="0"/>
              <a:t>Users will register their data collector programs in a configuration table along with other information like, Variant name, Spool Output structure, Start date, End Date</a:t>
            </a:r>
          </a:p>
          <a:p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9B116-B4FA-4B72-8D9B-7F4854BEEA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76900" y="1392829"/>
            <a:ext cx="6086475" cy="40031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D77E89-09BD-4188-8C87-C54ABB6F1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83" y="5465171"/>
            <a:ext cx="6116292" cy="12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39F9F074-B522-4A9C-8042-A3864C5FF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72315"/>
              </p:ext>
            </p:extLst>
          </p:nvPr>
        </p:nvGraphicFramePr>
        <p:xfrm>
          <a:off x="116957" y="1715714"/>
          <a:ext cx="11467241" cy="25419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5717">
                  <a:extLst>
                    <a:ext uri="{9D8B030D-6E8A-4147-A177-3AD203B41FA5}">
                      <a16:colId xmlns:a16="http://schemas.microsoft.com/office/drawing/2014/main" val="2059628667"/>
                    </a:ext>
                  </a:extLst>
                </a:gridCol>
                <a:gridCol w="2226468">
                  <a:extLst>
                    <a:ext uri="{9D8B030D-6E8A-4147-A177-3AD203B41FA5}">
                      <a16:colId xmlns:a16="http://schemas.microsoft.com/office/drawing/2014/main" val="2664501572"/>
                    </a:ext>
                  </a:extLst>
                </a:gridCol>
                <a:gridCol w="8415056">
                  <a:extLst>
                    <a:ext uri="{9D8B030D-6E8A-4147-A177-3AD203B41FA5}">
                      <a16:colId xmlns:a16="http://schemas.microsoft.com/office/drawing/2014/main" val="2160953923"/>
                    </a:ext>
                  </a:extLst>
                </a:gridCol>
              </a:tblGrid>
              <a:tr h="633489"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>
                          <a:effectLst/>
                        </a:rPr>
                        <a:t>No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kern="1200" dirty="0">
                          <a:effectLst/>
                        </a:rPr>
                        <a:t>Description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016618"/>
                  </a:ext>
                </a:extLst>
              </a:tr>
              <a:tr h="63615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ZBCJ_MONITOR_FRMWKR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to read the configuration table and schedule the background jobs for data collector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15596"/>
                  </a:ext>
                </a:extLst>
              </a:tr>
              <a:tr h="90401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ZPO_MONITOR_CLASS</a:t>
                      </a:r>
                      <a:endParaRPr lang="en-SG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1600" dirty="0"/>
                        <a:t>Data Collector class to read the purchase orders created in last 30 days with more than 100 days of payment terms </a:t>
                      </a:r>
                    </a:p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11688"/>
                  </a:ext>
                </a:extLst>
              </a:tr>
              <a:tr h="3683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ZREAD_SPOOL_DATA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to read the spool outputs and update in the monitor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1728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D0AA3F1-88E4-4BEE-985B-55E91C516394}"/>
              </a:ext>
            </a:extLst>
          </p:cNvPr>
          <p:cNvSpPr/>
          <p:nvPr/>
        </p:nvSpPr>
        <p:spPr>
          <a:xfrm>
            <a:off x="116958" y="206196"/>
            <a:ext cx="11467241" cy="870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Step 2 &amp; 3</a:t>
            </a:r>
          </a:p>
          <a:p>
            <a:r>
              <a:rPr lang="en-US" dirty="0"/>
              <a:t>Background framework caller program will read the configuration table and schedule the jobs for the data collector programs and read the spool output.</a:t>
            </a:r>
          </a:p>
        </p:txBody>
      </p:sp>
    </p:spTree>
    <p:extLst>
      <p:ext uri="{BB962C8B-B14F-4D97-AF65-F5344CB8AC3E}">
        <p14:creationId xmlns:p14="http://schemas.microsoft.com/office/powerpoint/2010/main" val="218880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62E0A2-825C-49DF-A8CC-C88826A358FC}"/>
              </a:ext>
            </a:extLst>
          </p:cNvPr>
          <p:cNvSpPr/>
          <p:nvPr/>
        </p:nvSpPr>
        <p:spPr>
          <a:xfrm>
            <a:off x="228573" y="138235"/>
            <a:ext cx="11115702" cy="8809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Step 4</a:t>
            </a:r>
          </a:p>
          <a:p>
            <a:r>
              <a:rPr lang="en-US" dirty="0"/>
              <a:t>Jobs and their output can be monitored on the Fiori Screen created using RAP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BCC576-E7F8-4852-B7FE-9834E984C4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573" y="1304289"/>
            <a:ext cx="4905401" cy="19910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6359FC-9DE6-4B69-8446-A80A5414CD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76875" y="3429000"/>
            <a:ext cx="5953125" cy="3086735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066005D-B331-4545-9E90-E5BDEF928789}"/>
              </a:ext>
            </a:extLst>
          </p:cNvPr>
          <p:cNvCxnSpPr>
            <a:stCxn id="8" idx="3"/>
          </p:cNvCxnSpPr>
          <p:nvPr/>
        </p:nvCxnSpPr>
        <p:spPr>
          <a:xfrm>
            <a:off x="5133974" y="2299811"/>
            <a:ext cx="2457451" cy="995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15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6094596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298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PSC Approval</dc:title>
  <dc:creator>Prateek Gupta  (NCS)</dc:creator>
  <cp:lastModifiedBy>Prateek Gupta  (NCS)</cp:lastModifiedBy>
  <cp:revision>53</cp:revision>
  <dcterms:created xsi:type="dcterms:W3CDTF">2020-06-26T02:47:16Z</dcterms:created>
  <dcterms:modified xsi:type="dcterms:W3CDTF">2021-03-15T08:04:17Z</dcterms:modified>
</cp:coreProperties>
</file>