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Space Mono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Bebas Neue"/>
      <p:regular r:id="rId44"/>
    </p:embeddedFont>
    <p:embeddedFont>
      <p:font typeface="Tajawal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4A5CE6-C3C7-414B-A15A-4A4594554123}">
  <a:tblStyle styleId="{054A5CE6-C3C7-414B-A15A-4A45945541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BebasNeue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Tajawal-bold.fntdata"/><Relationship Id="rId23" Type="http://schemas.openxmlformats.org/officeDocument/2006/relationships/slide" Target="slides/slide18.xml"/><Relationship Id="rId45" Type="http://schemas.openxmlformats.org/officeDocument/2006/relationships/font" Target="fonts/Tajaw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paceMono-bold.fntdata"/><Relationship Id="rId14" Type="http://schemas.openxmlformats.org/officeDocument/2006/relationships/slide" Target="slides/slide9.xml"/><Relationship Id="rId36" Type="http://schemas.openxmlformats.org/officeDocument/2006/relationships/font" Target="fonts/SpaceMono-regular.fntdata"/><Relationship Id="rId17" Type="http://schemas.openxmlformats.org/officeDocument/2006/relationships/slide" Target="slides/slide12.xml"/><Relationship Id="rId39" Type="http://schemas.openxmlformats.org/officeDocument/2006/relationships/font" Target="fonts/Space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Space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c8792504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c8792504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8792504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c8792504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c879250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c879250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c879250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c879250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c8792504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c879250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c879250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c879250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c879250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c879250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c879250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c879250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3e876754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3e876754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c8792504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c879250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c8792504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c8792504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c8792504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c8792504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c8792504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c8792504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c8792504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c8792504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12a47b96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12a47b96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c8792504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c8792504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c8792504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c8792504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c8792504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c879250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c87925048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c8792504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c8792504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c8792504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1904c91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1904c91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c8792504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1c8792504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c879250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c879250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c879250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c879250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c8792504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c8792504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88100" y="576075"/>
            <a:ext cx="6967800" cy="18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32650" y="2482800"/>
            <a:ext cx="3878700" cy="432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284000" y="941525"/>
            <a:ext cx="6576000" cy="1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2272650" y="2143200"/>
            <a:ext cx="4598700" cy="497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66" name="Google Shape;66;p11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67" name="Google Shape;67;p11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716613" y="2289025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2" type="subTitle"/>
          </p:nvPr>
        </p:nvSpPr>
        <p:spPr>
          <a:xfrm>
            <a:off x="3511043" y="2289025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3" type="subTitle"/>
          </p:nvPr>
        </p:nvSpPr>
        <p:spPr>
          <a:xfrm>
            <a:off x="6305479" y="2289025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4" type="title"/>
          </p:nvPr>
        </p:nvSpPr>
        <p:spPr>
          <a:xfrm>
            <a:off x="1410215" y="11798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5" type="title"/>
          </p:nvPr>
        </p:nvSpPr>
        <p:spPr>
          <a:xfrm>
            <a:off x="4204652" y="11798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6" type="title"/>
          </p:nvPr>
        </p:nvSpPr>
        <p:spPr>
          <a:xfrm>
            <a:off x="6999090" y="1179883"/>
            <a:ext cx="7347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idx="7" type="subTitle"/>
          </p:nvPr>
        </p:nvSpPr>
        <p:spPr>
          <a:xfrm>
            <a:off x="716613" y="1627479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8" type="subTitle"/>
          </p:nvPr>
        </p:nvSpPr>
        <p:spPr>
          <a:xfrm>
            <a:off x="3511048" y="1627479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9" type="subTitle"/>
          </p:nvPr>
        </p:nvSpPr>
        <p:spPr>
          <a:xfrm>
            <a:off x="6305484" y="1627479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0" name="Google Shape;80;p13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81" name="Google Shape;81;p13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82" name="Google Shape;82;p13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3"/>
          <p:cNvSpPr txBox="1"/>
          <p:nvPr>
            <p:ph idx="13" type="subTitle"/>
          </p:nvPr>
        </p:nvSpPr>
        <p:spPr>
          <a:xfrm>
            <a:off x="716600" y="4119200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3511030" y="4119200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5" type="subTitle"/>
          </p:nvPr>
        </p:nvSpPr>
        <p:spPr>
          <a:xfrm>
            <a:off x="6305467" y="4119200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16" type="title"/>
          </p:nvPr>
        </p:nvSpPr>
        <p:spPr>
          <a:xfrm>
            <a:off x="1410202" y="3010058"/>
            <a:ext cx="7347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17" type="title"/>
          </p:nvPr>
        </p:nvSpPr>
        <p:spPr>
          <a:xfrm>
            <a:off x="4204640" y="3010058"/>
            <a:ext cx="7347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8" type="title"/>
          </p:nvPr>
        </p:nvSpPr>
        <p:spPr>
          <a:xfrm>
            <a:off x="6999077" y="3010058"/>
            <a:ext cx="734700" cy="44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9" type="subTitle"/>
          </p:nvPr>
        </p:nvSpPr>
        <p:spPr>
          <a:xfrm>
            <a:off x="716600" y="3457654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0" type="subTitle"/>
          </p:nvPr>
        </p:nvSpPr>
        <p:spPr>
          <a:xfrm>
            <a:off x="3511036" y="3457654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1" type="subTitle"/>
          </p:nvPr>
        </p:nvSpPr>
        <p:spPr>
          <a:xfrm>
            <a:off x="6305471" y="3457654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13225" y="3347088"/>
            <a:ext cx="4962000" cy="53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13225" y="1264513"/>
            <a:ext cx="4962000" cy="1971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" name="Google Shape;95;p14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96" name="Google Shape;96;p14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97" name="Google Shape;97;p14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143375" y="1221288"/>
            <a:ext cx="3115800" cy="19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1143375" y="3189913"/>
            <a:ext cx="31158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5"/>
          <p:cNvSpPr/>
          <p:nvPr>
            <p:ph idx="2" type="pic"/>
          </p:nvPr>
        </p:nvSpPr>
        <p:spPr>
          <a:xfrm>
            <a:off x="4797275" y="787113"/>
            <a:ext cx="3401700" cy="356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02" name="Google Shape;102;p15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03" name="Google Shape;103;p15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04" name="Google Shape;104;p15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390550" y="1655450"/>
            <a:ext cx="23586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1390550" y="2620750"/>
            <a:ext cx="23586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8" name="Google Shape;108;p16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09" name="Google Shape;109;p16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10" name="Google Shape;110;p16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5516900" y="1636050"/>
            <a:ext cx="20502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5517000" y="2640150"/>
            <a:ext cx="20502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4" name="Google Shape;114;p17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115" name="Google Shape;115;p17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16" name="Google Shape;116;p17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075083" y="2889374"/>
            <a:ext cx="2201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2" type="subTitle"/>
          </p:nvPr>
        </p:nvSpPr>
        <p:spPr>
          <a:xfrm>
            <a:off x="1867213" y="2889374"/>
            <a:ext cx="2201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3" type="subTitle"/>
          </p:nvPr>
        </p:nvSpPr>
        <p:spPr>
          <a:xfrm>
            <a:off x="1867213" y="2499350"/>
            <a:ext cx="22017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4" type="subTitle"/>
          </p:nvPr>
        </p:nvSpPr>
        <p:spPr>
          <a:xfrm>
            <a:off x="5075086" y="2499350"/>
            <a:ext cx="2201700" cy="4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3" name="Google Shape;123;p18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124" name="Google Shape;124;p18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25" name="Google Shape;125;p18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4685985" y="1660000"/>
            <a:ext cx="2997000" cy="2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2" type="subTitle"/>
          </p:nvPr>
        </p:nvSpPr>
        <p:spPr>
          <a:xfrm>
            <a:off x="1461012" y="1660000"/>
            <a:ext cx="2997000" cy="20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0" name="Google Shape;130;p19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131" name="Google Shape;131;p19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32" name="Google Shape;132;p19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1268888" y="2904525"/>
            <a:ext cx="1977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2" type="subTitle"/>
          </p:nvPr>
        </p:nvSpPr>
        <p:spPr>
          <a:xfrm>
            <a:off x="3583497" y="2904525"/>
            <a:ext cx="1977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3" type="subTitle"/>
          </p:nvPr>
        </p:nvSpPr>
        <p:spPr>
          <a:xfrm>
            <a:off x="5898112" y="2904525"/>
            <a:ext cx="19770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4" type="subTitle"/>
          </p:nvPr>
        </p:nvSpPr>
        <p:spPr>
          <a:xfrm>
            <a:off x="1268888" y="2552700"/>
            <a:ext cx="1977000" cy="4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5" type="subTitle"/>
          </p:nvPr>
        </p:nvSpPr>
        <p:spPr>
          <a:xfrm>
            <a:off x="3583500" y="2552700"/>
            <a:ext cx="1977000" cy="4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6" type="subTitle"/>
          </p:nvPr>
        </p:nvSpPr>
        <p:spPr>
          <a:xfrm>
            <a:off x="5898112" y="2552700"/>
            <a:ext cx="1977000" cy="4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1" name="Google Shape;141;p20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42" name="Google Shape;142;p20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43" name="Google Shape;143;p20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707975" y="2107338"/>
            <a:ext cx="4515000" cy="16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837525" y="994913"/>
            <a:ext cx="1278900" cy="1086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837525" y="3773575"/>
            <a:ext cx="3973200" cy="37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0" name="Google Shape;20;p3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267763" y="2197175"/>
            <a:ext cx="16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2" type="subTitle"/>
          </p:nvPr>
        </p:nvSpPr>
        <p:spPr>
          <a:xfrm>
            <a:off x="5181531" y="2197175"/>
            <a:ext cx="16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3" type="subTitle"/>
          </p:nvPr>
        </p:nvSpPr>
        <p:spPr>
          <a:xfrm>
            <a:off x="2267763" y="3935375"/>
            <a:ext cx="16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4" type="subTitle"/>
          </p:nvPr>
        </p:nvSpPr>
        <p:spPr>
          <a:xfrm>
            <a:off x="5181531" y="3935375"/>
            <a:ext cx="16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5" type="subTitle"/>
          </p:nvPr>
        </p:nvSpPr>
        <p:spPr>
          <a:xfrm>
            <a:off x="2267763" y="1913575"/>
            <a:ext cx="1694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6" type="subTitle"/>
          </p:nvPr>
        </p:nvSpPr>
        <p:spPr>
          <a:xfrm>
            <a:off x="2267763" y="3651850"/>
            <a:ext cx="1694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7" type="subTitle"/>
          </p:nvPr>
        </p:nvSpPr>
        <p:spPr>
          <a:xfrm>
            <a:off x="5181531" y="1913575"/>
            <a:ext cx="1694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8" type="subTitle"/>
          </p:nvPr>
        </p:nvSpPr>
        <p:spPr>
          <a:xfrm>
            <a:off x="5181531" y="3651850"/>
            <a:ext cx="1694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4" name="Google Shape;154;p21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155" name="Google Shape;155;p21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56" name="Google Shape;156;p21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1452025" y="2254941"/>
            <a:ext cx="1782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subTitle"/>
          </p:nvPr>
        </p:nvSpPr>
        <p:spPr>
          <a:xfrm>
            <a:off x="3680700" y="2254941"/>
            <a:ext cx="1782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3" type="subTitle"/>
          </p:nvPr>
        </p:nvSpPr>
        <p:spPr>
          <a:xfrm>
            <a:off x="1452025" y="3926875"/>
            <a:ext cx="1782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4" type="subTitle"/>
          </p:nvPr>
        </p:nvSpPr>
        <p:spPr>
          <a:xfrm>
            <a:off x="3680700" y="3926875"/>
            <a:ext cx="1782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2"/>
          <p:cNvSpPr txBox="1"/>
          <p:nvPr>
            <p:ph idx="5" type="subTitle"/>
          </p:nvPr>
        </p:nvSpPr>
        <p:spPr>
          <a:xfrm>
            <a:off x="5909375" y="2254941"/>
            <a:ext cx="1782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6" type="subTitle"/>
          </p:nvPr>
        </p:nvSpPr>
        <p:spPr>
          <a:xfrm>
            <a:off x="5909375" y="3926875"/>
            <a:ext cx="1782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7" type="subTitle"/>
          </p:nvPr>
        </p:nvSpPr>
        <p:spPr>
          <a:xfrm>
            <a:off x="1450825" y="1993450"/>
            <a:ext cx="178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8" type="subTitle"/>
          </p:nvPr>
        </p:nvSpPr>
        <p:spPr>
          <a:xfrm>
            <a:off x="3679500" y="1993450"/>
            <a:ext cx="178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9" type="subTitle"/>
          </p:nvPr>
        </p:nvSpPr>
        <p:spPr>
          <a:xfrm>
            <a:off x="5908175" y="1993450"/>
            <a:ext cx="178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3" type="subTitle"/>
          </p:nvPr>
        </p:nvSpPr>
        <p:spPr>
          <a:xfrm>
            <a:off x="1450825" y="3664246"/>
            <a:ext cx="178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4" type="subTitle"/>
          </p:nvPr>
        </p:nvSpPr>
        <p:spPr>
          <a:xfrm>
            <a:off x="3679500" y="3664246"/>
            <a:ext cx="178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5" type="subTitle"/>
          </p:nvPr>
        </p:nvSpPr>
        <p:spPr>
          <a:xfrm>
            <a:off x="5908175" y="3664246"/>
            <a:ext cx="1785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71" name="Google Shape;171;p22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72" name="Google Shape;172;p22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73" name="Google Shape;173;p22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hasCustomPrompt="1" type="title"/>
          </p:nvPr>
        </p:nvSpPr>
        <p:spPr>
          <a:xfrm>
            <a:off x="866175" y="706175"/>
            <a:ext cx="4178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866175" y="1387975"/>
            <a:ext cx="4178700" cy="37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hasCustomPrompt="1" idx="2" type="title"/>
          </p:nvPr>
        </p:nvSpPr>
        <p:spPr>
          <a:xfrm>
            <a:off x="866175" y="2003879"/>
            <a:ext cx="4178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23"/>
          <p:cNvSpPr txBox="1"/>
          <p:nvPr>
            <p:ph idx="3" type="subTitle"/>
          </p:nvPr>
        </p:nvSpPr>
        <p:spPr>
          <a:xfrm>
            <a:off x="866175" y="2688250"/>
            <a:ext cx="4178700" cy="37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hasCustomPrompt="1" idx="4" type="title"/>
          </p:nvPr>
        </p:nvSpPr>
        <p:spPr>
          <a:xfrm>
            <a:off x="866175" y="3301584"/>
            <a:ext cx="41787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3"/>
          <p:cNvSpPr txBox="1"/>
          <p:nvPr>
            <p:ph idx="5" type="subTitle"/>
          </p:nvPr>
        </p:nvSpPr>
        <p:spPr>
          <a:xfrm>
            <a:off x="866175" y="3988526"/>
            <a:ext cx="4178700" cy="372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81" name="Google Shape;181;p23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83" name="Google Shape;183;p23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6" name="Google Shape;186;p24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87" name="Google Shape;187;p24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88" name="Google Shape;188;p24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815050" y="627152"/>
            <a:ext cx="4448100" cy="12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3815000" y="17608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/>
        </p:nvSpPr>
        <p:spPr>
          <a:xfrm>
            <a:off x="3815150" y="3577050"/>
            <a:ext cx="4447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Tajawal"/>
                <a:ea typeface="Tajawal"/>
                <a:cs typeface="Tajawal"/>
                <a:sym typeface="Tajawal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 </a:t>
            </a:r>
            <a:endParaRPr b="1" sz="1200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94" name="Google Shape;194;p25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95" name="Google Shape;195;p25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6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198" name="Google Shape;198;p26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199" name="Google Shape;199;p26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7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202" name="Google Shape;202;p27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03" name="Google Shape;203;p27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558650"/>
            <a:ext cx="3766800" cy="18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jawal Light"/>
              <a:buChar char="■"/>
              <a:defRPr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25" name="Google Shape;25;p4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26" name="Google Shape;26;p4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i="1" sz="2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" name="Google Shape;33;p5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34" name="Google Shape;34;p5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35" name="Google Shape;35;p5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" name="Google Shape;38;p6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39" name="Google Shape;39;p6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40" name="Google Shape;40;p6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410763" y="1895175"/>
            <a:ext cx="32424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1490813" y="1281225"/>
            <a:ext cx="2767800" cy="294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5" name="Google Shape;45;p7"/>
          <p:cNvGrpSpPr/>
          <p:nvPr/>
        </p:nvGrpSpPr>
        <p:grpSpPr>
          <a:xfrm>
            <a:off x="202100" y="179883"/>
            <a:ext cx="8938025" cy="286929"/>
            <a:chOff x="202100" y="179883"/>
            <a:chExt cx="8938025" cy="286929"/>
          </a:xfrm>
        </p:grpSpPr>
        <p:cxnSp>
          <p:nvCxnSpPr>
            <p:cNvPr id="46" name="Google Shape;46;p7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47" name="Google Shape;47;p7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003675" y="1017725"/>
            <a:ext cx="6827400" cy="14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8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51" name="Google Shape;51;p8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2" name="Google Shape;52;p8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2420250" y="741800"/>
            <a:ext cx="43035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420250" y="2126200"/>
            <a:ext cx="4303500" cy="671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6" name="Google Shape;56;p9"/>
          <p:cNvGrpSpPr/>
          <p:nvPr/>
        </p:nvGrpSpPr>
        <p:grpSpPr>
          <a:xfrm flipH="1">
            <a:off x="0" y="179883"/>
            <a:ext cx="8938025" cy="286929"/>
            <a:chOff x="202100" y="179883"/>
            <a:chExt cx="8938025" cy="286929"/>
          </a:xfrm>
        </p:grpSpPr>
        <p:cxnSp>
          <p:nvCxnSpPr>
            <p:cNvPr id="57" name="Google Shape;57;p9"/>
            <p:cNvCxnSpPr/>
            <p:nvPr/>
          </p:nvCxnSpPr>
          <p:spPr>
            <a:xfrm>
              <a:off x="760525" y="323350"/>
              <a:ext cx="837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8" name="Google Shape;58;p9"/>
            <p:cNvSpPr/>
            <p:nvPr/>
          </p:nvSpPr>
          <p:spPr>
            <a:xfrm>
              <a:off x="202100" y="179883"/>
              <a:ext cx="343514" cy="286929"/>
            </a:xfrm>
            <a:custGeom>
              <a:rect b="b" l="l" r="r" t="t"/>
              <a:pathLst>
                <a:path extrusionOk="0" h="5738588" w="6870271">
                  <a:moveTo>
                    <a:pt x="3298309" y="4707403"/>
                  </a:moveTo>
                  <a:cubicBezTo>
                    <a:pt x="3059221" y="5014102"/>
                    <a:pt x="2830231" y="5307846"/>
                    <a:pt x="2601252" y="5601589"/>
                  </a:cubicBezTo>
                  <a:cubicBezTo>
                    <a:pt x="2584688" y="5622838"/>
                    <a:pt x="2569592" y="5645431"/>
                    <a:pt x="2551392" y="5665166"/>
                  </a:cubicBezTo>
                  <a:cubicBezTo>
                    <a:pt x="2448961" y="5776159"/>
                    <a:pt x="2355586" y="5761254"/>
                    <a:pt x="2296615" y="5620843"/>
                  </a:cubicBezTo>
                  <a:cubicBezTo>
                    <a:pt x="2110760" y="5178362"/>
                    <a:pt x="1924703" y="4735936"/>
                    <a:pt x="1744127" y="4291303"/>
                  </a:cubicBezTo>
                  <a:cubicBezTo>
                    <a:pt x="1704264" y="4193153"/>
                    <a:pt x="1649328" y="4133835"/>
                    <a:pt x="1546258" y="4095698"/>
                  </a:cubicBezTo>
                  <a:cubicBezTo>
                    <a:pt x="1079301" y="3922944"/>
                    <a:pt x="615258" y="3742211"/>
                    <a:pt x="152189" y="3559236"/>
                  </a:cubicBezTo>
                  <a:cubicBezTo>
                    <a:pt x="95247" y="3536733"/>
                    <a:pt x="50431" y="3483567"/>
                    <a:pt x="0" y="3444612"/>
                  </a:cubicBezTo>
                  <a:cubicBezTo>
                    <a:pt x="45859" y="3395615"/>
                    <a:pt x="82606" y="3328565"/>
                    <a:pt x="138876" y="3300234"/>
                  </a:cubicBezTo>
                  <a:cubicBezTo>
                    <a:pt x="2306925" y="2208784"/>
                    <a:pt x="4476578" y="1120506"/>
                    <a:pt x="6647485" y="34716"/>
                  </a:cubicBezTo>
                  <a:cubicBezTo>
                    <a:pt x="6701648" y="7629"/>
                    <a:pt x="6790384" y="-14370"/>
                    <a:pt x="6829709" y="11608"/>
                  </a:cubicBezTo>
                  <a:cubicBezTo>
                    <a:pt x="6865940" y="35523"/>
                    <a:pt x="6878369" y="132328"/>
                    <a:pt x="6865100" y="188486"/>
                  </a:cubicBezTo>
                  <a:cubicBezTo>
                    <a:pt x="6738328" y="724960"/>
                    <a:pt x="6606468" y="1260279"/>
                    <a:pt x="6471066" y="1794656"/>
                  </a:cubicBezTo>
                  <a:cubicBezTo>
                    <a:pt x="6158540" y="3028176"/>
                    <a:pt x="5843279" y="4261000"/>
                    <a:pt x="5528949" y="5494059"/>
                  </a:cubicBezTo>
                  <a:cubicBezTo>
                    <a:pt x="5497144" y="5618815"/>
                    <a:pt x="5413618" y="5597050"/>
                    <a:pt x="5328435" y="5561424"/>
                  </a:cubicBezTo>
                  <a:cubicBezTo>
                    <a:pt x="4976674" y="5414289"/>
                    <a:pt x="4625282" y="5266268"/>
                    <a:pt x="4273834" y="5118371"/>
                  </a:cubicBezTo>
                  <a:cubicBezTo>
                    <a:pt x="3951782" y="4982847"/>
                    <a:pt x="3629830" y="4847075"/>
                    <a:pt x="3298309" y="4707403"/>
                  </a:cubicBezTo>
                  <a:close/>
                  <a:moveTo>
                    <a:pt x="5362269" y="5351687"/>
                  </a:moveTo>
                  <a:cubicBezTo>
                    <a:pt x="5374776" y="5317495"/>
                    <a:pt x="5385983" y="5293736"/>
                    <a:pt x="5392236" y="5268745"/>
                  </a:cubicBezTo>
                  <a:cubicBezTo>
                    <a:pt x="5669785" y="4160239"/>
                    <a:pt x="5950327" y="3052450"/>
                    <a:pt x="6220268" y="1942094"/>
                  </a:cubicBezTo>
                  <a:cubicBezTo>
                    <a:pt x="6259682" y="1779975"/>
                    <a:pt x="6269253" y="1603635"/>
                    <a:pt x="6254504" y="1437246"/>
                  </a:cubicBezTo>
                  <a:cubicBezTo>
                    <a:pt x="6238983" y="1262184"/>
                    <a:pt x="6128999" y="1219351"/>
                    <a:pt x="5993967" y="1334121"/>
                  </a:cubicBezTo>
                  <a:cubicBezTo>
                    <a:pt x="5848300" y="1457923"/>
                    <a:pt x="5716350" y="1602156"/>
                    <a:pt x="5597691" y="1752653"/>
                  </a:cubicBezTo>
                  <a:cubicBezTo>
                    <a:pt x="5105474" y="2376955"/>
                    <a:pt x="4620564" y="3006994"/>
                    <a:pt x="4132930" y="3634905"/>
                  </a:cubicBezTo>
                  <a:cubicBezTo>
                    <a:pt x="3896487" y="3939362"/>
                    <a:pt x="3659966" y="4243764"/>
                    <a:pt x="3415902" y="4557937"/>
                  </a:cubicBezTo>
                  <a:cubicBezTo>
                    <a:pt x="4070418" y="4824851"/>
                    <a:pt x="4712538" y="5086723"/>
                    <a:pt x="5362269" y="5351687"/>
                  </a:cubicBezTo>
                  <a:close/>
                  <a:moveTo>
                    <a:pt x="2458207" y="5485856"/>
                  </a:moveTo>
                  <a:cubicBezTo>
                    <a:pt x="3668068" y="3912791"/>
                    <a:pt x="4866454" y="2354653"/>
                    <a:pt x="6064839" y="796527"/>
                  </a:cubicBezTo>
                  <a:cubicBezTo>
                    <a:pt x="6058339" y="790710"/>
                    <a:pt x="6051839" y="784905"/>
                    <a:pt x="6045339" y="779089"/>
                  </a:cubicBezTo>
                  <a:cubicBezTo>
                    <a:pt x="4651427" y="1887763"/>
                    <a:pt x="3257515" y="2996438"/>
                    <a:pt x="1859905" y="4108048"/>
                  </a:cubicBezTo>
                  <a:cubicBezTo>
                    <a:pt x="2059825" y="4568427"/>
                    <a:pt x="2255688" y="5019482"/>
                    <a:pt x="2458207" y="5485856"/>
                  </a:cubicBezTo>
                  <a:close/>
                  <a:moveTo>
                    <a:pt x="5764954" y="733746"/>
                  </a:moveTo>
                  <a:cubicBezTo>
                    <a:pt x="5759676" y="725441"/>
                    <a:pt x="5754397" y="717137"/>
                    <a:pt x="5749119" y="708833"/>
                  </a:cubicBezTo>
                  <a:cubicBezTo>
                    <a:pt x="3939454" y="1609743"/>
                    <a:pt x="2129789" y="2510653"/>
                    <a:pt x="300468" y="3421358"/>
                  </a:cubicBezTo>
                  <a:cubicBezTo>
                    <a:pt x="753540" y="3591512"/>
                    <a:pt x="1182696" y="3748700"/>
                    <a:pt x="1608143" y="3915357"/>
                  </a:cubicBezTo>
                  <a:cubicBezTo>
                    <a:pt x="1710450" y="3955433"/>
                    <a:pt x="1778005" y="3938264"/>
                    <a:pt x="1860611" y="3871527"/>
                  </a:cubicBezTo>
                  <a:cubicBezTo>
                    <a:pt x="2737068" y="3163431"/>
                    <a:pt x="3616718" y="2459258"/>
                    <a:pt x="4495360" y="1753852"/>
                  </a:cubicBezTo>
                  <a:cubicBezTo>
                    <a:pt x="4918689" y="1413981"/>
                    <a:pt x="5341771" y="1073796"/>
                    <a:pt x="5764966" y="733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713225" y="539500"/>
            <a:ext cx="2985300" cy="1387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Mono"/>
              <a:buNone/>
              <a:defRPr b="1" sz="30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●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○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■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●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○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■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●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○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jawal"/>
              <a:buChar char="■"/>
              <a:defRPr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64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ctrTitle"/>
          </p:nvPr>
        </p:nvSpPr>
        <p:spPr>
          <a:xfrm>
            <a:off x="1088100" y="576075"/>
            <a:ext cx="6967800" cy="18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Bayesian Analysis of Glucose Data using Gibbs sampling and JAGS:</a:t>
            </a:r>
            <a:r>
              <a:rPr lang="en"/>
              <a:t> </a:t>
            </a:r>
            <a:endParaRPr b="0" i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/>
              <a:t>A Two Component Normal Mixture Model</a:t>
            </a:r>
            <a:endParaRPr b="0" i="1" sz="2400"/>
          </a:p>
        </p:txBody>
      </p:sp>
      <p:sp>
        <p:nvSpPr>
          <p:cNvPr id="209" name="Google Shape;209;p28"/>
          <p:cNvSpPr txBox="1"/>
          <p:nvPr>
            <p:ph idx="1" type="subTitle"/>
          </p:nvPr>
        </p:nvSpPr>
        <p:spPr>
          <a:xfrm>
            <a:off x="2632650" y="2482800"/>
            <a:ext cx="38787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 5770</a:t>
            </a:r>
            <a:r>
              <a:rPr lang="en"/>
              <a:t> - Bayesian Statistics - By Kui Zhang</a:t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3161400" y="3563573"/>
            <a:ext cx="2821200" cy="282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jawal"/>
                <a:ea typeface="Tajawal"/>
                <a:cs typeface="Tajawal"/>
                <a:sym typeface="Tajawal"/>
              </a:rPr>
              <a:t>Project Report</a:t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89" name="Google Shape;289;p37"/>
          <p:cNvSpPr txBox="1"/>
          <p:nvPr>
            <p:ph type="title"/>
          </p:nvPr>
        </p:nvSpPr>
        <p:spPr>
          <a:xfrm>
            <a:off x="3754100" y="1836888"/>
            <a:ext cx="4515000" cy="16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Bayesian Methodology</a:t>
            </a:r>
            <a:endParaRPr b="0" i="1" sz="4600"/>
          </a:p>
        </p:txBody>
      </p:sp>
      <p:sp>
        <p:nvSpPr>
          <p:cNvPr id="290" name="Google Shape;290;p37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idx="2" type="subTitle"/>
          </p:nvPr>
        </p:nvSpPr>
        <p:spPr>
          <a:xfrm>
            <a:off x="716550" y="1360200"/>
            <a:ext cx="77109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The mixture model is used to classify observation into two groups using latent variable (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/>
              <a:t>), a mixing </a:t>
            </a:r>
            <a:r>
              <a:rPr lang="en" sz="1800"/>
              <a:t>proportion</a:t>
            </a:r>
            <a:r>
              <a:rPr lang="en" sz="1800"/>
              <a:t> (𝜋), and group specific parameters (</a:t>
            </a:r>
            <a:r>
              <a:rPr lang="en" sz="1800">
                <a:solidFill>
                  <a:srgbClr val="000000"/>
                </a:solidFill>
              </a:rPr>
              <a:t>𝜃</a:t>
            </a:r>
            <a:r>
              <a:rPr baseline="-25000" lang="en" sz="18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, 𝜃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, 𝜎</a:t>
            </a:r>
            <a:r>
              <a:rPr baseline="-25000" lang="en" sz="1800">
                <a:solidFill>
                  <a:srgbClr val="000000"/>
                </a:solidFill>
              </a:rPr>
              <a:t>1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, σ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/>
              <a:t>).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Sampling Distribution: 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y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 | x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 = dnorm(y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;  𝜃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, 𝜎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), k ∊ {1, 2}</a:t>
            </a:r>
            <a:r>
              <a:rPr lang="en" sz="1800"/>
              <a:t> 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The latent group membership </a:t>
            </a:r>
            <a:r>
              <a:rPr lang="en" sz="1800">
                <a:solidFill>
                  <a:srgbClr val="000000"/>
                </a:solidFill>
              </a:rPr>
              <a:t>x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 follows P(X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 = 1) = </a:t>
            </a:r>
            <a:r>
              <a:rPr lang="en" sz="1800"/>
              <a:t>𝜋,	</a:t>
            </a:r>
            <a:r>
              <a:rPr lang="en" sz="1800">
                <a:solidFill>
                  <a:srgbClr val="000000"/>
                </a:solidFill>
              </a:rPr>
              <a:t>P(X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 sz="1800">
                <a:solidFill>
                  <a:srgbClr val="000000"/>
                </a:solidFill>
              </a:rPr>
              <a:t> = 2) = (1 - </a:t>
            </a:r>
            <a:r>
              <a:rPr lang="en" sz="1800"/>
              <a:t>𝜋)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/>
              <a:t>Prior Distribution:</a:t>
            </a:r>
            <a:endParaRPr b="1"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solidFill>
                  <a:srgbClr val="000000"/>
                </a:solidFill>
              </a:rPr>
              <a:t>Mixing pro𝑝ortions: 	p(𝜋) = 𝑑𝑏𝑒𝑡𝑎(𝜋; 𝛼, 𝛽)</a:t>
            </a:r>
            <a:r>
              <a:rPr lang="en" sz="1800"/>
              <a:t> 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Group means </a:t>
            </a:r>
            <a:r>
              <a:rPr lang="en" sz="1800"/>
              <a:t>(</a:t>
            </a:r>
            <a:r>
              <a:rPr lang="en" sz="1800">
                <a:solidFill>
                  <a:srgbClr val="000000"/>
                </a:solidFill>
              </a:rPr>
              <a:t>𝜃</a:t>
            </a:r>
            <a:r>
              <a:rPr baseline="-25000" lang="en" sz="1800">
                <a:solidFill>
                  <a:srgbClr val="000000"/>
                </a:solidFill>
              </a:rPr>
              <a:t>1</a:t>
            </a:r>
            <a:r>
              <a:rPr lang="en" sz="1800">
                <a:solidFill>
                  <a:srgbClr val="000000"/>
                </a:solidFill>
              </a:rPr>
              <a:t>, 𝜃</a:t>
            </a:r>
            <a:r>
              <a:rPr baseline="-25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): 	𝑝(𝜃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) = 𝑛𝑜𝑟𝑚𝑎𝑙(𝜃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; 𝜇</a:t>
            </a:r>
            <a:r>
              <a:rPr baseline="-25000" lang="en" sz="1800">
                <a:solidFill>
                  <a:srgbClr val="000000"/>
                </a:solidFill>
              </a:rPr>
              <a:t>o</a:t>
            </a:r>
            <a:r>
              <a:rPr lang="en" sz="1800">
                <a:solidFill>
                  <a:srgbClr val="000000"/>
                </a:solidFill>
              </a:rPr>
              <a:t>, 𝜏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), k ∊ {1, 2}</a:t>
            </a:r>
            <a:r>
              <a:rPr lang="en" sz="1800"/>
              <a:t> 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Group Variance		</a:t>
            </a:r>
            <a:r>
              <a:rPr lang="en" sz="1800">
                <a:solidFill>
                  <a:srgbClr val="000000"/>
                </a:solidFill>
              </a:rPr>
              <a:t>𝑝(𝜎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 = 𝑖𝑛𝑣𝑒𝑟𝑠𝑒-𝑔𝑎𝑚𝑚𝑎(𝜎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; 𝜈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lang="en" sz="1800">
                <a:solidFill>
                  <a:srgbClr val="000000"/>
                </a:solidFill>
              </a:rPr>
              <a:t>/2, 𝜈</a:t>
            </a:r>
            <a:r>
              <a:rPr baseline="-25000" lang="en" sz="1800">
                <a:solidFill>
                  <a:srgbClr val="000000"/>
                </a:solidFill>
              </a:rPr>
              <a:t>o</a:t>
            </a:r>
            <a:r>
              <a:rPr lang="en" sz="1800">
                <a:solidFill>
                  <a:srgbClr val="000000"/>
                </a:solidFill>
              </a:rPr>
              <a:t>𝜎</a:t>
            </a:r>
            <a:r>
              <a:rPr baseline="-25000" lang="en" sz="1800">
                <a:solidFill>
                  <a:srgbClr val="000000"/>
                </a:solidFill>
              </a:rPr>
              <a:t>0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/2)</a:t>
            </a:r>
            <a:endParaRPr sz="1800"/>
          </a:p>
        </p:txBody>
      </p:sp>
      <p:sp>
        <p:nvSpPr>
          <p:cNvPr id="296" name="Google Shape;296;p38"/>
          <p:cNvSpPr txBox="1"/>
          <p:nvPr>
            <p:ph type="title"/>
          </p:nvPr>
        </p:nvSpPr>
        <p:spPr>
          <a:xfrm>
            <a:off x="71655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and Priors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71655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Conditional distributions</a:t>
            </a:r>
            <a:endParaRPr/>
          </a:p>
        </p:txBody>
      </p:sp>
      <p:pic>
        <p:nvPicPr>
          <p:cNvPr id="302" name="Google Shape;30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88" y="1280160"/>
            <a:ext cx="68580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896125"/>
            <a:ext cx="68580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548640"/>
            <a:ext cx="68580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296300"/>
            <a:ext cx="68580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1"/>
          <p:cNvPicPr preferRelativeResize="0"/>
          <p:nvPr/>
        </p:nvPicPr>
        <p:blipFill rotWithShape="1">
          <a:blip r:embed="rId3">
            <a:alphaModFix/>
          </a:blip>
          <a:srcRect b="20848" l="0" r="0" t="0"/>
          <a:stretch/>
        </p:blipFill>
        <p:spPr>
          <a:xfrm>
            <a:off x="1143000" y="548640"/>
            <a:ext cx="6858001" cy="19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850313"/>
            <a:ext cx="6858000" cy="1753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321" name="Google Shape;321;p42"/>
          <p:cNvSpPr txBox="1"/>
          <p:nvPr>
            <p:ph type="title"/>
          </p:nvPr>
        </p:nvSpPr>
        <p:spPr>
          <a:xfrm>
            <a:off x="3754100" y="1836900"/>
            <a:ext cx="49242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Gibbs Sampler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MCMC Diagnostic</a:t>
            </a:r>
            <a:endParaRPr sz="4000"/>
          </a:p>
        </p:txBody>
      </p:sp>
      <p:sp>
        <p:nvSpPr>
          <p:cNvPr id="322" name="Google Shape;322;p42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1017350" y="539500"/>
            <a:ext cx="45435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Gibbs Samples:</a:t>
            </a:r>
            <a:r>
              <a:rPr lang="en" sz="4300"/>
              <a:t> </a:t>
            </a:r>
            <a:endParaRPr sz="4300"/>
          </a:p>
        </p:txBody>
      </p:sp>
      <p:sp>
        <p:nvSpPr>
          <p:cNvPr id="328" name="Google Shape;328;p43"/>
          <p:cNvSpPr txBox="1"/>
          <p:nvPr>
            <p:ph idx="1" type="subTitle"/>
          </p:nvPr>
        </p:nvSpPr>
        <p:spPr>
          <a:xfrm>
            <a:off x="5323175" y="677650"/>
            <a:ext cx="3523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5000</a:t>
            </a:r>
            <a:endParaRPr sz="2000"/>
          </a:p>
        </p:txBody>
      </p:sp>
      <p:sp>
        <p:nvSpPr>
          <p:cNvPr id="329" name="Google Shape;329;p43"/>
          <p:cNvSpPr txBox="1"/>
          <p:nvPr>
            <p:ph idx="2" type="title"/>
          </p:nvPr>
        </p:nvSpPr>
        <p:spPr>
          <a:xfrm>
            <a:off x="459500" y="1447250"/>
            <a:ext cx="36483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𝜃(1)(𝑠) Diagnostic:</a:t>
            </a:r>
            <a:endParaRPr sz="3600"/>
          </a:p>
        </p:txBody>
      </p:sp>
      <p:sp>
        <p:nvSpPr>
          <p:cNvPr id="330" name="Google Shape;330;p43"/>
          <p:cNvSpPr txBox="1"/>
          <p:nvPr>
            <p:ph idx="3" type="subTitle"/>
          </p:nvPr>
        </p:nvSpPr>
        <p:spPr>
          <a:xfrm>
            <a:off x="3675850" y="1691575"/>
            <a:ext cx="51711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initial </a:t>
            </a:r>
            <a:r>
              <a:rPr lang="en"/>
              <a:t>latent variable (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/>
              <a:t>)</a:t>
            </a:r>
            <a:r>
              <a:rPr lang="en"/>
              <a:t> = 1 if </a:t>
            </a:r>
            <a:r>
              <a:rPr lang="en" sz="1800">
                <a:solidFill>
                  <a:srgbClr val="000000"/>
                </a:solidFill>
              </a:rPr>
              <a:t>y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/>
              <a:t> is &lt; median, else 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diagnostic for - 𝜃(1)(𝑠) = min {𝜃1(𝑠) , 𝜃2(𝑠)}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diagnosed for two equal </a:t>
            </a:r>
            <a:r>
              <a:rPr lang="en"/>
              <a:t>halves</a:t>
            </a:r>
            <a:r>
              <a:rPr lang="en"/>
              <a:t> of 2500</a:t>
            </a:r>
            <a:endParaRPr/>
          </a:p>
        </p:txBody>
      </p:sp>
      <p:sp>
        <p:nvSpPr>
          <p:cNvPr id="331" name="Google Shape;331;p43"/>
          <p:cNvSpPr txBox="1"/>
          <p:nvPr>
            <p:ph idx="2" type="title"/>
          </p:nvPr>
        </p:nvSpPr>
        <p:spPr>
          <a:xfrm>
            <a:off x="459500" y="3029025"/>
            <a:ext cx="36483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𝜃(2)(𝑠) Diagnostic:</a:t>
            </a:r>
            <a:endParaRPr sz="3600"/>
          </a:p>
        </p:txBody>
      </p:sp>
      <p:sp>
        <p:nvSpPr>
          <p:cNvPr id="332" name="Google Shape;332;p43"/>
          <p:cNvSpPr txBox="1"/>
          <p:nvPr>
            <p:ph idx="3" type="subTitle"/>
          </p:nvPr>
        </p:nvSpPr>
        <p:spPr>
          <a:xfrm>
            <a:off x="3618900" y="3285975"/>
            <a:ext cx="5228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initial latent variable (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/>
              <a:t>) = 1 with probability 0.5, else 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diagnostic for - 𝜃(2)(𝑠) = max {𝜃1(𝑠) , 𝜃2(𝑠)}.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diagnosed for two different chains.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5029200" y="320040"/>
            <a:ext cx="3837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❖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First 2500 Samples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𝜃1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: 		104.0 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95% CI: 	[100.4, 107.7]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ACF: 		0.1628 (Lag 100)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ESS: 		134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❖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Last 2500 Samples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𝜃1: 		103.9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95% CI: 	[100.4, 108.0]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ACF: 		0.1419 (Lag 100)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ESS : 		94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338" name="Google Shape;338;p44"/>
          <p:cNvPicPr preferRelativeResize="0"/>
          <p:nvPr/>
        </p:nvPicPr>
        <p:blipFill rotWithShape="1">
          <a:blip r:embed="rId3">
            <a:alphaModFix/>
          </a:blip>
          <a:srcRect b="169" l="0" r="0" t="169"/>
          <a:stretch/>
        </p:blipFill>
        <p:spPr>
          <a:xfrm>
            <a:off x="5004590" y="2642870"/>
            <a:ext cx="3886201" cy="237798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4"/>
          <p:cNvSpPr txBox="1"/>
          <p:nvPr/>
        </p:nvSpPr>
        <p:spPr>
          <a:xfrm>
            <a:off x="457200" y="320050"/>
            <a:ext cx="4572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Sample Split - </a:t>
            </a:r>
            <a:r>
              <a:rPr lang="en" sz="24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</a:rPr>
              <a:t>𝜃(1)(𝑠)</a:t>
            </a: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 </a:t>
            </a:r>
            <a:endParaRPr sz="2400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69" l="0" r="0" t="59"/>
          <a:stretch/>
        </p:blipFill>
        <p:spPr>
          <a:xfrm>
            <a:off x="1051560" y="868680"/>
            <a:ext cx="3200401" cy="197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4"/>
          <p:cNvPicPr preferRelativeResize="0"/>
          <p:nvPr/>
        </p:nvPicPr>
        <p:blipFill rotWithShape="1">
          <a:blip r:embed="rId5">
            <a:alphaModFix/>
          </a:blip>
          <a:srcRect b="19" l="0" r="0" t="29"/>
          <a:stretch/>
        </p:blipFill>
        <p:spPr>
          <a:xfrm>
            <a:off x="1051560" y="3017520"/>
            <a:ext cx="3246120" cy="20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/>
        </p:nvSpPr>
        <p:spPr>
          <a:xfrm>
            <a:off x="5029200" y="320040"/>
            <a:ext cx="3837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❖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Chain 1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𝜃2: 		149.0 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95% CI: 	[136.8, 	161.7]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ACF: 		0.2958 (Lag 100)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ESS: 		98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❖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Chain 2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𝜃2: 		149.0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95% CI: 	[138.0, 160.5]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ACF: 		0.2414 (Lag 100)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ESS : 		18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347" name="Google Shape;347;p45"/>
          <p:cNvPicPr preferRelativeResize="0"/>
          <p:nvPr/>
        </p:nvPicPr>
        <p:blipFill rotWithShape="1">
          <a:blip r:embed="rId3">
            <a:alphaModFix/>
          </a:blip>
          <a:srcRect b="455" l="0" r="0" t="445"/>
          <a:stretch/>
        </p:blipFill>
        <p:spPr>
          <a:xfrm>
            <a:off x="5004590" y="2642870"/>
            <a:ext cx="3886201" cy="237798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5"/>
          <p:cNvSpPr txBox="1"/>
          <p:nvPr/>
        </p:nvSpPr>
        <p:spPr>
          <a:xfrm>
            <a:off x="457200" y="320050"/>
            <a:ext cx="4572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Multiple Chains</a:t>
            </a: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- </a:t>
            </a:r>
            <a:r>
              <a:rPr lang="en" sz="24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</a:rPr>
              <a:t>𝜃(1)(𝑠)</a:t>
            </a: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 </a:t>
            </a:r>
            <a:endParaRPr sz="2400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349" name="Google Shape;349;p45"/>
          <p:cNvPicPr preferRelativeResize="0"/>
          <p:nvPr/>
        </p:nvPicPr>
        <p:blipFill rotWithShape="1">
          <a:blip r:embed="rId4">
            <a:alphaModFix/>
          </a:blip>
          <a:srcRect b="69" l="0" r="0" t="59"/>
          <a:stretch/>
        </p:blipFill>
        <p:spPr>
          <a:xfrm>
            <a:off x="1051560" y="868680"/>
            <a:ext cx="3200401" cy="197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 rotWithShape="1">
          <a:blip r:embed="rId5">
            <a:alphaModFix/>
          </a:blip>
          <a:srcRect b="19" l="0" r="0" t="29"/>
          <a:stretch/>
        </p:blipFill>
        <p:spPr>
          <a:xfrm>
            <a:off x="1051560" y="3017520"/>
            <a:ext cx="3246120" cy="200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143375" y="917025"/>
            <a:ext cx="32946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1,000 samples</a:t>
            </a:r>
            <a:endParaRPr/>
          </a:p>
        </p:txBody>
      </p:sp>
      <p:sp>
        <p:nvSpPr>
          <p:cNvPr id="356" name="Google Shape;356;p46"/>
          <p:cNvSpPr txBox="1"/>
          <p:nvPr>
            <p:ph idx="1" type="subTitle"/>
          </p:nvPr>
        </p:nvSpPr>
        <p:spPr>
          <a:xfrm>
            <a:off x="1143375" y="2500438"/>
            <a:ext cx="31158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ESS for π: 		1045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ESS for 𝜃1: 		1427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ESS for 𝜃2: 		1057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ESS for 𝜎12: 	2497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ESS for 𝜎22: 	1681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Optimal S is 50, 000  samples having mean ESS =  1541</a:t>
            </a:r>
            <a:endParaRPr sz="1500"/>
          </a:p>
        </p:txBody>
      </p:sp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b="0" l="1226" r="24007" t="0"/>
          <a:stretch/>
        </p:blipFill>
        <p:spPr>
          <a:xfrm>
            <a:off x="5307325" y="539500"/>
            <a:ext cx="3076575" cy="4294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16" name="Google Shape;216;p29"/>
          <p:cNvSpPr txBox="1"/>
          <p:nvPr>
            <p:ph idx="1" type="subTitle"/>
          </p:nvPr>
        </p:nvSpPr>
        <p:spPr>
          <a:xfrm>
            <a:off x="716613" y="2289025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idx="2" type="subTitle"/>
          </p:nvPr>
        </p:nvSpPr>
        <p:spPr>
          <a:xfrm>
            <a:off x="3511043" y="2289025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3" type="subTitle"/>
          </p:nvPr>
        </p:nvSpPr>
        <p:spPr>
          <a:xfrm>
            <a:off x="6305479" y="2289025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4" type="title"/>
          </p:nvPr>
        </p:nvSpPr>
        <p:spPr>
          <a:xfrm>
            <a:off x="1410215" y="1179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0" name="Google Shape;220;p29"/>
          <p:cNvSpPr txBox="1"/>
          <p:nvPr>
            <p:ph idx="5" type="title"/>
          </p:nvPr>
        </p:nvSpPr>
        <p:spPr>
          <a:xfrm>
            <a:off x="4204652" y="1179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1" name="Google Shape;221;p29"/>
          <p:cNvSpPr txBox="1"/>
          <p:nvPr>
            <p:ph idx="6" type="title"/>
          </p:nvPr>
        </p:nvSpPr>
        <p:spPr>
          <a:xfrm>
            <a:off x="6999090" y="1179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2" name="Google Shape;222;p29"/>
          <p:cNvSpPr txBox="1"/>
          <p:nvPr>
            <p:ph idx="7" type="subTitle"/>
          </p:nvPr>
        </p:nvSpPr>
        <p:spPr>
          <a:xfrm>
            <a:off x="716613" y="1627479"/>
            <a:ext cx="2121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3" name="Google Shape;223;p29"/>
          <p:cNvSpPr txBox="1"/>
          <p:nvPr>
            <p:ph idx="8" type="subTitle"/>
          </p:nvPr>
        </p:nvSpPr>
        <p:spPr>
          <a:xfrm>
            <a:off x="3511048" y="1627479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224" name="Google Shape;224;p29"/>
          <p:cNvSpPr txBox="1"/>
          <p:nvPr>
            <p:ph idx="9" type="subTitle"/>
          </p:nvPr>
        </p:nvSpPr>
        <p:spPr>
          <a:xfrm>
            <a:off x="6305484" y="1627479"/>
            <a:ext cx="2121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25" name="Google Shape;225;p29"/>
          <p:cNvSpPr txBox="1"/>
          <p:nvPr>
            <p:ph idx="13" type="subTitle"/>
          </p:nvPr>
        </p:nvSpPr>
        <p:spPr>
          <a:xfrm>
            <a:off x="716600" y="4119200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 txBox="1"/>
          <p:nvPr>
            <p:ph idx="14" type="subTitle"/>
          </p:nvPr>
        </p:nvSpPr>
        <p:spPr>
          <a:xfrm>
            <a:off x="3511030" y="4119200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15" type="subTitle"/>
          </p:nvPr>
        </p:nvSpPr>
        <p:spPr>
          <a:xfrm>
            <a:off x="6305467" y="4119200"/>
            <a:ext cx="2121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6" type="title"/>
          </p:nvPr>
        </p:nvSpPr>
        <p:spPr>
          <a:xfrm>
            <a:off x="1410202" y="301005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29"/>
          <p:cNvSpPr txBox="1"/>
          <p:nvPr>
            <p:ph idx="17" type="title"/>
          </p:nvPr>
        </p:nvSpPr>
        <p:spPr>
          <a:xfrm>
            <a:off x="4204640" y="301005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0" name="Google Shape;230;p29"/>
          <p:cNvSpPr txBox="1"/>
          <p:nvPr>
            <p:ph idx="18" type="title"/>
          </p:nvPr>
        </p:nvSpPr>
        <p:spPr>
          <a:xfrm>
            <a:off x="6999077" y="3010058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1" name="Google Shape;231;p29"/>
          <p:cNvSpPr txBox="1"/>
          <p:nvPr>
            <p:ph idx="19" type="subTitle"/>
          </p:nvPr>
        </p:nvSpPr>
        <p:spPr>
          <a:xfrm>
            <a:off x="452075" y="3457650"/>
            <a:ext cx="27564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Gibbs Sampler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MCMC Diagnostic</a:t>
            </a:r>
            <a:endParaRPr/>
          </a:p>
        </p:txBody>
      </p:sp>
      <p:sp>
        <p:nvSpPr>
          <p:cNvPr id="232" name="Google Shape;232;p29"/>
          <p:cNvSpPr txBox="1"/>
          <p:nvPr>
            <p:ph idx="20" type="subTitle"/>
          </p:nvPr>
        </p:nvSpPr>
        <p:spPr>
          <a:xfrm>
            <a:off x="3208475" y="3457650"/>
            <a:ext cx="27564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JAGS sampling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MCMC </a:t>
            </a:r>
            <a:r>
              <a:rPr lang="en"/>
              <a:t>Diagnostic</a:t>
            </a:r>
            <a:endParaRPr/>
          </a:p>
        </p:txBody>
      </p:sp>
      <p:sp>
        <p:nvSpPr>
          <p:cNvPr id="233" name="Google Shape;233;p29"/>
          <p:cNvSpPr txBox="1"/>
          <p:nvPr>
            <p:ph idx="21" type="subTitle"/>
          </p:nvPr>
        </p:nvSpPr>
        <p:spPr>
          <a:xfrm>
            <a:off x="5935475" y="3457650"/>
            <a:ext cx="3096900" cy="7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checking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Posterior Distribution</a:t>
            </a:r>
            <a:endParaRPr/>
          </a:p>
        </p:txBody>
      </p:sp>
      <p:sp>
        <p:nvSpPr>
          <p:cNvPr id="363" name="Google Shape;363;p47"/>
          <p:cNvSpPr txBox="1"/>
          <p:nvPr>
            <p:ph idx="1" type="subTitle"/>
          </p:nvPr>
        </p:nvSpPr>
        <p:spPr>
          <a:xfrm>
            <a:off x="6923625" y="1209525"/>
            <a:ext cx="17841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Simulated distribution of 50,000 Gibbs samples generated to replicate 1,000 data samples.</a:t>
            </a:r>
            <a:endParaRPr sz="2000"/>
          </a:p>
        </p:txBody>
      </p:sp>
      <p:pic>
        <p:nvPicPr>
          <p:cNvPr id="364" name="Google Shape;3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350" y="1209525"/>
            <a:ext cx="6073599" cy="37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370" name="Google Shape;370;p48"/>
          <p:cNvSpPr txBox="1"/>
          <p:nvPr>
            <p:ph type="title"/>
          </p:nvPr>
        </p:nvSpPr>
        <p:spPr>
          <a:xfrm>
            <a:off x="3754100" y="1836900"/>
            <a:ext cx="4924200" cy="14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JAGS</a:t>
            </a:r>
            <a:r>
              <a:rPr lang="en" sz="4000"/>
              <a:t> Sampler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MCMC Diagnostic</a:t>
            </a:r>
            <a:endParaRPr sz="4000"/>
          </a:p>
        </p:txBody>
      </p:sp>
      <p:sp>
        <p:nvSpPr>
          <p:cNvPr id="371" name="Google Shape;371;p48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JAGS Model File</a:t>
            </a:r>
            <a:endParaRPr/>
          </a:p>
        </p:txBody>
      </p:sp>
      <p:sp>
        <p:nvSpPr>
          <p:cNvPr id="377" name="Google Shape;377;p49"/>
          <p:cNvSpPr txBox="1"/>
          <p:nvPr/>
        </p:nvSpPr>
        <p:spPr>
          <a:xfrm>
            <a:off x="1980300" y="1146400"/>
            <a:ext cx="5183400" cy="3648000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model {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for (i in 1:n) {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  X[i] ~ dcat(c(pi, 1 - pi))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  y[i] ~ dnorm(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    ifelse(X[i] == 1, theta1, theta2), 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    ifelse(X[i] == 1, 1 / s21, 1 / s22))  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}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pi ~ dbeta(alpha, beta)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theta1 ~ dnorm(mu0, 1 / s21)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theta2 ~ dnorm(mu0, 1 / s22)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tau1 ~ dgamma(v0/2, v0 * s20 / 2)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tau2 ~ dgamma(v0/2, v0 * s20 / 2)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s21 &lt;- 1 / tau1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 s22 &lt;- 1 / tau2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50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title"/>
          </p:nvPr>
        </p:nvSpPr>
        <p:spPr>
          <a:xfrm>
            <a:off x="925075" y="771425"/>
            <a:ext cx="41016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JAGS</a:t>
            </a:r>
            <a:r>
              <a:rPr lang="en" sz="3800"/>
              <a:t> Sampler:</a:t>
            </a:r>
            <a:r>
              <a:rPr lang="en" sz="4300"/>
              <a:t> </a:t>
            </a:r>
            <a:endParaRPr sz="4300"/>
          </a:p>
        </p:txBody>
      </p:sp>
      <p:sp>
        <p:nvSpPr>
          <p:cNvPr id="383" name="Google Shape;383;p50"/>
          <p:cNvSpPr txBox="1"/>
          <p:nvPr>
            <p:ph idx="1" type="subTitle"/>
          </p:nvPr>
        </p:nvSpPr>
        <p:spPr>
          <a:xfrm>
            <a:off x="925075" y="2873350"/>
            <a:ext cx="352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Sample size 		= </a:t>
            </a:r>
            <a:r>
              <a:rPr lang="en" sz="2000"/>
              <a:t>50,000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Thinning</a:t>
            </a:r>
            <a:r>
              <a:rPr lang="en" sz="2000"/>
              <a:t> value 	= 1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Burnin in 		= 0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of chains 	= 1</a:t>
            </a:r>
            <a:endParaRPr sz="2000"/>
          </a:p>
        </p:txBody>
      </p:sp>
      <p:sp>
        <p:nvSpPr>
          <p:cNvPr id="384" name="Google Shape;384;p50"/>
          <p:cNvSpPr txBox="1"/>
          <p:nvPr>
            <p:ph idx="3" type="subTitle"/>
          </p:nvPr>
        </p:nvSpPr>
        <p:spPr>
          <a:xfrm>
            <a:off x="925075" y="1788900"/>
            <a:ext cx="7732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initial latent variable (</a:t>
            </a:r>
            <a:r>
              <a:rPr lang="en">
                <a:solidFill>
                  <a:srgbClr val="000000"/>
                </a:solidFill>
              </a:rPr>
              <a:t>x</a:t>
            </a:r>
            <a:r>
              <a:rPr baseline="-25000" lang="en">
                <a:solidFill>
                  <a:srgbClr val="000000"/>
                </a:solidFill>
              </a:rPr>
              <a:t>i</a:t>
            </a:r>
            <a:r>
              <a:rPr lang="en"/>
              <a:t>) = 1 if </a:t>
            </a:r>
            <a:r>
              <a:rPr lang="en" sz="1800">
                <a:solidFill>
                  <a:srgbClr val="000000"/>
                </a:solidFill>
              </a:rPr>
              <a:t>y</a:t>
            </a:r>
            <a:r>
              <a:rPr baseline="-25000" lang="en" sz="1800">
                <a:solidFill>
                  <a:srgbClr val="000000"/>
                </a:solidFill>
              </a:rPr>
              <a:t>i</a:t>
            </a:r>
            <a:r>
              <a:rPr lang="en"/>
              <a:t> is &lt; median, else 2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analysis for 𝜃(1)(𝑠) = min {𝜃1(𝑠) , 𝜃2(𝑠)} and </a:t>
            </a:r>
            <a:r>
              <a:rPr lang="en"/>
              <a:t>𝜃(2)(𝑠) = max {𝜃1(𝑠) , 𝜃2(𝑠)}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/>
          <p:nvPr/>
        </p:nvSpPr>
        <p:spPr>
          <a:xfrm>
            <a:off x="5029200" y="320040"/>
            <a:ext cx="3837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❖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𝜃(1)(𝑠)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𝜃1 Mean : 	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104.7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95% CI: 	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[100.9, 108.6]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ACF: 		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0.1767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 (Lag 100)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ESS: 		1453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❖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𝜃(1)(𝑠)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𝜃2 Mean: 	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152.6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95% CI: 	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[140.5, 163.6]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ACF: 		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0.2566</a:t>
            </a: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 (Lag 100)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jawal"/>
              <a:buChar char="➢"/>
            </a:pPr>
            <a:r>
              <a:rPr lang="en" sz="12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ESS : 		969</a:t>
            </a:r>
            <a:endParaRPr sz="12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457200" y="320050"/>
            <a:ext cx="45720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ajawal"/>
                <a:ea typeface="Tajawal"/>
                <a:cs typeface="Tajawal"/>
                <a:sym typeface="Tajawal"/>
              </a:rPr>
              <a:t>𝜃(1)(𝑠) and </a:t>
            </a: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 </a:t>
            </a:r>
            <a:r>
              <a:rPr lang="en" sz="2400">
                <a:latin typeface="Tajawal"/>
                <a:ea typeface="Tajawal"/>
                <a:cs typeface="Tajawal"/>
                <a:sym typeface="Tajawal"/>
              </a:rPr>
              <a:t>𝜃(1)(𝑠)</a:t>
            </a:r>
            <a:endParaRPr sz="2400">
              <a:solidFill>
                <a:srgbClr val="000000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pic>
        <p:nvPicPr>
          <p:cNvPr id="391" name="Google Shape;391;p51"/>
          <p:cNvPicPr preferRelativeResize="0"/>
          <p:nvPr/>
        </p:nvPicPr>
        <p:blipFill rotWithShape="1">
          <a:blip r:embed="rId3">
            <a:alphaModFix/>
          </a:blip>
          <a:srcRect b="69" l="0" r="0" t="59"/>
          <a:stretch/>
        </p:blipFill>
        <p:spPr>
          <a:xfrm>
            <a:off x="1051560" y="868680"/>
            <a:ext cx="3200401" cy="1973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1"/>
          <p:cNvPicPr preferRelativeResize="0"/>
          <p:nvPr/>
        </p:nvPicPr>
        <p:blipFill rotWithShape="1">
          <a:blip r:embed="rId4">
            <a:alphaModFix/>
          </a:blip>
          <a:srcRect b="19" l="0" r="0" t="29"/>
          <a:stretch/>
        </p:blipFill>
        <p:spPr>
          <a:xfrm>
            <a:off x="1051560" y="3017520"/>
            <a:ext cx="3246120" cy="200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 rotWithShape="1">
          <a:blip r:embed="rId5">
            <a:alphaModFix/>
          </a:blip>
          <a:srcRect b="39" l="0" r="0" t="49"/>
          <a:stretch/>
        </p:blipFill>
        <p:spPr>
          <a:xfrm>
            <a:off x="5004602" y="2601250"/>
            <a:ext cx="3886201" cy="239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399" name="Google Shape;399;p52"/>
          <p:cNvSpPr txBox="1"/>
          <p:nvPr>
            <p:ph type="title"/>
          </p:nvPr>
        </p:nvSpPr>
        <p:spPr>
          <a:xfrm>
            <a:off x="3754100" y="1836888"/>
            <a:ext cx="45150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Checking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Statistics</a:t>
            </a:r>
            <a:endParaRPr sz="3000"/>
          </a:p>
        </p:txBody>
      </p:sp>
      <p:sp>
        <p:nvSpPr>
          <p:cNvPr id="400" name="Google Shape;400;p52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jawal"/>
              <a:buChar char="❖"/>
            </a:pP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The KDE of glucose data is skewed with peak shifted towards lower glucose values, with a tail towards higher glucose values and slight second peak towards those higher glucose values.</a:t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jawal"/>
              <a:buChar char="❖"/>
            </a:pP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The KDE of sampled Y values from Gibbs sampler follows a similar pattern with slight minor differences around peak and tail ends.</a:t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jawal"/>
              <a:buChar char="★"/>
            </a:pP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Both</a:t>
            </a: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 </a:t>
            </a: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histograms and KDE have a similar shape, which suggest Gibbs sampler effectively captures our data.</a:t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jawal"/>
              <a:buChar char="★"/>
            </a:pP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Alternatively we can use JAGS to further confirm the results obtained from Gibbs</a:t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ajawal"/>
              <a:buChar char="★"/>
            </a:pPr>
            <a:r>
              <a:rPr lang="en" sz="1800">
                <a:solidFill>
                  <a:srgbClr val="595959"/>
                </a:solidFill>
                <a:latin typeface="Tajawal"/>
                <a:ea typeface="Tajawal"/>
                <a:cs typeface="Tajawal"/>
                <a:sym typeface="Tajawal"/>
              </a:rPr>
              <a:t>Hence, the two-component model is reasonably good to capture overall shape and spread of our glucose data distribution and is reliable choice to model our data.</a:t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06" name="Google Shape;406;p5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Model Checking</a:t>
            </a:r>
            <a:endParaRPr sz="3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graphicFrame>
        <p:nvGraphicFramePr>
          <p:cNvPr id="412" name="Google Shape;412;p54"/>
          <p:cNvGraphicFramePr/>
          <p:nvPr/>
        </p:nvGraphicFramePr>
        <p:xfrm>
          <a:off x="715450" y="122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{054A5CE6-C3C7-414B-A15A-4A4594554123}</a:tableStyleId>
              </a:tblPr>
              <a:tblGrid>
                <a:gridCol w="1075575"/>
                <a:gridCol w="1650175"/>
                <a:gridCol w="854850"/>
                <a:gridCol w="1343400"/>
                <a:gridCol w="1207100"/>
                <a:gridCol w="1581975"/>
              </a:tblGrid>
              <a:tr h="60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Theta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95% CI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ACF (Lag 100)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ESS (S=...)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77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𝜃(1)(𝑠)</a:t>
                      </a:r>
                      <a:endParaRPr sz="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Gibbs (First Half)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104.0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[100.4, 107.7]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0.1628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134 (S=2,500)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Gibbs (Last Half)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104.0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[100.4, 108.0]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 </a:t>
                      </a:r>
                      <a:r>
                        <a:rPr lang="en"/>
                        <a:t>(S=2,500)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27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JAGS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104.7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[100.9, 108.6]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0.1767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1453 </a:t>
                      </a:r>
                      <a:r>
                        <a:rPr lang="en"/>
                        <a:t>(S=50,000)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6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ajawal"/>
                          <a:ea typeface="Tajawal"/>
                          <a:cs typeface="Tajawal"/>
                          <a:sym typeface="Tajawal"/>
                        </a:rPr>
                        <a:t>𝜃(1)(𝑠)</a:t>
                      </a:r>
                      <a:endParaRPr sz="600">
                        <a:latin typeface="Tajawal"/>
                        <a:ea typeface="Tajawal"/>
                        <a:cs typeface="Tajawal"/>
                        <a:sym typeface="Tajaw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Gibbs (Chain 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149.0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[136.8, 161.7]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0.2958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 </a:t>
                      </a:r>
                      <a:r>
                        <a:rPr lang="en"/>
                        <a:t>(S=5,000)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2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Gibbs </a:t>
                      </a:r>
                      <a:r>
                        <a:rPr lang="en"/>
                        <a:t>(Chain 2)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[138.0, 160.5]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0.2414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118 </a:t>
                      </a:r>
                      <a:r>
                        <a:rPr lang="en"/>
                        <a:t>(S=5,000)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5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JAGS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152.6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[140.5, 163.6]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0.2566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969 </a:t>
                      </a:r>
                      <a:r>
                        <a:rPr lang="en"/>
                        <a:t>(S=50,000)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418" name="Google Shape;418;p55"/>
          <p:cNvSpPr txBox="1"/>
          <p:nvPr>
            <p:ph type="title"/>
          </p:nvPr>
        </p:nvSpPr>
        <p:spPr>
          <a:xfrm>
            <a:off x="3707975" y="2107338"/>
            <a:ext cx="45150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Conclusion</a:t>
            </a:r>
            <a:endParaRPr b="0" i="1" sz="4600"/>
          </a:p>
        </p:txBody>
      </p:sp>
      <p:sp>
        <p:nvSpPr>
          <p:cNvPr id="419" name="Google Shape;419;p55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̴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311700" y="907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❖"/>
            </a:pPr>
            <a:r>
              <a:rPr lang="en" sz="1800">
                <a:solidFill>
                  <a:srgbClr val="595959"/>
                </a:solidFill>
              </a:rPr>
              <a:t>The Gibbs sampler converges effectively, although with some limitations like in ESS and autocorrelation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❖"/>
            </a:pPr>
            <a:r>
              <a:rPr lang="en" sz="1800">
                <a:solidFill>
                  <a:srgbClr val="595959"/>
                </a:solidFill>
              </a:rPr>
              <a:t>The JAGS results on the other hand gives better results with narrower 95% CI, </a:t>
            </a:r>
            <a:r>
              <a:rPr lang="en" sz="1800">
                <a:solidFill>
                  <a:srgbClr val="595959"/>
                </a:solidFill>
              </a:rPr>
              <a:t> higher effective sample sizes and low autocorrelation, indicating a lot better mixing and convergence. This is understandable as JAGS internal convergence function are lot more optimized that Gibbs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❖"/>
            </a:pPr>
            <a:r>
              <a:rPr lang="en" sz="1800">
                <a:solidFill>
                  <a:srgbClr val="595959"/>
                </a:solidFill>
              </a:rPr>
              <a:t>So, in conclusion </a:t>
            </a:r>
            <a:r>
              <a:rPr lang="en" sz="1800">
                <a:solidFill>
                  <a:srgbClr val="595959"/>
                </a:solidFill>
              </a:rPr>
              <a:t>the two-component mixture model fits the glucose data reasonably well, capturing key features of the distribution and is more appropriate to be model data over a single normal model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2420250" y="539500"/>
            <a:ext cx="43035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Team</a:t>
            </a:r>
            <a:endParaRPr b="0" i="1" sz="8400"/>
          </a:p>
        </p:txBody>
      </p:sp>
      <p:sp>
        <p:nvSpPr>
          <p:cNvPr id="239" name="Google Shape;239;p30"/>
          <p:cNvSpPr txBox="1"/>
          <p:nvPr>
            <p:ph idx="1" type="subTitle"/>
          </p:nvPr>
        </p:nvSpPr>
        <p:spPr>
          <a:xfrm>
            <a:off x="2420250" y="1826350"/>
            <a:ext cx="43035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Xiaolin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Prateek Singh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Xinyun Liu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Manoj Kumar Surabhi</a:t>
            </a:r>
            <a:endParaRPr/>
          </a:p>
        </p:txBody>
      </p:sp>
      <p:grpSp>
        <p:nvGrpSpPr>
          <p:cNvPr id="240" name="Google Shape;240;p30"/>
          <p:cNvGrpSpPr/>
          <p:nvPr/>
        </p:nvGrpSpPr>
        <p:grpSpPr>
          <a:xfrm>
            <a:off x="3161400" y="3230875"/>
            <a:ext cx="2821200" cy="3153898"/>
            <a:chOff x="3161400" y="3230875"/>
            <a:chExt cx="2821200" cy="3153898"/>
          </a:xfrm>
        </p:grpSpPr>
        <p:sp>
          <p:nvSpPr>
            <p:cNvPr id="241" name="Google Shape;241;p30"/>
            <p:cNvSpPr/>
            <p:nvPr/>
          </p:nvSpPr>
          <p:spPr>
            <a:xfrm>
              <a:off x="3161400" y="3563573"/>
              <a:ext cx="2821200" cy="2821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Tajawal"/>
                <a:ea typeface="Tajawal"/>
                <a:cs typeface="Tajawal"/>
                <a:sym typeface="Tajawal"/>
              </a:endParaRPr>
            </a:p>
          </p:txBody>
        </p:sp>
        <p:pic>
          <p:nvPicPr>
            <p:cNvPr id="242" name="Google Shape;242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73988" y="3230875"/>
              <a:ext cx="1196024" cy="1729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7"/>
          <p:cNvSpPr txBox="1"/>
          <p:nvPr>
            <p:ph type="title"/>
          </p:nvPr>
        </p:nvSpPr>
        <p:spPr>
          <a:xfrm>
            <a:off x="1284000" y="941525"/>
            <a:ext cx="6576000" cy="1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30" name="Google Shape;430;p57"/>
          <p:cNvSpPr txBox="1"/>
          <p:nvPr>
            <p:ph idx="1" type="subTitle"/>
          </p:nvPr>
        </p:nvSpPr>
        <p:spPr>
          <a:xfrm>
            <a:off x="2272650" y="2143200"/>
            <a:ext cx="4598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Please, Feel free to ask any questions</a:t>
            </a:r>
            <a:endParaRPr/>
          </a:p>
        </p:txBody>
      </p:sp>
      <p:sp>
        <p:nvSpPr>
          <p:cNvPr id="431" name="Google Shape;431;p57"/>
          <p:cNvSpPr/>
          <p:nvPr/>
        </p:nvSpPr>
        <p:spPr>
          <a:xfrm>
            <a:off x="3161400" y="3563573"/>
            <a:ext cx="2821200" cy="2821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Tajawal"/>
                <a:ea typeface="Tajawal"/>
                <a:cs typeface="Tajawal"/>
                <a:sym typeface="Tajawal"/>
              </a:rPr>
              <a:t>?</a:t>
            </a:r>
            <a:endParaRPr sz="7200"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3707975" y="2107338"/>
            <a:ext cx="45150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Introduction</a:t>
            </a:r>
            <a:endParaRPr b="0" i="1" sz="4600"/>
          </a:p>
        </p:txBody>
      </p:sp>
      <p:sp>
        <p:nvSpPr>
          <p:cNvPr id="249" name="Google Shape;249;p31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idx="1" type="subTitle"/>
          </p:nvPr>
        </p:nvSpPr>
        <p:spPr>
          <a:xfrm>
            <a:off x="4621025" y="1371725"/>
            <a:ext cx="3650100" cy="30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The project investigates the application of Bayesian statistical methods within a simulated framework.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Our  aim is to implement a Gibbs sampler, using both 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Manual approach  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Automated (JAGS) approach</a:t>
            </a:r>
            <a:endParaRPr sz="1500"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Evaluate the performance of each model using MCMC diagnostics.</a:t>
            </a:r>
            <a:endParaRPr sz="1500"/>
          </a:p>
        </p:txBody>
      </p:sp>
      <p:sp>
        <p:nvSpPr>
          <p:cNvPr id="255" name="Google Shape;255;p32"/>
          <p:cNvSpPr txBox="1"/>
          <p:nvPr>
            <p:ph idx="2" type="subTitle"/>
          </p:nvPr>
        </p:nvSpPr>
        <p:spPr>
          <a:xfrm>
            <a:off x="486650" y="1371725"/>
            <a:ext cx="36501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study analyzes plasma glucose levels from 532 females living near Phoenix, Arizona, who were tested for diabetes.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goal is to use a Bayesian approach with a mixture of normal distributions, each with different means and variances, to capture the data's skewness and outliers, where a single normal distribution may not adequately represent the data.</a:t>
            </a:r>
            <a:endParaRPr sz="1600"/>
          </a:p>
        </p:txBody>
      </p:sp>
      <p:sp>
        <p:nvSpPr>
          <p:cNvPr id="256" name="Google Shape;256;p32"/>
          <p:cNvSpPr txBox="1"/>
          <p:nvPr>
            <p:ph type="title"/>
          </p:nvPr>
        </p:nvSpPr>
        <p:spPr>
          <a:xfrm>
            <a:off x="71655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921025" y="1433850"/>
            <a:ext cx="2406900" cy="240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jawal"/>
              <a:ea typeface="Tajawal"/>
              <a:cs typeface="Tajawal"/>
              <a:sym typeface="Tajawal"/>
            </a:endParaRPr>
          </a:p>
        </p:txBody>
      </p:sp>
      <p:sp>
        <p:nvSpPr>
          <p:cNvPr id="262" name="Google Shape;262;p33"/>
          <p:cNvSpPr txBox="1"/>
          <p:nvPr>
            <p:ph type="title"/>
          </p:nvPr>
        </p:nvSpPr>
        <p:spPr>
          <a:xfrm>
            <a:off x="3754100" y="1836888"/>
            <a:ext cx="4515000" cy="16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Statistical Analysis</a:t>
            </a:r>
            <a:endParaRPr b="0" i="1" sz="4600"/>
          </a:p>
        </p:txBody>
      </p:sp>
      <p:sp>
        <p:nvSpPr>
          <p:cNvPr id="263" name="Google Shape;263;p33"/>
          <p:cNvSpPr txBox="1"/>
          <p:nvPr>
            <p:ph idx="2" type="title"/>
          </p:nvPr>
        </p:nvSpPr>
        <p:spPr>
          <a:xfrm>
            <a:off x="1485025" y="2093838"/>
            <a:ext cx="12789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idx="2" type="subTitle"/>
          </p:nvPr>
        </p:nvSpPr>
        <p:spPr>
          <a:xfrm>
            <a:off x="716550" y="1371725"/>
            <a:ext cx="7710900" cy="28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distribution of glucose levels are observed via histogram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Measure of central tendencies and variances are calculated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A Bayesian mixture model approximates the data distribution using a mixture of two normal models.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Gibbs and JAGS samples are used to obtain samples to approximate the posterior distribution of the data.</a:t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The analysis is performed using R Studio software and the JAGS software package.</a:t>
            </a:r>
            <a:endParaRPr sz="1600"/>
          </a:p>
        </p:txBody>
      </p:sp>
      <p:sp>
        <p:nvSpPr>
          <p:cNvPr id="269" name="Google Shape;269;p34"/>
          <p:cNvSpPr txBox="1"/>
          <p:nvPr>
            <p:ph type="title"/>
          </p:nvPr>
        </p:nvSpPr>
        <p:spPr>
          <a:xfrm>
            <a:off x="71655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Glucose levels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subTitle"/>
          </p:nvPr>
        </p:nvSpPr>
        <p:spPr>
          <a:xfrm>
            <a:off x="6218325" y="1147025"/>
            <a:ext cx="25947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plot shows histogram, kernel density estimation and normal based on </a:t>
            </a:r>
            <a:r>
              <a:rPr lang="en" sz="1400"/>
              <a:t>following</a:t>
            </a:r>
            <a:r>
              <a:rPr lang="en" sz="1400"/>
              <a:t> </a:t>
            </a:r>
            <a:r>
              <a:rPr lang="en" sz="1400"/>
              <a:t>measure</a:t>
            </a:r>
            <a:r>
              <a:rPr lang="en" sz="1400"/>
              <a:t> of central tendencies and dispersion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Tajawal Light"/>
              <a:buChar char="●"/>
            </a:pPr>
            <a:r>
              <a:rPr lang="en" sz="1400"/>
              <a:t>Sample Mean: 	121.0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 Light"/>
              <a:buChar char="●"/>
            </a:pPr>
            <a:r>
              <a:rPr lang="en" sz="1400"/>
              <a:t>Sample Median: 	115.0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 Light"/>
              <a:buChar char="●"/>
            </a:pPr>
            <a:r>
              <a:rPr lang="en" sz="1400"/>
              <a:t>Sample Mode: 	100.0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 Light"/>
              <a:buChar char="●"/>
            </a:pPr>
            <a:r>
              <a:rPr lang="en" sz="1400"/>
              <a:t>Sample Variance: 	961.0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ajawal Light"/>
              <a:buChar char="●"/>
            </a:pPr>
            <a:r>
              <a:rPr lang="en" sz="1400"/>
              <a:t>Standard Deviation:  	31.0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It can be seen that the data is rightly skewed with with a longer tail for higher glucose values.</a:t>
            </a:r>
            <a:endParaRPr sz="1400"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72250"/>
            <a:ext cx="5394958" cy="33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idx="1" type="subTitle"/>
          </p:nvPr>
        </p:nvSpPr>
        <p:spPr>
          <a:xfrm>
            <a:off x="713225" y="745500"/>
            <a:ext cx="4962000" cy="197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histogram of Glucose levels, a normal model may not fully capture the data's characteristics.</a:t>
            </a:r>
            <a:endParaRPr/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713225" y="2828075"/>
            <a:ext cx="49620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Would a Bayesian mixture normal model be more appropriate?</a:t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6689950" y="1325750"/>
            <a:ext cx="2196000" cy="219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ajawal"/>
                <a:ea typeface="Tajawal"/>
                <a:cs typeface="Tajawal"/>
                <a:sym typeface="Tajawal"/>
              </a:rPr>
              <a:t>?</a:t>
            </a:r>
            <a:endParaRPr sz="6000">
              <a:latin typeface="Tajawal"/>
              <a:ea typeface="Tajawal"/>
              <a:cs typeface="Tajawal"/>
              <a:sym typeface="Tajaw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ing Project Progress Report by Slidesgo">
  <a:themeElements>
    <a:clrScheme name="Simple Light">
      <a:dk1>
        <a:srgbClr val="050305"/>
      </a:dk1>
      <a:lt1>
        <a:srgbClr val="F5F3E7"/>
      </a:lt1>
      <a:dk2>
        <a:srgbClr val="FFFFFF"/>
      </a:dk2>
      <a:lt2>
        <a:srgbClr val="65646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03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