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webextensions/webextension1.xml" ContentType="application/vnd.ms-office.webextension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EF512-ED79-4EF0-A402-AF0343232611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0A2FEF-0601-427E-BA87-D189AA25D346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F1FE9248-3B9D-4EE4-8095-E1E112CF0F10}" type="parTrans" cxnId="{EB695F26-C840-49F0-BD3B-5E1EF8E3C06F}">
      <dgm:prSet/>
      <dgm:spPr/>
      <dgm:t>
        <a:bodyPr/>
        <a:lstStyle/>
        <a:p>
          <a:endParaRPr lang="en-US"/>
        </a:p>
      </dgm:t>
    </dgm:pt>
    <dgm:pt modelId="{2EE4ACB6-9F87-4FD7-871E-7B29E8268E6F}" type="sibTrans" cxnId="{EB695F26-C840-49F0-BD3B-5E1EF8E3C06F}">
      <dgm:prSet/>
      <dgm:spPr/>
      <dgm:t>
        <a:bodyPr/>
        <a:lstStyle/>
        <a:p>
          <a:endParaRPr lang="en-US"/>
        </a:p>
      </dgm:t>
    </dgm:pt>
    <dgm:pt modelId="{88042677-9E63-419E-BE35-8047E4BF8ED8}">
      <dgm:prSet/>
      <dgm:spPr/>
      <dgm:t>
        <a:bodyPr/>
        <a:lstStyle/>
        <a:p>
          <a:r>
            <a:rPr lang="en-GB"/>
            <a:t>Data Collection</a:t>
          </a:r>
          <a:endParaRPr lang="en-US"/>
        </a:p>
      </dgm:t>
    </dgm:pt>
    <dgm:pt modelId="{13196F9E-1E53-428E-8BFC-480E8FC72320}" type="parTrans" cxnId="{8F00CEDB-0DA0-4F3B-92E6-1AAA71449873}">
      <dgm:prSet/>
      <dgm:spPr/>
      <dgm:t>
        <a:bodyPr/>
        <a:lstStyle/>
        <a:p>
          <a:endParaRPr lang="en-US"/>
        </a:p>
      </dgm:t>
    </dgm:pt>
    <dgm:pt modelId="{57C32CC9-C5F1-46CA-A40C-F2205432AAD7}" type="sibTrans" cxnId="{8F00CEDB-0DA0-4F3B-92E6-1AAA71449873}">
      <dgm:prSet/>
      <dgm:spPr/>
      <dgm:t>
        <a:bodyPr/>
        <a:lstStyle/>
        <a:p>
          <a:endParaRPr lang="en-US"/>
        </a:p>
      </dgm:t>
    </dgm:pt>
    <dgm:pt modelId="{D5F665CD-71D9-4017-8C47-D0A622D5F478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A5729C52-6661-42A6-95CD-8DF431352C9E}" type="parTrans" cxnId="{F563534D-642D-4AE2-A6CE-C7938B597BE4}">
      <dgm:prSet/>
      <dgm:spPr/>
      <dgm:t>
        <a:bodyPr/>
        <a:lstStyle/>
        <a:p>
          <a:endParaRPr lang="en-US"/>
        </a:p>
      </dgm:t>
    </dgm:pt>
    <dgm:pt modelId="{EE6D3A18-2D9C-494F-B965-95BD37AA06BE}" type="sibTrans" cxnId="{F563534D-642D-4AE2-A6CE-C7938B597BE4}">
      <dgm:prSet/>
      <dgm:spPr/>
      <dgm:t>
        <a:bodyPr/>
        <a:lstStyle/>
        <a:p>
          <a:endParaRPr lang="en-US"/>
        </a:p>
      </dgm:t>
    </dgm:pt>
    <dgm:pt modelId="{24C9A8D9-5669-4B54-BD7E-3D0438568C8B}">
      <dgm:prSet/>
      <dgm:spPr/>
      <dgm:t>
        <a:bodyPr/>
        <a:lstStyle/>
        <a:p>
          <a:r>
            <a:rPr lang="en-GB"/>
            <a:t>Data Analysis &amp; </a:t>
          </a:r>
          <a:r>
            <a:rPr lang="en-US"/>
            <a:t>Findings</a:t>
          </a:r>
        </a:p>
      </dgm:t>
    </dgm:pt>
    <dgm:pt modelId="{24DF5022-443F-4D16-B7DE-C173C100F114}" type="parTrans" cxnId="{C10BC5F7-CB73-4E0C-B727-2E76948E4D0B}">
      <dgm:prSet/>
      <dgm:spPr/>
      <dgm:t>
        <a:bodyPr/>
        <a:lstStyle/>
        <a:p>
          <a:endParaRPr lang="en-US"/>
        </a:p>
      </dgm:t>
    </dgm:pt>
    <dgm:pt modelId="{7E6D068A-9E95-456F-8887-88BF54674C0C}" type="sibTrans" cxnId="{C10BC5F7-CB73-4E0C-B727-2E76948E4D0B}">
      <dgm:prSet/>
      <dgm:spPr/>
      <dgm:t>
        <a:bodyPr/>
        <a:lstStyle/>
        <a:p>
          <a:endParaRPr lang="en-US"/>
        </a:p>
      </dgm:t>
    </dgm:pt>
    <dgm:pt modelId="{92DCC20A-1548-48AD-BB27-F2F35360C95A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5510AF5B-21CF-4318-9CF9-2DC023AF626B}" type="parTrans" cxnId="{54441FA6-0EB4-4F20-BB5F-19D27614186F}">
      <dgm:prSet/>
      <dgm:spPr/>
      <dgm:t>
        <a:bodyPr/>
        <a:lstStyle/>
        <a:p>
          <a:endParaRPr lang="en-US"/>
        </a:p>
      </dgm:t>
    </dgm:pt>
    <dgm:pt modelId="{437F33C2-C522-45B3-95B6-34173692C3B0}" type="sibTrans" cxnId="{54441FA6-0EB4-4F20-BB5F-19D27614186F}">
      <dgm:prSet/>
      <dgm:spPr/>
      <dgm:t>
        <a:bodyPr/>
        <a:lstStyle/>
        <a:p>
          <a:endParaRPr lang="en-US"/>
        </a:p>
      </dgm:t>
    </dgm:pt>
    <dgm:pt modelId="{159EC08C-341B-414E-B487-31132276C8E4}">
      <dgm:prSet/>
      <dgm:spPr/>
      <dgm:t>
        <a:bodyPr/>
        <a:lstStyle/>
        <a:p>
          <a:r>
            <a:rPr lang="en-US"/>
            <a:t>Limitations/Future Scope</a:t>
          </a:r>
        </a:p>
      </dgm:t>
    </dgm:pt>
    <dgm:pt modelId="{BC62D027-1F6F-4CCD-9AA3-0F510254C7C9}" type="parTrans" cxnId="{6DDA78BC-A6B3-49A2-B54C-A039E9C7F745}">
      <dgm:prSet/>
      <dgm:spPr/>
      <dgm:t>
        <a:bodyPr/>
        <a:lstStyle/>
        <a:p>
          <a:endParaRPr lang="en-US"/>
        </a:p>
      </dgm:t>
    </dgm:pt>
    <dgm:pt modelId="{5E7D5746-50ED-46A3-BC25-A844F7EFDC43}" type="sibTrans" cxnId="{6DDA78BC-A6B3-49A2-B54C-A039E9C7F745}">
      <dgm:prSet/>
      <dgm:spPr/>
      <dgm:t>
        <a:bodyPr/>
        <a:lstStyle/>
        <a:p>
          <a:endParaRPr lang="en-US"/>
        </a:p>
      </dgm:t>
    </dgm:pt>
    <dgm:pt modelId="{9082B534-EAAC-4121-9582-0600468C6E3E}" type="pres">
      <dgm:prSet presAssocID="{062EF512-ED79-4EF0-A402-AF0343232611}" presName="diagram" presStyleCnt="0">
        <dgm:presLayoutVars>
          <dgm:dir/>
          <dgm:resizeHandles val="exact"/>
        </dgm:presLayoutVars>
      </dgm:prSet>
      <dgm:spPr/>
    </dgm:pt>
    <dgm:pt modelId="{AFCE5A4E-BB1B-4CE4-BA1A-D325E115800F}" type="pres">
      <dgm:prSet presAssocID="{550A2FEF-0601-427E-BA87-D189AA25D346}" presName="node" presStyleLbl="node1" presStyleIdx="0" presStyleCnt="6">
        <dgm:presLayoutVars>
          <dgm:bulletEnabled val="1"/>
        </dgm:presLayoutVars>
      </dgm:prSet>
      <dgm:spPr/>
    </dgm:pt>
    <dgm:pt modelId="{986DDF64-07E1-4C42-9267-FDBCC8E9EAFE}" type="pres">
      <dgm:prSet presAssocID="{2EE4ACB6-9F87-4FD7-871E-7B29E8268E6F}" presName="sibTrans" presStyleCnt="0"/>
      <dgm:spPr/>
    </dgm:pt>
    <dgm:pt modelId="{A972DB18-7C9C-4759-8C1A-79377C073154}" type="pres">
      <dgm:prSet presAssocID="{88042677-9E63-419E-BE35-8047E4BF8ED8}" presName="node" presStyleLbl="node1" presStyleIdx="1" presStyleCnt="6">
        <dgm:presLayoutVars>
          <dgm:bulletEnabled val="1"/>
        </dgm:presLayoutVars>
      </dgm:prSet>
      <dgm:spPr/>
    </dgm:pt>
    <dgm:pt modelId="{7BEB62B4-8648-48E9-AC4E-B6E567B89218}" type="pres">
      <dgm:prSet presAssocID="{57C32CC9-C5F1-46CA-A40C-F2205432AAD7}" presName="sibTrans" presStyleCnt="0"/>
      <dgm:spPr/>
    </dgm:pt>
    <dgm:pt modelId="{DA135DCB-D71D-4779-B218-7792C4161C77}" type="pres">
      <dgm:prSet presAssocID="{D5F665CD-71D9-4017-8C47-D0A622D5F478}" presName="node" presStyleLbl="node1" presStyleIdx="2" presStyleCnt="6">
        <dgm:presLayoutVars>
          <dgm:bulletEnabled val="1"/>
        </dgm:presLayoutVars>
      </dgm:prSet>
      <dgm:spPr/>
    </dgm:pt>
    <dgm:pt modelId="{19E6F09F-C844-4647-8E14-E4FC9BAEBEBD}" type="pres">
      <dgm:prSet presAssocID="{EE6D3A18-2D9C-494F-B965-95BD37AA06BE}" presName="sibTrans" presStyleCnt="0"/>
      <dgm:spPr/>
    </dgm:pt>
    <dgm:pt modelId="{3FBDD5BD-D03D-4D03-B1C3-BEACC6611F24}" type="pres">
      <dgm:prSet presAssocID="{24C9A8D9-5669-4B54-BD7E-3D0438568C8B}" presName="node" presStyleLbl="node1" presStyleIdx="3" presStyleCnt="6">
        <dgm:presLayoutVars>
          <dgm:bulletEnabled val="1"/>
        </dgm:presLayoutVars>
      </dgm:prSet>
      <dgm:spPr/>
    </dgm:pt>
    <dgm:pt modelId="{B38E24E1-3315-4A09-9165-14C32ACB0318}" type="pres">
      <dgm:prSet presAssocID="{7E6D068A-9E95-456F-8887-88BF54674C0C}" presName="sibTrans" presStyleCnt="0"/>
      <dgm:spPr/>
    </dgm:pt>
    <dgm:pt modelId="{AB5A1787-1487-4EDE-B46A-21718F253142}" type="pres">
      <dgm:prSet presAssocID="{92DCC20A-1548-48AD-BB27-F2F35360C95A}" presName="node" presStyleLbl="node1" presStyleIdx="4" presStyleCnt="6">
        <dgm:presLayoutVars>
          <dgm:bulletEnabled val="1"/>
        </dgm:presLayoutVars>
      </dgm:prSet>
      <dgm:spPr/>
    </dgm:pt>
    <dgm:pt modelId="{C3E244F7-03F7-411D-9A3C-7087A8D15D9E}" type="pres">
      <dgm:prSet presAssocID="{437F33C2-C522-45B3-95B6-34173692C3B0}" presName="sibTrans" presStyleCnt="0"/>
      <dgm:spPr/>
    </dgm:pt>
    <dgm:pt modelId="{ECB3936F-4972-4F11-BA68-A430A3185E20}" type="pres">
      <dgm:prSet presAssocID="{159EC08C-341B-414E-B487-31132276C8E4}" presName="node" presStyleLbl="node1" presStyleIdx="5" presStyleCnt="6">
        <dgm:presLayoutVars>
          <dgm:bulletEnabled val="1"/>
        </dgm:presLayoutVars>
      </dgm:prSet>
      <dgm:spPr/>
    </dgm:pt>
  </dgm:ptLst>
  <dgm:cxnLst>
    <dgm:cxn modelId="{8C310D20-8F3F-4DC9-8305-3D23012C1DD1}" type="presOf" srcId="{550A2FEF-0601-427E-BA87-D189AA25D346}" destId="{AFCE5A4E-BB1B-4CE4-BA1A-D325E115800F}" srcOrd="0" destOrd="0" presId="urn:microsoft.com/office/officeart/2005/8/layout/default"/>
    <dgm:cxn modelId="{EB695F26-C840-49F0-BD3B-5E1EF8E3C06F}" srcId="{062EF512-ED79-4EF0-A402-AF0343232611}" destId="{550A2FEF-0601-427E-BA87-D189AA25D346}" srcOrd="0" destOrd="0" parTransId="{F1FE9248-3B9D-4EE4-8095-E1E112CF0F10}" sibTransId="{2EE4ACB6-9F87-4FD7-871E-7B29E8268E6F}"/>
    <dgm:cxn modelId="{51FB3C45-095B-4A82-A096-85B0D0AC0B24}" type="presOf" srcId="{92DCC20A-1548-48AD-BB27-F2F35360C95A}" destId="{AB5A1787-1487-4EDE-B46A-21718F253142}" srcOrd="0" destOrd="0" presId="urn:microsoft.com/office/officeart/2005/8/layout/default"/>
    <dgm:cxn modelId="{10CCF66B-2D65-4323-A83B-D40B9550C785}" type="presOf" srcId="{159EC08C-341B-414E-B487-31132276C8E4}" destId="{ECB3936F-4972-4F11-BA68-A430A3185E20}" srcOrd="0" destOrd="0" presId="urn:microsoft.com/office/officeart/2005/8/layout/default"/>
    <dgm:cxn modelId="{F563534D-642D-4AE2-A6CE-C7938B597BE4}" srcId="{062EF512-ED79-4EF0-A402-AF0343232611}" destId="{D5F665CD-71D9-4017-8C47-D0A622D5F478}" srcOrd="2" destOrd="0" parTransId="{A5729C52-6661-42A6-95CD-8DF431352C9E}" sibTransId="{EE6D3A18-2D9C-494F-B965-95BD37AA06BE}"/>
    <dgm:cxn modelId="{CEE8A750-B58B-4B23-97AE-439024494C00}" type="presOf" srcId="{D5F665CD-71D9-4017-8C47-D0A622D5F478}" destId="{DA135DCB-D71D-4779-B218-7792C4161C77}" srcOrd="0" destOrd="0" presId="urn:microsoft.com/office/officeart/2005/8/layout/default"/>
    <dgm:cxn modelId="{4AFF6F9C-ADD6-488A-8D87-3235E8D1DF3E}" type="presOf" srcId="{24C9A8D9-5669-4B54-BD7E-3D0438568C8B}" destId="{3FBDD5BD-D03D-4D03-B1C3-BEACC6611F24}" srcOrd="0" destOrd="0" presId="urn:microsoft.com/office/officeart/2005/8/layout/default"/>
    <dgm:cxn modelId="{54441FA6-0EB4-4F20-BB5F-19D27614186F}" srcId="{062EF512-ED79-4EF0-A402-AF0343232611}" destId="{92DCC20A-1548-48AD-BB27-F2F35360C95A}" srcOrd="4" destOrd="0" parTransId="{5510AF5B-21CF-4318-9CF9-2DC023AF626B}" sibTransId="{437F33C2-C522-45B3-95B6-34173692C3B0}"/>
    <dgm:cxn modelId="{6DDA78BC-A6B3-49A2-B54C-A039E9C7F745}" srcId="{062EF512-ED79-4EF0-A402-AF0343232611}" destId="{159EC08C-341B-414E-B487-31132276C8E4}" srcOrd="5" destOrd="0" parTransId="{BC62D027-1F6F-4CCD-9AA3-0F510254C7C9}" sibTransId="{5E7D5746-50ED-46A3-BC25-A844F7EFDC43}"/>
    <dgm:cxn modelId="{E2B133D0-5330-4F3E-B79F-68B4FBA179E4}" type="presOf" srcId="{062EF512-ED79-4EF0-A402-AF0343232611}" destId="{9082B534-EAAC-4121-9582-0600468C6E3E}" srcOrd="0" destOrd="0" presId="urn:microsoft.com/office/officeart/2005/8/layout/default"/>
    <dgm:cxn modelId="{8F00CEDB-0DA0-4F3B-92E6-1AAA71449873}" srcId="{062EF512-ED79-4EF0-A402-AF0343232611}" destId="{88042677-9E63-419E-BE35-8047E4BF8ED8}" srcOrd="1" destOrd="0" parTransId="{13196F9E-1E53-428E-8BFC-480E8FC72320}" sibTransId="{57C32CC9-C5F1-46CA-A40C-F2205432AAD7}"/>
    <dgm:cxn modelId="{C10BC5F7-CB73-4E0C-B727-2E76948E4D0B}" srcId="{062EF512-ED79-4EF0-A402-AF0343232611}" destId="{24C9A8D9-5669-4B54-BD7E-3D0438568C8B}" srcOrd="3" destOrd="0" parTransId="{24DF5022-443F-4D16-B7DE-C173C100F114}" sibTransId="{7E6D068A-9E95-456F-8887-88BF54674C0C}"/>
    <dgm:cxn modelId="{C81F7FFE-EE70-46B7-9E21-6C3BE2EE8428}" type="presOf" srcId="{88042677-9E63-419E-BE35-8047E4BF8ED8}" destId="{A972DB18-7C9C-4759-8C1A-79377C073154}" srcOrd="0" destOrd="0" presId="urn:microsoft.com/office/officeart/2005/8/layout/default"/>
    <dgm:cxn modelId="{7C21E7D2-948F-467B-861A-F65DEE16FF03}" type="presParOf" srcId="{9082B534-EAAC-4121-9582-0600468C6E3E}" destId="{AFCE5A4E-BB1B-4CE4-BA1A-D325E115800F}" srcOrd="0" destOrd="0" presId="urn:microsoft.com/office/officeart/2005/8/layout/default"/>
    <dgm:cxn modelId="{B19F8C71-7809-4E5A-9273-8824DAEA916D}" type="presParOf" srcId="{9082B534-EAAC-4121-9582-0600468C6E3E}" destId="{986DDF64-07E1-4C42-9267-FDBCC8E9EAFE}" srcOrd="1" destOrd="0" presId="urn:microsoft.com/office/officeart/2005/8/layout/default"/>
    <dgm:cxn modelId="{FF9E3434-6C59-409F-8DDA-41235381822A}" type="presParOf" srcId="{9082B534-EAAC-4121-9582-0600468C6E3E}" destId="{A972DB18-7C9C-4759-8C1A-79377C073154}" srcOrd="2" destOrd="0" presId="urn:microsoft.com/office/officeart/2005/8/layout/default"/>
    <dgm:cxn modelId="{51347BBD-6F40-4177-AA8B-503C3A5779EC}" type="presParOf" srcId="{9082B534-EAAC-4121-9582-0600468C6E3E}" destId="{7BEB62B4-8648-48E9-AC4E-B6E567B89218}" srcOrd="3" destOrd="0" presId="urn:microsoft.com/office/officeart/2005/8/layout/default"/>
    <dgm:cxn modelId="{008B767A-6F03-40B2-A3A0-D12BDB8136B7}" type="presParOf" srcId="{9082B534-EAAC-4121-9582-0600468C6E3E}" destId="{DA135DCB-D71D-4779-B218-7792C4161C77}" srcOrd="4" destOrd="0" presId="urn:microsoft.com/office/officeart/2005/8/layout/default"/>
    <dgm:cxn modelId="{D2A39A40-20AF-4632-8CEF-83DC64FE78B1}" type="presParOf" srcId="{9082B534-EAAC-4121-9582-0600468C6E3E}" destId="{19E6F09F-C844-4647-8E14-E4FC9BAEBEBD}" srcOrd="5" destOrd="0" presId="urn:microsoft.com/office/officeart/2005/8/layout/default"/>
    <dgm:cxn modelId="{9BF0BF90-23EF-46AD-8F5B-8CC3C5C6D139}" type="presParOf" srcId="{9082B534-EAAC-4121-9582-0600468C6E3E}" destId="{3FBDD5BD-D03D-4D03-B1C3-BEACC6611F24}" srcOrd="6" destOrd="0" presId="urn:microsoft.com/office/officeart/2005/8/layout/default"/>
    <dgm:cxn modelId="{82F16463-58AD-415E-A294-9419CE75BD86}" type="presParOf" srcId="{9082B534-EAAC-4121-9582-0600468C6E3E}" destId="{B38E24E1-3315-4A09-9165-14C32ACB0318}" srcOrd="7" destOrd="0" presId="urn:microsoft.com/office/officeart/2005/8/layout/default"/>
    <dgm:cxn modelId="{8A28AB53-515F-42D6-8727-43C41BD6628C}" type="presParOf" srcId="{9082B534-EAAC-4121-9582-0600468C6E3E}" destId="{AB5A1787-1487-4EDE-B46A-21718F253142}" srcOrd="8" destOrd="0" presId="urn:microsoft.com/office/officeart/2005/8/layout/default"/>
    <dgm:cxn modelId="{F8756A46-CFFB-4B38-9E5B-C6B40F3491E3}" type="presParOf" srcId="{9082B534-EAAC-4121-9582-0600468C6E3E}" destId="{C3E244F7-03F7-411D-9A3C-7087A8D15D9E}" srcOrd="9" destOrd="0" presId="urn:microsoft.com/office/officeart/2005/8/layout/default"/>
    <dgm:cxn modelId="{1755A555-1BA0-4AA9-8F2B-9BCD7A0FF996}" type="presParOf" srcId="{9082B534-EAAC-4121-9582-0600468C6E3E}" destId="{ECB3936F-4972-4F11-BA68-A430A3185E2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D5510-E564-4D0E-8411-1DC3661978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097790-A173-42E0-AD99-1B518C64B5E9}">
      <dgm:prSet/>
      <dgm:spPr/>
      <dgm:t>
        <a:bodyPr/>
        <a:lstStyle/>
        <a:p>
          <a:r>
            <a:rPr lang="en-US"/>
            <a:t>Background Information: Cyclistic, a bike-share company based in Chicago provides bikes on rental where riders can unlock bikes from one station and dock it to any station. </a:t>
          </a:r>
        </a:p>
      </dgm:t>
    </dgm:pt>
    <dgm:pt modelId="{1169885B-290D-4A36-AAC9-6388BE398A3B}" type="parTrans" cxnId="{E614DD2A-3EB4-44E4-B1FF-1348D025D94A}">
      <dgm:prSet/>
      <dgm:spPr/>
      <dgm:t>
        <a:bodyPr/>
        <a:lstStyle/>
        <a:p>
          <a:endParaRPr lang="en-US"/>
        </a:p>
      </dgm:t>
    </dgm:pt>
    <dgm:pt modelId="{9BAE6003-F0AB-44C2-8E0E-8604BF85B693}" type="sibTrans" cxnId="{E614DD2A-3EB4-44E4-B1FF-1348D025D94A}">
      <dgm:prSet/>
      <dgm:spPr/>
      <dgm:t>
        <a:bodyPr/>
        <a:lstStyle/>
        <a:p>
          <a:endParaRPr lang="en-US"/>
        </a:p>
      </dgm:t>
    </dgm:pt>
    <dgm:pt modelId="{D4A128AA-83E4-4ABD-81BF-2C87D79311F4}">
      <dgm:prSet/>
      <dgm:spPr/>
      <dgm:t>
        <a:bodyPr/>
        <a:lstStyle/>
        <a:p>
          <a:r>
            <a:rPr lang="en-US"/>
            <a:t>Objective: Designing marketing strategies aimed at converting casual riders into annual members.</a:t>
          </a:r>
        </a:p>
      </dgm:t>
    </dgm:pt>
    <dgm:pt modelId="{5839F7A1-FC93-45D6-BA92-AC8E2DC1B333}" type="parTrans" cxnId="{8812582D-2A01-470B-8F25-96EC952AC7C4}">
      <dgm:prSet/>
      <dgm:spPr/>
      <dgm:t>
        <a:bodyPr/>
        <a:lstStyle/>
        <a:p>
          <a:endParaRPr lang="en-US"/>
        </a:p>
      </dgm:t>
    </dgm:pt>
    <dgm:pt modelId="{438EBF48-35FD-490F-983D-E71A4702BC76}" type="sibTrans" cxnId="{8812582D-2A01-470B-8F25-96EC952AC7C4}">
      <dgm:prSet/>
      <dgm:spPr/>
      <dgm:t>
        <a:bodyPr/>
        <a:lstStyle/>
        <a:p>
          <a:endParaRPr lang="en-US"/>
        </a:p>
      </dgm:t>
    </dgm:pt>
    <dgm:pt modelId="{C31E9FDC-A405-439F-AF85-1D956F25C46A}">
      <dgm:prSet/>
      <dgm:spPr/>
      <dgm:t>
        <a:bodyPr/>
        <a:lstStyle/>
        <a:p>
          <a:r>
            <a:rPr lang="en-US"/>
            <a:t>Problem Statement: How do annual members and casual riders use Cyclistic bikes differently?</a:t>
          </a:r>
        </a:p>
      </dgm:t>
    </dgm:pt>
    <dgm:pt modelId="{D6913321-DC74-495F-9593-13AE8CD36858}" type="parTrans" cxnId="{EB901A39-019D-4B6D-9478-2997A10CDD04}">
      <dgm:prSet/>
      <dgm:spPr/>
      <dgm:t>
        <a:bodyPr/>
        <a:lstStyle/>
        <a:p>
          <a:endParaRPr lang="en-US"/>
        </a:p>
      </dgm:t>
    </dgm:pt>
    <dgm:pt modelId="{F8DB4F70-32F5-49C1-9AEB-F9C6AD7A1337}" type="sibTrans" cxnId="{EB901A39-019D-4B6D-9478-2997A10CDD04}">
      <dgm:prSet/>
      <dgm:spPr/>
      <dgm:t>
        <a:bodyPr/>
        <a:lstStyle/>
        <a:p>
          <a:endParaRPr lang="en-US"/>
        </a:p>
      </dgm:t>
    </dgm:pt>
    <dgm:pt modelId="{D6FC8C56-7D10-49DC-8225-EA89635BA2B5}" type="pres">
      <dgm:prSet presAssocID="{AA6D5510-E564-4D0E-8411-1DC36619783F}" presName="linear" presStyleCnt="0">
        <dgm:presLayoutVars>
          <dgm:animLvl val="lvl"/>
          <dgm:resizeHandles val="exact"/>
        </dgm:presLayoutVars>
      </dgm:prSet>
      <dgm:spPr/>
    </dgm:pt>
    <dgm:pt modelId="{8B35AEF6-D1C7-4906-B84D-133B75336449}" type="pres">
      <dgm:prSet presAssocID="{81097790-A173-42E0-AD99-1B518C64B5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23C68D-E0BC-45CA-9509-579E99EDAAD7}" type="pres">
      <dgm:prSet presAssocID="{9BAE6003-F0AB-44C2-8E0E-8604BF85B693}" presName="spacer" presStyleCnt="0"/>
      <dgm:spPr/>
    </dgm:pt>
    <dgm:pt modelId="{9167C388-E296-4991-B365-B7FB486DBA30}" type="pres">
      <dgm:prSet presAssocID="{D4A128AA-83E4-4ABD-81BF-2C87D79311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81A461-9B65-4E50-9BD0-6E92D0F40B3D}" type="pres">
      <dgm:prSet presAssocID="{438EBF48-35FD-490F-983D-E71A4702BC76}" presName="spacer" presStyleCnt="0"/>
      <dgm:spPr/>
    </dgm:pt>
    <dgm:pt modelId="{BEFF8ABC-5FF7-499E-9900-9B9215BEE5ED}" type="pres">
      <dgm:prSet presAssocID="{C31E9FDC-A405-439F-AF85-1D956F25C46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B51F28-6F7E-4810-ABED-C493477BAFF7}" type="presOf" srcId="{C31E9FDC-A405-439F-AF85-1D956F25C46A}" destId="{BEFF8ABC-5FF7-499E-9900-9B9215BEE5ED}" srcOrd="0" destOrd="0" presId="urn:microsoft.com/office/officeart/2005/8/layout/vList2"/>
    <dgm:cxn modelId="{E614DD2A-3EB4-44E4-B1FF-1348D025D94A}" srcId="{AA6D5510-E564-4D0E-8411-1DC36619783F}" destId="{81097790-A173-42E0-AD99-1B518C64B5E9}" srcOrd="0" destOrd="0" parTransId="{1169885B-290D-4A36-AAC9-6388BE398A3B}" sibTransId="{9BAE6003-F0AB-44C2-8E0E-8604BF85B693}"/>
    <dgm:cxn modelId="{8812582D-2A01-470B-8F25-96EC952AC7C4}" srcId="{AA6D5510-E564-4D0E-8411-1DC36619783F}" destId="{D4A128AA-83E4-4ABD-81BF-2C87D79311F4}" srcOrd="1" destOrd="0" parTransId="{5839F7A1-FC93-45D6-BA92-AC8E2DC1B333}" sibTransId="{438EBF48-35FD-490F-983D-E71A4702BC76}"/>
    <dgm:cxn modelId="{EB901A39-019D-4B6D-9478-2997A10CDD04}" srcId="{AA6D5510-E564-4D0E-8411-1DC36619783F}" destId="{C31E9FDC-A405-439F-AF85-1D956F25C46A}" srcOrd="2" destOrd="0" parTransId="{D6913321-DC74-495F-9593-13AE8CD36858}" sibTransId="{F8DB4F70-32F5-49C1-9AEB-F9C6AD7A1337}"/>
    <dgm:cxn modelId="{2F9E7E58-0A73-4A27-B883-C6CC8B4F4F7F}" type="presOf" srcId="{D4A128AA-83E4-4ABD-81BF-2C87D79311F4}" destId="{9167C388-E296-4991-B365-B7FB486DBA30}" srcOrd="0" destOrd="0" presId="urn:microsoft.com/office/officeart/2005/8/layout/vList2"/>
    <dgm:cxn modelId="{9B62C7A9-A1E1-416A-9094-D5159E72BEB6}" type="presOf" srcId="{AA6D5510-E564-4D0E-8411-1DC36619783F}" destId="{D6FC8C56-7D10-49DC-8225-EA89635BA2B5}" srcOrd="0" destOrd="0" presId="urn:microsoft.com/office/officeart/2005/8/layout/vList2"/>
    <dgm:cxn modelId="{8C6B8DD3-1948-43D2-A9CA-AFF789BE6D80}" type="presOf" srcId="{81097790-A173-42E0-AD99-1B518C64B5E9}" destId="{8B35AEF6-D1C7-4906-B84D-133B75336449}" srcOrd="0" destOrd="0" presId="urn:microsoft.com/office/officeart/2005/8/layout/vList2"/>
    <dgm:cxn modelId="{6F5E00DD-36C2-4B8C-92FA-CD3529E7CBAD}" type="presParOf" srcId="{D6FC8C56-7D10-49DC-8225-EA89635BA2B5}" destId="{8B35AEF6-D1C7-4906-B84D-133B75336449}" srcOrd="0" destOrd="0" presId="urn:microsoft.com/office/officeart/2005/8/layout/vList2"/>
    <dgm:cxn modelId="{63EE7EBF-0D9B-4C21-BE1A-5F6848E5081C}" type="presParOf" srcId="{D6FC8C56-7D10-49DC-8225-EA89635BA2B5}" destId="{4923C68D-E0BC-45CA-9509-579E99EDAAD7}" srcOrd="1" destOrd="0" presId="urn:microsoft.com/office/officeart/2005/8/layout/vList2"/>
    <dgm:cxn modelId="{84C5A8DF-4CEE-47BD-BDD6-DAD12127C409}" type="presParOf" srcId="{D6FC8C56-7D10-49DC-8225-EA89635BA2B5}" destId="{9167C388-E296-4991-B365-B7FB486DBA30}" srcOrd="2" destOrd="0" presId="urn:microsoft.com/office/officeart/2005/8/layout/vList2"/>
    <dgm:cxn modelId="{FEC79A92-FFA4-4B24-A48E-11B23A3A5282}" type="presParOf" srcId="{D6FC8C56-7D10-49DC-8225-EA89635BA2B5}" destId="{DF81A461-9B65-4E50-9BD0-6E92D0F40B3D}" srcOrd="3" destOrd="0" presId="urn:microsoft.com/office/officeart/2005/8/layout/vList2"/>
    <dgm:cxn modelId="{466EE50D-F24E-4FFC-AD14-ED65AF3CCFB6}" type="presParOf" srcId="{D6FC8C56-7D10-49DC-8225-EA89635BA2B5}" destId="{BEFF8ABC-5FF7-499E-9900-9B9215BEE5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ECEA13-264B-4B1B-8CBD-96A98972A6F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98C6D5-3819-4092-B245-6E3044878F52}">
      <dgm:prSet/>
      <dgm:spPr/>
      <dgm:t>
        <a:bodyPr/>
        <a:lstStyle/>
        <a:p>
          <a:r>
            <a:rPr lang="en-GB" dirty="0"/>
            <a:t>Average age of casual customers is </a:t>
          </a:r>
          <a:r>
            <a:rPr lang="en-GB" b="1" dirty="0"/>
            <a:t>29.5 </a:t>
          </a:r>
          <a:r>
            <a:rPr lang="en-GB" b="0" dirty="0"/>
            <a:t>and</a:t>
          </a:r>
          <a:r>
            <a:rPr lang="en-GB" b="1" dirty="0"/>
            <a:t> 37.4 </a:t>
          </a:r>
          <a:r>
            <a:rPr lang="en-GB" dirty="0"/>
            <a:t>of members.</a:t>
          </a:r>
          <a:endParaRPr lang="en-US" dirty="0"/>
        </a:p>
      </dgm:t>
    </dgm:pt>
    <dgm:pt modelId="{151D2D21-B576-4BC6-A1FF-13E6EDC18AED}" type="parTrans" cxnId="{3E9243A5-6B5F-47CB-8E5E-0D90F3D820A8}">
      <dgm:prSet/>
      <dgm:spPr/>
      <dgm:t>
        <a:bodyPr/>
        <a:lstStyle/>
        <a:p>
          <a:endParaRPr lang="en-US"/>
        </a:p>
      </dgm:t>
    </dgm:pt>
    <dgm:pt modelId="{57086C3C-4C80-4464-9CE5-E6F03576C006}" type="sibTrans" cxnId="{3E9243A5-6B5F-47CB-8E5E-0D90F3D820A8}">
      <dgm:prSet/>
      <dgm:spPr/>
      <dgm:t>
        <a:bodyPr/>
        <a:lstStyle/>
        <a:p>
          <a:endParaRPr lang="en-US"/>
        </a:p>
      </dgm:t>
    </dgm:pt>
    <dgm:pt modelId="{96D1C082-CFAE-4DD7-A222-6562D7E54918}">
      <dgm:prSet/>
      <dgm:spPr/>
      <dgm:t>
        <a:bodyPr/>
        <a:lstStyle/>
        <a:p>
          <a:r>
            <a:rPr lang="en-GB" dirty="0"/>
            <a:t>Casual riders on an average take </a:t>
          </a:r>
          <a:r>
            <a:rPr lang="en-GB" b="1" dirty="0"/>
            <a:t>37</a:t>
          </a:r>
          <a:r>
            <a:rPr lang="en-GB" dirty="0"/>
            <a:t> minutes per trip while members take </a:t>
          </a:r>
          <a:r>
            <a:rPr lang="en-GB" b="1" dirty="0"/>
            <a:t>13.8</a:t>
          </a:r>
          <a:r>
            <a:rPr lang="en-GB" dirty="0"/>
            <a:t> minutes per trip. </a:t>
          </a:r>
          <a:endParaRPr lang="en-US" dirty="0"/>
        </a:p>
      </dgm:t>
    </dgm:pt>
    <dgm:pt modelId="{7A06A03B-FE14-4C23-89FE-7AB11DAAC6B8}" type="parTrans" cxnId="{C520DFB4-E73A-4A2E-9F4A-033C503A2912}">
      <dgm:prSet/>
      <dgm:spPr/>
      <dgm:t>
        <a:bodyPr/>
        <a:lstStyle/>
        <a:p>
          <a:endParaRPr lang="en-US"/>
        </a:p>
      </dgm:t>
    </dgm:pt>
    <dgm:pt modelId="{30BD013A-5A32-47C2-B791-6A547875AF4B}" type="sibTrans" cxnId="{C520DFB4-E73A-4A2E-9F4A-033C503A2912}">
      <dgm:prSet/>
      <dgm:spPr/>
      <dgm:t>
        <a:bodyPr/>
        <a:lstStyle/>
        <a:p>
          <a:endParaRPr lang="en-US"/>
        </a:p>
      </dgm:t>
    </dgm:pt>
    <dgm:pt modelId="{E9E95553-4880-42C9-94C2-CCEB73805CC5}">
      <dgm:prSet/>
      <dgm:spPr/>
      <dgm:t>
        <a:bodyPr/>
        <a:lstStyle/>
        <a:p>
          <a:r>
            <a:rPr lang="en-GB" b="1" dirty="0"/>
            <a:t>Lakeshore Dr &amp; Monroe St </a:t>
          </a:r>
          <a:r>
            <a:rPr lang="en-GB" dirty="0"/>
            <a:t>and </a:t>
          </a:r>
          <a:r>
            <a:rPr lang="en-GB" b="1" dirty="0"/>
            <a:t>Streeter Dr &amp; Grande Ave</a:t>
          </a:r>
          <a:r>
            <a:rPr lang="en-GB" dirty="0"/>
            <a:t> are top station points where casual riders begin their trips from.</a:t>
          </a:r>
          <a:endParaRPr lang="en-US" dirty="0"/>
        </a:p>
      </dgm:t>
    </dgm:pt>
    <dgm:pt modelId="{4A9B581D-AD2F-4EAD-B0EC-AF9CF0CC7105}" type="parTrans" cxnId="{B51F92B0-03BE-4761-A76D-33F99E244B45}">
      <dgm:prSet/>
      <dgm:spPr/>
      <dgm:t>
        <a:bodyPr/>
        <a:lstStyle/>
        <a:p>
          <a:endParaRPr lang="en-US"/>
        </a:p>
      </dgm:t>
    </dgm:pt>
    <dgm:pt modelId="{82C8BDF4-7820-433D-AD3F-59C7A91ECC86}" type="sibTrans" cxnId="{B51F92B0-03BE-4761-A76D-33F99E244B45}">
      <dgm:prSet/>
      <dgm:spPr/>
      <dgm:t>
        <a:bodyPr/>
        <a:lstStyle/>
        <a:p>
          <a:endParaRPr lang="en-US"/>
        </a:p>
      </dgm:t>
    </dgm:pt>
    <dgm:pt modelId="{B12D17EC-DA9D-4755-ABA4-9C7837B168B9}">
      <dgm:prSet/>
      <dgm:spPr/>
      <dgm:t>
        <a:bodyPr/>
        <a:lstStyle/>
        <a:p>
          <a:r>
            <a:rPr lang="en-GB" b="1" dirty="0"/>
            <a:t>Clinton St &amp; Washington Blvd </a:t>
          </a:r>
          <a:r>
            <a:rPr lang="en-GB" b="0" dirty="0"/>
            <a:t>and</a:t>
          </a:r>
          <a:r>
            <a:rPr lang="en-GB" b="1" dirty="0"/>
            <a:t> Clinton St &amp; Madison St</a:t>
          </a:r>
          <a:r>
            <a:rPr lang="en-GB" dirty="0"/>
            <a:t> are top station points where  annual members begin their trips from. </a:t>
          </a:r>
          <a:endParaRPr lang="en-US" dirty="0"/>
        </a:p>
      </dgm:t>
    </dgm:pt>
    <dgm:pt modelId="{50212395-7D74-4F73-8A4F-F639D5A2F4F9}" type="parTrans" cxnId="{F620A3C0-54C2-4BAC-94D1-9EF8AE9977E7}">
      <dgm:prSet/>
      <dgm:spPr/>
      <dgm:t>
        <a:bodyPr/>
        <a:lstStyle/>
        <a:p>
          <a:endParaRPr lang="en-US"/>
        </a:p>
      </dgm:t>
    </dgm:pt>
    <dgm:pt modelId="{147A4CEF-36AF-4302-839E-40B7ED52F658}" type="sibTrans" cxnId="{F620A3C0-54C2-4BAC-94D1-9EF8AE9977E7}">
      <dgm:prSet/>
      <dgm:spPr/>
      <dgm:t>
        <a:bodyPr/>
        <a:lstStyle/>
        <a:p>
          <a:endParaRPr lang="en-US"/>
        </a:p>
      </dgm:t>
    </dgm:pt>
    <dgm:pt modelId="{CD7BA9EB-A268-4B27-8640-A4DBC84E4ACF}">
      <dgm:prSet/>
      <dgm:spPr/>
      <dgm:t>
        <a:bodyPr/>
        <a:lstStyle/>
        <a:p>
          <a:r>
            <a:rPr lang="en-GB" dirty="0"/>
            <a:t>Casual Customers take their most trips on </a:t>
          </a:r>
          <a:r>
            <a:rPr lang="en-GB" b="1" dirty="0"/>
            <a:t>Sundays and Mondays</a:t>
          </a:r>
          <a:r>
            <a:rPr lang="en-GB" dirty="0"/>
            <a:t>. </a:t>
          </a:r>
          <a:endParaRPr lang="en-US" dirty="0"/>
        </a:p>
      </dgm:t>
    </dgm:pt>
    <dgm:pt modelId="{3FE98021-8F65-45C2-B8FA-278151F14BA3}" type="parTrans" cxnId="{0BBD35BC-D736-4208-A992-3F172388D79E}">
      <dgm:prSet/>
      <dgm:spPr/>
      <dgm:t>
        <a:bodyPr/>
        <a:lstStyle/>
        <a:p>
          <a:endParaRPr lang="en-US"/>
        </a:p>
      </dgm:t>
    </dgm:pt>
    <dgm:pt modelId="{67E7EBB8-4E46-4757-A2EB-6240A51BBA69}" type="sibTrans" cxnId="{0BBD35BC-D736-4208-A992-3F172388D79E}">
      <dgm:prSet/>
      <dgm:spPr/>
      <dgm:t>
        <a:bodyPr/>
        <a:lstStyle/>
        <a:p>
          <a:endParaRPr lang="en-US"/>
        </a:p>
      </dgm:t>
    </dgm:pt>
    <dgm:pt modelId="{B83990FA-AD61-491F-81FD-37AC7DAC3752}">
      <dgm:prSet/>
      <dgm:spPr/>
      <dgm:t>
        <a:bodyPr/>
        <a:lstStyle/>
        <a:p>
          <a:r>
            <a:rPr lang="en-GB" dirty="0"/>
            <a:t>Annual members take their most trips on </a:t>
          </a:r>
          <a:r>
            <a:rPr lang="en-GB" b="1" dirty="0"/>
            <a:t>Fridays and Saturdays.</a:t>
          </a:r>
          <a:endParaRPr lang="en-US" b="1" dirty="0"/>
        </a:p>
      </dgm:t>
    </dgm:pt>
    <dgm:pt modelId="{5DF0B75D-F283-4638-9A0E-D7FDFC87935E}" type="parTrans" cxnId="{A2E96B55-228F-42F9-BC07-1EA02144CEBA}">
      <dgm:prSet/>
      <dgm:spPr/>
      <dgm:t>
        <a:bodyPr/>
        <a:lstStyle/>
        <a:p>
          <a:endParaRPr lang="en-US"/>
        </a:p>
      </dgm:t>
    </dgm:pt>
    <dgm:pt modelId="{97512E0C-B361-4123-BBE9-36B20F068539}" type="sibTrans" cxnId="{A2E96B55-228F-42F9-BC07-1EA02144CEBA}">
      <dgm:prSet/>
      <dgm:spPr/>
      <dgm:t>
        <a:bodyPr/>
        <a:lstStyle/>
        <a:p>
          <a:endParaRPr lang="en-US"/>
        </a:p>
      </dgm:t>
    </dgm:pt>
    <dgm:pt modelId="{BA4365B2-2715-4576-8634-BFF61B1A26C1}" type="pres">
      <dgm:prSet presAssocID="{D8ECEA13-264B-4B1B-8CBD-96A98972A6FE}" presName="Name0" presStyleCnt="0">
        <dgm:presLayoutVars>
          <dgm:dir/>
          <dgm:resizeHandles val="exact"/>
        </dgm:presLayoutVars>
      </dgm:prSet>
      <dgm:spPr/>
    </dgm:pt>
    <dgm:pt modelId="{33CECD5F-5E84-4A1C-BBC4-F271C02D4251}" type="pres">
      <dgm:prSet presAssocID="{BB98C6D5-3819-4092-B245-6E3044878F52}" presName="node" presStyleLbl="node1" presStyleIdx="0" presStyleCnt="6">
        <dgm:presLayoutVars>
          <dgm:bulletEnabled val="1"/>
        </dgm:presLayoutVars>
      </dgm:prSet>
      <dgm:spPr/>
    </dgm:pt>
    <dgm:pt modelId="{B63E5502-9CD5-4559-8868-36DF3B65CEBC}" type="pres">
      <dgm:prSet presAssocID="{57086C3C-4C80-4464-9CE5-E6F03576C006}" presName="sibTrans" presStyleLbl="sibTrans1D1" presStyleIdx="0" presStyleCnt="5"/>
      <dgm:spPr/>
    </dgm:pt>
    <dgm:pt modelId="{7A46D69E-4AB3-432C-ADD2-8ADA3BEBFC7D}" type="pres">
      <dgm:prSet presAssocID="{57086C3C-4C80-4464-9CE5-E6F03576C006}" presName="connectorText" presStyleLbl="sibTrans1D1" presStyleIdx="0" presStyleCnt="5"/>
      <dgm:spPr/>
    </dgm:pt>
    <dgm:pt modelId="{83E3A201-5B2D-4B72-BCF2-F7291119A364}" type="pres">
      <dgm:prSet presAssocID="{96D1C082-CFAE-4DD7-A222-6562D7E54918}" presName="node" presStyleLbl="node1" presStyleIdx="1" presStyleCnt="6">
        <dgm:presLayoutVars>
          <dgm:bulletEnabled val="1"/>
        </dgm:presLayoutVars>
      </dgm:prSet>
      <dgm:spPr/>
    </dgm:pt>
    <dgm:pt modelId="{C27CDC99-8A72-4D1B-B655-64A25061A23F}" type="pres">
      <dgm:prSet presAssocID="{30BD013A-5A32-47C2-B791-6A547875AF4B}" presName="sibTrans" presStyleLbl="sibTrans1D1" presStyleIdx="1" presStyleCnt="5"/>
      <dgm:spPr/>
    </dgm:pt>
    <dgm:pt modelId="{CBB95652-96D7-417D-B755-1CE4AA12D549}" type="pres">
      <dgm:prSet presAssocID="{30BD013A-5A32-47C2-B791-6A547875AF4B}" presName="connectorText" presStyleLbl="sibTrans1D1" presStyleIdx="1" presStyleCnt="5"/>
      <dgm:spPr/>
    </dgm:pt>
    <dgm:pt modelId="{A61D67A8-E24B-4330-BD50-E6A13A1F4D61}" type="pres">
      <dgm:prSet presAssocID="{E9E95553-4880-42C9-94C2-CCEB73805CC5}" presName="node" presStyleLbl="node1" presStyleIdx="2" presStyleCnt="6">
        <dgm:presLayoutVars>
          <dgm:bulletEnabled val="1"/>
        </dgm:presLayoutVars>
      </dgm:prSet>
      <dgm:spPr/>
    </dgm:pt>
    <dgm:pt modelId="{F01D1B86-1ED8-44E5-A4EC-DF91C359BA67}" type="pres">
      <dgm:prSet presAssocID="{82C8BDF4-7820-433D-AD3F-59C7A91ECC86}" presName="sibTrans" presStyleLbl="sibTrans1D1" presStyleIdx="2" presStyleCnt="5"/>
      <dgm:spPr/>
    </dgm:pt>
    <dgm:pt modelId="{CB5FA74F-39A1-4744-BF95-823830DCFB96}" type="pres">
      <dgm:prSet presAssocID="{82C8BDF4-7820-433D-AD3F-59C7A91ECC86}" presName="connectorText" presStyleLbl="sibTrans1D1" presStyleIdx="2" presStyleCnt="5"/>
      <dgm:spPr/>
    </dgm:pt>
    <dgm:pt modelId="{B76855A0-8987-435C-9C6D-F3B6D38FE58F}" type="pres">
      <dgm:prSet presAssocID="{B12D17EC-DA9D-4755-ABA4-9C7837B168B9}" presName="node" presStyleLbl="node1" presStyleIdx="3" presStyleCnt="6">
        <dgm:presLayoutVars>
          <dgm:bulletEnabled val="1"/>
        </dgm:presLayoutVars>
      </dgm:prSet>
      <dgm:spPr/>
    </dgm:pt>
    <dgm:pt modelId="{94510207-B406-4F12-B74F-56800BE52532}" type="pres">
      <dgm:prSet presAssocID="{147A4CEF-36AF-4302-839E-40B7ED52F658}" presName="sibTrans" presStyleLbl="sibTrans1D1" presStyleIdx="3" presStyleCnt="5"/>
      <dgm:spPr/>
    </dgm:pt>
    <dgm:pt modelId="{F03DD75A-A3EE-40EF-AA24-124B5D0D773B}" type="pres">
      <dgm:prSet presAssocID="{147A4CEF-36AF-4302-839E-40B7ED52F658}" presName="connectorText" presStyleLbl="sibTrans1D1" presStyleIdx="3" presStyleCnt="5"/>
      <dgm:spPr/>
    </dgm:pt>
    <dgm:pt modelId="{93F1D2F4-786D-4749-BF09-D04A6395ECDA}" type="pres">
      <dgm:prSet presAssocID="{CD7BA9EB-A268-4B27-8640-A4DBC84E4ACF}" presName="node" presStyleLbl="node1" presStyleIdx="4" presStyleCnt="6">
        <dgm:presLayoutVars>
          <dgm:bulletEnabled val="1"/>
        </dgm:presLayoutVars>
      </dgm:prSet>
      <dgm:spPr/>
    </dgm:pt>
    <dgm:pt modelId="{D8A7C19A-C234-4334-BE92-FAF94705F46D}" type="pres">
      <dgm:prSet presAssocID="{67E7EBB8-4E46-4757-A2EB-6240A51BBA69}" presName="sibTrans" presStyleLbl="sibTrans1D1" presStyleIdx="4" presStyleCnt="5"/>
      <dgm:spPr/>
    </dgm:pt>
    <dgm:pt modelId="{D8B7713A-3AD6-4DD2-9283-B15818A11DC4}" type="pres">
      <dgm:prSet presAssocID="{67E7EBB8-4E46-4757-A2EB-6240A51BBA69}" presName="connectorText" presStyleLbl="sibTrans1D1" presStyleIdx="4" presStyleCnt="5"/>
      <dgm:spPr/>
    </dgm:pt>
    <dgm:pt modelId="{DA53A76A-1953-4235-88CA-5833F25933EA}" type="pres">
      <dgm:prSet presAssocID="{B83990FA-AD61-491F-81FD-37AC7DAC3752}" presName="node" presStyleLbl="node1" presStyleIdx="5" presStyleCnt="6">
        <dgm:presLayoutVars>
          <dgm:bulletEnabled val="1"/>
        </dgm:presLayoutVars>
      </dgm:prSet>
      <dgm:spPr/>
    </dgm:pt>
  </dgm:ptLst>
  <dgm:cxnLst>
    <dgm:cxn modelId="{1C0F890D-B344-4D8B-BB9D-E278F7AA1979}" type="presOf" srcId="{67E7EBB8-4E46-4757-A2EB-6240A51BBA69}" destId="{D8A7C19A-C234-4334-BE92-FAF94705F46D}" srcOrd="0" destOrd="0" presId="urn:microsoft.com/office/officeart/2016/7/layout/RepeatingBendingProcessNew"/>
    <dgm:cxn modelId="{2AB11F11-4EA2-4180-B7F0-622FD721F9D3}" type="presOf" srcId="{147A4CEF-36AF-4302-839E-40B7ED52F658}" destId="{94510207-B406-4F12-B74F-56800BE52532}" srcOrd="0" destOrd="0" presId="urn:microsoft.com/office/officeart/2016/7/layout/RepeatingBendingProcessNew"/>
    <dgm:cxn modelId="{2631BE13-D69C-4C34-9950-9325FD562CBA}" type="presOf" srcId="{82C8BDF4-7820-433D-AD3F-59C7A91ECC86}" destId="{CB5FA74F-39A1-4744-BF95-823830DCFB96}" srcOrd="1" destOrd="0" presId="urn:microsoft.com/office/officeart/2016/7/layout/RepeatingBendingProcessNew"/>
    <dgm:cxn modelId="{860C6E15-9420-4F80-8F63-46FE3675B554}" type="presOf" srcId="{B12D17EC-DA9D-4755-ABA4-9C7837B168B9}" destId="{B76855A0-8987-435C-9C6D-F3B6D38FE58F}" srcOrd="0" destOrd="0" presId="urn:microsoft.com/office/officeart/2016/7/layout/RepeatingBendingProcessNew"/>
    <dgm:cxn modelId="{25A5BC38-3350-48BD-8EC8-3FDC662F46C2}" type="presOf" srcId="{82C8BDF4-7820-433D-AD3F-59C7A91ECC86}" destId="{F01D1B86-1ED8-44E5-A4EC-DF91C359BA67}" srcOrd="0" destOrd="0" presId="urn:microsoft.com/office/officeart/2016/7/layout/RepeatingBendingProcessNew"/>
    <dgm:cxn modelId="{F584433A-B90E-4A1B-B244-7F50B6F99EA8}" type="presOf" srcId="{57086C3C-4C80-4464-9CE5-E6F03576C006}" destId="{B63E5502-9CD5-4559-8868-36DF3B65CEBC}" srcOrd="0" destOrd="0" presId="urn:microsoft.com/office/officeart/2016/7/layout/RepeatingBendingProcessNew"/>
    <dgm:cxn modelId="{33F4F33E-F60B-46D4-8B2F-A0C8ACC9114A}" type="presOf" srcId="{57086C3C-4C80-4464-9CE5-E6F03576C006}" destId="{7A46D69E-4AB3-432C-ADD2-8ADA3BEBFC7D}" srcOrd="1" destOrd="0" presId="urn:microsoft.com/office/officeart/2016/7/layout/RepeatingBendingProcessNew"/>
    <dgm:cxn modelId="{4CFD3F6B-4D13-4331-8832-ABE43241FE4A}" type="presOf" srcId="{96D1C082-CFAE-4DD7-A222-6562D7E54918}" destId="{83E3A201-5B2D-4B72-BCF2-F7291119A364}" srcOrd="0" destOrd="0" presId="urn:microsoft.com/office/officeart/2016/7/layout/RepeatingBendingProcessNew"/>
    <dgm:cxn modelId="{39D3AF6D-FA26-478F-9D6A-FB1893F39CD5}" type="presOf" srcId="{E9E95553-4880-42C9-94C2-CCEB73805CC5}" destId="{A61D67A8-E24B-4330-BD50-E6A13A1F4D61}" srcOrd="0" destOrd="0" presId="urn:microsoft.com/office/officeart/2016/7/layout/RepeatingBendingProcessNew"/>
    <dgm:cxn modelId="{A2E96B55-228F-42F9-BC07-1EA02144CEBA}" srcId="{D8ECEA13-264B-4B1B-8CBD-96A98972A6FE}" destId="{B83990FA-AD61-491F-81FD-37AC7DAC3752}" srcOrd="5" destOrd="0" parTransId="{5DF0B75D-F283-4638-9A0E-D7FDFC87935E}" sibTransId="{97512E0C-B361-4123-BBE9-36B20F068539}"/>
    <dgm:cxn modelId="{93ACA08F-EC32-4AE1-B11B-C085C4DB29DD}" type="presOf" srcId="{30BD013A-5A32-47C2-B791-6A547875AF4B}" destId="{CBB95652-96D7-417D-B755-1CE4AA12D549}" srcOrd="1" destOrd="0" presId="urn:microsoft.com/office/officeart/2016/7/layout/RepeatingBendingProcessNew"/>
    <dgm:cxn modelId="{602FF19E-CBA2-4CE0-8681-C66EC26BABB6}" type="presOf" srcId="{30BD013A-5A32-47C2-B791-6A547875AF4B}" destId="{C27CDC99-8A72-4D1B-B655-64A25061A23F}" srcOrd="0" destOrd="0" presId="urn:microsoft.com/office/officeart/2016/7/layout/RepeatingBendingProcessNew"/>
    <dgm:cxn modelId="{3E9243A5-6B5F-47CB-8E5E-0D90F3D820A8}" srcId="{D8ECEA13-264B-4B1B-8CBD-96A98972A6FE}" destId="{BB98C6D5-3819-4092-B245-6E3044878F52}" srcOrd="0" destOrd="0" parTransId="{151D2D21-B576-4BC6-A1FF-13E6EDC18AED}" sibTransId="{57086C3C-4C80-4464-9CE5-E6F03576C006}"/>
    <dgm:cxn modelId="{1239C1A6-665F-46A0-94E3-672CCECFE9F1}" type="presOf" srcId="{CD7BA9EB-A268-4B27-8640-A4DBC84E4ACF}" destId="{93F1D2F4-786D-4749-BF09-D04A6395ECDA}" srcOrd="0" destOrd="0" presId="urn:microsoft.com/office/officeart/2016/7/layout/RepeatingBendingProcessNew"/>
    <dgm:cxn modelId="{2751D0A6-7617-4B0F-AF2B-8A85D1F33E1F}" type="presOf" srcId="{67E7EBB8-4E46-4757-A2EB-6240A51BBA69}" destId="{D8B7713A-3AD6-4DD2-9283-B15818A11DC4}" srcOrd="1" destOrd="0" presId="urn:microsoft.com/office/officeart/2016/7/layout/RepeatingBendingProcessNew"/>
    <dgm:cxn modelId="{B51F92B0-03BE-4761-A76D-33F99E244B45}" srcId="{D8ECEA13-264B-4B1B-8CBD-96A98972A6FE}" destId="{E9E95553-4880-42C9-94C2-CCEB73805CC5}" srcOrd="2" destOrd="0" parTransId="{4A9B581D-AD2F-4EAD-B0EC-AF9CF0CC7105}" sibTransId="{82C8BDF4-7820-433D-AD3F-59C7A91ECC86}"/>
    <dgm:cxn modelId="{C520DFB4-E73A-4A2E-9F4A-033C503A2912}" srcId="{D8ECEA13-264B-4B1B-8CBD-96A98972A6FE}" destId="{96D1C082-CFAE-4DD7-A222-6562D7E54918}" srcOrd="1" destOrd="0" parTransId="{7A06A03B-FE14-4C23-89FE-7AB11DAAC6B8}" sibTransId="{30BD013A-5A32-47C2-B791-6A547875AF4B}"/>
    <dgm:cxn modelId="{0BBD35BC-D736-4208-A992-3F172388D79E}" srcId="{D8ECEA13-264B-4B1B-8CBD-96A98972A6FE}" destId="{CD7BA9EB-A268-4B27-8640-A4DBC84E4ACF}" srcOrd="4" destOrd="0" parTransId="{3FE98021-8F65-45C2-B8FA-278151F14BA3}" sibTransId="{67E7EBB8-4E46-4757-A2EB-6240A51BBA69}"/>
    <dgm:cxn modelId="{F620A3C0-54C2-4BAC-94D1-9EF8AE9977E7}" srcId="{D8ECEA13-264B-4B1B-8CBD-96A98972A6FE}" destId="{B12D17EC-DA9D-4755-ABA4-9C7837B168B9}" srcOrd="3" destOrd="0" parTransId="{50212395-7D74-4F73-8A4F-F639D5A2F4F9}" sibTransId="{147A4CEF-36AF-4302-839E-40B7ED52F658}"/>
    <dgm:cxn modelId="{BC5874C6-C55E-45E7-91B4-C66DB56B8039}" type="presOf" srcId="{D8ECEA13-264B-4B1B-8CBD-96A98972A6FE}" destId="{BA4365B2-2715-4576-8634-BFF61B1A26C1}" srcOrd="0" destOrd="0" presId="urn:microsoft.com/office/officeart/2016/7/layout/RepeatingBendingProcessNew"/>
    <dgm:cxn modelId="{232733E3-73CE-41F4-A13A-F6309BB1C822}" type="presOf" srcId="{147A4CEF-36AF-4302-839E-40B7ED52F658}" destId="{F03DD75A-A3EE-40EF-AA24-124B5D0D773B}" srcOrd="1" destOrd="0" presId="urn:microsoft.com/office/officeart/2016/7/layout/RepeatingBendingProcessNew"/>
    <dgm:cxn modelId="{4467C8FB-392F-41FB-A679-EE42A7667180}" type="presOf" srcId="{B83990FA-AD61-491F-81FD-37AC7DAC3752}" destId="{DA53A76A-1953-4235-88CA-5833F25933EA}" srcOrd="0" destOrd="0" presId="urn:microsoft.com/office/officeart/2016/7/layout/RepeatingBendingProcessNew"/>
    <dgm:cxn modelId="{A9A8F8FE-DB3C-4860-BCA9-7C267E8B9C1C}" type="presOf" srcId="{BB98C6D5-3819-4092-B245-6E3044878F52}" destId="{33CECD5F-5E84-4A1C-BBC4-F271C02D4251}" srcOrd="0" destOrd="0" presId="urn:microsoft.com/office/officeart/2016/7/layout/RepeatingBendingProcessNew"/>
    <dgm:cxn modelId="{EE49B138-C9D0-4BE8-8564-142644C3B6E6}" type="presParOf" srcId="{BA4365B2-2715-4576-8634-BFF61B1A26C1}" destId="{33CECD5F-5E84-4A1C-BBC4-F271C02D4251}" srcOrd="0" destOrd="0" presId="urn:microsoft.com/office/officeart/2016/7/layout/RepeatingBendingProcessNew"/>
    <dgm:cxn modelId="{BBDC4C21-666E-4D0D-86D7-2EC2A97AB725}" type="presParOf" srcId="{BA4365B2-2715-4576-8634-BFF61B1A26C1}" destId="{B63E5502-9CD5-4559-8868-36DF3B65CEBC}" srcOrd="1" destOrd="0" presId="urn:microsoft.com/office/officeart/2016/7/layout/RepeatingBendingProcessNew"/>
    <dgm:cxn modelId="{99E75103-BB38-4DE4-9670-A42787D60D05}" type="presParOf" srcId="{B63E5502-9CD5-4559-8868-36DF3B65CEBC}" destId="{7A46D69E-4AB3-432C-ADD2-8ADA3BEBFC7D}" srcOrd="0" destOrd="0" presId="urn:microsoft.com/office/officeart/2016/7/layout/RepeatingBendingProcessNew"/>
    <dgm:cxn modelId="{C8D9587D-7828-4E13-9083-89B0C38E040C}" type="presParOf" srcId="{BA4365B2-2715-4576-8634-BFF61B1A26C1}" destId="{83E3A201-5B2D-4B72-BCF2-F7291119A364}" srcOrd="2" destOrd="0" presId="urn:microsoft.com/office/officeart/2016/7/layout/RepeatingBendingProcessNew"/>
    <dgm:cxn modelId="{86F31099-B793-4944-A061-C1027D63CB92}" type="presParOf" srcId="{BA4365B2-2715-4576-8634-BFF61B1A26C1}" destId="{C27CDC99-8A72-4D1B-B655-64A25061A23F}" srcOrd="3" destOrd="0" presId="urn:microsoft.com/office/officeart/2016/7/layout/RepeatingBendingProcessNew"/>
    <dgm:cxn modelId="{664F6A27-7E73-48BD-AAC2-B7E2DA0BC5FE}" type="presParOf" srcId="{C27CDC99-8A72-4D1B-B655-64A25061A23F}" destId="{CBB95652-96D7-417D-B755-1CE4AA12D549}" srcOrd="0" destOrd="0" presId="urn:microsoft.com/office/officeart/2016/7/layout/RepeatingBendingProcessNew"/>
    <dgm:cxn modelId="{1B8B7128-8F40-4313-9B60-D09582FEF13E}" type="presParOf" srcId="{BA4365B2-2715-4576-8634-BFF61B1A26C1}" destId="{A61D67A8-E24B-4330-BD50-E6A13A1F4D61}" srcOrd="4" destOrd="0" presId="urn:microsoft.com/office/officeart/2016/7/layout/RepeatingBendingProcessNew"/>
    <dgm:cxn modelId="{4D4E5E50-D7A2-4160-8AA9-5C4B26787932}" type="presParOf" srcId="{BA4365B2-2715-4576-8634-BFF61B1A26C1}" destId="{F01D1B86-1ED8-44E5-A4EC-DF91C359BA67}" srcOrd="5" destOrd="0" presId="urn:microsoft.com/office/officeart/2016/7/layout/RepeatingBendingProcessNew"/>
    <dgm:cxn modelId="{57E10877-4AC5-484B-9268-7CF5C69413C8}" type="presParOf" srcId="{F01D1B86-1ED8-44E5-A4EC-DF91C359BA67}" destId="{CB5FA74F-39A1-4744-BF95-823830DCFB96}" srcOrd="0" destOrd="0" presId="urn:microsoft.com/office/officeart/2016/7/layout/RepeatingBendingProcessNew"/>
    <dgm:cxn modelId="{50ECF356-5F48-437F-AF79-9AE97BB8776C}" type="presParOf" srcId="{BA4365B2-2715-4576-8634-BFF61B1A26C1}" destId="{B76855A0-8987-435C-9C6D-F3B6D38FE58F}" srcOrd="6" destOrd="0" presId="urn:microsoft.com/office/officeart/2016/7/layout/RepeatingBendingProcessNew"/>
    <dgm:cxn modelId="{1684A918-7767-46D2-BDD9-D9992F6C5148}" type="presParOf" srcId="{BA4365B2-2715-4576-8634-BFF61B1A26C1}" destId="{94510207-B406-4F12-B74F-56800BE52532}" srcOrd="7" destOrd="0" presId="urn:microsoft.com/office/officeart/2016/7/layout/RepeatingBendingProcessNew"/>
    <dgm:cxn modelId="{F0E96175-B767-4221-8C3D-FD8E723CA6B2}" type="presParOf" srcId="{94510207-B406-4F12-B74F-56800BE52532}" destId="{F03DD75A-A3EE-40EF-AA24-124B5D0D773B}" srcOrd="0" destOrd="0" presId="urn:microsoft.com/office/officeart/2016/7/layout/RepeatingBendingProcessNew"/>
    <dgm:cxn modelId="{97F587AB-ED88-45C9-BB36-D74636E3C0C4}" type="presParOf" srcId="{BA4365B2-2715-4576-8634-BFF61B1A26C1}" destId="{93F1D2F4-786D-4749-BF09-D04A6395ECDA}" srcOrd="8" destOrd="0" presId="urn:microsoft.com/office/officeart/2016/7/layout/RepeatingBendingProcessNew"/>
    <dgm:cxn modelId="{F97D4F6E-F82F-4E95-9A34-21C9EC16C59E}" type="presParOf" srcId="{BA4365B2-2715-4576-8634-BFF61B1A26C1}" destId="{D8A7C19A-C234-4334-BE92-FAF94705F46D}" srcOrd="9" destOrd="0" presId="urn:microsoft.com/office/officeart/2016/7/layout/RepeatingBendingProcessNew"/>
    <dgm:cxn modelId="{92F3AD19-8026-4DB5-8B87-B6A38E33ED26}" type="presParOf" srcId="{D8A7C19A-C234-4334-BE92-FAF94705F46D}" destId="{D8B7713A-3AD6-4DD2-9283-B15818A11DC4}" srcOrd="0" destOrd="0" presId="urn:microsoft.com/office/officeart/2016/7/layout/RepeatingBendingProcessNew"/>
    <dgm:cxn modelId="{B206B7C5-C5BF-4D3D-A43A-C81C8A6BCCD8}" type="presParOf" srcId="{BA4365B2-2715-4576-8634-BFF61B1A26C1}" destId="{DA53A76A-1953-4235-88CA-5833F25933E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E5A4E-BB1B-4CE4-BA1A-D325E115800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Introduction</a:t>
          </a:r>
          <a:endParaRPr lang="en-US" sz="2900" kern="1200"/>
        </a:p>
      </dsp:txBody>
      <dsp:txXfrm>
        <a:off x="0" y="39687"/>
        <a:ext cx="3286125" cy="1971675"/>
      </dsp:txXfrm>
    </dsp:sp>
    <dsp:sp modelId="{A972DB18-7C9C-4759-8C1A-79377C073154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Data Collection</a:t>
          </a:r>
          <a:endParaRPr lang="en-US" sz="2900" kern="1200"/>
        </a:p>
      </dsp:txBody>
      <dsp:txXfrm>
        <a:off x="3614737" y="39687"/>
        <a:ext cx="3286125" cy="1971675"/>
      </dsp:txXfrm>
    </dsp:sp>
    <dsp:sp modelId="{DA135DCB-D71D-4779-B218-7792C4161C77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Data Cleaning</a:t>
          </a:r>
          <a:endParaRPr lang="en-US" sz="2900" kern="1200"/>
        </a:p>
      </dsp:txBody>
      <dsp:txXfrm>
        <a:off x="7229475" y="39687"/>
        <a:ext cx="3286125" cy="1971675"/>
      </dsp:txXfrm>
    </dsp:sp>
    <dsp:sp modelId="{3FBDD5BD-D03D-4D03-B1C3-BEACC6611F24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Data Analysis &amp; </a:t>
          </a:r>
          <a:r>
            <a:rPr lang="en-US" sz="2900" kern="1200"/>
            <a:t>Findings</a:t>
          </a:r>
        </a:p>
      </dsp:txBody>
      <dsp:txXfrm>
        <a:off x="0" y="2339975"/>
        <a:ext cx="3286125" cy="1971675"/>
      </dsp:txXfrm>
    </dsp:sp>
    <dsp:sp modelId="{AB5A1787-1487-4EDE-B46A-21718F253142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Recommendations</a:t>
          </a:r>
        </a:p>
      </dsp:txBody>
      <dsp:txXfrm>
        <a:off x="3614737" y="2339975"/>
        <a:ext cx="3286125" cy="1971675"/>
      </dsp:txXfrm>
    </dsp:sp>
    <dsp:sp modelId="{ECB3936F-4972-4F11-BA68-A430A3185E20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Limitations/Future Scope</a:t>
          </a:r>
        </a:p>
      </dsp:txBody>
      <dsp:txXfrm>
        <a:off x="7229475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5AEF6-D1C7-4906-B84D-133B75336449}">
      <dsp:nvSpPr>
        <dsp:cNvPr id="0" name=""/>
        <dsp:cNvSpPr/>
      </dsp:nvSpPr>
      <dsp:spPr>
        <a:xfrm>
          <a:off x="0" y="41544"/>
          <a:ext cx="10515600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Background Information: Cyclistic, a bike-share company based in Chicago provides bikes on rental where riders can unlock bikes from one station and dock it to any station. </a:t>
          </a:r>
        </a:p>
      </dsp:txBody>
      <dsp:txXfrm>
        <a:off x="67110" y="108654"/>
        <a:ext cx="10381380" cy="1240530"/>
      </dsp:txXfrm>
    </dsp:sp>
    <dsp:sp modelId="{9167C388-E296-4991-B365-B7FB486DBA30}">
      <dsp:nvSpPr>
        <dsp:cNvPr id="0" name=""/>
        <dsp:cNvSpPr/>
      </dsp:nvSpPr>
      <dsp:spPr>
        <a:xfrm>
          <a:off x="0" y="1488294"/>
          <a:ext cx="10515600" cy="137475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Objective: Designing marketing strategies aimed at converting casual riders into annual members.</a:t>
          </a:r>
        </a:p>
      </dsp:txBody>
      <dsp:txXfrm>
        <a:off x="67110" y="1555404"/>
        <a:ext cx="10381380" cy="1240530"/>
      </dsp:txXfrm>
    </dsp:sp>
    <dsp:sp modelId="{BEFF8ABC-5FF7-499E-9900-9B9215BEE5ED}">
      <dsp:nvSpPr>
        <dsp:cNvPr id="0" name=""/>
        <dsp:cNvSpPr/>
      </dsp:nvSpPr>
      <dsp:spPr>
        <a:xfrm>
          <a:off x="0" y="2935044"/>
          <a:ext cx="10515600" cy="137475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Statement: How do annual members and casual riders use Cyclistic bikes differently?</a:t>
          </a:r>
        </a:p>
      </dsp:txBody>
      <dsp:txXfrm>
        <a:off x="67110" y="3002154"/>
        <a:ext cx="10381380" cy="1240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E5502-9CD5-4559-8868-36DF3B65CEBC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33CECD5F-5E84-4A1C-BBC4-F271C02D4251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Average age of casual customers is </a:t>
          </a:r>
          <a:r>
            <a:rPr lang="en-GB" sz="1800" b="1" kern="1200" dirty="0"/>
            <a:t>29.5 </a:t>
          </a:r>
          <a:r>
            <a:rPr lang="en-GB" sz="1800" b="0" kern="1200" dirty="0"/>
            <a:t>and</a:t>
          </a:r>
          <a:r>
            <a:rPr lang="en-GB" sz="1800" b="1" kern="1200" dirty="0"/>
            <a:t> 37.4 </a:t>
          </a:r>
          <a:r>
            <a:rPr lang="en-GB" sz="1800" kern="1200" dirty="0"/>
            <a:t>of members.</a:t>
          </a:r>
          <a:endParaRPr lang="en-US" sz="1800" kern="1200" dirty="0"/>
        </a:p>
      </dsp:txBody>
      <dsp:txXfrm>
        <a:off x="8061" y="5979"/>
        <a:ext cx="3034531" cy="1820718"/>
      </dsp:txXfrm>
    </dsp:sp>
    <dsp:sp modelId="{C27CDC99-8A72-4D1B-B655-64A25061A23F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83E3A201-5B2D-4B72-BCF2-F7291119A364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Casual riders on an average take </a:t>
          </a:r>
          <a:r>
            <a:rPr lang="en-GB" sz="1800" b="1" kern="1200" dirty="0"/>
            <a:t>37</a:t>
          </a:r>
          <a:r>
            <a:rPr lang="en-GB" sz="1800" kern="1200" dirty="0"/>
            <a:t> minutes per trip while members take </a:t>
          </a:r>
          <a:r>
            <a:rPr lang="en-GB" sz="1800" b="1" kern="1200" dirty="0"/>
            <a:t>13.8</a:t>
          </a:r>
          <a:r>
            <a:rPr lang="en-GB" sz="1800" kern="1200" dirty="0"/>
            <a:t> minutes per trip. </a:t>
          </a:r>
          <a:endParaRPr lang="en-US" sz="1800" kern="1200" dirty="0"/>
        </a:p>
      </dsp:txBody>
      <dsp:txXfrm>
        <a:off x="3740534" y="5979"/>
        <a:ext cx="3034531" cy="1820718"/>
      </dsp:txXfrm>
    </dsp:sp>
    <dsp:sp modelId="{F01D1B86-1ED8-44E5-A4EC-DF91C359BA67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A61D67A8-E24B-4330-BD50-E6A13A1F4D61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Lakeshore Dr &amp; Monroe St </a:t>
          </a:r>
          <a:r>
            <a:rPr lang="en-GB" sz="1800" kern="1200" dirty="0"/>
            <a:t>and </a:t>
          </a:r>
          <a:r>
            <a:rPr lang="en-GB" sz="1800" b="1" kern="1200" dirty="0"/>
            <a:t>Streeter Dr &amp; Grande Ave</a:t>
          </a:r>
          <a:r>
            <a:rPr lang="en-GB" sz="1800" kern="1200" dirty="0"/>
            <a:t> are top station points where casual riders begin their trips from.</a:t>
          </a:r>
          <a:endParaRPr lang="en-US" sz="1800" kern="1200" dirty="0"/>
        </a:p>
      </dsp:txBody>
      <dsp:txXfrm>
        <a:off x="7473007" y="5979"/>
        <a:ext cx="3034531" cy="1820718"/>
      </dsp:txXfrm>
    </dsp:sp>
    <dsp:sp modelId="{94510207-B406-4F12-B74F-56800BE52532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B76855A0-8987-435C-9C6D-F3B6D38FE58F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Clinton St &amp; Washington Blvd </a:t>
          </a:r>
          <a:r>
            <a:rPr lang="en-GB" sz="1800" b="0" kern="1200" dirty="0"/>
            <a:t>and</a:t>
          </a:r>
          <a:r>
            <a:rPr lang="en-GB" sz="1800" b="1" kern="1200" dirty="0"/>
            <a:t> Clinton St &amp; Madison St</a:t>
          </a:r>
          <a:r>
            <a:rPr lang="en-GB" sz="1800" kern="1200" dirty="0"/>
            <a:t> are top station points where  annual members begin their trips from. </a:t>
          </a:r>
          <a:endParaRPr lang="en-US" sz="1800" kern="1200" dirty="0"/>
        </a:p>
      </dsp:txBody>
      <dsp:txXfrm>
        <a:off x="8061" y="2524640"/>
        <a:ext cx="3034531" cy="1820718"/>
      </dsp:txXfrm>
    </dsp:sp>
    <dsp:sp modelId="{D8A7C19A-C234-4334-BE92-FAF94705F46D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93F1D2F4-786D-4749-BF09-D04A6395ECDA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Casual Customers take their most trips on </a:t>
          </a:r>
          <a:r>
            <a:rPr lang="en-GB" sz="1800" b="1" kern="1200" dirty="0"/>
            <a:t>Sundays and Mondays</a:t>
          </a:r>
          <a:r>
            <a:rPr lang="en-GB" sz="1800" kern="1200" dirty="0"/>
            <a:t>. </a:t>
          </a:r>
          <a:endParaRPr lang="en-US" sz="1800" kern="1200" dirty="0"/>
        </a:p>
      </dsp:txBody>
      <dsp:txXfrm>
        <a:off x="3740534" y="2524640"/>
        <a:ext cx="3034531" cy="1820718"/>
      </dsp:txXfrm>
    </dsp:sp>
    <dsp:sp modelId="{DA53A76A-1953-4235-88CA-5833F25933EA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Annual members take their most trips on </a:t>
          </a:r>
          <a:r>
            <a:rPr lang="en-GB" sz="1800" b="1" kern="1200" dirty="0"/>
            <a:t>Fridays and Saturdays.</a:t>
          </a:r>
          <a:endParaRPr lang="en-US" sz="1800" b="1" kern="1200" dirty="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FD6-80C9-3722-C0BB-D4996C01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E9A00-7E67-48C1-9365-7F34B187A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E295-12E5-83FF-68D3-691861B9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A5CF-C7FE-EC89-5EE9-32ADA5CB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48D2-2EA5-2944-532D-7A8DD286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EAF8-F1FC-6786-F2CE-37E8CEA2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B749B-A64A-2BE0-F01F-B52737C54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C79A8-7A67-36C0-461A-E5165088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43AC-22FE-EA86-B4C1-2E68F9C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1DF3-05E0-107D-D542-9A1945F1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97DF4-23B5-77C7-FE88-8A8FAB737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D6637-5D71-A51C-473A-A31D29944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B7EE-6DF3-AD1E-51C4-66E05197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D36E-EBAD-0B05-B468-E9EFF721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18C4-6C6E-6693-A2F8-5B55ADF3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F522-0F34-F873-B98B-205616BF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5144-46C8-8A5B-A42B-D59B2F4C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E624-AB8D-D142-D790-A60D163D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392-A031-7C91-42DD-64CFC6CE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714F-6849-63FE-7481-F16FCB1B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2DAC-03E1-4735-F352-B6A22A3E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A09E0-960A-ACEF-919A-E840004A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DA46-2607-AAFC-F6F7-69E6BDDC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25CE-EE18-D6B6-6A03-055C2B68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35ED-1853-921E-3C95-83F952E5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7A45-5C4F-DD23-9138-9583ECEA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2945-45AF-B2F0-8278-86E9223CE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10ECA-438F-A317-B69A-EF698D65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9314-49EC-F5CD-78EC-AA769381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10810-3353-F8D2-460A-098BD68B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F614B-791E-D8A5-E881-F6DF9B3D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79E5-84EB-08AB-2C27-55330902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BA7F6-81CC-63CE-B773-BB29DA24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02C2-B3D7-F59A-F734-08B345647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4CE81-38FE-8901-C86A-13B0EB268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1E914-D418-20A2-17A6-3B7D33381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426C1-1012-4B72-DDDA-1977221D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4186F-CEE6-EEDE-786A-5B0277F5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D4731-9881-8EF2-CC13-71CD8087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D42-1776-931A-B17B-28E98523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4F07E-DA45-7F32-8650-F382CC9E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1B62E-2E25-B660-45C0-5D9C066D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48DC5-E5DC-5D22-961C-ADA24A22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8A706-7BAD-E85A-9A97-21D6AB67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4DBEE-EDA8-C0F3-2217-FBFC2639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F08B0-27A5-7CDE-1904-D9E61724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A939-44AC-5A84-35E0-AFF2DD0A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794C-F1A7-7989-B4DE-C4EFB4304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D328C-4193-FCEF-CF1F-2C42E98D8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BB37-74A6-5DDB-817D-5E1964EE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87EA-1CE9-EF4E-92F7-791EE7E8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8E6FC-D643-F94E-5CF8-88788615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8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2584-459A-F15C-0230-6A70655C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B90BC-49F4-9BF8-905C-5760A240F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44AC-B539-8F69-F6D0-3A52EB25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AB0CF-C36C-387E-C59A-EC32ED5E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2C3CF-B913-C78A-5DC2-F02CE16E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80180-1D8B-BE97-8100-6F71AEFB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CADDA-F9AC-7941-DFDF-A96137E7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0A19-559A-BE2F-2752-75B58ED3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AB70-2623-3700-BEBA-14BF36EE9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49A0A-B668-41EB-9584-928AC706271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D6E82-E60C-6944-B5C7-837B67543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484E-DAA6-243A-307F-364F1809F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E5494-CAF0-4DCD-81EE-B7DE3A7D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icago City Council approves $50M expansion of Divvy bike share system -  Transportation Today">
            <a:extLst>
              <a:ext uri="{FF2B5EF4-FFF2-40B4-BE49-F238E27FC236}">
                <a16:creationId xmlns:a16="http://schemas.microsoft.com/office/drawing/2014/main" id="{76C549A6-38DD-A2CF-C583-EA719CFCE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b="147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5D3B370-8DB9-433C-B7CA-314E8E9E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Analyzing Customer Behavior: Insights into Member vs. Casual Customer Dynamics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5A0FA-715E-C4CC-0F8B-2BEEDCEE6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By Prateek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Last Updated: 23/09/2023</a:t>
            </a:r>
          </a:p>
        </p:txBody>
      </p:sp>
    </p:spTree>
    <p:extLst>
      <p:ext uri="{BB962C8B-B14F-4D97-AF65-F5344CB8AC3E}">
        <p14:creationId xmlns:p14="http://schemas.microsoft.com/office/powerpoint/2010/main" val="262283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A555D-7438-3BBF-F66B-858AA7B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Limitations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9689-576B-F918-78E7-5D377092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GB" sz="1700">
                <a:solidFill>
                  <a:schemeClr val="bg1"/>
                </a:solidFill>
              </a:rPr>
              <a:t>Repeat Customers (both member and casual) could not be identified in the dataset.</a:t>
            </a:r>
          </a:p>
          <a:p>
            <a:r>
              <a:rPr lang="en-GB" sz="1700">
                <a:solidFill>
                  <a:schemeClr val="bg1"/>
                </a:solidFill>
              </a:rPr>
              <a:t>The dataset included only Q1 data in 2019.</a:t>
            </a:r>
          </a:p>
          <a:p>
            <a:r>
              <a:rPr lang="en-GB" sz="1700">
                <a:solidFill>
                  <a:schemeClr val="bg1"/>
                </a:solidFill>
              </a:rPr>
              <a:t>Other important problem statements like below could not be answered with this dataset: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Why would casual riders buy Cyclistic annual memberships?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How can Cyclistic use digital media to influence casual riders to become members?</a:t>
            </a:r>
            <a:r>
              <a:rPr lang="en-GB" sz="1700">
                <a:solidFill>
                  <a:schemeClr val="bg1"/>
                </a:solidFill>
              </a:rPr>
              <a:t> </a:t>
            </a:r>
          </a:p>
          <a:p>
            <a:r>
              <a:rPr lang="en-GB" sz="1700">
                <a:solidFill>
                  <a:schemeClr val="bg1"/>
                </a:solidFill>
              </a:rPr>
              <a:t>Further analysis is required to create a more robust and accurate marketing program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5" name="Picture 4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AA6B7470-4023-F5BE-627B-D10E525F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27" y="2145857"/>
            <a:ext cx="4562263" cy="25662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9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031C5-EF96-2A74-3702-4FFA49554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5605" r="306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D302C-5D58-4E75-C0BD-963FD2F2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Table of Contents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47591C-4B01-BCC2-69BF-76CEFF3F1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1916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EDA03-68BA-2A4F-5241-E02E60595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071" b="26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41F1D2-4AEB-6DCF-C429-16D63B73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EE1C5BC7-7F08-86BE-EE93-9BF8B52F7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893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4248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D1C2-4384-92C6-0813-05339967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8ADA-70DA-6BEA-3E5A-8B8D10512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Data about the customer behavior was collected from the company website as a CSV file.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dataset included all the bike rides taken in Q1 of 2019 in Chicago.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0" marR="0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</a:rPr>
              <a:t>Data Source: </a:t>
            </a:r>
            <a:r>
              <a:rPr lang="en-US" sz="1800" dirty="0">
                <a:solidFill>
                  <a:schemeClr val="bg1"/>
                </a:solidFill>
                <a:effectLst/>
                <a:hlinkClick r:id="rId2"/>
              </a:rPr>
              <a:t>https://divvy-tripdata.s3.amazonaws.com/index.html</a:t>
            </a:r>
            <a:endParaRPr lang="en-US" sz="1800" dirty="0">
              <a:solidFill>
                <a:schemeClr val="bg1"/>
              </a:solidFill>
              <a:effectLst/>
            </a:endParaRPr>
          </a:p>
          <a:p>
            <a:pPr marL="0" marR="0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</a:rPr>
              <a:t>License: </a:t>
            </a:r>
            <a:r>
              <a:rPr lang="en-US" sz="1800" dirty="0">
                <a:solidFill>
                  <a:schemeClr val="bg1"/>
                </a:solidFill>
                <a:effectLst/>
                <a:hlinkClick r:id="rId3"/>
              </a:rPr>
              <a:t>https://divvybikes.com/data-license-agreement</a:t>
            </a:r>
            <a:endParaRPr lang="en-US" sz="1800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ncepts For Creative Process Big Data Filter Data Tunnel Analysis Stock  Illustration - Download Image Now - iStock">
            <a:extLst>
              <a:ext uri="{FF2B5EF4-FFF2-40B4-BE49-F238E27FC236}">
                <a16:creationId xmlns:a16="http://schemas.microsoft.com/office/drawing/2014/main" id="{83DEDA98-C720-4546-7F48-64B9C70A3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602810"/>
            <a:ext cx="5666547" cy="565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3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4037C-7DE2-BC7D-14B2-8B647249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402336"/>
            <a:ext cx="5217172" cy="1169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Data Cleaning</a:t>
            </a:r>
          </a:p>
        </p:txBody>
      </p:sp>
      <p:grpSp>
        <p:nvGrpSpPr>
          <p:cNvPr id="3081" name="Graphic 38">
            <a:extLst>
              <a:ext uri="{FF2B5EF4-FFF2-40B4-BE49-F238E27FC236}">
                <a16:creationId xmlns:a16="http://schemas.microsoft.com/office/drawing/2014/main" id="{7F54B1E7-DA9D-4422-98EA-A4C079A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82453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13681A6B-8745-4B5F-9106-8375152B5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3" name="Freeform: Shape 3082">
              <a:extLst>
                <a:ext uri="{FF2B5EF4-FFF2-40B4-BE49-F238E27FC236}">
                  <a16:creationId xmlns:a16="http://schemas.microsoft.com/office/drawing/2014/main" id="{728FA7BA-0A88-455D-9C83-95E77FCE2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99550-CB9C-6042-3200-B4EA455B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906" y="1751727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was imported in SQL for cleaning and analysis purposes.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Null values were dropped and data type for each column was specified.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columns were added based on the calculations done on existing columns</a:t>
            </a:r>
          </a:p>
        </p:txBody>
      </p:sp>
      <p:sp>
        <p:nvSpPr>
          <p:cNvPr id="3085" name="Oval 3084">
            <a:extLst>
              <a:ext uri="{FF2B5EF4-FFF2-40B4-BE49-F238E27FC236}">
                <a16:creationId xmlns:a16="http://schemas.microsoft.com/office/drawing/2014/main" id="{3F785A8F-002E-4E7C-A4EE-0423F244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7" name="Oval 3086">
            <a:extLst>
              <a:ext uri="{FF2B5EF4-FFF2-40B4-BE49-F238E27FC236}">
                <a16:creationId xmlns:a16="http://schemas.microsoft.com/office/drawing/2014/main" id="{5552F9A4-B078-4FA2-A29A-E70F6045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Data Cleaning with SQL Server — Walkthrough | by Vitor Xavier |  MLearning.ai | Medium">
            <a:extLst>
              <a:ext uri="{FF2B5EF4-FFF2-40B4-BE49-F238E27FC236}">
                <a16:creationId xmlns:a16="http://schemas.microsoft.com/office/drawing/2014/main" id="{7E447D9C-A4A0-02C8-BA46-34F77D962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r="16466"/>
          <a:stretch/>
        </p:blipFill>
        <p:spPr bwMode="auto">
          <a:xfrm>
            <a:off x="7572995" y="1820333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9" name="Graphic 4">
            <a:extLst>
              <a:ext uri="{FF2B5EF4-FFF2-40B4-BE49-F238E27FC236}">
                <a16:creationId xmlns:a16="http://schemas.microsoft.com/office/drawing/2014/main" id="{E7EEFC47-5A1A-4BC0-9CCE-8E2F1C883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89835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569E79C8-38A5-45F9-945F-935B05661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1F23F4A9-D368-45FC-BE17-5AE7B3D2B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30E359B9-2553-4BF7-9253-DD7C6C725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DF9101C1-DB2F-4A51-BFCF-E56AA9D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76A0E25F-E8AC-43C3-92E1-630040C0E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8FEFC1B0-3611-4239-A35C-0A72C1AA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0BC7390E-9D9D-4C6A-B8B7-168D94FA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B8A0E0EA-1232-409E-BEAC-059E2E09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8" name="Freeform: Shape 3097">
              <a:extLst>
                <a:ext uri="{FF2B5EF4-FFF2-40B4-BE49-F238E27FC236}">
                  <a16:creationId xmlns:a16="http://schemas.microsoft.com/office/drawing/2014/main" id="{630765A6-867B-4402-BC11-C0D43452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9" name="Freeform: Shape 3098">
              <a:extLst>
                <a:ext uri="{FF2B5EF4-FFF2-40B4-BE49-F238E27FC236}">
                  <a16:creationId xmlns:a16="http://schemas.microsoft.com/office/drawing/2014/main" id="{1F6BB45C-BD66-4CD7-A522-A10F8B07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6116CBF8-8641-4F3A-8D12-6EAF96CF3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C8FC9AA3-7B63-4082-885D-8FCEE9798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2" name="Freeform: Shape 3101">
              <a:extLst>
                <a:ext uri="{FF2B5EF4-FFF2-40B4-BE49-F238E27FC236}">
                  <a16:creationId xmlns:a16="http://schemas.microsoft.com/office/drawing/2014/main" id="{348DC3B5-F54E-4473-A0BB-948DEF2EC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409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1F919CA5-8F73-8AA5-9B1A-B63906626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1FFF8-964D-7BA6-6D5C-3FA94A60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</a:rPr>
              <a:t>Data Analysis </a:t>
            </a:r>
          </a:p>
        </p:txBody>
      </p:sp>
    </p:spTree>
    <p:extLst>
      <p:ext uri="{BB962C8B-B14F-4D97-AF65-F5344CB8AC3E}">
        <p14:creationId xmlns:p14="http://schemas.microsoft.com/office/powerpoint/2010/main" val="414650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VizSlides">
                <a:extLst>
                  <a:ext uri="{FF2B5EF4-FFF2-40B4-BE49-F238E27FC236}">
                    <a16:creationId xmlns:a16="http://schemas.microsoft.com/office/drawing/2014/main" id="{88F939C4-EC22-1328-AB7B-260CE01F136A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6680740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VizSlides">
                <a:extLst>
                  <a:ext uri="{FF2B5EF4-FFF2-40B4-BE49-F238E27FC236}">
                    <a16:creationId xmlns:a16="http://schemas.microsoft.com/office/drawing/2014/main" id="{88F939C4-EC22-1328-AB7B-260CE01F13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59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6809C-2554-FF35-CC99-6D1F7120A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AB989-ADFF-F555-A07C-0E2899E2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Findings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8FA54-5E42-50EA-5D8B-696E59DD6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7318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157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Rectangle 412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 descr="Black Digital Images - Free Download on Freepik">
            <a:extLst>
              <a:ext uri="{FF2B5EF4-FFF2-40B4-BE49-F238E27FC236}">
                <a16:creationId xmlns:a16="http://schemas.microsoft.com/office/drawing/2014/main" id="{337D410B-B190-D2CF-DE15-9B4E47320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CD1B9-3D12-534E-B1B6-0BA27001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Recommendations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412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C720-F521-FF57-E154-B76DBA1E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>
                <a:solidFill>
                  <a:schemeClr val="bg1"/>
                </a:solidFill>
              </a:rPr>
              <a:t>1) Targeted Marketing in 3 areas (Using Billboards, Posters, Promotional Offers, etc):</a:t>
            </a:r>
          </a:p>
          <a:p>
            <a:pPr lvl="1"/>
            <a:r>
              <a:rPr lang="en-GB" sz="2200">
                <a:solidFill>
                  <a:schemeClr val="bg1"/>
                </a:solidFill>
              </a:rPr>
              <a:t>Age specific – To customers around 29 years of age</a:t>
            </a:r>
          </a:p>
          <a:p>
            <a:pPr lvl="1"/>
            <a:r>
              <a:rPr lang="en-GB" sz="2200">
                <a:solidFill>
                  <a:schemeClr val="bg1"/>
                </a:solidFill>
              </a:rPr>
              <a:t>Location specific – In stations with the highest footfall</a:t>
            </a:r>
          </a:p>
          <a:p>
            <a:pPr lvl="1"/>
            <a:r>
              <a:rPr lang="en-GB" sz="2200">
                <a:solidFill>
                  <a:schemeClr val="bg1"/>
                </a:solidFill>
              </a:rPr>
              <a:t>Day specific – In weekends where bike usage is the highest</a:t>
            </a:r>
          </a:p>
          <a:p>
            <a:pPr marL="0" indent="0">
              <a:buNone/>
            </a:pPr>
            <a:endParaRPr lang="en-GB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200">
                <a:solidFill>
                  <a:schemeClr val="bg1"/>
                </a:solidFill>
              </a:rPr>
              <a:t>2) Emphasizing how annual membership can save time and money on longer trip durations.</a:t>
            </a:r>
          </a:p>
          <a:p>
            <a:pPr marL="914400" lvl="1" indent="-457200">
              <a:buFont typeface="+mj-lt"/>
              <a:buAutoNum type="arabicPeriod"/>
            </a:pPr>
            <a:endParaRPr lang="en-GB" sz="220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GB" sz="2200">
              <a:solidFill>
                <a:schemeClr val="bg1"/>
              </a:solidFill>
            </a:endParaRPr>
          </a:p>
          <a:p>
            <a:pPr marL="4000500" lvl="8" indent="-342900">
              <a:buFont typeface="+mj-lt"/>
              <a:buAutoNum type="arabicPeriod"/>
            </a:pPr>
            <a:endParaRPr lang="en-GB" sz="220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GB" sz="220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DEEA4AE3-5B70-4E9B-AE12-60B8E8925C9F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Url" value="&quot;\&quot;https://public.tableau.com/views/CyclistData_16954410780790/Dashboard1\&quot;&quot;"/>
    <we:property name="serverType" value="&quot;\&quot;public\&quot;&quot;"/>
    <we:property name="isInstalled" value="&quot;true&quot;"/>
    <we:property name="filters" value="&quot;[]&quot;"/>
    <we:property name="parameters" value="&quot;[]&quot;"/>
    <we:property name="marks" value="&quot;[]&quot;"/>
    <we:property name="tabs" value="&quot;null&quot;"/>
    <we:property name="toolbar" value="&quot;null&quot;"/>
    <we:property name="embedForm" value="&quot;{\&quot;site\&quot;:\&quot;\&quot;,\&quot;domain\&quot;:\&quot;public.tableau.com\&quot;,\&quot;worksheet\&quot;:\&quot;Dashboard1\&quot;,\&quot;dashboard\&quot;:\&quot;CyclistData_16954410780790\&quot;,\&quot;tabs\&quot;:true,\&quot;toolbar\&quot;:true}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Analyzing Customer Behavior: Insights into Member vs. Casual Customer Dynamics</vt:lpstr>
      <vt:lpstr>Table of Contents</vt:lpstr>
      <vt:lpstr>Introduction</vt:lpstr>
      <vt:lpstr>Data Collection</vt:lpstr>
      <vt:lpstr>Data Cleaning</vt:lpstr>
      <vt:lpstr>Data Analysis </vt:lpstr>
      <vt:lpstr>PowerPoint Presentation</vt:lpstr>
      <vt:lpstr>Findings</vt:lpstr>
      <vt:lpstr>Recommendations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Behavior: Insights into Member vs. Casual Customer Dynamics</dc:title>
  <dc:creator>Prateek</dc:creator>
  <cp:lastModifiedBy>Prateek</cp:lastModifiedBy>
  <cp:revision>1</cp:revision>
  <dcterms:created xsi:type="dcterms:W3CDTF">2023-09-23T03:47:54Z</dcterms:created>
  <dcterms:modified xsi:type="dcterms:W3CDTF">2023-09-23T05:53:57Z</dcterms:modified>
</cp:coreProperties>
</file>