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05661F9-E07A-F343-E7C5-2BD65A61F470}"/>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B8BBF0-A04E-7F11-2E6B-45F9666EF8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8B4706-8593-B8C5-C8DA-2B59E42EC138}"/>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CD0C455-75EB-35EF-8C69-C3DD6A0BB69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2684D0-7DCB-0239-333A-98C3537B9E73}"/>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A756F6-00B1-5D36-D3BA-98469BA0218C}"/>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492E471-474D-DA17-3469-6060C49EA2F9}"/>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4450AC-1A88-90BA-1F29-66FBE52C456A}"/>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922C83-C8FA-EAAC-C0F4-F472467C0E28}"/>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F4BC98-7A94-31FA-CC24-0B830FAA3F7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72F2F8-833B-203B-853A-E33892A009C2}"/>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6" name="Footer Placeholder 5">
            <a:extLst>
              <a:ext uri="{FF2B5EF4-FFF2-40B4-BE49-F238E27FC236}">
                <a16:creationId xmlns:a16="http://schemas.microsoft.com/office/drawing/2014/main" xmlns=""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890DBA-69B3-B0DB-9220-3AFD2F2E7BE7}"/>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343EF4F-3658-675D-8E30-2AF7941FA3D4}"/>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8" name="Footer Placeholder 7">
            <a:extLst>
              <a:ext uri="{FF2B5EF4-FFF2-40B4-BE49-F238E27FC236}">
                <a16:creationId xmlns:a16="http://schemas.microsoft.com/office/drawing/2014/main" xmlns=""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00A0693-D267-0408-3918-0E78ACAB6D7E}"/>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31FA6EC-B62E-4B7A-1B21-E95B5B0D1C4E}"/>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4" name="Footer Placeholder 3">
            <a:extLst>
              <a:ext uri="{FF2B5EF4-FFF2-40B4-BE49-F238E27FC236}">
                <a16:creationId xmlns:a16="http://schemas.microsoft.com/office/drawing/2014/main" xmlns=""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D936DB2-4C7B-64C3-A6D9-7EC183FC773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4AE8E5-46C7-CD96-698E-8C5F44DC43C8}"/>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3" name="Footer Placeholder 2">
            <a:extLst>
              <a:ext uri="{FF2B5EF4-FFF2-40B4-BE49-F238E27FC236}">
                <a16:creationId xmlns:a16="http://schemas.microsoft.com/office/drawing/2014/main" xmlns=""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8130FF2-E3D1-4B83-59D8-5DE3A034F048}"/>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DDB931A-9814-2043-0429-D7A5958FFA11}"/>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6" name="Footer Placeholder 5">
            <a:extLst>
              <a:ext uri="{FF2B5EF4-FFF2-40B4-BE49-F238E27FC236}">
                <a16:creationId xmlns:a16="http://schemas.microsoft.com/office/drawing/2014/main" xmlns=""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46058E1-5545-B285-52E3-111D68908EE5}"/>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E0F70A-0CB1-B589-3878-2C9CB786115C}"/>
              </a:ext>
            </a:extLst>
          </p:cNvPr>
          <p:cNvSpPr>
            <a:spLocks noGrp="1"/>
          </p:cNvSpPr>
          <p:nvPr>
            <p:ph type="dt" sz="half" idx="10"/>
          </p:nvPr>
        </p:nvSpPr>
        <p:spPr/>
        <p:txBody>
          <a:bodyPr/>
          <a:lstStyle/>
          <a:p>
            <a:fld id="{F6A2B8F4-EC65-4FD2-83D0-C32FEFB1776C}" type="datetimeFigureOut">
              <a:rPr lang="en-IN" smtClean="0"/>
              <a:t>21-05-2023</a:t>
            </a:fld>
            <a:endParaRPr lang="en-IN"/>
          </a:p>
        </p:txBody>
      </p:sp>
      <p:sp>
        <p:nvSpPr>
          <p:cNvPr id="6" name="Footer Placeholder 5">
            <a:extLst>
              <a:ext uri="{FF2B5EF4-FFF2-40B4-BE49-F238E27FC236}">
                <a16:creationId xmlns:a16="http://schemas.microsoft.com/office/drawing/2014/main" xmlns=""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982543-3DCF-6E50-2FAA-6C52FA9F2C2B}"/>
              </a:ext>
            </a:extLst>
          </p:cNvPr>
          <p:cNvSpPr>
            <a:spLocks noGrp="1"/>
          </p:cNvSpPr>
          <p:nvPr>
            <p:ph type="sldNum" sz="quarter" idx="12"/>
          </p:nvPr>
        </p:nvSpPr>
        <p:spPr/>
        <p:txBody>
          <a:bodyPr/>
          <a:lstStyle/>
          <a:p>
            <a:fld id="{729835D5-CDDF-44E9-A882-89041B0ED2EC}" type="slidenum">
              <a:rPr lang="en-IN" smtClean="0"/>
              <a:t>‹#›</a:t>
            </a:fld>
            <a:endParaRPr lang="en-IN"/>
          </a:p>
        </p:txBody>
      </p:sp>
    </p:spTree>
    <p:extLst>
      <p:ext uri="{BB962C8B-B14F-4D97-AF65-F5344CB8AC3E}">
        <p14:creationId xmlns:p14="http://schemas.microsoft.com/office/powerpoint/2010/main"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t>21-05-2023</a:t>
            </a:fld>
            <a:endParaRPr lang="en-IN"/>
          </a:p>
        </p:txBody>
      </p:sp>
      <p:sp>
        <p:nvSpPr>
          <p:cNvPr id="5" name="Footer Placeholder 4">
            <a:extLst>
              <a:ext uri="{FF2B5EF4-FFF2-40B4-BE49-F238E27FC236}">
                <a16:creationId xmlns:a16="http://schemas.microsoft.com/office/drawing/2014/main" xmlns=""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t>‹#›</a:t>
            </a:fld>
            <a:endParaRPr lang="en-IN"/>
          </a:p>
        </p:txBody>
      </p:sp>
    </p:spTree>
    <p:extLst>
      <p:ext uri="{BB962C8B-B14F-4D97-AF65-F5344CB8AC3E}">
        <p14:creationId xmlns:p14="http://schemas.microsoft.com/office/powerpoint/2010/main"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3279DB38-9866-5A61-9CAE-71F4A665F8CD}"/>
              </a:ext>
            </a:extLst>
          </p:cNvPr>
          <p:cNvSpPr/>
          <p:nvPr/>
        </p:nvSpPr>
        <p:spPr>
          <a:xfrm>
            <a:off x="634721" y="371789"/>
            <a:ext cx="10922558" cy="733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Objective</a:t>
            </a:r>
            <a:endParaRPr lang="en-IN" sz="3600" dirty="0">
              <a:latin typeface="Franklin Gothic Demi Cond" panose="020B0706030402020204" pitchFamily="34" charset="0"/>
            </a:endParaRPr>
          </a:p>
        </p:txBody>
      </p:sp>
      <p:sp>
        <p:nvSpPr>
          <p:cNvPr id="5" name="TextBox 4">
            <a:extLst>
              <a:ext uri="{FF2B5EF4-FFF2-40B4-BE49-F238E27FC236}">
                <a16:creationId xmlns:a16="http://schemas.microsoft.com/office/drawing/2014/main" xmlns="" id="{D3A5245C-C234-C5C3-D8A8-A1660627D89B}"/>
              </a:ext>
            </a:extLst>
          </p:cNvPr>
          <p:cNvSpPr txBox="1"/>
          <p:nvPr/>
        </p:nvSpPr>
        <p:spPr>
          <a:xfrm>
            <a:off x="1135464" y="1567543"/>
            <a:ext cx="9937820" cy="4524315"/>
          </a:xfrm>
          <a:prstGeom prst="rect">
            <a:avLst/>
          </a:prstGeom>
          <a:noFill/>
        </p:spPr>
        <p:txBody>
          <a:bodyPr wrap="square" rtlCol="0">
            <a:spAutoFit/>
          </a:bodyPr>
          <a:lstStyle/>
          <a:p>
            <a:r>
              <a:rPr lang="en-US" b="0" i="0" u="none" strike="noStrike" baseline="0" dirty="0">
                <a:solidFill>
                  <a:srgbClr val="000000"/>
                </a:solidFill>
                <a:latin typeface="Franklin Gothic Book" panose="020B0503020102020204" pitchFamily="34"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t>
            </a:r>
          </a:p>
          <a:p>
            <a:endParaRPr lang="en-US" dirty="0">
              <a:solidFill>
                <a:srgbClr val="000000"/>
              </a:solidFill>
              <a:latin typeface="Franklin Gothic Book" panose="020B0503020102020204" pitchFamily="34" charset="0"/>
            </a:endParaRPr>
          </a:p>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a:t>
            </a:r>
            <a:r>
              <a:rPr lang="en-US" sz="1800" b="0" i="0" u="none" strike="noStrike" baseline="0" dirty="0">
                <a:solidFill>
                  <a:srgbClr val="000000"/>
                </a:solidFill>
                <a:latin typeface="Franklin Gothic Book" panose="020B0503020102020204" pitchFamily="34" charset="0"/>
              </a:rPr>
              <a:t>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a:t>
            </a:r>
            <a:endParaRPr lang="en-IN" dirty="0">
              <a:latin typeface="Franklin Gothic Book" panose="020B0503020102020204" pitchFamily="34" charset="0"/>
            </a:endParaRPr>
          </a:p>
        </p:txBody>
      </p:sp>
    </p:spTree>
    <p:extLst>
      <p:ext uri="{BB962C8B-B14F-4D97-AF65-F5344CB8AC3E}">
        <p14:creationId xmlns:p14="http://schemas.microsoft.com/office/powerpoint/2010/main" val="300217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A77211-EB4D-59A7-724D-45F25FE4A56B}"/>
              </a:ext>
            </a:extLst>
          </p:cNvPr>
          <p:cNvSpPr txBox="1"/>
          <p:nvPr/>
        </p:nvSpPr>
        <p:spPr>
          <a:xfrm>
            <a:off x="4963887" y="160773"/>
            <a:ext cx="2441750" cy="461665"/>
          </a:xfrm>
          <a:prstGeom prst="rect">
            <a:avLst/>
          </a:prstGeom>
          <a:noFill/>
        </p:spPr>
        <p:txBody>
          <a:bodyPr wrap="square" rtlCol="0">
            <a:spAutoFit/>
          </a:bodyPr>
          <a:lstStyle/>
          <a:p>
            <a:r>
              <a:rPr lang="en-US" sz="2400" dirty="0">
                <a:latin typeface="Franklin Gothic Demi Cond" panose="020B0706030402020204" pitchFamily="34" charset="0"/>
              </a:rPr>
              <a:t>Impact on Flights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18C77780-8812-EDE5-FD4F-646BFA375F38}"/>
              </a:ext>
            </a:extLst>
          </p:cNvPr>
          <p:cNvSpPr txBox="1"/>
          <p:nvPr/>
        </p:nvSpPr>
        <p:spPr>
          <a:xfrm>
            <a:off x="3517342" y="622438"/>
            <a:ext cx="6299898" cy="369332"/>
          </a:xfrm>
          <a:prstGeom prst="rect">
            <a:avLst/>
          </a:prstGeom>
          <a:noFill/>
        </p:spPr>
        <p:txBody>
          <a:bodyPr wrap="square" rtlCol="0">
            <a:spAutoFit/>
          </a:bodyPr>
          <a:lstStyle/>
          <a:p>
            <a:pPr algn="l"/>
            <a:r>
              <a:rPr lang="en-US" i="0" dirty="0">
                <a:effectLst/>
                <a:latin typeface="Franklin Gothic Book" panose="020B0503020102020204" pitchFamily="34" charset="0"/>
              </a:rPr>
              <a:t>91.83% incidents where there was no impact on flights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7815" y="1610791"/>
            <a:ext cx="7673289" cy="4430361"/>
          </a:xfrm>
          <a:prstGeom prst="rect">
            <a:avLst/>
          </a:prstGeom>
        </p:spPr>
      </p:pic>
    </p:spTree>
    <p:extLst>
      <p:ext uri="{BB962C8B-B14F-4D97-AF65-F5344CB8AC3E}">
        <p14:creationId xmlns:p14="http://schemas.microsoft.com/office/powerpoint/2010/main" val="248337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D88DB12-32A3-38B2-CC4C-4C113D1E3973}"/>
              </a:ext>
            </a:extLst>
          </p:cNvPr>
          <p:cNvSpPr txBox="1"/>
          <p:nvPr/>
        </p:nvSpPr>
        <p:spPr>
          <a:xfrm>
            <a:off x="3051349" y="120580"/>
            <a:ext cx="6089301" cy="461665"/>
          </a:xfrm>
          <a:prstGeom prst="rect">
            <a:avLst/>
          </a:prstGeom>
          <a:noFill/>
        </p:spPr>
        <p:txBody>
          <a:bodyPr wrap="square" rtlCol="0">
            <a:spAutoFit/>
          </a:bodyPr>
          <a:lstStyle/>
          <a:p>
            <a:r>
              <a:rPr lang="en-US" sz="2400" dirty="0">
                <a:latin typeface="Franklin Gothic Demi Cond" panose="020B0706030402020204" pitchFamily="34" charset="0"/>
              </a:rPr>
              <a:t>Does prior warning reduces the effect of damage?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3D148472-B390-4ECD-C98C-2385AA9460C7}"/>
              </a:ext>
            </a:extLst>
          </p:cNvPr>
          <p:cNvSpPr txBox="1"/>
          <p:nvPr/>
        </p:nvSpPr>
        <p:spPr>
          <a:xfrm>
            <a:off x="1788606" y="636282"/>
            <a:ext cx="8765093" cy="646331"/>
          </a:xfrm>
          <a:prstGeom prst="rect">
            <a:avLst/>
          </a:prstGeom>
          <a:noFill/>
        </p:spPr>
        <p:txBody>
          <a:bodyPr wrap="square" rtlCol="0">
            <a:spAutoFit/>
          </a:bodyPr>
          <a:lstStyle/>
          <a:p>
            <a:r>
              <a:rPr lang="en-US" dirty="0">
                <a:latin typeface="Franklin Gothic Book" panose="020B0503020102020204" pitchFamily="34" charset="0"/>
              </a:rPr>
              <a:t>Prior warning to the pilot does reduces the effect damage to the airplane. In 80%  of the incidents there was no damage to the airplane.</a:t>
            </a:r>
            <a:endParaRPr lang="en-IN" dirty="0">
              <a:latin typeface="Franklin Gothic Book" panose="020B0503020102020204" pitchFamily="34" charset="0"/>
            </a:endParaRPr>
          </a:p>
        </p:txBody>
      </p:sp>
      <p:pic>
        <p:nvPicPr>
          <p:cNvPr id="4" name="Picture 3"/>
          <p:cNvPicPr>
            <a:picLocks noChangeAspect="1"/>
          </p:cNvPicPr>
          <p:nvPr/>
        </p:nvPicPr>
        <p:blipFill>
          <a:blip r:embed="rId2"/>
          <a:stretch>
            <a:fillRect/>
          </a:stretch>
        </p:blipFill>
        <p:spPr>
          <a:xfrm>
            <a:off x="1788607" y="1665028"/>
            <a:ext cx="8310736" cy="4026088"/>
          </a:xfrm>
          <a:prstGeom prst="rect">
            <a:avLst/>
          </a:prstGeom>
        </p:spPr>
      </p:pic>
    </p:spTree>
    <p:extLst>
      <p:ext uri="{BB962C8B-B14F-4D97-AF65-F5344CB8AC3E}">
        <p14:creationId xmlns:p14="http://schemas.microsoft.com/office/powerpoint/2010/main" val="281947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3B617948-A864-9B15-D785-D25900967C83}"/>
              </a:ext>
            </a:extLst>
          </p:cNvPr>
          <p:cNvSpPr/>
          <p:nvPr/>
        </p:nvSpPr>
        <p:spPr>
          <a:xfrm>
            <a:off x="991437" y="331596"/>
            <a:ext cx="10209125"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Conclusion</a:t>
            </a:r>
            <a:endParaRPr lang="en-IN" sz="36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xmlns="" id="{E6036946-D84E-5DCF-93E5-6E909D2C06CF}"/>
              </a:ext>
            </a:extLst>
          </p:cNvPr>
          <p:cNvSpPr txBox="1"/>
          <p:nvPr/>
        </p:nvSpPr>
        <p:spPr>
          <a:xfrm>
            <a:off x="1165609" y="1225689"/>
            <a:ext cx="9827288" cy="507831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42.72% incidents where pilot was warned about the birds</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Prior warning to the pilot reduces the risk of damage to the aircraft</a:t>
            </a:r>
          </a:p>
          <a:p>
            <a:pPr>
              <a:buClr>
                <a:schemeClr val="accent1"/>
              </a:buClr>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dirty="0">
                <a:latin typeface="Franklin Gothic Book" panose="020B0503020102020204" pitchFamily="34" charset="0"/>
              </a:rPr>
              <a:t> </a:t>
            </a:r>
            <a:r>
              <a:rPr lang="en-US" sz="2000" i="0" dirty="0">
                <a:effectLst/>
                <a:latin typeface="Franklin Gothic Book" panose="020B0503020102020204" pitchFamily="34" charset="0"/>
              </a:rPr>
              <a:t>52.78% of incidents have happened due to some small unknown bird</a:t>
            </a:r>
            <a:r>
              <a:rPr lang="en-US" sz="2400" b="1" i="0" dirty="0">
                <a:effectLst/>
                <a:latin typeface="Franklin Gothic Book" panose="020B0503020102020204" pitchFamily="34" charset="0"/>
              </a:rPr>
              <a:t>.</a:t>
            </a:r>
          </a:p>
          <a:p>
            <a:pPr>
              <a:buClr>
                <a:schemeClr val="accent1"/>
              </a:buClr>
            </a:pPr>
            <a:endParaRPr lang="en-US" sz="2400" b="1" i="0" dirty="0">
              <a:effectLst/>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b="1" dirty="0">
                <a:latin typeface="Franklin Gothic Book" panose="020B0503020102020204" pitchFamily="34" charset="0"/>
              </a:rPr>
              <a:t> </a:t>
            </a:r>
            <a:r>
              <a:rPr lang="en-US" sz="2000" i="0" dirty="0">
                <a:effectLst/>
                <a:latin typeface="Franklin Gothic Book" panose="020B0503020102020204" pitchFamily="34" charset="0"/>
              </a:rPr>
              <a:t>72.9% incidents have happened when there is 1 bird/wildlife is struck in the airplane and caused damage</a:t>
            </a:r>
            <a:r>
              <a:rPr lang="en-US" sz="2000" b="1" i="0" dirty="0">
                <a:effectLst/>
                <a:latin typeface="Franklin Gothic Book" panose="020B0503020102020204" pitchFamily="34" charset="0"/>
              </a:rPr>
              <a:t>.</a:t>
            </a:r>
          </a:p>
          <a:p>
            <a:pPr marL="342900" indent="-342900">
              <a:buClr>
                <a:schemeClr val="accent1"/>
              </a:buClr>
              <a:buFont typeface="Wingdings" panose="05000000000000000000" pitchFamily="2" charset="2"/>
              <a:buChar char="q"/>
            </a:pPr>
            <a:endParaRPr lang="en-US" sz="2400" b="1"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90.31% incidents caused no damage while 9.69% incidents caused damage</a:t>
            </a:r>
          </a:p>
          <a:p>
            <a:pPr marL="342900" indent="-342900">
              <a:buClr>
                <a:schemeClr val="accent1"/>
              </a:buClr>
              <a:buFont typeface="Wingdings" panose="05000000000000000000" pitchFamily="2" charset="2"/>
              <a:buChar char="q"/>
            </a:pPr>
            <a:endParaRPr lang="en-US" sz="2400" dirty="0">
              <a:latin typeface="Franklin Gothic Book" panose="020B0503020102020204" pitchFamily="34" charset="0"/>
            </a:endParaRPr>
          </a:p>
          <a:p>
            <a:pPr marL="342900" indent="-342900">
              <a:buClr>
                <a:schemeClr val="accent1"/>
              </a:buClr>
              <a:buFont typeface="Wingdings" panose="05000000000000000000" pitchFamily="2" charset="2"/>
              <a:buChar char="q"/>
            </a:pPr>
            <a:r>
              <a:rPr lang="en-US" sz="2000" i="0" dirty="0">
                <a:effectLst/>
                <a:latin typeface="Franklin Gothic Book" panose="020B0503020102020204" pitchFamily="34" charset="0"/>
              </a:rPr>
              <a:t>80.84% of bird strike incidents have happened when the altitude of airplane was &lt;1000 ft and 19.16% have happened when altitude was &gt;1000 ft</a:t>
            </a:r>
            <a:r>
              <a:rPr lang="en-US" sz="2000" b="1" i="0" dirty="0">
                <a:effectLst/>
                <a:latin typeface="Inter"/>
              </a:rPr>
              <a:t>.</a:t>
            </a:r>
          </a:p>
          <a:p>
            <a:pPr marL="342900" indent="-342900">
              <a:buClr>
                <a:schemeClr val="accent1"/>
              </a:buClr>
              <a:buFont typeface="Wingdings" panose="05000000000000000000" pitchFamily="2" charset="2"/>
              <a:buChar char="q"/>
            </a:pPr>
            <a:endParaRPr lang="en-US" sz="2000" b="1" dirty="0">
              <a:latin typeface="Inter"/>
            </a:endParaRPr>
          </a:p>
          <a:p>
            <a:pPr marL="342900" indent="-342900">
              <a:buClr>
                <a:schemeClr val="accent1"/>
              </a:buClr>
              <a:buFont typeface="Wingdings" panose="05000000000000000000" pitchFamily="2" charset="2"/>
              <a:buChar char="q"/>
            </a:pPr>
            <a:r>
              <a:rPr lang="en-US" sz="2000" b="0" i="0" dirty="0">
                <a:effectLst/>
                <a:latin typeface="Inter"/>
              </a:rPr>
              <a:t> </a:t>
            </a:r>
            <a:r>
              <a:rPr lang="en-US" sz="2000" i="0" dirty="0">
                <a:effectLst/>
                <a:latin typeface="Franklin Gothic Book" panose="020B0503020102020204" pitchFamily="34" charset="0"/>
              </a:rPr>
              <a:t>Most of the incidents have happened when there is no cloud in each year</a:t>
            </a:r>
          </a:p>
        </p:txBody>
      </p:sp>
    </p:spTree>
    <p:extLst>
      <p:ext uri="{BB962C8B-B14F-4D97-AF65-F5344CB8AC3E}">
        <p14:creationId xmlns:p14="http://schemas.microsoft.com/office/powerpoint/2010/main"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39E4385D-3554-A2B4-7D6E-8A325351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288" y="474050"/>
            <a:ext cx="7777423" cy="40175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EC7569D4-FCF7-1642-019B-FDB89B6357A5}"/>
              </a:ext>
            </a:extLst>
          </p:cNvPr>
          <p:cNvSpPr txBox="1"/>
          <p:nvPr/>
        </p:nvSpPr>
        <p:spPr>
          <a:xfrm>
            <a:off x="586728" y="4775329"/>
            <a:ext cx="11018542" cy="646331"/>
          </a:xfrm>
          <a:prstGeom prst="rect">
            <a:avLst/>
          </a:prstGeom>
          <a:noFill/>
        </p:spPr>
        <p:txBody>
          <a:bodyPr wrap="square" rtlCol="0">
            <a:spAutoFit/>
          </a:bodyPr>
          <a:lstStyle/>
          <a:p>
            <a:r>
              <a:rPr lang="en-US" sz="3600" dirty="0">
                <a:latin typeface="Franklin Gothic Demi Cond" panose="020B0706030402020204" pitchFamily="34" charset="0"/>
              </a:rPr>
              <a:t>Data Visualization of Bird Strikes between 2000-2011</a:t>
            </a:r>
            <a:endParaRPr lang="en-IN" sz="3600" dirty="0">
              <a:latin typeface="Franklin Gothic Demi Cond" panose="020B0706030402020204" pitchFamily="34" charset="0"/>
            </a:endParaRPr>
          </a:p>
        </p:txBody>
      </p:sp>
      <p:sp>
        <p:nvSpPr>
          <p:cNvPr id="4" name="Rectangle 3"/>
          <p:cNvSpPr/>
          <p:nvPr/>
        </p:nvSpPr>
        <p:spPr>
          <a:xfrm>
            <a:off x="3493827" y="5705375"/>
            <a:ext cx="8215952" cy="995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bg1"/>
                </a:solidFill>
              </a:rPr>
              <a:t>Prateek Kumar </a:t>
            </a:r>
            <a:r>
              <a:rPr lang="en-US" sz="4000" dirty="0" err="1" smtClean="0">
                <a:solidFill>
                  <a:schemeClr val="bg1"/>
                </a:solidFill>
              </a:rPr>
              <a:t>Chaurasia</a:t>
            </a:r>
            <a:endParaRPr lang="en-US" sz="4000" dirty="0" smtClean="0">
              <a:solidFill>
                <a:schemeClr val="bg1"/>
              </a:solidFill>
            </a:endParaRPr>
          </a:p>
          <a:p>
            <a:pPr algn="ctr"/>
            <a:r>
              <a:rPr lang="en-US" sz="2800" dirty="0" smtClean="0">
                <a:solidFill>
                  <a:schemeClr val="bg1"/>
                </a:solidFill>
              </a:rPr>
              <a:t>FSDS Batch at </a:t>
            </a:r>
            <a:r>
              <a:rPr lang="en-US" sz="2800" dirty="0" err="1" smtClean="0">
                <a:solidFill>
                  <a:schemeClr val="bg1"/>
                </a:solidFill>
              </a:rPr>
              <a:t>Ineuron</a:t>
            </a:r>
            <a:endParaRPr lang="en-IN" sz="2800" dirty="0">
              <a:solidFill>
                <a:schemeClr val="bg1"/>
              </a:solidFill>
            </a:endParaRPr>
          </a:p>
        </p:txBody>
      </p:sp>
    </p:spTree>
    <p:extLst>
      <p:ext uri="{BB962C8B-B14F-4D97-AF65-F5344CB8AC3E}">
        <p14:creationId xmlns:p14="http://schemas.microsoft.com/office/powerpoint/2010/main" val="367274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B3C2466C-4B87-4FDB-2722-1E31A5CDA1FA}"/>
              </a:ext>
            </a:extLst>
          </p:cNvPr>
          <p:cNvSpPr/>
          <p:nvPr/>
        </p:nvSpPr>
        <p:spPr>
          <a:xfrm>
            <a:off x="720132" y="411982"/>
            <a:ext cx="10751736" cy="713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Problem Statement</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2793BB60-D2E2-A8B9-D96F-D4D756113941}"/>
              </a:ext>
            </a:extLst>
          </p:cNvPr>
          <p:cNvSpPr txBox="1"/>
          <p:nvPr/>
        </p:nvSpPr>
        <p:spPr>
          <a:xfrm>
            <a:off x="1004835" y="1929284"/>
            <a:ext cx="10008158" cy="2585323"/>
          </a:xfrm>
          <a:prstGeom prst="rect">
            <a:avLst/>
          </a:prstGeom>
          <a:noFill/>
        </p:spPr>
        <p:txBody>
          <a:bodyPr wrap="square" rtlCol="0">
            <a:spAutoFit/>
          </a:bodyPr>
          <a:lstStyle/>
          <a:p>
            <a:r>
              <a:rPr lang="en-IN" sz="24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4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dirty="0"/>
          </a:p>
        </p:txBody>
      </p:sp>
      <p:pic>
        <p:nvPicPr>
          <p:cNvPr id="5" name="Graphic 4" descr="Airplane with solid fill">
            <a:extLst>
              <a:ext uri="{FF2B5EF4-FFF2-40B4-BE49-F238E27FC236}">
                <a16:creationId xmlns:a16="http://schemas.microsoft.com/office/drawing/2014/main" xmlns="" id="{BA615224-6C02-FC05-95C6-00A78854A9F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17981172">
            <a:off x="9547608" y="4247939"/>
            <a:ext cx="1113693" cy="1113693"/>
          </a:xfrm>
          <a:prstGeom prst="rect">
            <a:avLst/>
          </a:prstGeom>
        </p:spPr>
      </p:pic>
    </p:spTree>
    <p:extLst>
      <p:ext uri="{BB962C8B-B14F-4D97-AF65-F5344CB8AC3E}">
        <p14:creationId xmlns:p14="http://schemas.microsoft.com/office/powerpoint/2010/main" val="227324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11385108-1EFC-6EA1-B9CB-8A541B65D55B}"/>
              </a:ext>
            </a:extLst>
          </p:cNvPr>
          <p:cNvSpPr/>
          <p:nvPr/>
        </p:nvSpPr>
        <p:spPr>
          <a:xfrm>
            <a:off x="619648" y="310384"/>
            <a:ext cx="10952703" cy="703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Franklin Gothic Demi Cond" panose="020B0706030402020204" pitchFamily="34" charset="0"/>
              </a:rPr>
              <a:t>Insights</a:t>
            </a:r>
            <a:endParaRPr lang="en-IN" sz="36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E6E2C1A4-9A73-3099-CC23-0CDEC668E0CF}"/>
              </a:ext>
            </a:extLst>
          </p:cNvPr>
          <p:cNvSpPr txBox="1"/>
          <p:nvPr/>
        </p:nvSpPr>
        <p:spPr>
          <a:xfrm>
            <a:off x="3237453" y="1104428"/>
            <a:ext cx="5717092" cy="461665"/>
          </a:xfrm>
          <a:prstGeom prst="rect">
            <a:avLst/>
          </a:prstGeom>
          <a:noFill/>
        </p:spPr>
        <p:txBody>
          <a:bodyPr wrap="square" rtlCol="0">
            <a:spAutoFit/>
          </a:bodyPr>
          <a:lstStyle/>
          <a:p>
            <a:r>
              <a:rPr lang="en-US" sz="2400" dirty="0">
                <a:latin typeface="Franklin Gothic Demi Cond" panose="020B0706030402020204" pitchFamily="34" charset="0"/>
              </a:rPr>
              <a:t>Total Number of Bird Strikes Incidents per Year</a:t>
            </a:r>
            <a:endParaRPr lang="en-IN" sz="2400" dirty="0">
              <a:latin typeface="Franklin Gothic Demi Cond" panose="020B0706030402020204" pitchFamily="34" charset="0"/>
            </a:endParaRPr>
          </a:p>
        </p:txBody>
      </p:sp>
      <p:sp>
        <p:nvSpPr>
          <p:cNvPr id="4" name="TextBox 3">
            <a:extLst>
              <a:ext uri="{FF2B5EF4-FFF2-40B4-BE49-F238E27FC236}">
                <a16:creationId xmlns:a16="http://schemas.microsoft.com/office/drawing/2014/main" xmlns="" id="{1BB0FD36-2E26-777D-D46C-21DF68EDFBF2}"/>
              </a:ext>
            </a:extLst>
          </p:cNvPr>
          <p:cNvSpPr txBox="1"/>
          <p:nvPr/>
        </p:nvSpPr>
        <p:spPr>
          <a:xfrm>
            <a:off x="2217336" y="1566093"/>
            <a:ext cx="9495692" cy="646331"/>
          </a:xfrm>
          <a:prstGeom prst="rect">
            <a:avLst/>
          </a:prstGeom>
          <a:noFill/>
        </p:spPr>
        <p:txBody>
          <a:bodyPr wrap="square" rtlCol="0">
            <a:spAutoFit/>
          </a:bodyPr>
          <a:lstStyle/>
          <a:p>
            <a:r>
              <a:rPr lang="en-US" dirty="0">
                <a:latin typeface="Franklin Gothic Book" panose="020B0503020102020204" pitchFamily="34" charset="0"/>
              </a:rPr>
              <a:t>We can see that Bird Strikes Incidents have an upward trend</a:t>
            </a:r>
          </a:p>
          <a:p>
            <a:r>
              <a:rPr lang="en-US" dirty="0">
                <a:latin typeface="Franklin Gothic Book" panose="020B0503020102020204" pitchFamily="34" charset="0"/>
              </a:rPr>
              <a:t>2009 has the highest number of incidents.</a:t>
            </a:r>
            <a:endParaRPr lang="en-IN" dirty="0">
              <a:latin typeface="Franklin Gothic Book" panose="020B0503020102020204" pitchFamily="34" charset="0"/>
            </a:endParaRPr>
          </a:p>
        </p:txBody>
      </p:sp>
      <p:pic>
        <p:nvPicPr>
          <p:cNvPr id="5" name="Picture 4"/>
          <p:cNvPicPr>
            <a:picLocks noChangeAspect="1"/>
          </p:cNvPicPr>
          <p:nvPr/>
        </p:nvPicPr>
        <p:blipFill>
          <a:blip r:embed="rId2"/>
          <a:stretch>
            <a:fillRect/>
          </a:stretch>
        </p:blipFill>
        <p:spPr>
          <a:xfrm>
            <a:off x="1719619" y="2511188"/>
            <a:ext cx="9021170" cy="3957851"/>
          </a:xfrm>
          <a:prstGeom prst="rect">
            <a:avLst/>
          </a:prstGeom>
        </p:spPr>
      </p:pic>
    </p:spTree>
    <p:extLst>
      <p:ext uri="{BB962C8B-B14F-4D97-AF65-F5344CB8AC3E}">
        <p14:creationId xmlns:p14="http://schemas.microsoft.com/office/powerpoint/2010/main" val="3353008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28416C-1698-A6AB-917F-212918CBD34A}"/>
              </a:ext>
            </a:extLst>
          </p:cNvPr>
          <p:cNvSpPr txBox="1"/>
          <p:nvPr/>
        </p:nvSpPr>
        <p:spPr>
          <a:xfrm>
            <a:off x="4242078" y="154022"/>
            <a:ext cx="3707842" cy="461665"/>
          </a:xfrm>
          <a:prstGeom prst="rect">
            <a:avLst/>
          </a:prstGeom>
          <a:noFill/>
        </p:spPr>
        <p:txBody>
          <a:bodyPr wrap="square" rtlCol="0">
            <a:spAutoFit/>
          </a:bodyPr>
          <a:lstStyle/>
          <a:p>
            <a:r>
              <a:rPr lang="en-US" sz="2400" dirty="0">
                <a:latin typeface="Franklin Gothic Demi Cond" panose="020B0706030402020204" pitchFamily="34" charset="0"/>
              </a:rPr>
              <a:t>Bird Strikes Incidents in US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540EFCAE-3DC9-85A6-4C8C-52DD6742EFA8}"/>
              </a:ext>
            </a:extLst>
          </p:cNvPr>
          <p:cNvSpPr txBox="1"/>
          <p:nvPr/>
        </p:nvSpPr>
        <p:spPr>
          <a:xfrm>
            <a:off x="2491992" y="806466"/>
            <a:ext cx="8259745" cy="369332"/>
          </a:xfrm>
          <a:prstGeom prst="rect">
            <a:avLst/>
          </a:prstGeom>
          <a:noFill/>
        </p:spPr>
        <p:txBody>
          <a:bodyPr wrap="square" rtlCol="0">
            <a:spAutoFit/>
          </a:bodyPr>
          <a:lstStyle/>
          <a:p>
            <a:r>
              <a:rPr lang="en-US" b="0" i="0" dirty="0">
                <a:effectLst/>
                <a:latin typeface="Franklin Gothic Book" panose="020B0503020102020204" pitchFamily="34" charset="0"/>
              </a:rPr>
              <a:t>California, Texas and Florida has the highest number of bird strike incidents.</a:t>
            </a:r>
            <a:endParaRPr lang="en-IN" dirty="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061" y="1506087"/>
            <a:ext cx="7129680" cy="4703644"/>
          </a:xfrm>
          <a:prstGeom prst="rect">
            <a:avLst/>
          </a:prstGeom>
        </p:spPr>
      </p:pic>
    </p:spTree>
    <p:extLst>
      <p:ext uri="{BB962C8B-B14F-4D97-AF65-F5344CB8AC3E}">
        <p14:creationId xmlns:p14="http://schemas.microsoft.com/office/powerpoint/2010/main" val="87700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7D2A34-A052-BAD0-7552-58ADA6656331}"/>
              </a:ext>
            </a:extLst>
          </p:cNvPr>
          <p:cNvSpPr txBox="1"/>
          <p:nvPr/>
        </p:nvSpPr>
        <p:spPr>
          <a:xfrm>
            <a:off x="2180492" y="73016"/>
            <a:ext cx="10078497" cy="461665"/>
          </a:xfrm>
          <a:prstGeom prst="rect">
            <a:avLst/>
          </a:prstGeom>
          <a:noFill/>
        </p:spPr>
        <p:txBody>
          <a:bodyPr wrap="square" rtlCol="0">
            <a:spAutoFit/>
          </a:bodyPr>
          <a:lstStyle/>
          <a:p>
            <a:r>
              <a:rPr lang="en-US" sz="2400" dirty="0">
                <a:latin typeface="Franklin Gothic Demi Cond" panose="020B0706030402020204" pitchFamily="34" charset="0"/>
              </a:rPr>
              <a:t>Top 10 Airlines having encountered most number of bird strikes</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41A10776-9BF0-B4D4-5C32-E7708438CFD9}"/>
              </a:ext>
            </a:extLst>
          </p:cNvPr>
          <p:cNvSpPr txBox="1"/>
          <p:nvPr/>
        </p:nvSpPr>
        <p:spPr>
          <a:xfrm>
            <a:off x="2180492" y="544170"/>
            <a:ext cx="8098971" cy="646331"/>
          </a:xfrm>
          <a:prstGeom prst="rect">
            <a:avLst/>
          </a:prstGeom>
          <a:noFill/>
        </p:spPr>
        <p:txBody>
          <a:bodyPr wrap="square" rtlCol="0">
            <a:spAutoFit/>
          </a:bodyPr>
          <a:lstStyle/>
          <a:p>
            <a:r>
              <a:rPr lang="en-US" dirty="0" smtClean="0">
                <a:latin typeface="Franklin Gothic Book" panose="020B0503020102020204" pitchFamily="34" charset="0"/>
              </a:rPr>
              <a:t>Business </a:t>
            </a:r>
            <a:r>
              <a:rPr lang="en-US" dirty="0">
                <a:latin typeface="Franklin Gothic Book" panose="020B0503020102020204" pitchFamily="34" charset="0"/>
              </a:rPr>
              <a:t>airlines has encountered most number of bird strike followed by business and American airlines</a:t>
            </a:r>
            <a:endParaRPr lang="en-IN" dirty="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014" y="2033516"/>
            <a:ext cx="7823317" cy="4080681"/>
          </a:xfrm>
          <a:prstGeom prst="rect">
            <a:avLst/>
          </a:prstGeom>
        </p:spPr>
      </p:pic>
    </p:spTree>
    <p:extLst>
      <p:ext uri="{BB962C8B-B14F-4D97-AF65-F5344CB8AC3E}">
        <p14:creationId xmlns:p14="http://schemas.microsoft.com/office/powerpoint/2010/main" val="278719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440FEF-7A63-F44C-8C8F-170B1CBAB5F0}"/>
              </a:ext>
            </a:extLst>
          </p:cNvPr>
          <p:cNvSpPr txBox="1"/>
          <p:nvPr/>
        </p:nvSpPr>
        <p:spPr>
          <a:xfrm>
            <a:off x="3533670" y="271305"/>
            <a:ext cx="5124660" cy="461665"/>
          </a:xfrm>
          <a:prstGeom prst="rect">
            <a:avLst/>
          </a:prstGeom>
          <a:noFill/>
        </p:spPr>
        <p:txBody>
          <a:bodyPr wrap="square" rtlCol="0">
            <a:spAutoFit/>
          </a:bodyPr>
          <a:lstStyle/>
          <a:p>
            <a:r>
              <a:rPr lang="en-US" sz="2400" dirty="0">
                <a:latin typeface="Franklin Gothic Demi Cond" panose="020B0706030402020204" pitchFamily="34" charset="0"/>
              </a:rPr>
              <a:t>When do most bird strike incidents occur?</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6B903492-473E-954E-18F7-FE828A8D7FB0}"/>
              </a:ext>
            </a:extLst>
          </p:cNvPr>
          <p:cNvSpPr txBox="1"/>
          <p:nvPr/>
        </p:nvSpPr>
        <p:spPr>
          <a:xfrm>
            <a:off x="2594150" y="874207"/>
            <a:ext cx="8470760" cy="369332"/>
          </a:xfrm>
          <a:prstGeom prst="rect">
            <a:avLst/>
          </a:prstGeom>
          <a:noFill/>
        </p:spPr>
        <p:txBody>
          <a:bodyPr wrap="square" rtlCol="0">
            <a:spAutoFit/>
          </a:bodyPr>
          <a:lstStyle/>
          <a:p>
            <a:r>
              <a:rPr lang="en-US" b="0" i="0" dirty="0">
                <a:effectLst/>
                <a:latin typeface="Inter"/>
              </a:rPr>
              <a:t> </a:t>
            </a:r>
            <a:r>
              <a:rPr lang="en-US" i="0" dirty="0">
                <a:effectLst/>
                <a:latin typeface="Franklin Gothic Book" panose="020B0503020102020204" pitchFamily="34" charset="0"/>
              </a:rPr>
              <a:t>Most of the incidents have happened when there </a:t>
            </a:r>
            <a:r>
              <a:rPr lang="en-US" dirty="0">
                <a:latin typeface="Franklin Gothic Book" panose="020B0503020102020204" pitchFamily="34" charset="0"/>
              </a:rPr>
              <a:t>was</a:t>
            </a:r>
            <a:r>
              <a:rPr lang="en-US" i="0" dirty="0">
                <a:effectLst/>
                <a:latin typeface="Franklin Gothic Book" panose="020B0503020102020204" pitchFamily="34" charset="0"/>
              </a:rPr>
              <a:t> no cloud in each year</a:t>
            </a:r>
            <a:endParaRPr lang="en-IN" dirty="0">
              <a:latin typeface="Franklin Gothic Book" panose="020B0503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50" y="1954615"/>
            <a:ext cx="7846387" cy="3927570"/>
          </a:xfrm>
          <a:prstGeom prst="rect">
            <a:avLst/>
          </a:prstGeom>
        </p:spPr>
      </p:pic>
    </p:spTree>
    <p:extLst>
      <p:ext uri="{BB962C8B-B14F-4D97-AF65-F5344CB8AC3E}">
        <p14:creationId xmlns:p14="http://schemas.microsoft.com/office/powerpoint/2010/main" val="369716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9F444B-FF60-0DDC-9789-6FBD4342762B}"/>
              </a:ext>
            </a:extLst>
          </p:cNvPr>
          <p:cNvSpPr txBox="1"/>
          <p:nvPr/>
        </p:nvSpPr>
        <p:spPr>
          <a:xfrm>
            <a:off x="3327679" y="115446"/>
            <a:ext cx="5536642" cy="738664"/>
          </a:xfrm>
          <a:prstGeom prst="rect">
            <a:avLst/>
          </a:prstGeom>
          <a:noFill/>
        </p:spPr>
        <p:txBody>
          <a:bodyPr wrap="square" rtlCol="0">
            <a:spAutoFit/>
          </a:bodyPr>
          <a:lstStyle/>
          <a:p>
            <a:r>
              <a:rPr lang="en-US" sz="2400" b="0" i="0" dirty="0">
                <a:solidFill>
                  <a:srgbClr val="000000"/>
                </a:solidFill>
                <a:effectLst/>
                <a:latin typeface="Franklin Gothic Demi Cond" panose="020B0706030402020204" pitchFamily="34" charset="0"/>
              </a:rPr>
              <a:t>Altitude of Airplane at the time of bird strike</a:t>
            </a:r>
          </a:p>
          <a:p>
            <a:endParaRPr lang="en-IN" dirty="0"/>
          </a:p>
        </p:txBody>
      </p:sp>
      <p:sp>
        <p:nvSpPr>
          <p:cNvPr id="3" name="TextBox 2">
            <a:extLst>
              <a:ext uri="{FF2B5EF4-FFF2-40B4-BE49-F238E27FC236}">
                <a16:creationId xmlns:a16="http://schemas.microsoft.com/office/drawing/2014/main" xmlns="" id="{C285F1FE-56C3-8310-ED17-DBA19D8FB58B}"/>
              </a:ext>
            </a:extLst>
          </p:cNvPr>
          <p:cNvSpPr txBox="1"/>
          <p:nvPr/>
        </p:nvSpPr>
        <p:spPr>
          <a:xfrm>
            <a:off x="1537398" y="643094"/>
            <a:ext cx="9485644" cy="646331"/>
          </a:xfrm>
          <a:prstGeom prst="rect">
            <a:avLst/>
          </a:prstGeom>
          <a:noFill/>
        </p:spPr>
        <p:txBody>
          <a:bodyPr wrap="square" rtlCol="0">
            <a:spAutoFit/>
          </a:bodyPr>
          <a:lstStyle/>
          <a:p>
            <a:r>
              <a:rPr lang="en-US" i="0" dirty="0">
                <a:effectLst/>
                <a:latin typeface="Franklin Gothic Book" panose="020B0503020102020204" pitchFamily="34" charset="0"/>
              </a:rPr>
              <a:t>80.84% of bird strike incidents have happened when the altitude of airplane was &lt;1000 ft and 19.16% have happened when altitude was &gt;1000 ft</a:t>
            </a:r>
            <a:r>
              <a:rPr lang="en-US" b="1" i="0" dirty="0">
                <a:effectLst/>
                <a:latin typeface="Inter"/>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398" y="1817073"/>
            <a:ext cx="8643834" cy="4078760"/>
          </a:xfrm>
          <a:prstGeom prst="rect">
            <a:avLst/>
          </a:prstGeom>
        </p:spPr>
      </p:pic>
    </p:spTree>
    <p:extLst>
      <p:ext uri="{BB962C8B-B14F-4D97-AF65-F5344CB8AC3E}">
        <p14:creationId xmlns:p14="http://schemas.microsoft.com/office/powerpoint/2010/main" val="223003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7942F5-4779-8CDF-9DF6-1E3C22AF9181}"/>
              </a:ext>
            </a:extLst>
          </p:cNvPr>
          <p:cNvSpPr txBox="1"/>
          <p:nvPr/>
        </p:nvSpPr>
        <p:spPr>
          <a:xfrm>
            <a:off x="3729612" y="140677"/>
            <a:ext cx="4732775" cy="461665"/>
          </a:xfrm>
          <a:prstGeom prst="rect">
            <a:avLst/>
          </a:prstGeom>
          <a:noFill/>
        </p:spPr>
        <p:txBody>
          <a:bodyPr wrap="square" rtlCol="0">
            <a:spAutoFit/>
          </a:bodyPr>
          <a:lstStyle/>
          <a:p>
            <a:r>
              <a:rPr lang="en-US" sz="2400" dirty="0">
                <a:latin typeface="Franklin Gothic Demi Cond" panose="020B0706030402020204" pitchFamily="34" charset="0"/>
              </a:rPr>
              <a:t>Phase of Flight at the time of strike</a:t>
            </a:r>
            <a:endParaRPr lang="en-IN" sz="2400" dirty="0">
              <a:latin typeface="Franklin Gothic Demi Cond" panose="020B0706030402020204" pitchFamily="34" charset="0"/>
            </a:endParaRPr>
          </a:p>
        </p:txBody>
      </p:sp>
      <p:sp>
        <p:nvSpPr>
          <p:cNvPr id="3" name="TextBox 2">
            <a:extLst>
              <a:ext uri="{FF2B5EF4-FFF2-40B4-BE49-F238E27FC236}">
                <a16:creationId xmlns:a16="http://schemas.microsoft.com/office/drawing/2014/main" xmlns="" id="{B8354CA1-86A6-9252-C240-A8157B4067E7}"/>
              </a:ext>
            </a:extLst>
          </p:cNvPr>
          <p:cNvSpPr txBox="1"/>
          <p:nvPr/>
        </p:nvSpPr>
        <p:spPr>
          <a:xfrm>
            <a:off x="1718268" y="673240"/>
            <a:ext cx="9023420" cy="369332"/>
          </a:xfrm>
          <a:prstGeom prst="rect">
            <a:avLst/>
          </a:prstGeom>
          <a:noFill/>
        </p:spPr>
        <p:txBody>
          <a:bodyPr wrap="square" rtlCol="0">
            <a:spAutoFit/>
          </a:bodyPr>
          <a:lstStyle/>
          <a:p>
            <a:r>
              <a:rPr lang="en-US" dirty="0">
                <a:latin typeface="Franklin Gothic Book" panose="020B0503020102020204" pitchFamily="34" charset="0"/>
              </a:rPr>
              <a:t>Highest number of strikes during Approach followed by Landing Roll and Take-off run</a:t>
            </a:r>
            <a:endParaRPr lang="en-IN" dirty="0">
              <a:latin typeface="Franklin Gothic Book" panose="020B0503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221" y="1569493"/>
            <a:ext cx="7942997" cy="4067032"/>
          </a:xfrm>
          <a:prstGeom prst="rect">
            <a:avLst/>
          </a:prstGeom>
        </p:spPr>
      </p:pic>
    </p:spTree>
    <p:extLst>
      <p:ext uri="{BB962C8B-B14F-4D97-AF65-F5344CB8AC3E}">
        <p14:creationId xmlns:p14="http://schemas.microsoft.com/office/powerpoint/2010/main" val="660427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619</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 Cond</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Prateek</cp:lastModifiedBy>
  <cp:revision>9</cp:revision>
  <dcterms:created xsi:type="dcterms:W3CDTF">2022-11-21T06:34:00Z</dcterms:created>
  <dcterms:modified xsi:type="dcterms:W3CDTF">2023-05-21T10:11:42Z</dcterms:modified>
</cp:coreProperties>
</file>