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425296d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425296d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6b1657404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b1657404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6b165740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b165740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425296dc2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425296dc2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425296dc2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425296dc2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425296dc2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425296dc2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425296dc2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425296dc2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425296dc2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425296dc2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42de6e77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42de6e77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6b1657404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b1657404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b1657404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b1657404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6.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elprocus.com/sensors-types-applications/" TargetMode="External"/><Relationship Id="rId4" Type="http://schemas.openxmlformats.org/officeDocument/2006/relationships/hyperlink" Target="https://www.elprocus.com/build-your-own-electronic-circuits-for-simple-applications/" TargetMode="External"/><Relationship Id="rId5"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drive.google.com/file/d/1quM0-UtpiEVPkjfqIeUNMMEjtOBcPQN5/view" TargetMode="Externa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Breath Analyser</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Prateek Sharma B218031</a:t>
            </a:r>
            <a:endParaRPr/>
          </a:p>
          <a:p>
            <a:pPr indent="0" lvl="0" marL="0" rtl="0" algn="l">
              <a:spcBef>
                <a:spcPts val="0"/>
              </a:spcBef>
              <a:spcAft>
                <a:spcPts val="0"/>
              </a:spcAft>
              <a:buNone/>
            </a:pPr>
            <a:r>
              <a:rPr lang="en"/>
              <a:t>Deepmalya Mondal B218015</a:t>
            </a:r>
            <a:endParaRPr/>
          </a:p>
          <a:p>
            <a:pPr indent="0" lvl="0" marL="0" rtl="0" algn="l">
              <a:spcBef>
                <a:spcPts val="0"/>
              </a:spcBef>
              <a:spcAft>
                <a:spcPts val="0"/>
              </a:spcAft>
              <a:buNone/>
            </a:pPr>
            <a:r>
              <a:rPr lang="en"/>
              <a:t>Abhishek Bharadwaj B218053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Importance of Project</a:t>
            </a:r>
            <a:endParaRPr b="1"/>
          </a:p>
        </p:txBody>
      </p:sp>
      <p:sp>
        <p:nvSpPr>
          <p:cNvPr id="193" name="Google Shape;193;p22"/>
          <p:cNvSpPr txBox="1"/>
          <p:nvPr>
            <p:ph idx="1" type="body"/>
          </p:nvPr>
        </p:nvSpPr>
        <p:spPr>
          <a:xfrm>
            <a:off x="1297500" y="1009200"/>
            <a:ext cx="7038900" cy="3469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u="sng">
                <a:solidFill>
                  <a:srgbClr val="FFFFFF"/>
                </a:solidFill>
                <a:latin typeface="Times New Roman"/>
                <a:ea typeface="Times New Roman"/>
                <a:cs typeface="Times New Roman"/>
                <a:sym typeface="Times New Roman"/>
              </a:rPr>
              <a:t>Area of Application </a:t>
            </a:r>
            <a:endParaRPr b="1" u="sng">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FFFFFF"/>
                </a:solidFill>
                <a:latin typeface="Times New Roman"/>
                <a:ea typeface="Times New Roman"/>
                <a:cs typeface="Times New Roman"/>
                <a:sym typeface="Times New Roman"/>
              </a:rPr>
              <a:t>1. It is used by the traffic police to track down the person who is driving under the influence of alcohol or not(More than permissible value).</a:t>
            </a:r>
            <a:endParaRPr>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FFFFFF"/>
                </a:solidFill>
                <a:latin typeface="Times New Roman"/>
                <a:ea typeface="Times New Roman"/>
                <a:cs typeface="Times New Roman"/>
                <a:sym typeface="Times New Roman"/>
              </a:rPr>
              <a:t>2. It is used in the organization such as sports, office, etc where drinking is considered as illegal and it is used to check whether the player is under the influence of alcohol or not.</a:t>
            </a:r>
            <a:endParaRPr>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rPr b="1" lang="en" u="sng">
                <a:solidFill>
                  <a:srgbClr val="FFFFFF"/>
                </a:solidFill>
                <a:latin typeface="Times New Roman"/>
                <a:ea typeface="Times New Roman"/>
                <a:cs typeface="Times New Roman"/>
                <a:sym typeface="Times New Roman"/>
              </a:rPr>
              <a:t>Limitations </a:t>
            </a:r>
            <a:endParaRPr b="1" u="sng">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FFFFFF"/>
                </a:solidFill>
                <a:latin typeface="Times New Roman"/>
                <a:ea typeface="Times New Roman"/>
                <a:cs typeface="Times New Roman"/>
                <a:sym typeface="Times New Roman"/>
              </a:rPr>
              <a:t>1. Changes in breathing patterns can affect breath results. For example, if an accused hyperventilates or exhales heavily before submitting to breath testing, their BAC(blood alcohol concentration) levels may drop considerably. On the other hand, if they hold their breath their BAC level will increase.</a:t>
            </a:r>
            <a:r>
              <a:rPr b="1" lang="en">
                <a:solidFill>
                  <a:srgbClr val="FFFFFF"/>
                </a:solidFill>
                <a:latin typeface="Times New Roman"/>
                <a:ea typeface="Times New Roman"/>
                <a:cs typeface="Times New Roman"/>
                <a:sym typeface="Times New Roman"/>
              </a:rPr>
              <a:t> </a:t>
            </a:r>
            <a:endParaRPr b="1">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FFFFFF"/>
                </a:solidFill>
                <a:latin typeface="Times New Roman"/>
                <a:ea typeface="Times New Roman"/>
                <a:cs typeface="Times New Roman"/>
                <a:sym typeface="Times New Roman"/>
              </a:rPr>
              <a:t>2. The designed breathalyzer can only measure the level of alcohol in terms of the number of LEDs glowing.It cannot measure in terms of a particular concentration level of alcohol.</a:t>
            </a:r>
            <a:endParaRPr>
              <a:solidFill>
                <a:srgbClr val="FFFFFF"/>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Implementation in other projects</a:t>
            </a:r>
            <a:endParaRPr/>
          </a:p>
        </p:txBody>
      </p:sp>
      <p:sp>
        <p:nvSpPr>
          <p:cNvPr id="199" name="Google Shape;199;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This project can be used in automobile industry which test the presence of alcohol in driver and if above </a:t>
            </a:r>
            <a:r>
              <a:rPr lang="en"/>
              <a:t>permissible</a:t>
            </a:r>
            <a:r>
              <a:rPr lang="en"/>
              <a:t> level it locks the engine from starting.  </a:t>
            </a:r>
            <a:endParaRPr/>
          </a:p>
          <a:p>
            <a:pPr indent="-311150" lvl="0" marL="457200" rtl="0" algn="l">
              <a:spcBef>
                <a:spcPts val="0"/>
              </a:spcBef>
              <a:spcAft>
                <a:spcPts val="0"/>
              </a:spcAft>
              <a:buSzPts val="1300"/>
              <a:buChar char="●"/>
            </a:pPr>
            <a:r>
              <a:t/>
            </a:r>
            <a:endParaRPr/>
          </a:p>
          <a:p>
            <a:pPr indent="-311150" lvl="0" marL="457200" rtl="0" algn="l">
              <a:spcBef>
                <a:spcPts val="0"/>
              </a:spcBef>
              <a:spcAft>
                <a:spcPts val="0"/>
              </a:spcAft>
              <a:buSzPts val="1300"/>
              <a:buChar char="●"/>
            </a:pPr>
            <a:r>
              <a:rPr lang="en"/>
              <a:t>It can also be used with Arduino to develop a more efficient working model as well as equip it with a warning system.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Conclusion</a:t>
            </a:r>
            <a:endParaRPr b="1"/>
          </a:p>
        </p:txBody>
      </p:sp>
      <p:sp>
        <p:nvSpPr>
          <p:cNvPr id="205" name="Google Shape;205;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this project we developed a real time model which can detect the </a:t>
            </a:r>
            <a:r>
              <a:rPr lang="en"/>
              <a:t>presence</a:t>
            </a:r>
            <a:r>
              <a:rPr lang="en"/>
              <a:t> of alcohol in the subject body and we can get a rough idea about the concentration of alcohol with the number of LED indicators.Nowadays car accidents are mostly seen. This model with some </a:t>
            </a:r>
            <a:r>
              <a:rPr lang="en"/>
              <a:t>improvements</a:t>
            </a:r>
            <a:r>
              <a:rPr lang="en"/>
              <a:t> will help us to prevent the person from driving and thus preventing the chance of accident.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About The Project</a:t>
            </a:r>
            <a:endParaRPr b="1"/>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Breath Alcohol Tester is a device that can be used to indicate the blood alcohol content of a person.The general term of such a device is termed as Breathalyser or Breath Analyser.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Law Enforcement Organisations often use breath alcohol testers to find consumption level of alcohol by drivers.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project we have designed a simple breath alcohol tester .It can be used to detect the level of intoxication using the number of leds from very less consumption to intoxicated.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solidFill>
                <a:srgbClr val="FFFFFF"/>
              </a:solidFill>
              <a:highlight>
                <a:srgbClr val="000000"/>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used in the Project</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MQ 3 alcohol detector</a:t>
            </a:r>
            <a:endParaRPr/>
          </a:p>
          <a:p>
            <a:pPr indent="-311150" lvl="0" marL="457200" rtl="0" algn="l">
              <a:spcBef>
                <a:spcPts val="0"/>
              </a:spcBef>
              <a:spcAft>
                <a:spcPts val="0"/>
              </a:spcAft>
              <a:buSzPts val="1300"/>
              <a:buAutoNum type="arabicPeriod"/>
            </a:pPr>
            <a:r>
              <a:rPr lang="en"/>
              <a:t>IC  LM3914</a:t>
            </a:r>
            <a:endParaRPr/>
          </a:p>
          <a:p>
            <a:pPr indent="-311150" lvl="0" marL="457200" rtl="0" algn="l">
              <a:spcBef>
                <a:spcPts val="0"/>
              </a:spcBef>
              <a:spcAft>
                <a:spcPts val="0"/>
              </a:spcAft>
              <a:buSzPts val="1300"/>
              <a:buAutoNum type="arabicPeriod"/>
            </a:pPr>
            <a:r>
              <a:rPr lang="en"/>
              <a:t>Jumper Wires</a:t>
            </a:r>
            <a:endParaRPr/>
          </a:p>
          <a:p>
            <a:pPr indent="-311150" lvl="0" marL="457200" rtl="0" algn="l">
              <a:spcBef>
                <a:spcPts val="0"/>
              </a:spcBef>
              <a:spcAft>
                <a:spcPts val="0"/>
              </a:spcAft>
              <a:buSzPts val="1300"/>
              <a:buAutoNum type="arabicPeriod"/>
            </a:pPr>
            <a:r>
              <a:rPr lang="en"/>
              <a:t>LED (Red ,Yellow ,Green)</a:t>
            </a:r>
            <a:endParaRPr/>
          </a:p>
          <a:p>
            <a:pPr indent="-311150" lvl="0" marL="457200" rtl="0" algn="l">
              <a:spcBef>
                <a:spcPts val="0"/>
              </a:spcBef>
              <a:spcAft>
                <a:spcPts val="0"/>
              </a:spcAft>
              <a:buSzPts val="1300"/>
              <a:buAutoNum type="arabicPeriod"/>
            </a:pPr>
            <a:r>
              <a:rPr lang="en"/>
              <a:t>Resistors (470 Ω , 3.9 </a:t>
            </a:r>
            <a:r>
              <a:rPr lang="en"/>
              <a:t>Ω  ,2.2 Ω )</a:t>
            </a:r>
            <a:endParaRPr/>
          </a:p>
          <a:p>
            <a:pPr indent="-311150" lvl="0" marL="457200" rtl="0" algn="l">
              <a:spcBef>
                <a:spcPts val="0"/>
              </a:spcBef>
              <a:spcAft>
                <a:spcPts val="0"/>
              </a:spcAft>
              <a:buSzPts val="1300"/>
              <a:buAutoNum type="arabicPeriod"/>
            </a:pPr>
            <a:r>
              <a:rPr lang="en"/>
              <a:t>Potentiometer (20k Ω )</a:t>
            </a:r>
            <a:endParaRPr/>
          </a:p>
          <a:p>
            <a:pPr indent="-311150" lvl="0" marL="457200" rtl="0" algn="l">
              <a:spcBef>
                <a:spcPts val="0"/>
              </a:spcBef>
              <a:spcAft>
                <a:spcPts val="0"/>
              </a:spcAft>
              <a:buSzPts val="1300"/>
              <a:buAutoNum type="arabicPeriod"/>
            </a:pPr>
            <a:r>
              <a:rPr lang="en"/>
              <a:t>Bread Board</a:t>
            </a:r>
            <a:endParaRPr/>
          </a:p>
          <a:p>
            <a:pPr indent="-311150" lvl="0" marL="457200" rtl="0" algn="l">
              <a:spcBef>
                <a:spcPts val="0"/>
              </a:spcBef>
              <a:spcAft>
                <a:spcPts val="0"/>
              </a:spcAft>
              <a:buSzPts val="1300"/>
              <a:buAutoNum type="arabicPeriod"/>
            </a:pPr>
            <a:r>
              <a:rPr lang="en"/>
              <a:t>LM 7805 IC (5V Voltage Regulator)</a:t>
            </a:r>
            <a:endParaRPr/>
          </a:p>
          <a:p>
            <a:pPr indent="-311150" lvl="0" marL="457200" rtl="0" algn="l">
              <a:spcBef>
                <a:spcPts val="0"/>
              </a:spcBef>
              <a:spcAft>
                <a:spcPts val="0"/>
              </a:spcAft>
              <a:buSzPts val="1300"/>
              <a:buAutoNum type="arabicPeriod"/>
            </a:pPr>
            <a:r>
              <a:rPr lang="en"/>
              <a:t>9V Voltage Source</a:t>
            </a:r>
            <a:endParaRPr/>
          </a:p>
        </p:txBody>
      </p:sp>
      <p:pic>
        <p:nvPicPr>
          <p:cNvPr id="148" name="Google Shape;148;p15"/>
          <p:cNvPicPr preferRelativeResize="0"/>
          <p:nvPr/>
        </p:nvPicPr>
        <p:blipFill>
          <a:blip r:embed="rId3">
            <a:alphaModFix/>
          </a:blip>
          <a:stretch>
            <a:fillRect/>
          </a:stretch>
        </p:blipFill>
        <p:spPr>
          <a:xfrm>
            <a:off x="5025850" y="1665300"/>
            <a:ext cx="1058950" cy="1058950"/>
          </a:xfrm>
          <a:prstGeom prst="rect">
            <a:avLst/>
          </a:prstGeom>
          <a:noFill/>
          <a:ln>
            <a:noFill/>
          </a:ln>
        </p:spPr>
      </p:pic>
      <p:pic>
        <p:nvPicPr>
          <p:cNvPr id="149" name="Google Shape;149;p15"/>
          <p:cNvPicPr preferRelativeResize="0"/>
          <p:nvPr/>
        </p:nvPicPr>
        <p:blipFill>
          <a:blip r:embed="rId4">
            <a:alphaModFix/>
          </a:blip>
          <a:stretch>
            <a:fillRect/>
          </a:stretch>
        </p:blipFill>
        <p:spPr>
          <a:xfrm>
            <a:off x="5447275" y="2832300"/>
            <a:ext cx="1396750" cy="982900"/>
          </a:xfrm>
          <a:prstGeom prst="rect">
            <a:avLst/>
          </a:prstGeom>
          <a:noFill/>
          <a:ln>
            <a:noFill/>
          </a:ln>
        </p:spPr>
      </p:pic>
      <p:pic>
        <p:nvPicPr>
          <p:cNvPr id="150" name="Google Shape;150;p15"/>
          <p:cNvPicPr preferRelativeResize="0"/>
          <p:nvPr/>
        </p:nvPicPr>
        <p:blipFill>
          <a:blip r:embed="rId5">
            <a:alphaModFix/>
          </a:blip>
          <a:stretch>
            <a:fillRect/>
          </a:stretch>
        </p:blipFill>
        <p:spPr>
          <a:xfrm>
            <a:off x="6221400" y="1665300"/>
            <a:ext cx="1058950" cy="1058950"/>
          </a:xfrm>
          <a:prstGeom prst="rect">
            <a:avLst/>
          </a:prstGeom>
          <a:noFill/>
          <a:ln>
            <a:noFill/>
          </a:ln>
        </p:spPr>
      </p:pic>
    </p:spTree>
  </p:cSld>
  <p:clrMapOvr>
    <a:masterClrMapping/>
  </p:clrMapOvr>
  <mc:AlternateContent>
    <mc:Choice Requires="p14">
      <p:transition spd="slow" p14:dur="9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48"/>
                                        </p:tgtEl>
                                        <p:attrNameLst>
                                          <p:attrName>style.visibility</p:attrName>
                                        </p:attrNameLst>
                                      </p:cBhvr>
                                      <p:to>
                                        <p:strVal val="visible"/>
                                      </p:to>
                                    </p:set>
                                    <p:anim calcmode="lin" valueType="num">
                                      <p:cBhvr additive="base">
                                        <p:cTn dur="1000"/>
                                        <p:tgtEl>
                                          <p:spTgt spid="14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150"/>
                                        </p:tgtEl>
                                        <p:attrNameLst>
                                          <p:attrName>style.visibility</p:attrName>
                                        </p:attrNameLst>
                                      </p:cBhvr>
                                      <p:to>
                                        <p:strVal val="visible"/>
                                      </p:to>
                                    </p:set>
                                    <p:anim calcmode="lin" valueType="num">
                                      <p:cBhvr additive="base">
                                        <p:cTn dur="1000"/>
                                        <p:tgtEl>
                                          <p:spTgt spid="15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149"/>
                                        </p:tgtEl>
                                        <p:attrNameLst>
                                          <p:attrName>style.visibility</p:attrName>
                                        </p:attrNameLst>
                                      </p:cBhvr>
                                      <p:to>
                                        <p:strVal val="visible"/>
                                      </p:to>
                                    </p:set>
                                    <p:anim calcmode="lin" valueType="num">
                                      <p:cBhvr additive="base">
                                        <p:cTn dur="1000"/>
                                        <p:tgtEl>
                                          <p:spTgt spid="14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Working Principle of Sensor</a:t>
            </a:r>
            <a:endParaRPr b="1"/>
          </a:p>
        </p:txBody>
      </p:sp>
      <p:sp>
        <p:nvSpPr>
          <p:cNvPr id="156" name="Google Shape;156;p16"/>
          <p:cNvSpPr txBox="1"/>
          <p:nvPr>
            <p:ph idx="1" type="body"/>
          </p:nvPr>
        </p:nvSpPr>
        <p:spPr>
          <a:xfrm>
            <a:off x="1297500" y="1157125"/>
            <a:ext cx="7038900" cy="29253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 sz="1100">
                <a:solidFill>
                  <a:srgbClr val="FFFFFF"/>
                </a:solidFill>
                <a:latin typeface="Arial"/>
                <a:ea typeface="Arial"/>
                <a:cs typeface="Arial"/>
                <a:sym typeface="Arial"/>
              </a:rPr>
              <a:t>The MQ series of gas sensors utilizes a small heater inside with an electro chemical sensor these sensors are sensitive to a range of gasses are used at room temperature. MQ 3 alcohol sensor is a Sno2 with a lower conductivity of clean air. When the target explosive gas exists, then</a:t>
            </a:r>
            <a:r>
              <a:rPr lang="en" sz="1100">
                <a:solidFill>
                  <a:srgbClr val="FFFFFF"/>
                </a:solidFill>
                <a:uFill>
                  <a:noFill/>
                </a:uFill>
                <a:latin typeface="Arial"/>
                <a:ea typeface="Arial"/>
                <a:cs typeface="Arial"/>
                <a:sym typeface="Arial"/>
                <a:hlinkClick r:id="rId3"/>
              </a:rPr>
              <a:t> the sensor’s</a:t>
            </a:r>
            <a:r>
              <a:rPr lang="en" sz="1100">
                <a:solidFill>
                  <a:srgbClr val="FFFFFF"/>
                </a:solidFill>
                <a:latin typeface="Arial"/>
                <a:ea typeface="Arial"/>
                <a:cs typeface="Arial"/>
                <a:sym typeface="Arial"/>
              </a:rPr>
              <a:t> conductivity increases more increasing more along with the gas concentration rising levels. By using</a:t>
            </a:r>
            <a:r>
              <a:rPr lang="en" sz="1100">
                <a:solidFill>
                  <a:srgbClr val="FFFFFF"/>
                </a:solidFill>
                <a:uFill>
                  <a:noFill/>
                </a:uFill>
                <a:latin typeface="Arial"/>
                <a:ea typeface="Arial"/>
                <a:cs typeface="Arial"/>
                <a:sym typeface="Arial"/>
                <a:hlinkClick r:id="rId4"/>
              </a:rPr>
              <a:t> simple electronic circuits</a:t>
            </a:r>
            <a:r>
              <a:rPr lang="en" sz="1100">
                <a:solidFill>
                  <a:srgbClr val="FFFFFF"/>
                </a:solidFill>
                <a:latin typeface="Arial"/>
                <a:ea typeface="Arial"/>
                <a:cs typeface="Arial"/>
                <a:sym typeface="Arial"/>
              </a:rPr>
              <a:t>, it converts the charge of conductivity to correspond output signal of gas concentration.</a:t>
            </a:r>
            <a:endParaRPr sz="1100">
              <a:solidFill>
                <a:srgbClr val="FFFFFF"/>
              </a:solidFill>
              <a:latin typeface="Arial"/>
              <a:ea typeface="Arial"/>
              <a:cs typeface="Arial"/>
              <a:sym typeface="Arial"/>
            </a:endParaRPr>
          </a:p>
          <a:p>
            <a:pPr indent="0" lvl="0" marL="0" rtl="0" algn="l">
              <a:spcBef>
                <a:spcPts val="1200"/>
              </a:spcBef>
              <a:spcAft>
                <a:spcPts val="1600"/>
              </a:spcAft>
              <a:buNone/>
            </a:pPr>
            <a:r>
              <a:t/>
            </a:r>
            <a:endParaRPr/>
          </a:p>
        </p:txBody>
      </p:sp>
      <p:pic>
        <p:nvPicPr>
          <p:cNvPr id="157" name="Google Shape;157;p16"/>
          <p:cNvPicPr preferRelativeResize="0"/>
          <p:nvPr/>
        </p:nvPicPr>
        <p:blipFill>
          <a:blip r:embed="rId5">
            <a:alphaModFix/>
          </a:blip>
          <a:stretch>
            <a:fillRect/>
          </a:stretch>
        </p:blipFill>
        <p:spPr>
          <a:xfrm>
            <a:off x="3046750" y="2941501"/>
            <a:ext cx="2763200" cy="1665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157"/>
                                        </p:tgtEl>
                                        <p:attrNameLst>
                                          <p:attrName>style.visibility</p:attrName>
                                        </p:attrNameLst>
                                      </p:cBhvr>
                                      <p:to>
                                        <p:strVal val="visible"/>
                                      </p:to>
                                    </p:set>
                                    <p:anim calcmode="lin" valueType="num">
                                      <p:cBhvr additive="base">
                                        <p:cTn dur="1000"/>
                                        <p:tgtEl>
                                          <p:spTgt spid="157"/>
                                        </p:tgtEl>
                                        <p:attrNameLst>
                                          <p:attrName>ppt_w</p:attrName>
                                        </p:attrNameLst>
                                      </p:cBhvr>
                                      <p:tavLst>
                                        <p:tav fmla="" tm="0">
                                          <p:val>
                                            <p:strVal val="0"/>
                                          </p:val>
                                        </p:tav>
                                        <p:tav fmla="" tm="100000">
                                          <p:val>
                                            <p:strVal val="#ppt_w"/>
                                          </p:val>
                                        </p:tav>
                                      </p:tavLst>
                                    </p:anim>
                                    <p:anim calcmode="lin" valueType="num">
                                      <p:cBhvr additive="base">
                                        <p:cTn dur="1000"/>
                                        <p:tgtEl>
                                          <p:spTgt spid="15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Circuit Diagram</a:t>
            </a:r>
            <a:endParaRPr b="1"/>
          </a:p>
          <a:p>
            <a:pPr indent="0" lvl="0" marL="0" rtl="0" algn="l">
              <a:spcBef>
                <a:spcPts val="0"/>
              </a:spcBef>
              <a:spcAft>
                <a:spcPts val="0"/>
              </a:spcAft>
              <a:buNone/>
            </a:pPr>
            <a:r>
              <a:t/>
            </a:r>
            <a:endParaRPr/>
          </a:p>
        </p:txBody>
      </p:sp>
      <p:pic>
        <p:nvPicPr>
          <p:cNvPr id="163" name="Google Shape;163;p17"/>
          <p:cNvPicPr preferRelativeResize="0"/>
          <p:nvPr/>
        </p:nvPicPr>
        <p:blipFill>
          <a:blip r:embed="rId3">
            <a:alphaModFix/>
          </a:blip>
          <a:stretch>
            <a:fillRect/>
          </a:stretch>
        </p:blipFill>
        <p:spPr>
          <a:xfrm>
            <a:off x="1204925" y="1207475"/>
            <a:ext cx="6524276" cy="3672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Circuit Design</a:t>
            </a:r>
            <a:endParaRPr b="1"/>
          </a:p>
        </p:txBody>
      </p:sp>
      <p:sp>
        <p:nvSpPr>
          <p:cNvPr id="169" name="Google Shape;169;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highlight>
                  <a:schemeClr val="dk1"/>
                </a:highlight>
                <a:latin typeface="Arial"/>
                <a:ea typeface="Arial"/>
                <a:cs typeface="Arial"/>
                <a:sym typeface="Arial"/>
              </a:rPr>
              <a:t>MQ-3 has 6 pins and the data pins can be interchanged. The heater terminals of the sensor are connected to supply and ground respectively.</a:t>
            </a:r>
            <a:endParaRPr sz="1200">
              <a:solidFill>
                <a:srgbClr val="FFFFFF"/>
              </a:solidFill>
              <a:highlight>
                <a:schemeClr val="dk1"/>
              </a:highlight>
              <a:latin typeface="Arial"/>
              <a:ea typeface="Arial"/>
              <a:cs typeface="Arial"/>
              <a:sym typeface="Arial"/>
            </a:endParaRPr>
          </a:p>
          <a:p>
            <a:pPr indent="0" lvl="0" marL="0" rtl="0" algn="l">
              <a:spcBef>
                <a:spcPts val="0"/>
              </a:spcBef>
              <a:spcAft>
                <a:spcPts val="0"/>
              </a:spcAft>
              <a:buNone/>
            </a:pPr>
            <a:r>
              <a:rPr lang="en" sz="1200">
                <a:solidFill>
                  <a:srgbClr val="FFFFFF"/>
                </a:solidFill>
                <a:highlight>
                  <a:schemeClr val="dk1"/>
                </a:highlight>
                <a:latin typeface="Arial"/>
                <a:ea typeface="Arial"/>
                <a:cs typeface="Arial"/>
                <a:sym typeface="Arial"/>
              </a:rPr>
              <a:t>MQ-3 has 6 pins and the data pins can be interchanged. The heater terminals of the sensor are connected to supply and ground respectively.</a:t>
            </a:r>
            <a:endParaRPr sz="1200">
              <a:solidFill>
                <a:srgbClr val="FFFFFF"/>
              </a:solidFill>
              <a:highlight>
                <a:schemeClr val="dk1"/>
              </a:highlight>
              <a:latin typeface="Arial"/>
              <a:ea typeface="Arial"/>
              <a:cs typeface="Arial"/>
              <a:sym typeface="Arial"/>
            </a:endParaRPr>
          </a:p>
          <a:p>
            <a:pPr indent="0" lvl="0" marL="0" rtl="0" algn="l">
              <a:spcBef>
                <a:spcPts val="0"/>
              </a:spcBef>
              <a:spcAft>
                <a:spcPts val="0"/>
              </a:spcAft>
              <a:buNone/>
            </a:pPr>
            <a:r>
              <a:rPr lang="en" sz="1200">
                <a:solidFill>
                  <a:srgbClr val="FFFFFF"/>
                </a:solidFill>
                <a:highlight>
                  <a:schemeClr val="dk1"/>
                </a:highlight>
                <a:latin typeface="Arial"/>
                <a:ea typeface="Arial"/>
                <a:cs typeface="Arial"/>
                <a:sym typeface="Arial"/>
              </a:rPr>
              <a:t>Pins 2 and 3 of LM3914 are supply pins. They are connected to Vcc and Gnd respectively. Pin 9 is mode selection pin. For normal usage, it is connected to pin 3.</a:t>
            </a:r>
            <a:endParaRPr sz="1200">
              <a:solidFill>
                <a:srgbClr val="FFFFFF"/>
              </a:solidFill>
              <a:highlight>
                <a:schemeClr val="dk1"/>
              </a:highlight>
              <a:latin typeface="Arial"/>
              <a:ea typeface="Arial"/>
              <a:cs typeface="Arial"/>
              <a:sym typeface="Arial"/>
            </a:endParaRPr>
          </a:p>
          <a:p>
            <a:pPr indent="0" lvl="0" marL="0" rtl="0" algn="l">
              <a:spcBef>
                <a:spcPts val="0"/>
              </a:spcBef>
              <a:spcAft>
                <a:spcPts val="0"/>
              </a:spcAft>
              <a:buNone/>
            </a:pPr>
            <a:r>
              <a:rPr lang="en" sz="1200">
                <a:solidFill>
                  <a:srgbClr val="FFFFFF"/>
                </a:solidFill>
                <a:highlight>
                  <a:schemeClr val="dk1"/>
                </a:highlight>
                <a:latin typeface="Arial"/>
                <a:ea typeface="Arial"/>
                <a:cs typeface="Arial"/>
                <a:sym typeface="Arial"/>
              </a:rPr>
              <a:t>Pins 4 and 6 are divider low and high pins. Pin 4 is connected to ground and pin 6 is connected to pin 7. Pins 7 and 8 are reference voltage pins. Pin 7 is connected to one end of voltage divider network formed by 2.2 KΩ and 3.9 KΩ. The other end is connected to ground. The center of voltage divider is connected to pin 8.</a:t>
            </a:r>
            <a:endParaRPr sz="1200">
              <a:solidFill>
                <a:srgbClr val="FFFFFF"/>
              </a:solidFill>
              <a:highlight>
                <a:schemeClr val="dk1"/>
              </a:highlight>
              <a:latin typeface="Arial"/>
              <a:ea typeface="Arial"/>
              <a:cs typeface="Arial"/>
              <a:sym typeface="Arial"/>
            </a:endParaRPr>
          </a:p>
          <a:p>
            <a:pPr indent="0" lvl="0" marL="0" rtl="0" algn="l">
              <a:spcBef>
                <a:spcPts val="0"/>
              </a:spcBef>
              <a:spcAft>
                <a:spcPts val="0"/>
              </a:spcAft>
              <a:buNone/>
            </a:pPr>
            <a:r>
              <a:rPr lang="en" sz="1200">
                <a:solidFill>
                  <a:srgbClr val="FFFFFF"/>
                </a:solidFill>
                <a:highlight>
                  <a:schemeClr val="dk1"/>
                </a:highlight>
                <a:latin typeface="Arial"/>
                <a:ea typeface="Arial"/>
                <a:cs typeface="Arial"/>
                <a:sym typeface="Arial"/>
              </a:rPr>
              <a:t>Pins 1, 18, 17, 16, 15, 14, 13, 12, 11 and 10 are the output pins in sequence i.e. pin 1 is output 1 while pin 10 is output 10. They are connected to 10 different LEDs of different colors.</a:t>
            </a:r>
            <a:endParaRPr sz="1200">
              <a:solidFill>
                <a:srgbClr val="FFFFFF"/>
              </a:solidFill>
              <a:highlight>
                <a:schemeClr val="dk1"/>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Working of the Analyser</a:t>
            </a:r>
            <a:endParaRPr b="1"/>
          </a:p>
        </p:txBody>
      </p:sp>
      <p:sp>
        <p:nvSpPr>
          <p:cNvPr id="175" name="Google Shape;175;p19"/>
          <p:cNvSpPr txBox="1"/>
          <p:nvPr>
            <p:ph idx="4294967295"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3200400" rtl="0" algn="l">
              <a:spcBef>
                <a:spcPts val="0"/>
              </a:spcBef>
              <a:spcAft>
                <a:spcPts val="0"/>
              </a:spcAft>
              <a:buNone/>
            </a:pPr>
            <a:r>
              <a:rPr lang="en" sz="1200">
                <a:solidFill>
                  <a:srgbClr val="FFFFFF"/>
                </a:solidFill>
                <a:highlight>
                  <a:schemeClr val="dk1"/>
                </a:highlight>
                <a:latin typeface="Arial"/>
                <a:ea typeface="Arial"/>
                <a:cs typeface="Arial"/>
                <a:sym typeface="Arial"/>
              </a:rPr>
              <a:t>The output is given to the signal pin (pin 5) of LM3914, which is an analog voltage sensing IC. According to the value at pin 5, the outputs are activated. For voltages between 0 and 5V, the outputs are activated from 1 to 10.</a:t>
            </a:r>
            <a:endParaRPr sz="1200">
              <a:solidFill>
                <a:srgbClr val="FFFFFF"/>
              </a:solidFill>
              <a:highlight>
                <a:schemeClr val="dk1"/>
              </a:highlight>
              <a:latin typeface="Arial"/>
              <a:ea typeface="Arial"/>
              <a:cs typeface="Arial"/>
              <a:sym typeface="Arial"/>
            </a:endParaRPr>
          </a:p>
          <a:p>
            <a:pPr indent="0" lvl="0" marL="3200400" rtl="0" algn="l">
              <a:spcBef>
                <a:spcPts val="0"/>
              </a:spcBef>
              <a:spcAft>
                <a:spcPts val="0"/>
              </a:spcAft>
              <a:buNone/>
            </a:pPr>
            <a:r>
              <a:rPr lang="en" sz="1200">
                <a:solidFill>
                  <a:srgbClr val="FFFFFF"/>
                </a:solidFill>
                <a:highlight>
                  <a:schemeClr val="dk1"/>
                </a:highlight>
                <a:latin typeface="Arial"/>
                <a:ea typeface="Arial"/>
                <a:cs typeface="Arial"/>
                <a:sym typeface="Arial"/>
              </a:rPr>
              <a:t>When the concentration of alcohol sensed is very less, the analog value will be slightly greater than 0V and hence only first few LEDs will glow.</a:t>
            </a:r>
            <a:endParaRPr sz="1200">
              <a:solidFill>
                <a:srgbClr val="FFFFFF"/>
              </a:solidFill>
              <a:highlight>
                <a:schemeClr val="dk1"/>
              </a:highlight>
              <a:latin typeface="Arial"/>
              <a:ea typeface="Arial"/>
              <a:cs typeface="Arial"/>
              <a:sym typeface="Arial"/>
            </a:endParaRPr>
          </a:p>
          <a:p>
            <a:pPr indent="0" lvl="0" marL="3200400" rtl="0" algn="l">
              <a:spcBef>
                <a:spcPts val="0"/>
              </a:spcBef>
              <a:spcAft>
                <a:spcPts val="0"/>
              </a:spcAft>
              <a:buNone/>
            </a:pPr>
            <a:r>
              <a:rPr lang="en" sz="1200">
                <a:solidFill>
                  <a:srgbClr val="FFFFFF"/>
                </a:solidFill>
                <a:highlight>
                  <a:schemeClr val="dk1"/>
                </a:highlight>
                <a:latin typeface="Arial"/>
                <a:ea typeface="Arial"/>
                <a:cs typeface="Arial"/>
                <a:sym typeface="Arial"/>
              </a:rPr>
              <a:t>When the concentration increases, the number of LEDs turning on also increases. When the concentration of alcohol is at intoxicated level, all the LEDs will be turned on. The sensitivity of the module can be adjusted by the potentiometer.</a:t>
            </a:r>
            <a:endParaRPr sz="1200">
              <a:solidFill>
                <a:srgbClr val="FFFFFF"/>
              </a:solidFill>
              <a:highlight>
                <a:schemeClr val="dk1"/>
              </a:highlight>
              <a:latin typeface="Arial"/>
              <a:ea typeface="Arial"/>
              <a:cs typeface="Arial"/>
              <a:sym typeface="Arial"/>
            </a:endParaRPr>
          </a:p>
          <a:p>
            <a:pPr indent="0" lvl="0" marL="0" rtl="0" algn="l">
              <a:spcBef>
                <a:spcPts val="2000"/>
              </a:spcBef>
              <a:spcAft>
                <a:spcPts val="0"/>
              </a:spcAft>
              <a:buNone/>
            </a:pPr>
            <a:r>
              <a:t/>
            </a:r>
            <a:endParaRPr sz="1200">
              <a:solidFill>
                <a:srgbClr val="666666"/>
              </a:solidFill>
              <a:highlight>
                <a:srgbClr val="FFFFFF"/>
              </a:highlight>
              <a:latin typeface="Arial"/>
              <a:ea typeface="Arial"/>
              <a:cs typeface="Arial"/>
              <a:sym typeface="Arial"/>
            </a:endParaRPr>
          </a:p>
        </p:txBody>
      </p:sp>
      <p:pic>
        <p:nvPicPr>
          <p:cNvPr id="176" name="Google Shape;176;p19"/>
          <p:cNvPicPr preferRelativeResize="0"/>
          <p:nvPr/>
        </p:nvPicPr>
        <p:blipFill>
          <a:blip r:embed="rId3">
            <a:alphaModFix/>
          </a:blip>
          <a:stretch>
            <a:fillRect/>
          </a:stretch>
        </p:blipFill>
        <p:spPr>
          <a:xfrm>
            <a:off x="1474175" y="1915350"/>
            <a:ext cx="2830024" cy="203374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176"/>
                                        </p:tgtEl>
                                        <p:attrNameLst>
                                          <p:attrName>style.visibility</p:attrName>
                                        </p:attrNameLst>
                                      </p:cBhvr>
                                      <p:to>
                                        <p:strVal val="visible"/>
                                      </p:to>
                                    </p:set>
                                    <p:anim calcmode="lin" valueType="num">
                                      <p:cBhvr additive="base">
                                        <p:cTn dur="1000"/>
                                        <p:tgtEl>
                                          <p:spTgt spid="17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 time working video</a:t>
            </a:r>
            <a:endParaRPr/>
          </a:p>
        </p:txBody>
      </p:sp>
      <p:pic>
        <p:nvPicPr>
          <p:cNvPr id="182" name="Google Shape;182;p20" title="VID-20191109-WA0002.mp4">
            <a:hlinkClick r:id="rId3"/>
          </p:cNvPr>
          <p:cNvPicPr preferRelativeResize="0"/>
          <p:nvPr/>
        </p:nvPicPr>
        <p:blipFill>
          <a:blip r:embed="rId4">
            <a:alphaModFix/>
          </a:blip>
          <a:stretch>
            <a:fillRect/>
          </a:stretch>
        </p:blipFill>
        <p:spPr>
          <a:xfrm>
            <a:off x="1575500" y="1104475"/>
            <a:ext cx="6096000" cy="3352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 Few Snapshots</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