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1430000" cy="16916400"/>
  <p:notesSz cx="11430000" cy="16916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7250" y="1998027"/>
            <a:ext cx="9715500" cy="13535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0" i="0">
                <a:solidFill>
                  <a:srgbClr val="F3F3F2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14500" y="3609340"/>
            <a:ext cx="8001000" cy="1611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rgbClr val="F3F3F2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rgbClr val="F3F3F2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7150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88645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rgbClr val="F3F3F2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1430000" cy="6438900"/>
          </a:xfrm>
          <a:custGeom>
            <a:avLst/>
            <a:gdLst/>
            <a:ahLst/>
            <a:cxnLst/>
            <a:rect l="l" t="t" r="r" b="b"/>
            <a:pathLst>
              <a:path w="11430000" h="6438900">
                <a:moveTo>
                  <a:pt x="11430000" y="0"/>
                </a:moveTo>
                <a:lnTo>
                  <a:pt x="0" y="0"/>
                </a:lnTo>
                <a:lnTo>
                  <a:pt x="0" y="6438900"/>
                </a:lnTo>
                <a:lnTo>
                  <a:pt x="11430000" y="6438900"/>
                </a:lnTo>
                <a:lnTo>
                  <a:pt x="11430000" y="0"/>
                </a:lnTo>
                <a:close/>
              </a:path>
            </a:pathLst>
          </a:custGeom>
          <a:solidFill>
            <a:srgbClr val="292C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87375" y="463550"/>
            <a:ext cx="5926455" cy="654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0" i="0">
                <a:solidFill>
                  <a:srgbClr val="F3F3F2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1500" y="1482407"/>
            <a:ext cx="1028700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886200" y="5994082"/>
            <a:ext cx="36576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715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2296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hyperlink" Target="https://gamma.app/?utm_source=made-with-gamma" TargetMode="External"/><Relationship Id="rId6" Type="http://schemas.openxmlformats.org/officeDocument/2006/relationships/image" Target="../media/image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hyperlink" Target="https://gamma.app/?utm_source=made-with-gamma" TargetMode="External"/><Relationship Id="rId8" Type="http://schemas.openxmlformats.org/officeDocument/2006/relationships/image" Target="../media/image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"/>
            <a:ext cx="4286250" cy="643864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73625" y="1997075"/>
            <a:ext cx="5541645" cy="1073150"/>
          </a:xfrm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 marR="5080">
              <a:lnSpc>
                <a:spcPts val="4200"/>
              </a:lnSpc>
              <a:spcBef>
                <a:spcPts val="50"/>
              </a:spcBef>
            </a:pPr>
            <a:r>
              <a:rPr dirty="0" spc="110"/>
              <a:t>Unlocking</a:t>
            </a:r>
            <a:r>
              <a:rPr dirty="0" spc="-235"/>
              <a:t> </a:t>
            </a:r>
            <a:r>
              <a:rPr dirty="0" spc="140"/>
              <a:t>Business</a:t>
            </a:r>
            <a:r>
              <a:rPr dirty="0" spc="-235"/>
              <a:t> </a:t>
            </a:r>
            <a:r>
              <a:rPr dirty="0" spc="90"/>
              <a:t>Insights </a:t>
            </a:r>
            <a:r>
              <a:rPr dirty="0" spc="120"/>
              <a:t>with</a:t>
            </a:r>
            <a:r>
              <a:rPr dirty="0" spc="-235"/>
              <a:t> </a:t>
            </a:r>
            <a:r>
              <a:rPr dirty="0" spc="110"/>
              <a:t>Power</a:t>
            </a:r>
            <a:r>
              <a:rPr dirty="0" spc="-235"/>
              <a:t> </a:t>
            </a:r>
            <a:r>
              <a:rPr dirty="0" spc="165"/>
              <a:t>BI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4873625" y="3269615"/>
            <a:ext cx="5546090" cy="1130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4300"/>
              </a:lnSpc>
              <a:spcBef>
                <a:spcPts val="100"/>
              </a:spcBef>
            </a:pPr>
            <a:r>
              <a:rPr dirty="0" sz="1350">
                <a:solidFill>
                  <a:srgbClr val="D4D4D1"/>
                </a:solidFill>
                <a:latin typeface="Roboto"/>
                <a:cs typeface="Roboto"/>
              </a:rPr>
              <a:t>Welcome</a:t>
            </a:r>
            <a:r>
              <a:rPr dirty="0" sz="1350" spc="-5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D4D4D1"/>
                </a:solidFill>
                <a:latin typeface="Roboto"/>
                <a:cs typeface="Roboto"/>
              </a:rPr>
              <a:t>to</a:t>
            </a:r>
            <a:r>
              <a:rPr dirty="0" sz="1350" spc="-45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D4D4D1"/>
                </a:solidFill>
                <a:latin typeface="Roboto"/>
                <a:cs typeface="Roboto"/>
              </a:rPr>
              <a:t>this</a:t>
            </a:r>
            <a:r>
              <a:rPr dirty="0" sz="1350" spc="-5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D4D4D1"/>
                </a:solidFill>
                <a:latin typeface="Roboto"/>
                <a:cs typeface="Roboto"/>
              </a:rPr>
              <a:t>introduction</a:t>
            </a:r>
            <a:r>
              <a:rPr dirty="0" sz="1350" spc="-45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D4D4D1"/>
                </a:solidFill>
                <a:latin typeface="Roboto"/>
                <a:cs typeface="Roboto"/>
              </a:rPr>
              <a:t>to</a:t>
            </a:r>
            <a:r>
              <a:rPr dirty="0" sz="1350" spc="-45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D4D4D1"/>
                </a:solidFill>
                <a:latin typeface="Roboto"/>
                <a:cs typeface="Roboto"/>
              </a:rPr>
              <a:t>Power</a:t>
            </a:r>
            <a:r>
              <a:rPr dirty="0" sz="1350" spc="-5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D4D4D1"/>
                </a:solidFill>
                <a:latin typeface="Roboto"/>
                <a:cs typeface="Roboto"/>
              </a:rPr>
              <a:t>BI,</a:t>
            </a:r>
            <a:r>
              <a:rPr dirty="0" sz="1350" spc="-45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D4D4D1"/>
                </a:solidFill>
                <a:latin typeface="Roboto"/>
                <a:cs typeface="Roboto"/>
              </a:rPr>
              <a:t>Microsoft's</a:t>
            </a:r>
            <a:r>
              <a:rPr dirty="0" sz="1350" spc="-5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D4D4D1"/>
                </a:solidFill>
                <a:latin typeface="Roboto"/>
                <a:cs typeface="Roboto"/>
              </a:rPr>
              <a:t>powerful</a:t>
            </a:r>
            <a:r>
              <a:rPr dirty="0" sz="1350" spc="-45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D4D4D1"/>
                </a:solidFill>
                <a:latin typeface="Roboto"/>
                <a:cs typeface="Roboto"/>
              </a:rPr>
              <a:t>business </a:t>
            </a:r>
            <a:r>
              <a:rPr dirty="0" sz="1350" spc="-20">
                <a:solidFill>
                  <a:srgbClr val="D4D4D1"/>
                </a:solidFill>
                <a:latin typeface="Roboto"/>
                <a:cs typeface="Roboto"/>
              </a:rPr>
              <a:t>intelligence</a:t>
            </a:r>
            <a:r>
              <a:rPr dirty="0" sz="1350" spc="-45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D4D4D1"/>
                </a:solidFill>
                <a:latin typeface="Roboto"/>
                <a:cs typeface="Roboto"/>
              </a:rPr>
              <a:t>tool.</a:t>
            </a:r>
            <a:r>
              <a:rPr dirty="0" sz="1350" spc="-4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D4D4D1"/>
                </a:solidFill>
                <a:latin typeface="Roboto"/>
                <a:cs typeface="Roboto"/>
              </a:rPr>
              <a:t>We'll</a:t>
            </a:r>
            <a:r>
              <a:rPr dirty="0" sz="1350" spc="-45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D4D4D1"/>
                </a:solidFill>
                <a:latin typeface="Roboto"/>
                <a:cs typeface="Roboto"/>
              </a:rPr>
              <a:t>explore</a:t>
            </a:r>
            <a:r>
              <a:rPr dirty="0" sz="1350" spc="-4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D4D4D1"/>
                </a:solidFill>
                <a:latin typeface="Roboto"/>
                <a:cs typeface="Roboto"/>
              </a:rPr>
              <a:t>how</a:t>
            </a:r>
            <a:r>
              <a:rPr dirty="0" sz="1350" spc="-45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D4D4D1"/>
                </a:solidFill>
                <a:latin typeface="Roboto"/>
                <a:cs typeface="Roboto"/>
              </a:rPr>
              <a:t>Power</a:t>
            </a:r>
            <a:r>
              <a:rPr dirty="0" sz="1350" spc="-4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D4D4D1"/>
                </a:solidFill>
                <a:latin typeface="Roboto"/>
                <a:cs typeface="Roboto"/>
              </a:rPr>
              <a:t>BI</a:t>
            </a:r>
            <a:r>
              <a:rPr dirty="0" sz="1350" spc="-4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D4D4D1"/>
                </a:solidFill>
                <a:latin typeface="Roboto"/>
                <a:cs typeface="Roboto"/>
              </a:rPr>
              <a:t>transforms</a:t>
            </a:r>
            <a:r>
              <a:rPr dirty="0" sz="1350" spc="-45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D4D4D1"/>
                </a:solidFill>
                <a:latin typeface="Roboto"/>
                <a:cs typeface="Roboto"/>
              </a:rPr>
              <a:t>raw</a:t>
            </a:r>
            <a:r>
              <a:rPr dirty="0" sz="1350" spc="-4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D4D4D1"/>
                </a:solidFill>
                <a:latin typeface="Roboto"/>
                <a:cs typeface="Roboto"/>
              </a:rPr>
              <a:t>data</a:t>
            </a:r>
            <a:r>
              <a:rPr dirty="0" sz="1350" spc="-45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 spc="-20">
                <a:solidFill>
                  <a:srgbClr val="D4D4D1"/>
                </a:solidFill>
                <a:latin typeface="Roboto"/>
                <a:cs typeface="Roboto"/>
              </a:rPr>
              <a:t>into </a:t>
            </a:r>
            <a:r>
              <a:rPr dirty="0" sz="1350" spc="-10">
                <a:solidFill>
                  <a:srgbClr val="D4D4D1"/>
                </a:solidFill>
                <a:latin typeface="Roboto"/>
                <a:cs typeface="Roboto"/>
              </a:rPr>
              <a:t>actionable</a:t>
            </a:r>
            <a:r>
              <a:rPr dirty="0" sz="1350" spc="-3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D4D4D1"/>
                </a:solidFill>
                <a:latin typeface="Roboto"/>
                <a:cs typeface="Roboto"/>
              </a:rPr>
              <a:t>insights,</a:t>
            </a:r>
            <a:r>
              <a:rPr dirty="0" sz="1350" spc="-25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D4D4D1"/>
                </a:solidFill>
                <a:latin typeface="Roboto"/>
                <a:cs typeface="Roboto"/>
              </a:rPr>
              <a:t>making</a:t>
            </a:r>
            <a:r>
              <a:rPr dirty="0" sz="1350" spc="-25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D4D4D1"/>
                </a:solidFill>
                <a:latin typeface="Roboto"/>
                <a:cs typeface="Roboto"/>
              </a:rPr>
              <a:t>it</a:t>
            </a:r>
            <a:r>
              <a:rPr dirty="0" sz="1350" spc="-25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D4D4D1"/>
                </a:solidFill>
                <a:latin typeface="Roboto"/>
                <a:cs typeface="Roboto"/>
              </a:rPr>
              <a:t>an</a:t>
            </a:r>
            <a:r>
              <a:rPr dirty="0" sz="1350" spc="-25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D4D4D1"/>
                </a:solidFill>
                <a:latin typeface="Roboto"/>
                <a:cs typeface="Roboto"/>
              </a:rPr>
              <a:t>essential</a:t>
            </a:r>
            <a:r>
              <a:rPr dirty="0" sz="1350" spc="-25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D4D4D1"/>
                </a:solidFill>
                <a:latin typeface="Roboto"/>
                <a:cs typeface="Roboto"/>
              </a:rPr>
              <a:t>asset</a:t>
            </a:r>
            <a:r>
              <a:rPr dirty="0" sz="1350" spc="-25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D4D4D1"/>
                </a:solidFill>
                <a:latin typeface="Roboto"/>
                <a:cs typeface="Roboto"/>
              </a:rPr>
              <a:t>for</a:t>
            </a:r>
            <a:r>
              <a:rPr dirty="0" sz="1350" spc="-25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 spc="-50">
                <a:solidFill>
                  <a:srgbClr val="D4D4D1"/>
                </a:solidFill>
                <a:latin typeface="Roboto"/>
                <a:cs typeface="Roboto"/>
              </a:rPr>
              <a:t>data-</a:t>
            </a:r>
            <a:r>
              <a:rPr dirty="0" sz="1350" spc="-25">
                <a:solidFill>
                  <a:srgbClr val="D4D4D1"/>
                </a:solidFill>
                <a:latin typeface="Roboto"/>
                <a:cs typeface="Roboto"/>
              </a:rPr>
              <a:t>driven </a:t>
            </a:r>
            <a:r>
              <a:rPr dirty="0" sz="1350" spc="-10">
                <a:solidFill>
                  <a:srgbClr val="D4D4D1"/>
                </a:solidFill>
                <a:latin typeface="Roboto"/>
                <a:cs typeface="Roboto"/>
              </a:rPr>
              <a:t>decision- making.</a:t>
            </a:r>
            <a:endParaRPr sz="1350">
              <a:latin typeface="Roboto"/>
              <a:cs typeface="Roboto"/>
            </a:endParaRPr>
          </a:p>
        </p:txBody>
      </p:sp>
      <p:pic>
        <p:nvPicPr>
          <p:cNvPr id="5" name="object 5" descr="">
            <a:hlinkClick r:id="rId3"/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80244" y="5926073"/>
            <a:ext cx="1754504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1430000" cy="6438900"/>
          </a:xfrm>
          <a:custGeom>
            <a:avLst/>
            <a:gdLst/>
            <a:ahLst/>
            <a:cxnLst/>
            <a:rect l="l" t="t" r="r" b="b"/>
            <a:pathLst>
              <a:path w="11430000" h="6438900">
                <a:moveTo>
                  <a:pt x="11430000" y="0"/>
                </a:moveTo>
                <a:lnTo>
                  <a:pt x="0" y="0"/>
                </a:lnTo>
                <a:lnTo>
                  <a:pt x="0" y="6438900"/>
                </a:lnTo>
                <a:lnTo>
                  <a:pt x="11430000" y="6438900"/>
                </a:lnTo>
                <a:lnTo>
                  <a:pt x="11430000" y="0"/>
                </a:lnTo>
                <a:close/>
              </a:path>
            </a:pathLst>
          </a:custGeom>
          <a:solidFill>
            <a:srgbClr val="292C3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"/>
            <a:ext cx="11430000" cy="2142871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587375" y="3397250"/>
            <a:ext cx="3598545" cy="5397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85">
                <a:solidFill>
                  <a:srgbClr val="F3F3F2"/>
                </a:solidFill>
                <a:latin typeface="Tahoma"/>
                <a:cs typeface="Tahoma"/>
              </a:rPr>
              <a:t>What</a:t>
            </a:r>
            <a:r>
              <a:rPr dirty="0" sz="3350" spc="-245">
                <a:solidFill>
                  <a:srgbClr val="F3F3F2"/>
                </a:solidFill>
                <a:latin typeface="Tahoma"/>
                <a:cs typeface="Tahoma"/>
              </a:rPr>
              <a:t> </a:t>
            </a:r>
            <a:r>
              <a:rPr dirty="0" sz="3350" spc="145">
                <a:solidFill>
                  <a:srgbClr val="F3F3F2"/>
                </a:solidFill>
                <a:latin typeface="Tahoma"/>
                <a:cs typeface="Tahoma"/>
              </a:rPr>
              <a:t>is</a:t>
            </a:r>
            <a:r>
              <a:rPr dirty="0" sz="3350" spc="-240">
                <a:solidFill>
                  <a:srgbClr val="F3F3F2"/>
                </a:solidFill>
                <a:latin typeface="Tahoma"/>
                <a:cs typeface="Tahoma"/>
              </a:rPr>
              <a:t> </a:t>
            </a:r>
            <a:r>
              <a:rPr dirty="0" sz="3350" spc="110">
                <a:solidFill>
                  <a:srgbClr val="F3F3F2"/>
                </a:solidFill>
                <a:latin typeface="Tahoma"/>
                <a:cs typeface="Tahoma"/>
              </a:rPr>
              <a:t>Power</a:t>
            </a:r>
            <a:r>
              <a:rPr dirty="0" sz="3350" spc="-245">
                <a:solidFill>
                  <a:srgbClr val="F3F3F2"/>
                </a:solidFill>
                <a:latin typeface="Tahoma"/>
                <a:cs typeface="Tahoma"/>
              </a:rPr>
              <a:t> </a:t>
            </a:r>
            <a:r>
              <a:rPr dirty="0" sz="3350" spc="114">
                <a:solidFill>
                  <a:srgbClr val="F3F3F2"/>
                </a:solidFill>
                <a:latin typeface="Tahoma"/>
                <a:cs typeface="Tahoma"/>
              </a:rPr>
              <a:t>BI?</a:t>
            </a:r>
            <a:endParaRPr sz="3350">
              <a:latin typeface="Tahoma"/>
              <a:cs typeface="Tahoma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600075" y="4200525"/>
            <a:ext cx="390525" cy="381000"/>
            <a:chOff x="600075" y="4200525"/>
            <a:chExt cx="390525" cy="381000"/>
          </a:xfrm>
        </p:grpSpPr>
        <p:sp>
          <p:nvSpPr>
            <p:cNvPr id="6" name="object 6" descr=""/>
            <p:cNvSpPr/>
            <p:nvPr/>
          </p:nvSpPr>
          <p:spPr>
            <a:xfrm>
              <a:off x="600075" y="4200525"/>
              <a:ext cx="390525" cy="381000"/>
            </a:xfrm>
            <a:custGeom>
              <a:avLst/>
              <a:gdLst/>
              <a:ahLst/>
              <a:cxnLst/>
              <a:rect l="l" t="t" r="r" b="b"/>
              <a:pathLst>
                <a:path w="390525" h="381000">
                  <a:moveTo>
                    <a:pt x="371936" y="0"/>
                  </a:moveTo>
                  <a:lnTo>
                    <a:pt x="18588" y="0"/>
                  </a:lnTo>
                  <a:lnTo>
                    <a:pt x="15854" y="546"/>
                  </a:lnTo>
                  <a:lnTo>
                    <a:pt x="0" y="18592"/>
                  </a:lnTo>
                  <a:lnTo>
                    <a:pt x="0" y="359575"/>
                  </a:lnTo>
                  <a:lnTo>
                    <a:pt x="0" y="362407"/>
                  </a:lnTo>
                  <a:lnTo>
                    <a:pt x="18588" y="381000"/>
                  </a:lnTo>
                  <a:lnTo>
                    <a:pt x="371936" y="381000"/>
                  </a:lnTo>
                  <a:lnTo>
                    <a:pt x="390525" y="362407"/>
                  </a:lnTo>
                  <a:lnTo>
                    <a:pt x="390525" y="18592"/>
                  </a:lnTo>
                  <a:lnTo>
                    <a:pt x="374670" y="546"/>
                  </a:lnTo>
                  <a:lnTo>
                    <a:pt x="371936" y="0"/>
                  </a:lnTo>
                  <a:close/>
                </a:path>
              </a:pathLst>
            </a:custGeom>
            <a:solidFill>
              <a:srgbClr val="484B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678053" y="4274934"/>
              <a:ext cx="225425" cy="225425"/>
            </a:xfrm>
            <a:custGeom>
              <a:avLst/>
              <a:gdLst/>
              <a:ahLst/>
              <a:cxnLst/>
              <a:rect l="l" t="t" r="r" b="b"/>
              <a:pathLst>
                <a:path w="225425" h="225425">
                  <a:moveTo>
                    <a:pt x="107797" y="117233"/>
                  </a:moveTo>
                  <a:lnTo>
                    <a:pt x="0" y="117233"/>
                  </a:lnTo>
                  <a:lnTo>
                    <a:pt x="0" y="225031"/>
                  </a:lnTo>
                  <a:lnTo>
                    <a:pt x="107797" y="225031"/>
                  </a:lnTo>
                  <a:lnTo>
                    <a:pt x="107797" y="117233"/>
                  </a:lnTo>
                  <a:close/>
                </a:path>
                <a:path w="225425" h="225425">
                  <a:moveTo>
                    <a:pt x="107797" y="0"/>
                  </a:moveTo>
                  <a:lnTo>
                    <a:pt x="0" y="0"/>
                  </a:lnTo>
                  <a:lnTo>
                    <a:pt x="0" y="107797"/>
                  </a:lnTo>
                  <a:lnTo>
                    <a:pt x="107797" y="107797"/>
                  </a:lnTo>
                  <a:lnTo>
                    <a:pt x="107797" y="0"/>
                  </a:lnTo>
                  <a:close/>
                </a:path>
                <a:path w="225425" h="225425">
                  <a:moveTo>
                    <a:pt x="225031" y="117233"/>
                  </a:moveTo>
                  <a:lnTo>
                    <a:pt x="117233" y="117233"/>
                  </a:lnTo>
                  <a:lnTo>
                    <a:pt x="117233" y="225031"/>
                  </a:lnTo>
                  <a:lnTo>
                    <a:pt x="225031" y="225031"/>
                  </a:lnTo>
                  <a:lnTo>
                    <a:pt x="225031" y="117233"/>
                  </a:lnTo>
                  <a:close/>
                </a:path>
                <a:path w="225425" h="225425">
                  <a:moveTo>
                    <a:pt x="225031" y="0"/>
                  </a:moveTo>
                  <a:lnTo>
                    <a:pt x="117233" y="0"/>
                  </a:lnTo>
                  <a:lnTo>
                    <a:pt x="117233" y="107797"/>
                  </a:lnTo>
                  <a:lnTo>
                    <a:pt x="225031" y="107797"/>
                  </a:lnTo>
                  <a:lnTo>
                    <a:pt x="225031" y="0"/>
                  </a:lnTo>
                  <a:close/>
                </a:path>
              </a:pathLst>
            </a:custGeom>
            <a:solidFill>
              <a:srgbClr val="D4D4D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1144587" y="4240212"/>
            <a:ext cx="2689860" cy="90296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65">
                <a:solidFill>
                  <a:srgbClr val="D4D4D1"/>
                </a:solidFill>
                <a:latin typeface="Tahoma"/>
                <a:cs typeface="Tahoma"/>
              </a:rPr>
              <a:t>Microsoft's</a:t>
            </a:r>
            <a:r>
              <a:rPr dirty="0" sz="1650" spc="-15">
                <a:solidFill>
                  <a:srgbClr val="D4D4D1"/>
                </a:solidFill>
                <a:latin typeface="Tahoma"/>
                <a:cs typeface="Tahoma"/>
              </a:rPr>
              <a:t> </a:t>
            </a:r>
            <a:r>
              <a:rPr dirty="0" sz="1650">
                <a:solidFill>
                  <a:srgbClr val="D4D4D1"/>
                </a:solidFill>
                <a:latin typeface="Tahoma"/>
                <a:cs typeface="Tahoma"/>
              </a:rPr>
              <a:t>Data</a:t>
            </a:r>
            <a:r>
              <a:rPr dirty="0" sz="1650" spc="-10">
                <a:solidFill>
                  <a:srgbClr val="D4D4D1"/>
                </a:solidFill>
                <a:latin typeface="Tahoma"/>
                <a:cs typeface="Tahoma"/>
              </a:rPr>
              <a:t> </a:t>
            </a:r>
            <a:r>
              <a:rPr dirty="0" sz="1650" spc="-20">
                <a:solidFill>
                  <a:srgbClr val="D4D4D1"/>
                </a:solidFill>
                <a:latin typeface="Tahoma"/>
                <a:cs typeface="Tahoma"/>
              </a:rPr>
              <a:t>Tool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34300"/>
              </a:lnSpc>
              <a:spcBef>
                <a:spcPts val="540"/>
              </a:spcBef>
            </a:pPr>
            <a:r>
              <a:rPr dirty="0" sz="1350" spc="-20">
                <a:solidFill>
                  <a:srgbClr val="D4D4D1"/>
                </a:solidFill>
                <a:latin typeface="Roboto"/>
                <a:cs typeface="Roboto"/>
              </a:rPr>
              <a:t>Transforms</a:t>
            </a:r>
            <a:r>
              <a:rPr dirty="0" sz="1350" spc="-45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D4D4D1"/>
                </a:solidFill>
                <a:latin typeface="Roboto"/>
                <a:cs typeface="Roboto"/>
              </a:rPr>
              <a:t>raw</a:t>
            </a:r>
            <a:r>
              <a:rPr dirty="0" sz="1350" spc="-45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D4D4D1"/>
                </a:solidFill>
                <a:latin typeface="Roboto"/>
                <a:cs typeface="Roboto"/>
              </a:rPr>
              <a:t>numbers</a:t>
            </a:r>
            <a:r>
              <a:rPr dirty="0" sz="1350" spc="-45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D4D4D1"/>
                </a:solidFill>
                <a:latin typeface="Roboto"/>
                <a:cs typeface="Roboto"/>
              </a:rPr>
              <a:t>into</a:t>
            </a:r>
            <a:r>
              <a:rPr dirty="0" sz="1350" spc="-45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D4D4D1"/>
                </a:solidFill>
                <a:latin typeface="Roboto"/>
                <a:cs typeface="Roboto"/>
              </a:rPr>
              <a:t>clear reports.</a:t>
            </a:r>
            <a:endParaRPr sz="1350">
              <a:latin typeface="Roboto"/>
              <a:cs typeface="Roboto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4086225" y="4200525"/>
            <a:ext cx="381000" cy="381000"/>
            <a:chOff x="4086225" y="4200525"/>
            <a:chExt cx="381000" cy="381000"/>
          </a:xfrm>
        </p:grpSpPr>
        <p:sp>
          <p:nvSpPr>
            <p:cNvPr id="10" name="object 10" descr=""/>
            <p:cNvSpPr/>
            <p:nvPr/>
          </p:nvSpPr>
          <p:spPr>
            <a:xfrm>
              <a:off x="4086225" y="4200525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362407" y="0"/>
                  </a:moveTo>
                  <a:lnTo>
                    <a:pt x="18592" y="0"/>
                  </a:lnTo>
                  <a:lnTo>
                    <a:pt x="15849" y="546"/>
                  </a:lnTo>
                  <a:lnTo>
                    <a:pt x="0" y="18592"/>
                  </a:lnTo>
                  <a:lnTo>
                    <a:pt x="0" y="359575"/>
                  </a:lnTo>
                  <a:lnTo>
                    <a:pt x="0" y="362407"/>
                  </a:lnTo>
                  <a:lnTo>
                    <a:pt x="18592" y="381000"/>
                  </a:lnTo>
                  <a:lnTo>
                    <a:pt x="362407" y="381000"/>
                  </a:lnTo>
                  <a:lnTo>
                    <a:pt x="381000" y="362407"/>
                  </a:lnTo>
                  <a:lnTo>
                    <a:pt x="381000" y="18592"/>
                  </a:lnTo>
                  <a:lnTo>
                    <a:pt x="365150" y="546"/>
                  </a:lnTo>
                  <a:lnTo>
                    <a:pt x="362407" y="0"/>
                  </a:lnTo>
                  <a:close/>
                </a:path>
              </a:pathLst>
            </a:custGeom>
            <a:solidFill>
              <a:srgbClr val="484B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64215" y="4274934"/>
              <a:ext cx="225018" cy="225031"/>
            </a:xfrm>
            <a:prstGeom prst="rect">
              <a:avLst/>
            </a:prstGeom>
          </p:spPr>
        </p:pic>
      </p:grpSp>
      <p:sp>
        <p:nvSpPr>
          <p:cNvPr id="12" name="object 12" descr=""/>
          <p:cNvSpPr txBox="1"/>
          <p:nvPr/>
        </p:nvSpPr>
        <p:spPr>
          <a:xfrm>
            <a:off x="4625975" y="4240212"/>
            <a:ext cx="2647950" cy="90296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70">
                <a:solidFill>
                  <a:srgbClr val="D4D4D1"/>
                </a:solidFill>
                <a:latin typeface="Tahoma"/>
                <a:cs typeface="Tahoma"/>
              </a:rPr>
              <a:t>Visualize</a:t>
            </a:r>
            <a:r>
              <a:rPr dirty="0" sz="1650" spc="-50">
                <a:solidFill>
                  <a:srgbClr val="D4D4D1"/>
                </a:solidFill>
                <a:latin typeface="Tahoma"/>
                <a:cs typeface="Tahoma"/>
              </a:rPr>
              <a:t> </a:t>
            </a:r>
            <a:r>
              <a:rPr dirty="0" sz="1650">
                <a:solidFill>
                  <a:srgbClr val="D4D4D1"/>
                </a:solidFill>
                <a:latin typeface="Tahoma"/>
                <a:cs typeface="Tahoma"/>
              </a:rPr>
              <a:t>Your</a:t>
            </a:r>
            <a:r>
              <a:rPr dirty="0" sz="1650" spc="-45">
                <a:solidFill>
                  <a:srgbClr val="D4D4D1"/>
                </a:solidFill>
                <a:latin typeface="Tahoma"/>
                <a:cs typeface="Tahoma"/>
              </a:rPr>
              <a:t> </a:t>
            </a:r>
            <a:r>
              <a:rPr dirty="0" sz="1650" spc="-20">
                <a:solidFill>
                  <a:srgbClr val="D4D4D1"/>
                </a:solidFill>
                <a:latin typeface="Tahoma"/>
                <a:cs typeface="Tahoma"/>
              </a:rPr>
              <a:t>Data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34300"/>
              </a:lnSpc>
              <a:spcBef>
                <a:spcPts val="540"/>
              </a:spcBef>
            </a:pPr>
            <a:r>
              <a:rPr dirty="0" sz="1350">
                <a:solidFill>
                  <a:srgbClr val="D4D4D1"/>
                </a:solidFill>
                <a:latin typeface="Roboto"/>
                <a:cs typeface="Roboto"/>
              </a:rPr>
              <a:t>Creates</a:t>
            </a:r>
            <a:r>
              <a:rPr dirty="0" sz="1350" spc="-4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 spc="-60">
                <a:solidFill>
                  <a:srgbClr val="D4D4D1"/>
                </a:solidFill>
                <a:latin typeface="Roboto"/>
                <a:cs typeface="Roboto"/>
              </a:rPr>
              <a:t>easy-</a:t>
            </a:r>
            <a:r>
              <a:rPr dirty="0" sz="1350" spc="-45">
                <a:solidFill>
                  <a:srgbClr val="D4D4D1"/>
                </a:solidFill>
                <a:latin typeface="Roboto"/>
                <a:cs typeface="Roboto"/>
              </a:rPr>
              <a:t>to-</a:t>
            </a:r>
            <a:r>
              <a:rPr dirty="0" sz="1350" spc="-25">
                <a:solidFill>
                  <a:srgbClr val="D4D4D1"/>
                </a:solidFill>
                <a:latin typeface="Roboto"/>
                <a:cs typeface="Roboto"/>
              </a:rPr>
              <a:t>understand</a:t>
            </a:r>
            <a:r>
              <a:rPr dirty="0" sz="1350" spc="-35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D4D4D1"/>
                </a:solidFill>
                <a:latin typeface="Roboto"/>
                <a:cs typeface="Roboto"/>
              </a:rPr>
              <a:t>charts </a:t>
            </a:r>
            <a:r>
              <a:rPr dirty="0" sz="1350">
                <a:solidFill>
                  <a:srgbClr val="D4D4D1"/>
                </a:solidFill>
                <a:latin typeface="Roboto"/>
                <a:cs typeface="Roboto"/>
              </a:rPr>
              <a:t>and</a:t>
            </a:r>
            <a:r>
              <a:rPr dirty="0" sz="1350" spc="-3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D4D4D1"/>
                </a:solidFill>
                <a:latin typeface="Roboto"/>
                <a:cs typeface="Roboto"/>
              </a:rPr>
              <a:t>dashboards.</a:t>
            </a:r>
            <a:endParaRPr sz="1350">
              <a:latin typeface="Roboto"/>
              <a:cs typeface="Roboto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7562850" y="4200525"/>
            <a:ext cx="390525" cy="381000"/>
            <a:chOff x="7562850" y="4200525"/>
            <a:chExt cx="390525" cy="381000"/>
          </a:xfrm>
        </p:grpSpPr>
        <p:sp>
          <p:nvSpPr>
            <p:cNvPr id="14" name="object 14" descr=""/>
            <p:cNvSpPr/>
            <p:nvPr/>
          </p:nvSpPr>
          <p:spPr>
            <a:xfrm>
              <a:off x="7562850" y="4200525"/>
              <a:ext cx="390525" cy="381000"/>
            </a:xfrm>
            <a:custGeom>
              <a:avLst/>
              <a:gdLst/>
              <a:ahLst/>
              <a:cxnLst/>
              <a:rect l="l" t="t" r="r" b="b"/>
              <a:pathLst>
                <a:path w="390525" h="381000">
                  <a:moveTo>
                    <a:pt x="371932" y="0"/>
                  </a:moveTo>
                  <a:lnTo>
                    <a:pt x="18592" y="0"/>
                  </a:lnTo>
                  <a:lnTo>
                    <a:pt x="15849" y="546"/>
                  </a:lnTo>
                  <a:lnTo>
                    <a:pt x="0" y="18592"/>
                  </a:lnTo>
                  <a:lnTo>
                    <a:pt x="0" y="359575"/>
                  </a:lnTo>
                  <a:lnTo>
                    <a:pt x="0" y="362407"/>
                  </a:lnTo>
                  <a:lnTo>
                    <a:pt x="18592" y="381000"/>
                  </a:lnTo>
                  <a:lnTo>
                    <a:pt x="371932" y="381000"/>
                  </a:lnTo>
                  <a:lnTo>
                    <a:pt x="390525" y="362407"/>
                  </a:lnTo>
                  <a:lnTo>
                    <a:pt x="390525" y="18592"/>
                  </a:lnTo>
                  <a:lnTo>
                    <a:pt x="374675" y="546"/>
                  </a:lnTo>
                  <a:lnTo>
                    <a:pt x="371932" y="0"/>
                  </a:lnTo>
                  <a:close/>
                </a:path>
              </a:pathLst>
            </a:custGeom>
            <a:solidFill>
              <a:srgbClr val="484B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9175" y="4299654"/>
              <a:ext cx="248335" cy="175602"/>
            </a:xfrm>
            <a:prstGeom prst="rect">
              <a:avLst/>
            </a:prstGeom>
          </p:spPr>
        </p:pic>
      </p:grpSp>
      <p:sp>
        <p:nvSpPr>
          <p:cNvPr id="16" name="object 16" descr=""/>
          <p:cNvSpPr txBox="1"/>
          <p:nvPr/>
        </p:nvSpPr>
        <p:spPr>
          <a:xfrm>
            <a:off x="8107362" y="4240212"/>
            <a:ext cx="2611120" cy="90296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65">
                <a:solidFill>
                  <a:srgbClr val="D4D4D1"/>
                </a:solidFill>
                <a:latin typeface="Tahoma"/>
                <a:cs typeface="Tahoma"/>
              </a:rPr>
              <a:t>Connect</a:t>
            </a:r>
            <a:r>
              <a:rPr dirty="0" sz="1650" spc="-100">
                <a:solidFill>
                  <a:srgbClr val="D4D4D1"/>
                </a:solidFill>
                <a:latin typeface="Tahoma"/>
                <a:cs typeface="Tahoma"/>
              </a:rPr>
              <a:t> </a:t>
            </a:r>
            <a:r>
              <a:rPr dirty="0" sz="1650" spc="50">
                <a:solidFill>
                  <a:srgbClr val="D4D4D1"/>
                </a:solidFill>
                <a:latin typeface="Tahoma"/>
                <a:cs typeface="Tahoma"/>
              </a:rPr>
              <a:t>Diverse</a:t>
            </a:r>
            <a:r>
              <a:rPr dirty="0" sz="1650" spc="-100">
                <a:solidFill>
                  <a:srgbClr val="D4D4D1"/>
                </a:solidFill>
                <a:latin typeface="Tahoma"/>
                <a:cs typeface="Tahoma"/>
              </a:rPr>
              <a:t> </a:t>
            </a:r>
            <a:r>
              <a:rPr dirty="0" sz="1650" spc="50">
                <a:solidFill>
                  <a:srgbClr val="D4D4D1"/>
                </a:solidFill>
                <a:latin typeface="Tahoma"/>
                <a:cs typeface="Tahoma"/>
              </a:rPr>
              <a:t>Sources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34300"/>
              </a:lnSpc>
              <a:spcBef>
                <a:spcPts val="540"/>
              </a:spcBef>
            </a:pPr>
            <a:r>
              <a:rPr dirty="0" sz="1350" spc="-10">
                <a:solidFill>
                  <a:srgbClr val="D4D4D1"/>
                </a:solidFill>
                <a:latin typeface="Roboto"/>
                <a:cs typeface="Roboto"/>
              </a:rPr>
              <a:t>Links</a:t>
            </a:r>
            <a:r>
              <a:rPr dirty="0" sz="1350" spc="-3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D4D4D1"/>
                </a:solidFill>
                <a:latin typeface="Roboto"/>
                <a:cs typeface="Roboto"/>
              </a:rPr>
              <a:t>to</a:t>
            </a:r>
            <a:r>
              <a:rPr dirty="0" sz="1350" spc="-3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D4D4D1"/>
                </a:solidFill>
                <a:latin typeface="Roboto"/>
                <a:cs typeface="Roboto"/>
              </a:rPr>
              <a:t>many</a:t>
            </a:r>
            <a:r>
              <a:rPr dirty="0" sz="1350" spc="-3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D4D4D1"/>
                </a:solidFill>
                <a:latin typeface="Roboto"/>
                <a:cs typeface="Roboto"/>
              </a:rPr>
              <a:t>different</a:t>
            </a:r>
            <a:r>
              <a:rPr dirty="0" sz="1350" spc="-3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D4D4D1"/>
                </a:solidFill>
                <a:latin typeface="Roboto"/>
                <a:cs typeface="Roboto"/>
              </a:rPr>
              <a:t>data</a:t>
            </a:r>
            <a:r>
              <a:rPr dirty="0" sz="1350" spc="-3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D4D4D1"/>
                </a:solidFill>
                <a:latin typeface="Roboto"/>
                <a:cs typeface="Roboto"/>
              </a:rPr>
              <a:t>types effortlessly.</a:t>
            </a:r>
            <a:endParaRPr sz="1350">
              <a:latin typeface="Roboto"/>
              <a:cs typeface="Roboto"/>
            </a:endParaRPr>
          </a:p>
        </p:txBody>
      </p:sp>
      <p:pic>
        <p:nvPicPr>
          <p:cNvPr id="17" name="object 17" descr="">
            <a:hlinkClick r:id="rId5"/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580244" y="5926073"/>
            <a:ext cx="1754504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7143750" y="253"/>
            <a:ext cx="4286250" cy="6438900"/>
            <a:chOff x="7143750" y="253"/>
            <a:chExt cx="4286250" cy="64389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43750" y="253"/>
              <a:ext cx="4286250" cy="6438645"/>
            </a:xfrm>
            <a:prstGeom prst="rect">
              <a:avLst/>
            </a:prstGeom>
          </p:spPr>
        </p:pic>
        <p:pic>
          <p:nvPicPr>
            <p:cNvPr id="4" name="object 4" descr="">
              <a:hlinkClick r:id="rId3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80244" y="5926073"/>
              <a:ext cx="1754504" cy="4191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87375" y="1073150"/>
            <a:ext cx="4396105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60"/>
              <a:t>Why</a:t>
            </a:r>
            <a:r>
              <a:rPr dirty="0" spc="-245"/>
              <a:t> </a:t>
            </a:r>
            <a:r>
              <a:rPr dirty="0" spc="110"/>
              <a:t>Power</a:t>
            </a:r>
            <a:r>
              <a:rPr dirty="0" spc="-245"/>
              <a:t> </a:t>
            </a:r>
            <a:r>
              <a:rPr dirty="0" spc="190"/>
              <a:t>BI</a:t>
            </a:r>
            <a:r>
              <a:rPr dirty="0" spc="-245"/>
              <a:t> </a:t>
            </a:r>
            <a:r>
              <a:rPr dirty="0" spc="95"/>
              <a:t>Matters</a:t>
            </a:r>
          </a:p>
        </p:txBody>
      </p:sp>
      <p:sp>
        <p:nvSpPr>
          <p:cNvPr id="6" name="object 6" descr=""/>
          <p:cNvSpPr/>
          <p:nvPr/>
        </p:nvSpPr>
        <p:spPr>
          <a:xfrm>
            <a:off x="627104" y="1914524"/>
            <a:ext cx="375285" cy="428625"/>
          </a:xfrm>
          <a:custGeom>
            <a:avLst/>
            <a:gdLst/>
            <a:ahLst/>
            <a:cxnLst/>
            <a:rect l="l" t="t" r="r" b="b"/>
            <a:pathLst>
              <a:path w="375284" h="428625">
                <a:moveTo>
                  <a:pt x="49424" y="227761"/>
                </a:moveTo>
                <a:lnTo>
                  <a:pt x="32565" y="229825"/>
                </a:lnTo>
                <a:lnTo>
                  <a:pt x="17087" y="238175"/>
                </a:lnTo>
                <a:lnTo>
                  <a:pt x="5243" y="252542"/>
                </a:lnTo>
                <a:lnTo>
                  <a:pt x="0" y="269743"/>
                </a:lnTo>
                <a:lnTo>
                  <a:pt x="1545" y="287223"/>
                </a:lnTo>
                <a:lnTo>
                  <a:pt x="73176" y="381571"/>
                </a:lnTo>
                <a:lnTo>
                  <a:pt x="117264" y="416247"/>
                </a:lnTo>
                <a:lnTo>
                  <a:pt x="171964" y="428625"/>
                </a:lnTo>
                <a:lnTo>
                  <a:pt x="281044" y="428625"/>
                </a:lnTo>
                <a:lnTo>
                  <a:pt x="317557" y="421260"/>
                </a:lnTo>
                <a:lnTo>
                  <a:pt x="346369" y="401840"/>
                </a:lnTo>
                <a:lnTo>
                  <a:pt x="171964" y="401840"/>
                </a:lnTo>
                <a:lnTo>
                  <a:pt x="149720" y="399341"/>
                </a:lnTo>
                <a:lnTo>
                  <a:pt x="110004" y="380430"/>
                </a:lnTo>
                <a:lnTo>
                  <a:pt x="31068" y="287223"/>
                </a:lnTo>
                <a:lnTo>
                  <a:pt x="26664" y="272484"/>
                </a:lnTo>
                <a:lnTo>
                  <a:pt x="28916" y="265106"/>
                </a:lnTo>
                <a:lnTo>
                  <a:pt x="34000" y="258927"/>
                </a:lnTo>
                <a:lnTo>
                  <a:pt x="41070" y="255210"/>
                </a:lnTo>
                <a:lnTo>
                  <a:pt x="48744" y="254527"/>
                </a:lnTo>
                <a:lnTo>
                  <a:pt x="107000" y="254527"/>
                </a:lnTo>
                <a:lnTo>
                  <a:pt x="107000" y="241769"/>
                </a:lnTo>
                <a:lnTo>
                  <a:pt x="80126" y="241769"/>
                </a:lnTo>
                <a:lnTo>
                  <a:pt x="65874" y="231803"/>
                </a:lnTo>
                <a:lnTo>
                  <a:pt x="49424" y="227761"/>
                </a:lnTo>
                <a:close/>
              </a:path>
              <a:path w="375284" h="428625">
                <a:moveTo>
                  <a:pt x="366577" y="214312"/>
                </a:moveTo>
                <a:lnTo>
                  <a:pt x="321228" y="214312"/>
                </a:lnTo>
                <a:lnTo>
                  <a:pt x="331666" y="216415"/>
                </a:lnTo>
                <a:lnTo>
                  <a:pt x="340180" y="222151"/>
                </a:lnTo>
                <a:lnTo>
                  <a:pt x="345916" y="230664"/>
                </a:lnTo>
                <a:lnTo>
                  <a:pt x="348018" y="241096"/>
                </a:lnTo>
                <a:lnTo>
                  <a:pt x="348018" y="334860"/>
                </a:lnTo>
                <a:lnTo>
                  <a:pt x="342757" y="360939"/>
                </a:lnTo>
                <a:lnTo>
                  <a:pt x="328407" y="382228"/>
                </a:lnTo>
                <a:lnTo>
                  <a:pt x="307120" y="396579"/>
                </a:lnTo>
                <a:lnTo>
                  <a:pt x="281044" y="401840"/>
                </a:lnTo>
                <a:lnTo>
                  <a:pt x="346369" y="401840"/>
                </a:lnTo>
                <a:lnTo>
                  <a:pt x="347358" y="401173"/>
                </a:lnTo>
                <a:lnTo>
                  <a:pt x="367443" y="371371"/>
                </a:lnTo>
                <a:lnTo>
                  <a:pt x="374806" y="334860"/>
                </a:lnTo>
                <a:lnTo>
                  <a:pt x="374806" y="241096"/>
                </a:lnTo>
                <a:lnTo>
                  <a:pt x="370590" y="220259"/>
                </a:lnTo>
                <a:lnTo>
                  <a:pt x="366577" y="214312"/>
                </a:lnTo>
                <a:close/>
              </a:path>
              <a:path w="375284" h="428625">
                <a:moveTo>
                  <a:pt x="181287" y="254527"/>
                </a:moveTo>
                <a:lnTo>
                  <a:pt x="166489" y="254527"/>
                </a:lnTo>
                <a:lnTo>
                  <a:pt x="160493" y="260527"/>
                </a:lnTo>
                <a:lnTo>
                  <a:pt x="160493" y="355625"/>
                </a:lnTo>
                <a:lnTo>
                  <a:pt x="166521" y="361657"/>
                </a:lnTo>
                <a:lnTo>
                  <a:pt x="181255" y="361657"/>
                </a:lnTo>
                <a:lnTo>
                  <a:pt x="187283" y="355625"/>
                </a:lnTo>
                <a:lnTo>
                  <a:pt x="187283" y="260527"/>
                </a:lnTo>
                <a:lnTo>
                  <a:pt x="181287" y="254527"/>
                </a:lnTo>
                <a:close/>
              </a:path>
              <a:path w="375284" h="428625">
                <a:moveTo>
                  <a:pt x="234864" y="254527"/>
                </a:moveTo>
                <a:lnTo>
                  <a:pt x="220068" y="254527"/>
                </a:lnTo>
                <a:lnTo>
                  <a:pt x="214072" y="260527"/>
                </a:lnTo>
                <a:lnTo>
                  <a:pt x="214072" y="355625"/>
                </a:lnTo>
                <a:lnTo>
                  <a:pt x="220099" y="361657"/>
                </a:lnTo>
                <a:lnTo>
                  <a:pt x="234833" y="361657"/>
                </a:lnTo>
                <a:lnTo>
                  <a:pt x="240861" y="355625"/>
                </a:lnTo>
                <a:lnTo>
                  <a:pt x="240861" y="260527"/>
                </a:lnTo>
                <a:lnTo>
                  <a:pt x="234864" y="254527"/>
                </a:lnTo>
                <a:close/>
              </a:path>
              <a:path w="375284" h="428625">
                <a:moveTo>
                  <a:pt x="288443" y="254527"/>
                </a:moveTo>
                <a:lnTo>
                  <a:pt x="273645" y="254527"/>
                </a:lnTo>
                <a:lnTo>
                  <a:pt x="267649" y="260527"/>
                </a:lnTo>
                <a:lnTo>
                  <a:pt x="267649" y="355625"/>
                </a:lnTo>
                <a:lnTo>
                  <a:pt x="273677" y="361657"/>
                </a:lnTo>
                <a:lnTo>
                  <a:pt x="288411" y="361657"/>
                </a:lnTo>
                <a:lnTo>
                  <a:pt x="294439" y="355625"/>
                </a:lnTo>
                <a:lnTo>
                  <a:pt x="294439" y="260527"/>
                </a:lnTo>
                <a:lnTo>
                  <a:pt x="288443" y="254527"/>
                </a:lnTo>
                <a:close/>
              </a:path>
              <a:path w="375284" h="428625">
                <a:moveTo>
                  <a:pt x="107000" y="254527"/>
                </a:moveTo>
                <a:lnTo>
                  <a:pt x="48744" y="254527"/>
                </a:lnTo>
                <a:lnTo>
                  <a:pt x="56120" y="256777"/>
                </a:lnTo>
                <a:lnTo>
                  <a:pt x="62297" y="261861"/>
                </a:lnTo>
                <a:lnTo>
                  <a:pt x="86823" y="291998"/>
                </a:lnTo>
                <a:lnTo>
                  <a:pt x="92767" y="293674"/>
                </a:lnTo>
                <a:lnTo>
                  <a:pt x="103483" y="289826"/>
                </a:lnTo>
                <a:lnTo>
                  <a:pt x="107000" y="284797"/>
                </a:lnTo>
                <a:lnTo>
                  <a:pt x="107000" y="254527"/>
                </a:lnTo>
                <a:close/>
              </a:path>
              <a:path w="375284" h="428625">
                <a:moveTo>
                  <a:pt x="127007" y="0"/>
                </a:moveTo>
                <a:lnTo>
                  <a:pt x="83814" y="28637"/>
                </a:lnTo>
                <a:lnTo>
                  <a:pt x="80126" y="241769"/>
                </a:lnTo>
                <a:lnTo>
                  <a:pt x="107000" y="241769"/>
                </a:lnTo>
                <a:lnTo>
                  <a:pt x="107000" y="46458"/>
                </a:lnTo>
                <a:lnTo>
                  <a:pt x="108489" y="39042"/>
                </a:lnTo>
                <a:lnTo>
                  <a:pt x="112787" y="32658"/>
                </a:lnTo>
                <a:lnTo>
                  <a:pt x="119171" y="28359"/>
                </a:lnTo>
                <a:lnTo>
                  <a:pt x="127007" y="26784"/>
                </a:lnTo>
                <a:lnTo>
                  <a:pt x="168950" y="26784"/>
                </a:lnTo>
                <a:lnTo>
                  <a:pt x="160147" y="13736"/>
                </a:lnTo>
                <a:lnTo>
                  <a:pt x="145245" y="3686"/>
                </a:lnTo>
                <a:lnTo>
                  <a:pt x="127007" y="0"/>
                </a:lnTo>
                <a:close/>
              </a:path>
              <a:path w="375284" h="428625">
                <a:moveTo>
                  <a:pt x="300228" y="187528"/>
                </a:moveTo>
                <a:lnTo>
                  <a:pt x="254255" y="187528"/>
                </a:lnTo>
                <a:lnTo>
                  <a:pt x="264220" y="189442"/>
                </a:lnTo>
                <a:lnTo>
                  <a:pt x="272506" y="194691"/>
                </a:lnTo>
                <a:lnTo>
                  <a:pt x="278343" y="202530"/>
                </a:lnTo>
                <a:lnTo>
                  <a:pt x="280960" y="212217"/>
                </a:lnTo>
                <a:lnTo>
                  <a:pt x="281303" y="216415"/>
                </a:lnTo>
                <a:lnTo>
                  <a:pt x="281377" y="217322"/>
                </a:lnTo>
                <a:lnTo>
                  <a:pt x="284562" y="221767"/>
                </a:lnTo>
                <a:lnTo>
                  <a:pt x="294101" y="225615"/>
                </a:lnTo>
                <a:lnTo>
                  <a:pt x="299459" y="224612"/>
                </a:lnTo>
                <a:lnTo>
                  <a:pt x="308086" y="216903"/>
                </a:lnTo>
                <a:lnTo>
                  <a:pt x="314363" y="214312"/>
                </a:lnTo>
                <a:lnTo>
                  <a:pt x="366577" y="214312"/>
                </a:lnTo>
                <a:lnTo>
                  <a:pt x="359099" y="203230"/>
                </a:lnTo>
                <a:lnTo>
                  <a:pt x="342067" y="191742"/>
                </a:lnTo>
                <a:lnTo>
                  <a:pt x="337744" y="190868"/>
                </a:lnTo>
                <a:lnTo>
                  <a:pt x="302475" y="190868"/>
                </a:lnTo>
                <a:lnTo>
                  <a:pt x="300228" y="187528"/>
                </a:lnTo>
                <a:close/>
              </a:path>
              <a:path w="375284" h="428625">
                <a:moveTo>
                  <a:pt x="233247" y="160731"/>
                </a:moveTo>
                <a:lnTo>
                  <a:pt x="187283" y="160731"/>
                </a:lnTo>
                <a:lnTo>
                  <a:pt x="197247" y="162647"/>
                </a:lnTo>
                <a:lnTo>
                  <a:pt x="205533" y="167900"/>
                </a:lnTo>
                <a:lnTo>
                  <a:pt x="211369" y="175743"/>
                </a:lnTo>
                <a:lnTo>
                  <a:pt x="213987" y="185432"/>
                </a:lnTo>
                <a:lnTo>
                  <a:pt x="214158" y="187528"/>
                </a:lnTo>
                <a:lnTo>
                  <a:pt x="214253" y="188696"/>
                </a:lnTo>
                <a:lnTo>
                  <a:pt x="214314" y="189442"/>
                </a:lnTo>
                <a:lnTo>
                  <a:pt x="214403" y="190538"/>
                </a:lnTo>
                <a:lnTo>
                  <a:pt x="217589" y="194970"/>
                </a:lnTo>
                <a:lnTo>
                  <a:pt x="227129" y="198831"/>
                </a:lnTo>
                <a:lnTo>
                  <a:pt x="232487" y="197815"/>
                </a:lnTo>
                <a:lnTo>
                  <a:pt x="241114" y="190119"/>
                </a:lnTo>
                <a:lnTo>
                  <a:pt x="247389" y="187528"/>
                </a:lnTo>
                <a:lnTo>
                  <a:pt x="300228" y="187528"/>
                </a:lnTo>
                <a:lnTo>
                  <a:pt x="294246" y="178637"/>
                </a:lnTo>
                <a:lnTo>
                  <a:pt x="283042" y="169113"/>
                </a:lnTo>
                <a:lnTo>
                  <a:pt x="272022" y="164084"/>
                </a:lnTo>
                <a:lnTo>
                  <a:pt x="235503" y="164084"/>
                </a:lnTo>
                <a:lnTo>
                  <a:pt x="233247" y="160731"/>
                </a:lnTo>
                <a:close/>
              </a:path>
              <a:path w="375284" h="428625">
                <a:moveTo>
                  <a:pt x="321228" y="187528"/>
                </a:moveTo>
                <a:lnTo>
                  <a:pt x="314615" y="187528"/>
                </a:lnTo>
                <a:lnTo>
                  <a:pt x="308334" y="188696"/>
                </a:lnTo>
                <a:lnTo>
                  <a:pt x="302475" y="190868"/>
                </a:lnTo>
                <a:lnTo>
                  <a:pt x="337744" y="190868"/>
                </a:lnTo>
                <a:lnTo>
                  <a:pt x="321228" y="187528"/>
                </a:lnTo>
                <a:close/>
              </a:path>
              <a:path w="375284" h="428625">
                <a:moveTo>
                  <a:pt x="168950" y="26784"/>
                </a:moveTo>
                <a:lnTo>
                  <a:pt x="127007" y="26784"/>
                </a:lnTo>
                <a:lnTo>
                  <a:pt x="134843" y="28359"/>
                </a:lnTo>
                <a:lnTo>
                  <a:pt x="141228" y="32658"/>
                </a:lnTo>
                <a:lnTo>
                  <a:pt x="145525" y="39042"/>
                </a:lnTo>
                <a:lnTo>
                  <a:pt x="147015" y="46458"/>
                </a:lnTo>
                <a:lnTo>
                  <a:pt x="147099" y="46875"/>
                </a:lnTo>
                <a:lnTo>
                  <a:pt x="147167" y="162932"/>
                </a:lnTo>
                <a:lnTo>
                  <a:pt x="150195" y="167601"/>
                </a:lnTo>
                <a:lnTo>
                  <a:pt x="159908" y="171958"/>
                </a:lnTo>
                <a:lnTo>
                  <a:pt x="165514" y="171030"/>
                </a:lnTo>
                <a:lnTo>
                  <a:pt x="174221" y="163245"/>
                </a:lnTo>
                <a:lnTo>
                  <a:pt x="180417" y="160731"/>
                </a:lnTo>
                <a:lnTo>
                  <a:pt x="233247" y="160731"/>
                </a:lnTo>
                <a:lnTo>
                  <a:pt x="227274" y="151852"/>
                </a:lnTo>
                <a:lnTo>
                  <a:pt x="216070" y="142328"/>
                </a:lnTo>
                <a:lnTo>
                  <a:pt x="202527" y="136148"/>
                </a:lnTo>
                <a:lnTo>
                  <a:pt x="198891" y="135623"/>
                </a:lnTo>
                <a:lnTo>
                  <a:pt x="173888" y="135623"/>
                </a:lnTo>
                <a:lnTo>
                  <a:pt x="173804" y="46458"/>
                </a:lnTo>
                <a:lnTo>
                  <a:pt x="170200" y="28637"/>
                </a:lnTo>
                <a:lnTo>
                  <a:pt x="168950" y="26784"/>
                </a:lnTo>
                <a:close/>
              </a:path>
              <a:path w="375284" h="428625">
                <a:moveTo>
                  <a:pt x="254255" y="160731"/>
                </a:moveTo>
                <a:lnTo>
                  <a:pt x="247642" y="160731"/>
                </a:lnTo>
                <a:lnTo>
                  <a:pt x="241362" y="161912"/>
                </a:lnTo>
                <a:lnTo>
                  <a:pt x="235503" y="164084"/>
                </a:lnTo>
                <a:lnTo>
                  <a:pt x="272022" y="164084"/>
                </a:lnTo>
                <a:lnTo>
                  <a:pt x="269500" y="162932"/>
                </a:lnTo>
                <a:lnTo>
                  <a:pt x="254255" y="160731"/>
                </a:lnTo>
                <a:close/>
              </a:path>
              <a:path w="375284" h="428625">
                <a:moveTo>
                  <a:pt x="187283" y="133946"/>
                </a:moveTo>
                <a:lnTo>
                  <a:pt x="182679" y="133946"/>
                </a:lnTo>
                <a:lnTo>
                  <a:pt x="178159" y="134531"/>
                </a:lnTo>
                <a:lnTo>
                  <a:pt x="173888" y="135623"/>
                </a:lnTo>
                <a:lnTo>
                  <a:pt x="198891" y="135623"/>
                </a:lnTo>
                <a:lnTo>
                  <a:pt x="187283" y="133946"/>
                </a:lnTo>
                <a:close/>
              </a:path>
            </a:pathLst>
          </a:custGeom>
          <a:solidFill>
            <a:srgbClr val="FFBB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1187450" y="1963737"/>
            <a:ext cx="1060450" cy="1445895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 marR="129539">
              <a:lnSpc>
                <a:spcPct val="106100"/>
              </a:lnSpc>
              <a:spcBef>
                <a:spcPts val="15"/>
              </a:spcBef>
            </a:pPr>
            <a:r>
              <a:rPr dirty="0" sz="1650" spc="70">
                <a:solidFill>
                  <a:srgbClr val="D4D4D1"/>
                </a:solidFill>
                <a:latin typeface="Tahoma"/>
                <a:cs typeface="Tahoma"/>
              </a:rPr>
              <a:t>Simple </a:t>
            </a:r>
            <a:r>
              <a:rPr dirty="0" sz="1650" spc="50">
                <a:solidFill>
                  <a:srgbClr val="D4D4D1"/>
                </a:solidFill>
                <a:latin typeface="Tahoma"/>
                <a:cs typeface="Tahoma"/>
              </a:rPr>
              <a:t>Interface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34300"/>
              </a:lnSpc>
              <a:spcBef>
                <a:spcPts val="540"/>
              </a:spcBef>
            </a:pPr>
            <a:r>
              <a:rPr dirty="0" sz="1350" spc="-20">
                <a:solidFill>
                  <a:srgbClr val="D4D4D1"/>
                </a:solidFill>
                <a:latin typeface="Roboto"/>
                <a:cs typeface="Roboto"/>
              </a:rPr>
              <a:t>Intuitive</a:t>
            </a:r>
            <a:r>
              <a:rPr dirty="0" sz="1350" spc="5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 spc="-65">
                <a:solidFill>
                  <a:srgbClr val="D4D4D1"/>
                </a:solidFill>
                <a:latin typeface="Roboto"/>
                <a:cs typeface="Roboto"/>
              </a:rPr>
              <a:t>drag- </a:t>
            </a:r>
            <a:r>
              <a:rPr dirty="0" sz="1350" spc="-60">
                <a:solidFill>
                  <a:srgbClr val="D4D4D1"/>
                </a:solidFill>
                <a:latin typeface="Roboto"/>
                <a:cs typeface="Roboto"/>
              </a:rPr>
              <a:t>and-</a:t>
            </a:r>
            <a:r>
              <a:rPr dirty="0" sz="1350" spc="-20">
                <a:solidFill>
                  <a:srgbClr val="D4D4D1"/>
                </a:solidFill>
                <a:latin typeface="Roboto"/>
                <a:cs typeface="Roboto"/>
              </a:rPr>
              <a:t>drop </a:t>
            </a:r>
            <a:r>
              <a:rPr dirty="0" sz="1350" spc="-10">
                <a:solidFill>
                  <a:srgbClr val="D4D4D1"/>
                </a:solidFill>
                <a:latin typeface="Roboto"/>
                <a:cs typeface="Roboto"/>
              </a:rPr>
              <a:t>functionality.</a:t>
            </a:r>
            <a:endParaRPr sz="1350">
              <a:latin typeface="Roboto"/>
              <a:cs typeface="Roboto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2670873" y="1941309"/>
            <a:ext cx="401955" cy="375285"/>
          </a:xfrm>
          <a:custGeom>
            <a:avLst/>
            <a:gdLst/>
            <a:ahLst/>
            <a:cxnLst/>
            <a:rect l="l" t="t" r="r" b="b"/>
            <a:pathLst>
              <a:path w="401955" h="375285">
                <a:moveTo>
                  <a:pt x="61933" y="272161"/>
                </a:moveTo>
                <a:lnTo>
                  <a:pt x="26784" y="272161"/>
                </a:lnTo>
                <a:lnTo>
                  <a:pt x="56832" y="307568"/>
                </a:lnTo>
                <a:lnTo>
                  <a:pt x="85717" y="335494"/>
                </a:lnTo>
                <a:lnTo>
                  <a:pt x="120053" y="356762"/>
                </a:lnTo>
                <a:lnTo>
                  <a:pt x="158798" y="370305"/>
                </a:lnTo>
                <a:lnTo>
                  <a:pt x="200914" y="375056"/>
                </a:lnTo>
                <a:lnTo>
                  <a:pt x="252066" y="367994"/>
                </a:lnTo>
                <a:lnTo>
                  <a:pt x="297470" y="348259"/>
                </a:lnTo>
                <a:lnTo>
                  <a:pt x="200914" y="348259"/>
                </a:lnTo>
                <a:lnTo>
                  <a:pt x="164819" y="344189"/>
                </a:lnTo>
                <a:lnTo>
                  <a:pt x="131605" y="332584"/>
                </a:lnTo>
                <a:lnTo>
                  <a:pt x="102174" y="314355"/>
                </a:lnTo>
                <a:lnTo>
                  <a:pt x="77343" y="290334"/>
                </a:lnTo>
                <a:lnTo>
                  <a:pt x="61933" y="272161"/>
                </a:lnTo>
                <a:close/>
              </a:path>
              <a:path w="401955" h="375285">
                <a:moveTo>
                  <a:pt x="366331" y="212979"/>
                </a:moveTo>
                <a:lnTo>
                  <a:pt x="359054" y="217411"/>
                </a:lnTo>
                <a:lnTo>
                  <a:pt x="357378" y="224612"/>
                </a:lnTo>
                <a:lnTo>
                  <a:pt x="341975" y="264698"/>
                </a:lnTo>
                <a:lnTo>
                  <a:pt x="316962" y="298766"/>
                </a:lnTo>
                <a:lnTo>
                  <a:pt x="284004" y="325155"/>
                </a:lnTo>
                <a:lnTo>
                  <a:pt x="244767" y="342206"/>
                </a:lnTo>
                <a:lnTo>
                  <a:pt x="200914" y="348259"/>
                </a:lnTo>
                <a:lnTo>
                  <a:pt x="297470" y="348259"/>
                </a:lnTo>
                <a:lnTo>
                  <a:pt x="336299" y="317298"/>
                </a:lnTo>
                <a:lnTo>
                  <a:pt x="365499" y="277528"/>
                </a:lnTo>
                <a:lnTo>
                  <a:pt x="383501" y="230720"/>
                </a:lnTo>
                <a:lnTo>
                  <a:pt x="385178" y="223520"/>
                </a:lnTo>
                <a:lnTo>
                  <a:pt x="380733" y="216331"/>
                </a:lnTo>
                <a:lnTo>
                  <a:pt x="366331" y="212979"/>
                </a:lnTo>
                <a:close/>
              </a:path>
              <a:path w="401955" h="375285">
                <a:moveTo>
                  <a:pt x="101130" y="227711"/>
                </a:moveTo>
                <a:lnTo>
                  <a:pt x="6019" y="227711"/>
                </a:lnTo>
                <a:lnTo>
                  <a:pt x="0" y="233743"/>
                </a:lnTo>
                <a:lnTo>
                  <a:pt x="0" y="328841"/>
                </a:lnTo>
                <a:lnTo>
                  <a:pt x="6019" y="334873"/>
                </a:lnTo>
                <a:lnTo>
                  <a:pt x="20751" y="334873"/>
                </a:lnTo>
                <a:lnTo>
                  <a:pt x="26784" y="328841"/>
                </a:lnTo>
                <a:lnTo>
                  <a:pt x="26784" y="272161"/>
                </a:lnTo>
                <a:lnTo>
                  <a:pt x="61933" y="272161"/>
                </a:lnTo>
                <a:lnTo>
                  <a:pt x="46964" y="254508"/>
                </a:lnTo>
                <a:lnTo>
                  <a:pt x="101130" y="254508"/>
                </a:lnTo>
                <a:lnTo>
                  <a:pt x="107149" y="248475"/>
                </a:lnTo>
                <a:lnTo>
                  <a:pt x="107149" y="233743"/>
                </a:lnTo>
                <a:lnTo>
                  <a:pt x="101130" y="227711"/>
                </a:lnTo>
                <a:close/>
              </a:path>
              <a:path w="401955" h="375285">
                <a:moveTo>
                  <a:pt x="203581" y="247802"/>
                </a:moveTo>
                <a:lnTo>
                  <a:pt x="198247" y="247802"/>
                </a:lnTo>
                <a:lnTo>
                  <a:pt x="195681" y="248310"/>
                </a:lnTo>
                <a:lnTo>
                  <a:pt x="180822" y="270560"/>
                </a:lnTo>
                <a:lnTo>
                  <a:pt x="181330" y="273126"/>
                </a:lnTo>
                <a:lnTo>
                  <a:pt x="198247" y="287985"/>
                </a:lnTo>
                <a:lnTo>
                  <a:pt x="203581" y="287985"/>
                </a:lnTo>
                <a:lnTo>
                  <a:pt x="221005" y="270560"/>
                </a:lnTo>
                <a:lnTo>
                  <a:pt x="220900" y="264698"/>
                </a:lnTo>
                <a:lnTo>
                  <a:pt x="203581" y="247802"/>
                </a:lnTo>
                <a:close/>
              </a:path>
              <a:path w="401955" h="375285">
                <a:moveTo>
                  <a:pt x="208280" y="80378"/>
                </a:moveTo>
                <a:lnTo>
                  <a:pt x="193548" y="80378"/>
                </a:lnTo>
                <a:lnTo>
                  <a:pt x="187515" y="86398"/>
                </a:lnTo>
                <a:lnTo>
                  <a:pt x="187515" y="208292"/>
                </a:lnTo>
                <a:lnTo>
                  <a:pt x="193548" y="214312"/>
                </a:lnTo>
                <a:lnTo>
                  <a:pt x="208280" y="214312"/>
                </a:lnTo>
                <a:lnTo>
                  <a:pt x="214312" y="208292"/>
                </a:lnTo>
                <a:lnTo>
                  <a:pt x="214312" y="86398"/>
                </a:lnTo>
                <a:lnTo>
                  <a:pt x="208280" y="80378"/>
                </a:lnTo>
                <a:close/>
              </a:path>
              <a:path w="401955" h="375285">
                <a:moveTo>
                  <a:pt x="200914" y="0"/>
                </a:moveTo>
                <a:lnTo>
                  <a:pt x="149761" y="7061"/>
                </a:lnTo>
                <a:lnTo>
                  <a:pt x="103991" y="26958"/>
                </a:lnTo>
                <a:lnTo>
                  <a:pt x="65548" y="57758"/>
                </a:lnTo>
                <a:lnTo>
                  <a:pt x="36374" y="97527"/>
                </a:lnTo>
                <a:lnTo>
                  <a:pt x="18415" y="144335"/>
                </a:lnTo>
                <a:lnTo>
                  <a:pt x="16738" y="151523"/>
                </a:lnTo>
                <a:lnTo>
                  <a:pt x="21170" y="158724"/>
                </a:lnTo>
                <a:lnTo>
                  <a:pt x="35572" y="162077"/>
                </a:lnTo>
                <a:lnTo>
                  <a:pt x="42773" y="157645"/>
                </a:lnTo>
                <a:lnTo>
                  <a:pt x="44450" y="150444"/>
                </a:lnTo>
                <a:lnTo>
                  <a:pt x="59851" y="110357"/>
                </a:lnTo>
                <a:lnTo>
                  <a:pt x="84862" y="76289"/>
                </a:lnTo>
                <a:lnTo>
                  <a:pt x="117817" y="49900"/>
                </a:lnTo>
                <a:lnTo>
                  <a:pt x="157056" y="32849"/>
                </a:lnTo>
                <a:lnTo>
                  <a:pt x="200914" y="26797"/>
                </a:lnTo>
                <a:lnTo>
                  <a:pt x="295503" y="26797"/>
                </a:lnTo>
                <a:lnTo>
                  <a:pt x="281770" y="18292"/>
                </a:lnTo>
                <a:lnTo>
                  <a:pt x="243023" y="4751"/>
                </a:lnTo>
                <a:lnTo>
                  <a:pt x="200914" y="0"/>
                </a:lnTo>
                <a:close/>
              </a:path>
              <a:path w="401955" h="375285">
                <a:moveTo>
                  <a:pt x="295503" y="26797"/>
                </a:moveTo>
                <a:lnTo>
                  <a:pt x="200914" y="26797"/>
                </a:lnTo>
                <a:lnTo>
                  <a:pt x="237008" y="30867"/>
                </a:lnTo>
                <a:lnTo>
                  <a:pt x="270222" y="42471"/>
                </a:lnTo>
                <a:lnTo>
                  <a:pt x="299653" y="60701"/>
                </a:lnTo>
                <a:lnTo>
                  <a:pt x="324472" y="84721"/>
                </a:lnTo>
                <a:lnTo>
                  <a:pt x="354863" y="120561"/>
                </a:lnTo>
                <a:lnTo>
                  <a:pt x="300697" y="120561"/>
                </a:lnTo>
                <a:lnTo>
                  <a:pt x="294678" y="126580"/>
                </a:lnTo>
                <a:lnTo>
                  <a:pt x="294678" y="141312"/>
                </a:lnTo>
                <a:lnTo>
                  <a:pt x="300697" y="147345"/>
                </a:lnTo>
                <a:lnTo>
                  <a:pt x="395808" y="147345"/>
                </a:lnTo>
                <a:lnTo>
                  <a:pt x="401828" y="141312"/>
                </a:lnTo>
                <a:lnTo>
                  <a:pt x="401828" y="102895"/>
                </a:lnTo>
                <a:lnTo>
                  <a:pt x="375043" y="102895"/>
                </a:lnTo>
                <a:lnTo>
                  <a:pt x="344995" y="67475"/>
                </a:lnTo>
                <a:lnTo>
                  <a:pt x="316108" y="39556"/>
                </a:lnTo>
                <a:lnTo>
                  <a:pt x="295503" y="26797"/>
                </a:lnTo>
                <a:close/>
              </a:path>
              <a:path w="401955" h="375285">
                <a:moveTo>
                  <a:pt x="395808" y="40195"/>
                </a:moveTo>
                <a:lnTo>
                  <a:pt x="381076" y="40195"/>
                </a:lnTo>
                <a:lnTo>
                  <a:pt x="375043" y="46215"/>
                </a:lnTo>
                <a:lnTo>
                  <a:pt x="375043" y="102895"/>
                </a:lnTo>
                <a:lnTo>
                  <a:pt x="401828" y="102895"/>
                </a:lnTo>
                <a:lnTo>
                  <a:pt x="401828" y="46215"/>
                </a:lnTo>
                <a:lnTo>
                  <a:pt x="395808" y="40195"/>
                </a:lnTo>
                <a:close/>
              </a:path>
            </a:pathLst>
          </a:custGeom>
          <a:solidFill>
            <a:srgbClr val="FFBB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3240087" y="1963737"/>
            <a:ext cx="1168400" cy="1445895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 marR="185420">
              <a:lnSpc>
                <a:spcPct val="106100"/>
              </a:lnSpc>
              <a:spcBef>
                <a:spcPts val="15"/>
              </a:spcBef>
            </a:pPr>
            <a:r>
              <a:rPr dirty="0" sz="1650" spc="60">
                <a:solidFill>
                  <a:srgbClr val="D4D4D1"/>
                </a:solidFill>
                <a:latin typeface="Tahoma"/>
                <a:cs typeface="Tahoma"/>
              </a:rPr>
              <a:t>Real-</a:t>
            </a:r>
            <a:r>
              <a:rPr dirty="0" sz="1650" spc="55">
                <a:solidFill>
                  <a:srgbClr val="D4D4D1"/>
                </a:solidFill>
                <a:latin typeface="Tahoma"/>
                <a:cs typeface="Tahoma"/>
              </a:rPr>
              <a:t>time </a:t>
            </a:r>
            <a:r>
              <a:rPr dirty="0" sz="1650" spc="60">
                <a:solidFill>
                  <a:srgbClr val="D4D4D1"/>
                </a:solidFill>
                <a:latin typeface="Tahoma"/>
                <a:cs typeface="Tahoma"/>
              </a:rPr>
              <a:t>Updates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34300"/>
              </a:lnSpc>
              <a:spcBef>
                <a:spcPts val="540"/>
              </a:spcBef>
            </a:pPr>
            <a:r>
              <a:rPr dirty="0" sz="1350">
                <a:solidFill>
                  <a:srgbClr val="D4D4D1"/>
                </a:solidFill>
                <a:latin typeface="Roboto"/>
                <a:cs typeface="Roboto"/>
              </a:rPr>
              <a:t>Access</a:t>
            </a:r>
            <a:r>
              <a:rPr dirty="0" sz="1350" spc="-3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 spc="-20">
                <a:solidFill>
                  <a:srgbClr val="D4D4D1"/>
                </a:solidFill>
                <a:latin typeface="Roboto"/>
                <a:cs typeface="Roboto"/>
              </a:rPr>
              <a:t>current </a:t>
            </a:r>
            <a:r>
              <a:rPr dirty="0" sz="1350">
                <a:solidFill>
                  <a:srgbClr val="D4D4D1"/>
                </a:solidFill>
                <a:latin typeface="Roboto"/>
                <a:cs typeface="Roboto"/>
              </a:rPr>
              <a:t>data</a:t>
            </a:r>
            <a:r>
              <a:rPr dirty="0" sz="1350" spc="-35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D4D4D1"/>
                </a:solidFill>
                <a:latin typeface="Roboto"/>
                <a:cs typeface="Roboto"/>
              </a:rPr>
              <a:t>insights instantly.</a:t>
            </a:r>
            <a:endParaRPr sz="1350">
              <a:latin typeface="Roboto"/>
              <a:cs typeface="Roboto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4732134" y="1941309"/>
            <a:ext cx="375285" cy="375285"/>
          </a:xfrm>
          <a:custGeom>
            <a:avLst/>
            <a:gdLst/>
            <a:ahLst/>
            <a:cxnLst/>
            <a:rect l="l" t="t" r="r" b="b"/>
            <a:pathLst>
              <a:path w="375285" h="375285">
                <a:moveTo>
                  <a:pt x="321475" y="0"/>
                </a:moveTo>
                <a:lnTo>
                  <a:pt x="53581" y="0"/>
                </a:lnTo>
                <a:lnTo>
                  <a:pt x="32741" y="4216"/>
                </a:lnTo>
                <a:lnTo>
                  <a:pt x="15708" y="15708"/>
                </a:lnTo>
                <a:lnTo>
                  <a:pt x="4216" y="32741"/>
                </a:lnTo>
                <a:lnTo>
                  <a:pt x="0" y="53581"/>
                </a:lnTo>
                <a:lnTo>
                  <a:pt x="0" y="321475"/>
                </a:lnTo>
                <a:lnTo>
                  <a:pt x="4216" y="342314"/>
                </a:lnTo>
                <a:lnTo>
                  <a:pt x="15708" y="359348"/>
                </a:lnTo>
                <a:lnTo>
                  <a:pt x="32741" y="370840"/>
                </a:lnTo>
                <a:lnTo>
                  <a:pt x="53581" y="375056"/>
                </a:lnTo>
                <a:lnTo>
                  <a:pt x="321475" y="375056"/>
                </a:lnTo>
                <a:lnTo>
                  <a:pt x="342314" y="370840"/>
                </a:lnTo>
                <a:lnTo>
                  <a:pt x="359348" y="359348"/>
                </a:lnTo>
                <a:lnTo>
                  <a:pt x="366829" y="348259"/>
                </a:lnTo>
                <a:lnTo>
                  <a:pt x="53581" y="348259"/>
                </a:lnTo>
                <a:lnTo>
                  <a:pt x="43143" y="346158"/>
                </a:lnTo>
                <a:lnTo>
                  <a:pt x="34631" y="340425"/>
                </a:lnTo>
                <a:lnTo>
                  <a:pt x="28897" y="331912"/>
                </a:lnTo>
                <a:lnTo>
                  <a:pt x="26797" y="321475"/>
                </a:lnTo>
                <a:lnTo>
                  <a:pt x="26797" y="53581"/>
                </a:lnTo>
                <a:lnTo>
                  <a:pt x="28897" y="43143"/>
                </a:lnTo>
                <a:lnTo>
                  <a:pt x="34631" y="34631"/>
                </a:lnTo>
                <a:lnTo>
                  <a:pt x="43143" y="28897"/>
                </a:lnTo>
                <a:lnTo>
                  <a:pt x="53581" y="26797"/>
                </a:lnTo>
                <a:lnTo>
                  <a:pt x="366829" y="26797"/>
                </a:lnTo>
                <a:lnTo>
                  <a:pt x="359348" y="15708"/>
                </a:lnTo>
                <a:lnTo>
                  <a:pt x="342314" y="4216"/>
                </a:lnTo>
                <a:lnTo>
                  <a:pt x="321475" y="0"/>
                </a:lnTo>
                <a:close/>
              </a:path>
              <a:path w="375285" h="375285">
                <a:moveTo>
                  <a:pt x="366829" y="26797"/>
                </a:moveTo>
                <a:lnTo>
                  <a:pt x="321475" y="26797"/>
                </a:lnTo>
                <a:lnTo>
                  <a:pt x="331912" y="28897"/>
                </a:lnTo>
                <a:lnTo>
                  <a:pt x="340425" y="34631"/>
                </a:lnTo>
                <a:lnTo>
                  <a:pt x="346158" y="43143"/>
                </a:lnTo>
                <a:lnTo>
                  <a:pt x="348259" y="53581"/>
                </a:lnTo>
                <a:lnTo>
                  <a:pt x="348259" y="321475"/>
                </a:lnTo>
                <a:lnTo>
                  <a:pt x="346158" y="331912"/>
                </a:lnTo>
                <a:lnTo>
                  <a:pt x="340425" y="340425"/>
                </a:lnTo>
                <a:lnTo>
                  <a:pt x="331912" y="346158"/>
                </a:lnTo>
                <a:lnTo>
                  <a:pt x="321475" y="348259"/>
                </a:lnTo>
                <a:lnTo>
                  <a:pt x="366829" y="348259"/>
                </a:lnTo>
                <a:lnTo>
                  <a:pt x="370840" y="342314"/>
                </a:lnTo>
                <a:lnTo>
                  <a:pt x="375056" y="321475"/>
                </a:lnTo>
                <a:lnTo>
                  <a:pt x="375056" y="53581"/>
                </a:lnTo>
                <a:lnTo>
                  <a:pt x="370840" y="32741"/>
                </a:lnTo>
                <a:lnTo>
                  <a:pt x="366829" y="26797"/>
                </a:lnTo>
                <a:close/>
              </a:path>
              <a:path w="375285" h="375285">
                <a:moveTo>
                  <a:pt x="206421" y="219087"/>
                </a:moveTo>
                <a:lnTo>
                  <a:pt x="150444" y="219087"/>
                </a:lnTo>
                <a:lnTo>
                  <a:pt x="215912" y="254838"/>
                </a:lnTo>
                <a:lnTo>
                  <a:pt x="214896" y="259016"/>
                </a:lnTo>
                <a:lnTo>
                  <a:pt x="214312" y="263372"/>
                </a:lnTo>
                <a:lnTo>
                  <a:pt x="214312" y="267893"/>
                </a:lnTo>
                <a:lnTo>
                  <a:pt x="218528" y="288733"/>
                </a:lnTo>
                <a:lnTo>
                  <a:pt x="230020" y="305766"/>
                </a:lnTo>
                <a:lnTo>
                  <a:pt x="247054" y="317258"/>
                </a:lnTo>
                <a:lnTo>
                  <a:pt x="267893" y="321475"/>
                </a:lnTo>
                <a:lnTo>
                  <a:pt x="288733" y="317258"/>
                </a:lnTo>
                <a:lnTo>
                  <a:pt x="305766" y="305766"/>
                </a:lnTo>
                <a:lnTo>
                  <a:pt x="313239" y="294690"/>
                </a:lnTo>
                <a:lnTo>
                  <a:pt x="264337" y="294690"/>
                </a:lnTo>
                <a:lnTo>
                  <a:pt x="260921" y="294005"/>
                </a:lnTo>
                <a:lnTo>
                  <a:pt x="241109" y="271449"/>
                </a:lnTo>
                <a:lnTo>
                  <a:pt x="241109" y="264350"/>
                </a:lnTo>
                <a:lnTo>
                  <a:pt x="264337" y="241109"/>
                </a:lnTo>
                <a:lnTo>
                  <a:pt x="313248" y="241109"/>
                </a:lnTo>
                <a:lnTo>
                  <a:pt x="306633" y="231305"/>
                </a:lnTo>
                <a:lnTo>
                  <a:pt x="228803" y="231305"/>
                </a:lnTo>
                <a:lnTo>
                  <a:pt x="206421" y="219087"/>
                </a:lnTo>
                <a:close/>
              </a:path>
              <a:path w="375285" h="375285">
                <a:moveTo>
                  <a:pt x="313248" y="241109"/>
                </a:moveTo>
                <a:lnTo>
                  <a:pt x="271449" y="241109"/>
                </a:lnTo>
                <a:lnTo>
                  <a:pt x="274866" y="241782"/>
                </a:lnTo>
                <a:lnTo>
                  <a:pt x="281432" y="244500"/>
                </a:lnTo>
                <a:lnTo>
                  <a:pt x="294690" y="264350"/>
                </a:lnTo>
                <a:lnTo>
                  <a:pt x="294690" y="271449"/>
                </a:lnTo>
                <a:lnTo>
                  <a:pt x="271449" y="294690"/>
                </a:lnTo>
                <a:lnTo>
                  <a:pt x="313239" y="294690"/>
                </a:lnTo>
                <a:lnTo>
                  <a:pt x="317258" y="288733"/>
                </a:lnTo>
                <a:lnTo>
                  <a:pt x="321475" y="267893"/>
                </a:lnTo>
                <a:lnTo>
                  <a:pt x="317258" y="247054"/>
                </a:lnTo>
                <a:lnTo>
                  <a:pt x="313248" y="241109"/>
                </a:lnTo>
                <a:close/>
              </a:path>
              <a:path w="375285" h="375285">
                <a:moveTo>
                  <a:pt x="107162" y="133946"/>
                </a:moveTo>
                <a:lnTo>
                  <a:pt x="86322" y="138163"/>
                </a:lnTo>
                <a:lnTo>
                  <a:pt x="69289" y="149655"/>
                </a:lnTo>
                <a:lnTo>
                  <a:pt x="57797" y="166688"/>
                </a:lnTo>
                <a:lnTo>
                  <a:pt x="53581" y="187528"/>
                </a:lnTo>
                <a:lnTo>
                  <a:pt x="57797" y="208367"/>
                </a:lnTo>
                <a:lnTo>
                  <a:pt x="69289" y="225401"/>
                </a:lnTo>
                <a:lnTo>
                  <a:pt x="86322" y="236893"/>
                </a:lnTo>
                <a:lnTo>
                  <a:pt x="107162" y="241109"/>
                </a:lnTo>
                <a:lnTo>
                  <a:pt x="120043" y="239540"/>
                </a:lnTo>
                <a:lnTo>
                  <a:pt x="131813" y="235089"/>
                </a:lnTo>
                <a:lnTo>
                  <a:pt x="142077" y="228143"/>
                </a:lnTo>
                <a:lnTo>
                  <a:pt x="150444" y="219087"/>
                </a:lnTo>
                <a:lnTo>
                  <a:pt x="206421" y="219087"/>
                </a:lnTo>
                <a:lnTo>
                  <a:pt x="197673" y="214312"/>
                </a:lnTo>
                <a:lnTo>
                  <a:pt x="103606" y="214312"/>
                </a:lnTo>
                <a:lnTo>
                  <a:pt x="100190" y="213639"/>
                </a:lnTo>
                <a:lnTo>
                  <a:pt x="80378" y="191084"/>
                </a:lnTo>
                <a:lnTo>
                  <a:pt x="80378" y="183972"/>
                </a:lnTo>
                <a:lnTo>
                  <a:pt x="80948" y="181076"/>
                </a:lnTo>
                <a:lnTo>
                  <a:pt x="81051" y="180555"/>
                </a:lnTo>
                <a:lnTo>
                  <a:pt x="103606" y="160743"/>
                </a:lnTo>
                <a:lnTo>
                  <a:pt x="197649" y="160743"/>
                </a:lnTo>
                <a:lnTo>
                  <a:pt x="206397" y="155968"/>
                </a:lnTo>
                <a:lnTo>
                  <a:pt x="150444" y="155968"/>
                </a:lnTo>
                <a:lnTo>
                  <a:pt x="142077" y="146912"/>
                </a:lnTo>
                <a:lnTo>
                  <a:pt x="131813" y="139966"/>
                </a:lnTo>
                <a:lnTo>
                  <a:pt x="120043" y="135516"/>
                </a:lnTo>
                <a:lnTo>
                  <a:pt x="107162" y="133946"/>
                </a:lnTo>
                <a:close/>
              </a:path>
              <a:path w="375285" h="375285">
                <a:moveTo>
                  <a:pt x="267893" y="214312"/>
                </a:moveTo>
                <a:lnTo>
                  <a:pt x="256651" y="215497"/>
                </a:lnTo>
                <a:lnTo>
                  <a:pt x="246210" y="218889"/>
                </a:lnTo>
                <a:lnTo>
                  <a:pt x="236838" y="224240"/>
                </a:lnTo>
                <a:lnTo>
                  <a:pt x="228803" y="231305"/>
                </a:lnTo>
                <a:lnTo>
                  <a:pt x="306633" y="231305"/>
                </a:lnTo>
                <a:lnTo>
                  <a:pt x="305766" y="230020"/>
                </a:lnTo>
                <a:lnTo>
                  <a:pt x="288733" y="218528"/>
                </a:lnTo>
                <a:lnTo>
                  <a:pt x="267893" y="214312"/>
                </a:lnTo>
                <a:close/>
              </a:path>
              <a:path w="375285" h="375285">
                <a:moveTo>
                  <a:pt x="197649" y="160743"/>
                </a:moveTo>
                <a:lnTo>
                  <a:pt x="110718" y="160743"/>
                </a:lnTo>
                <a:lnTo>
                  <a:pt x="114134" y="161417"/>
                </a:lnTo>
                <a:lnTo>
                  <a:pt x="120700" y="164134"/>
                </a:lnTo>
                <a:lnTo>
                  <a:pt x="133946" y="183972"/>
                </a:lnTo>
                <a:lnTo>
                  <a:pt x="133946" y="191084"/>
                </a:lnTo>
                <a:lnTo>
                  <a:pt x="110718" y="214312"/>
                </a:lnTo>
                <a:lnTo>
                  <a:pt x="197673" y="214312"/>
                </a:lnTo>
                <a:lnTo>
                  <a:pt x="160401" y="193967"/>
                </a:lnTo>
                <a:lnTo>
                  <a:pt x="160655" y="191884"/>
                </a:lnTo>
                <a:lnTo>
                  <a:pt x="160655" y="183172"/>
                </a:lnTo>
                <a:lnTo>
                  <a:pt x="160401" y="181076"/>
                </a:lnTo>
                <a:lnTo>
                  <a:pt x="197649" y="160743"/>
                </a:lnTo>
                <a:close/>
              </a:path>
              <a:path w="375285" h="375285">
                <a:moveTo>
                  <a:pt x="306641" y="143738"/>
                </a:moveTo>
                <a:lnTo>
                  <a:pt x="228803" y="143738"/>
                </a:lnTo>
                <a:lnTo>
                  <a:pt x="236838" y="150810"/>
                </a:lnTo>
                <a:lnTo>
                  <a:pt x="246210" y="156165"/>
                </a:lnTo>
                <a:lnTo>
                  <a:pt x="256651" y="159558"/>
                </a:lnTo>
                <a:lnTo>
                  <a:pt x="267893" y="160743"/>
                </a:lnTo>
                <a:lnTo>
                  <a:pt x="288733" y="156527"/>
                </a:lnTo>
                <a:lnTo>
                  <a:pt x="305766" y="145035"/>
                </a:lnTo>
                <a:lnTo>
                  <a:pt x="306641" y="143738"/>
                </a:lnTo>
                <a:close/>
              </a:path>
              <a:path w="375285" h="375285">
                <a:moveTo>
                  <a:pt x="267893" y="53581"/>
                </a:moveTo>
                <a:lnTo>
                  <a:pt x="247054" y="57797"/>
                </a:lnTo>
                <a:lnTo>
                  <a:pt x="230020" y="69289"/>
                </a:lnTo>
                <a:lnTo>
                  <a:pt x="218528" y="86322"/>
                </a:lnTo>
                <a:lnTo>
                  <a:pt x="214312" y="107162"/>
                </a:lnTo>
                <a:lnTo>
                  <a:pt x="214312" y="111683"/>
                </a:lnTo>
                <a:lnTo>
                  <a:pt x="214820" y="116027"/>
                </a:lnTo>
                <a:lnTo>
                  <a:pt x="215912" y="120218"/>
                </a:lnTo>
                <a:lnTo>
                  <a:pt x="150444" y="155968"/>
                </a:lnTo>
                <a:lnTo>
                  <a:pt x="206397" y="155968"/>
                </a:lnTo>
                <a:lnTo>
                  <a:pt x="228803" y="143738"/>
                </a:lnTo>
                <a:lnTo>
                  <a:pt x="306641" y="143738"/>
                </a:lnTo>
                <a:lnTo>
                  <a:pt x="313248" y="133946"/>
                </a:lnTo>
                <a:lnTo>
                  <a:pt x="264337" y="133946"/>
                </a:lnTo>
                <a:lnTo>
                  <a:pt x="260921" y="133273"/>
                </a:lnTo>
                <a:lnTo>
                  <a:pt x="241109" y="110718"/>
                </a:lnTo>
                <a:lnTo>
                  <a:pt x="241109" y="103606"/>
                </a:lnTo>
                <a:lnTo>
                  <a:pt x="264337" y="80378"/>
                </a:lnTo>
                <a:lnTo>
                  <a:pt x="313248" y="80378"/>
                </a:lnTo>
                <a:lnTo>
                  <a:pt x="305766" y="69289"/>
                </a:lnTo>
                <a:lnTo>
                  <a:pt x="288733" y="57797"/>
                </a:lnTo>
                <a:lnTo>
                  <a:pt x="267893" y="53581"/>
                </a:lnTo>
                <a:close/>
              </a:path>
              <a:path w="375285" h="375285">
                <a:moveTo>
                  <a:pt x="313248" y="80378"/>
                </a:moveTo>
                <a:lnTo>
                  <a:pt x="271449" y="80378"/>
                </a:lnTo>
                <a:lnTo>
                  <a:pt x="274866" y="81051"/>
                </a:lnTo>
                <a:lnTo>
                  <a:pt x="281432" y="83769"/>
                </a:lnTo>
                <a:lnTo>
                  <a:pt x="294690" y="103606"/>
                </a:lnTo>
                <a:lnTo>
                  <a:pt x="294690" y="110718"/>
                </a:lnTo>
                <a:lnTo>
                  <a:pt x="271449" y="133946"/>
                </a:lnTo>
                <a:lnTo>
                  <a:pt x="313248" y="133946"/>
                </a:lnTo>
                <a:lnTo>
                  <a:pt x="317258" y="128002"/>
                </a:lnTo>
                <a:lnTo>
                  <a:pt x="321475" y="107162"/>
                </a:lnTo>
                <a:lnTo>
                  <a:pt x="317258" y="86322"/>
                </a:lnTo>
                <a:lnTo>
                  <a:pt x="313248" y="80378"/>
                </a:lnTo>
                <a:close/>
              </a:path>
            </a:pathLst>
          </a:custGeom>
          <a:solidFill>
            <a:srgbClr val="FFBB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5292725" y="1963737"/>
            <a:ext cx="1220470" cy="143637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 marR="5715">
              <a:lnSpc>
                <a:spcPct val="106100"/>
              </a:lnSpc>
              <a:spcBef>
                <a:spcPts val="15"/>
              </a:spcBef>
            </a:pPr>
            <a:r>
              <a:rPr dirty="0" sz="1650" spc="40">
                <a:solidFill>
                  <a:srgbClr val="D4D4D1"/>
                </a:solidFill>
                <a:latin typeface="Tahoma"/>
                <a:cs typeface="Tahoma"/>
              </a:rPr>
              <a:t>Easy </a:t>
            </a:r>
            <a:r>
              <a:rPr dirty="0" sz="1650" spc="50">
                <a:solidFill>
                  <a:srgbClr val="D4D4D1"/>
                </a:solidFill>
                <a:latin typeface="Tahoma"/>
                <a:cs typeface="Tahoma"/>
              </a:rPr>
              <a:t>Collaboratio </a:t>
            </a:r>
            <a:r>
              <a:rPr dirty="0" sz="1650" spc="-50">
                <a:solidFill>
                  <a:srgbClr val="D4D4D1"/>
                </a:solidFill>
                <a:latin typeface="Tahoma"/>
                <a:cs typeface="Tahoma"/>
              </a:rPr>
              <a:t>n</a:t>
            </a:r>
            <a:endParaRPr sz="1650">
              <a:latin typeface="Tahoma"/>
              <a:cs typeface="Tahoma"/>
            </a:endParaRPr>
          </a:p>
          <a:p>
            <a:pPr marL="12700" marR="15875">
              <a:lnSpc>
                <a:spcPct val="134300"/>
              </a:lnSpc>
              <a:spcBef>
                <a:spcPts val="540"/>
              </a:spcBef>
            </a:pPr>
            <a:r>
              <a:rPr dirty="0" sz="1350" spc="-10">
                <a:solidFill>
                  <a:srgbClr val="D4D4D1"/>
                </a:solidFill>
                <a:latin typeface="Roboto"/>
                <a:cs typeface="Roboto"/>
              </a:rPr>
              <a:t>Share</a:t>
            </a:r>
            <a:r>
              <a:rPr dirty="0" sz="1350" spc="-55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D4D4D1"/>
                </a:solidFill>
                <a:latin typeface="Roboto"/>
                <a:cs typeface="Roboto"/>
              </a:rPr>
              <a:t>reports securely</a:t>
            </a:r>
            <a:r>
              <a:rPr dirty="0" sz="1350" spc="-7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D4D4D1"/>
                </a:solidFill>
                <a:latin typeface="Roboto"/>
                <a:cs typeface="Roboto"/>
              </a:rPr>
              <a:t>online.</a:t>
            </a:r>
            <a:endParaRPr sz="1350">
              <a:latin typeface="Roboto"/>
              <a:cs typeface="Roboto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626864" y="3819525"/>
            <a:ext cx="375285" cy="428625"/>
          </a:xfrm>
          <a:custGeom>
            <a:avLst/>
            <a:gdLst/>
            <a:ahLst/>
            <a:cxnLst/>
            <a:rect l="l" t="t" r="r" b="b"/>
            <a:pathLst>
              <a:path w="375284" h="428625">
                <a:moveTo>
                  <a:pt x="187523" y="0"/>
                </a:moveTo>
                <a:lnTo>
                  <a:pt x="128255" y="4098"/>
                </a:lnTo>
                <a:lnTo>
                  <a:pt x="76779" y="15509"/>
                </a:lnTo>
                <a:lnTo>
                  <a:pt x="36184" y="32907"/>
                </a:lnTo>
                <a:lnTo>
                  <a:pt x="0" y="80365"/>
                </a:lnTo>
                <a:lnTo>
                  <a:pt x="0" y="348259"/>
                </a:lnTo>
                <a:lnTo>
                  <a:pt x="36184" y="395712"/>
                </a:lnTo>
                <a:lnTo>
                  <a:pt x="76779" y="413112"/>
                </a:lnTo>
                <a:lnTo>
                  <a:pt x="128255" y="424525"/>
                </a:lnTo>
                <a:lnTo>
                  <a:pt x="187523" y="428625"/>
                </a:lnTo>
                <a:lnTo>
                  <a:pt x="246790" y="424525"/>
                </a:lnTo>
                <a:lnTo>
                  <a:pt x="298266" y="413112"/>
                </a:lnTo>
                <a:lnTo>
                  <a:pt x="324563" y="401840"/>
                </a:lnTo>
                <a:lnTo>
                  <a:pt x="187523" y="401840"/>
                </a:lnTo>
                <a:lnTo>
                  <a:pt x="151958" y="400305"/>
                </a:lnTo>
                <a:lnTo>
                  <a:pt x="90247" y="389228"/>
                </a:lnTo>
                <a:lnTo>
                  <a:pt x="46378" y="370578"/>
                </a:lnTo>
                <a:lnTo>
                  <a:pt x="26789" y="350266"/>
                </a:lnTo>
                <a:lnTo>
                  <a:pt x="26789" y="277596"/>
                </a:lnTo>
                <a:lnTo>
                  <a:pt x="127756" y="277596"/>
                </a:lnTo>
                <a:lnTo>
                  <a:pt x="107376" y="274680"/>
                </a:lnTo>
                <a:lnTo>
                  <a:pt x="66215" y="264761"/>
                </a:lnTo>
                <a:lnTo>
                  <a:pt x="26789" y="246202"/>
                </a:lnTo>
                <a:lnTo>
                  <a:pt x="26789" y="170446"/>
                </a:lnTo>
                <a:lnTo>
                  <a:pt x="127795" y="170446"/>
                </a:lnTo>
                <a:lnTo>
                  <a:pt x="107376" y="167528"/>
                </a:lnTo>
                <a:lnTo>
                  <a:pt x="66215" y="157606"/>
                </a:lnTo>
                <a:lnTo>
                  <a:pt x="26789" y="139052"/>
                </a:lnTo>
                <a:lnTo>
                  <a:pt x="26789" y="78359"/>
                </a:lnTo>
                <a:lnTo>
                  <a:pt x="65464" y="48133"/>
                </a:lnTo>
                <a:lnTo>
                  <a:pt x="119305" y="32658"/>
                </a:lnTo>
                <a:lnTo>
                  <a:pt x="187523" y="26784"/>
                </a:lnTo>
                <a:lnTo>
                  <a:pt x="324574" y="26784"/>
                </a:lnTo>
                <a:lnTo>
                  <a:pt x="298266" y="15509"/>
                </a:lnTo>
                <a:lnTo>
                  <a:pt x="246790" y="4098"/>
                </a:lnTo>
                <a:lnTo>
                  <a:pt x="187523" y="0"/>
                </a:lnTo>
                <a:close/>
              </a:path>
              <a:path w="375284" h="428625">
                <a:moveTo>
                  <a:pt x="375046" y="277596"/>
                </a:moveTo>
                <a:lnTo>
                  <a:pt x="348258" y="277596"/>
                </a:lnTo>
                <a:lnTo>
                  <a:pt x="348258" y="350266"/>
                </a:lnTo>
                <a:lnTo>
                  <a:pt x="347418" y="354444"/>
                </a:lnTo>
                <a:lnTo>
                  <a:pt x="309581" y="380492"/>
                </a:lnTo>
                <a:lnTo>
                  <a:pt x="255740" y="395966"/>
                </a:lnTo>
                <a:lnTo>
                  <a:pt x="187523" y="401840"/>
                </a:lnTo>
                <a:lnTo>
                  <a:pt x="324563" y="401840"/>
                </a:lnTo>
                <a:lnTo>
                  <a:pt x="338861" y="395712"/>
                </a:lnTo>
                <a:lnTo>
                  <a:pt x="365485" y="373652"/>
                </a:lnTo>
                <a:lnTo>
                  <a:pt x="375046" y="348259"/>
                </a:lnTo>
                <a:lnTo>
                  <a:pt x="375046" y="277596"/>
                </a:lnTo>
                <a:close/>
              </a:path>
              <a:path w="375284" h="428625">
                <a:moveTo>
                  <a:pt x="127756" y="277596"/>
                </a:moveTo>
                <a:lnTo>
                  <a:pt x="26951" y="277596"/>
                </a:lnTo>
                <a:lnTo>
                  <a:pt x="38329" y="282935"/>
                </a:lnTo>
                <a:lnTo>
                  <a:pt x="78442" y="295935"/>
                </a:lnTo>
                <a:lnTo>
                  <a:pt x="129546" y="304892"/>
                </a:lnTo>
                <a:lnTo>
                  <a:pt x="187523" y="308076"/>
                </a:lnTo>
                <a:lnTo>
                  <a:pt x="217240" y="307261"/>
                </a:lnTo>
                <a:lnTo>
                  <a:pt x="272342" y="301079"/>
                </a:lnTo>
                <a:lnTo>
                  <a:pt x="311161" y="292103"/>
                </a:lnTo>
                <a:lnTo>
                  <a:pt x="340393" y="281292"/>
                </a:lnTo>
                <a:lnTo>
                  <a:pt x="187523" y="281292"/>
                </a:lnTo>
                <a:lnTo>
                  <a:pt x="159247" y="280512"/>
                </a:lnTo>
                <a:lnTo>
                  <a:pt x="132417" y="278263"/>
                </a:lnTo>
                <a:lnTo>
                  <a:pt x="127756" y="277596"/>
                </a:lnTo>
                <a:close/>
              </a:path>
              <a:path w="375284" h="428625">
                <a:moveTo>
                  <a:pt x="375046" y="170446"/>
                </a:moveTo>
                <a:lnTo>
                  <a:pt x="348258" y="170446"/>
                </a:lnTo>
                <a:lnTo>
                  <a:pt x="348258" y="246202"/>
                </a:lnTo>
                <a:lnTo>
                  <a:pt x="337746" y="252755"/>
                </a:lnTo>
                <a:lnTo>
                  <a:pt x="290577" y="269900"/>
                </a:lnTo>
                <a:lnTo>
                  <a:pt x="242627" y="278263"/>
                </a:lnTo>
                <a:lnTo>
                  <a:pt x="187523" y="281292"/>
                </a:lnTo>
                <a:lnTo>
                  <a:pt x="340393" y="281292"/>
                </a:lnTo>
                <a:lnTo>
                  <a:pt x="348258" y="277596"/>
                </a:lnTo>
                <a:lnTo>
                  <a:pt x="375046" y="277596"/>
                </a:lnTo>
                <a:lnTo>
                  <a:pt x="375046" y="170446"/>
                </a:lnTo>
                <a:close/>
              </a:path>
              <a:path w="375284" h="428625">
                <a:moveTo>
                  <a:pt x="127795" y="170446"/>
                </a:moveTo>
                <a:lnTo>
                  <a:pt x="26978" y="170446"/>
                </a:lnTo>
                <a:lnTo>
                  <a:pt x="38329" y="175780"/>
                </a:lnTo>
                <a:lnTo>
                  <a:pt x="78442" y="188785"/>
                </a:lnTo>
                <a:lnTo>
                  <a:pt x="129546" y="197735"/>
                </a:lnTo>
                <a:lnTo>
                  <a:pt x="187523" y="200914"/>
                </a:lnTo>
                <a:lnTo>
                  <a:pt x="217240" y="200101"/>
                </a:lnTo>
                <a:lnTo>
                  <a:pt x="272342" y="193927"/>
                </a:lnTo>
                <a:lnTo>
                  <a:pt x="311161" y="184952"/>
                </a:lnTo>
                <a:lnTo>
                  <a:pt x="340412" y="174129"/>
                </a:lnTo>
                <a:lnTo>
                  <a:pt x="187523" y="174129"/>
                </a:lnTo>
                <a:lnTo>
                  <a:pt x="159247" y="173351"/>
                </a:lnTo>
                <a:lnTo>
                  <a:pt x="132417" y="171107"/>
                </a:lnTo>
                <a:lnTo>
                  <a:pt x="127795" y="170446"/>
                </a:lnTo>
                <a:close/>
              </a:path>
              <a:path w="375284" h="428625">
                <a:moveTo>
                  <a:pt x="324574" y="26784"/>
                </a:moveTo>
                <a:lnTo>
                  <a:pt x="187523" y="26784"/>
                </a:lnTo>
                <a:lnTo>
                  <a:pt x="223088" y="28319"/>
                </a:lnTo>
                <a:lnTo>
                  <a:pt x="255740" y="32658"/>
                </a:lnTo>
                <a:lnTo>
                  <a:pt x="309581" y="48133"/>
                </a:lnTo>
                <a:lnTo>
                  <a:pt x="347418" y="74168"/>
                </a:lnTo>
                <a:lnTo>
                  <a:pt x="348258" y="78359"/>
                </a:lnTo>
                <a:lnTo>
                  <a:pt x="348258" y="139052"/>
                </a:lnTo>
                <a:lnTo>
                  <a:pt x="308716" y="157606"/>
                </a:lnTo>
                <a:lnTo>
                  <a:pt x="267669" y="167528"/>
                </a:lnTo>
                <a:lnTo>
                  <a:pt x="215796" y="173351"/>
                </a:lnTo>
                <a:lnTo>
                  <a:pt x="187523" y="174129"/>
                </a:lnTo>
                <a:lnTo>
                  <a:pt x="340412" y="174129"/>
                </a:lnTo>
                <a:lnTo>
                  <a:pt x="348258" y="170446"/>
                </a:lnTo>
                <a:lnTo>
                  <a:pt x="375046" y="170446"/>
                </a:lnTo>
                <a:lnTo>
                  <a:pt x="375046" y="80365"/>
                </a:lnTo>
                <a:lnTo>
                  <a:pt x="365485" y="54968"/>
                </a:lnTo>
                <a:lnTo>
                  <a:pt x="338861" y="32907"/>
                </a:lnTo>
                <a:lnTo>
                  <a:pt x="324574" y="26784"/>
                </a:lnTo>
                <a:close/>
              </a:path>
            </a:pathLst>
          </a:custGeom>
          <a:solidFill>
            <a:srgbClr val="FFBB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1187450" y="3868737"/>
            <a:ext cx="1178560" cy="1445895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 marR="43815">
              <a:lnSpc>
                <a:spcPct val="106100"/>
              </a:lnSpc>
              <a:spcBef>
                <a:spcPts val="15"/>
              </a:spcBef>
            </a:pPr>
            <a:r>
              <a:rPr dirty="0" sz="1650" spc="40">
                <a:solidFill>
                  <a:srgbClr val="D4D4D1"/>
                </a:solidFill>
                <a:latin typeface="Tahoma"/>
                <a:cs typeface="Tahoma"/>
              </a:rPr>
              <a:t>Integrates </a:t>
            </a:r>
            <a:r>
              <a:rPr dirty="0" sz="1650" spc="65">
                <a:solidFill>
                  <a:srgbClr val="D4D4D1"/>
                </a:solidFill>
                <a:latin typeface="Tahoma"/>
                <a:cs typeface="Tahoma"/>
              </a:rPr>
              <a:t>Seamlessly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34300"/>
              </a:lnSpc>
              <a:spcBef>
                <a:spcPts val="540"/>
              </a:spcBef>
            </a:pPr>
            <a:r>
              <a:rPr dirty="0" sz="1350">
                <a:solidFill>
                  <a:srgbClr val="D4D4D1"/>
                </a:solidFill>
                <a:latin typeface="Roboto"/>
                <a:cs typeface="Roboto"/>
              </a:rPr>
              <a:t>Works</a:t>
            </a:r>
            <a:r>
              <a:rPr dirty="0" sz="1350" spc="-4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 spc="-20">
                <a:solidFill>
                  <a:srgbClr val="D4D4D1"/>
                </a:solidFill>
                <a:latin typeface="Roboto"/>
                <a:cs typeface="Roboto"/>
              </a:rPr>
              <a:t>with </a:t>
            </a:r>
            <a:r>
              <a:rPr dirty="0" sz="1350">
                <a:solidFill>
                  <a:srgbClr val="D4D4D1"/>
                </a:solidFill>
                <a:latin typeface="Roboto"/>
                <a:cs typeface="Roboto"/>
              </a:rPr>
              <a:t>Excel,</a:t>
            </a:r>
            <a:r>
              <a:rPr dirty="0" sz="1350" spc="-55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D4D4D1"/>
                </a:solidFill>
                <a:latin typeface="Roboto"/>
                <a:cs typeface="Roboto"/>
              </a:rPr>
              <a:t>SQL,</a:t>
            </a:r>
            <a:r>
              <a:rPr dirty="0" sz="1350" spc="-55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 spc="-25">
                <a:solidFill>
                  <a:srgbClr val="D4D4D1"/>
                </a:solidFill>
                <a:latin typeface="Roboto"/>
                <a:cs typeface="Roboto"/>
              </a:rPr>
              <a:t>and </a:t>
            </a:r>
            <a:r>
              <a:rPr dirty="0" sz="1350" spc="-10">
                <a:solidFill>
                  <a:srgbClr val="D4D4D1"/>
                </a:solidFill>
                <a:latin typeface="Roboto"/>
                <a:cs typeface="Roboto"/>
              </a:rPr>
              <a:t>more.</a:t>
            </a:r>
            <a:endParaRPr sz="135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7375" y="2149475"/>
            <a:ext cx="4416425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110"/>
              <a:t>Power</a:t>
            </a:r>
            <a:r>
              <a:rPr dirty="0" spc="-245"/>
              <a:t> </a:t>
            </a:r>
            <a:r>
              <a:rPr dirty="0" spc="190"/>
              <a:t>BI</a:t>
            </a:r>
            <a:r>
              <a:rPr dirty="0" spc="-240"/>
              <a:t> </a:t>
            </a:r>
            <a:r>
              <a:rPr dirty="0" spc="100"/>
              <a:t>Components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87375" y="3116262"/>
            <a:ext cx="2130425" cy="96964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70">
                <a:solidFill>
                  <a:srgbClr val="F3F3F2"/>
                </a:solidFill>
                <a:latin typeface="Tahoma"/>
                <a:cs typeface="Tahoma"/>
              </a:rPr>
              <a:t>Power</a:t>
            </a:r>
            <a:r>
              <a:rPr dirty="0" sz="1650" spc="-120">
                <a:solidFill>
                  <a:srgbClr val="F3F3F2"/>
                </a:solidFill>
                <a:latin typeface="Tahoma"/>
                <a:cs typeface="Tahoma"/>
              </a:rPr>
              <a:t> </a:t>
            </a:r>
            <a:r>
              <a:rPr dirty="0" sz="1650" spc="110">
                <a:solidFill>
                  <a:srgbClr val="F3F3F2"/>
                </a:solidFill>
                <a:latin typeface="Tahoma"/>
                <a:cs typeface="Tahoma"/>
              </a:rPr>
              <a:t>BI</a:t>
            </a:r>
            <a:r>
              <a:rPr dirty="0" sz="1650" spc="-114">
                <a:solidFill>
                  <a:srgbClr val="F3F3F2"/>
                </a:solidFill>
                <a:latin typeface="Tahoma"/>
                <a:cs typeface="Tahoma"/>
              </a:rPr>
              <a:t> </a:t>
            </a:r>
            <a:r>
              <a:rPr dirty="0" sz="1650" spc="50">
                <a:solidFill>
                  <a:srgbClr val="F3F3F2"/>
                </a:solidFill>
                <a:latin typeface="Tahoma"/>
                <a:cs typeface="Tahoma"/>
              </a:rPr>
              <a:t>Desktop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34300"/>
              </a:lnSpc>
              <a:spcBef>
                <a:spcPts val="1065"/>
              </a:spcBef>
            </a:pPr>
            <a:r>
              <a:rPr dirty="0" sz="1350">
                <a:solidFill>
                  <a:srgbClr val="D4D4D1"/>
                </a:solidFill>
                <a:latin typeface="Roboto"/>
                <a:cs typeface="Roboto"/>
              </a:rPr>
              <a:t>Create</a:t>
            </a:r>
            <a:r>
              <a:rPr dirty="0" sz="1350" spc="-55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D4D4D1"/>
                </a:solidFill>
                <a:latin typeface="Roboto"/>
                <a:cs typeface="Roboto"/>
              </a:rPr>
              <a:t>reports</a:t>
            </a:r>
            <a:r>
              <a:rPr dirty="0" sz="1350" spc="-5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D4D4D1"/>
                </a:solidFill>
                <a:latin typeface="Roboto"/>
                <a:cs typeface="Roboto"/>
              </a:rPr>
              <a:t>on</a:t>
            </a:r>
            <a:r>
              <a:rPr dirty="0" sz="1350" spc="-5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D4D4D1"/>
                </a:solidFill>
                <a:latin typeface="Roboto"/>
                <a:cs typeface="Roboto"/>
              </a:rPr>
              <a:t>your</a:t>
            </a:r>
            <a:r>
              <a:rPr dirty="0" sz="1350" spc="-55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D4D4D1"/>
                </a:solidFill>
                <a:latin typeface="Roboto"/>
                <a:cs typeface="Roboto"/>
              </a:rPr>
              <a:t>local computer.</a:t>
            </a:r>
            <a:endParaRPr sz="1350">
              <a:latin typeface="Roboto"/>
              <a:cs typeface="Roboto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258845" y="3116262"/>
            <a:ext cx="1767839" cy="96964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70">
                <a:solidFill>
                  <a:srgbClr val="F3F3F2"/>
                </a:solidFill>
                <a:latin typeface="Tahoma"/>
                <a:cs typeface="Tahoma"/>
              </a:rPr>
              <a:t>Power</a:t>
            </a:r>
            <a:r>
              <a:rPr dirty="0" sz="1650" spc="-120">
                <a:solidFill>
                  <a:srgbClr val="F3F3F2"/>
                </a:solidFill>
                <a:latin typeface="Tahoma"/>
                <a:cs typeface="Tahoma"/>
              </a:rPr>
              <a:t> </a:t>
            </a:r>
            <a:r>
              <a:rPr dirty="0" sz="1650" spc="110">
                <a:solidFill>
                  <a:srgbClr val="F3F3F2"/>
                </a:solidFill>
                <a:latin typeface="Tahoma"/>
                <a:cs typeface="Tahoma"/>
              </a:rPr>
              <a:t>BI</a:t>
            </a:r>
            <a:r>
              <a:rPr dirty="0" sz="1650" spc="-114">
                <a:solidFill>
                  <a:srgbClr val="F3F3F2"/>
                </a:solidFill>
                <a:latin typeface="Tahoma"/>
                <a:cs typeface="Tahoma"/>
              </a:rPr>
              <a:t> </a:t>
            </a:r>
            <a:r>
              <a:rPr dirty="0" sz="1650" spc="55">
                <a:solidFill>
                  <a:srgbClr val="F3F3F2"/>
                </a:solidFill>
                <a:latin typeface="Tahoma"/>
                <a:cs typeface="Tahoma"/>
              </a:rPr>
              <a:t>Service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34300"/>
              </a:lnSpc>
              <a:spcBef>
                <a:spcPts val="1065"/>
              </a:spcBef>
            </a:pPr>
            <a:r>
              <a:rPr dirty="0" sz="1350" spc="-10">
                <a:solidFill>
                  <a:srgbClr val="D4D4D1"/>
                </a:solidFill>
                <a:latin typeface="Roboto"/>
                <a:cs typeface="Roboto"/>
              </a:rPr>
              <a:t>Share</a:t>
            </a:r>
            <a:r>
              <a:rPr dirty="0" sz="1350" spc="-55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D4D4D1"/>
                </a:solidFill>
                <a:latin typeface="Roboto"/>
                <a:cs typeface="Roboto"/>
              </a:rPr>
              <a:t>and</a:t>
            </a:r>
            <a:r>
              <a:rPr dirty="0" sz="1350" spc="-5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D4D4D1"/>
                </a:solidFill>
                <a:latin typeface="Roboto"/>
                <a:cs typeface="Roboto"/>
              </a:rPr>
              <a:t>view</a:t>
            </a:r>
            <a:r>
              <a:rPr dirty="0" sz="1350" spc="-55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D4D4D1"/>
                </a:solidFill>
                <a:latin typeface="Roboto"/>
                <a:cs typeface="Roboto"/>
              </a:rPr>
              <a:t>reports online.</a:t>
            </a:r>
            <a:endParaRPr sz="1350">
              <a:latin typeface="Roboto"/>
              <a:cs typeface="Roboto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930303" y="3116262"/>
            <a:ext cx="1783714" cy="96964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70">
                <a:solidFill>
                  <a:srgbClr val="F3F3F2"/>
                </a:solidFill>
                <a:latin typeface="Tahoma"/>
                <a:cs typeface="Tahoma"/>
              </a:rPr>
              <a:t>Power</a:t>
            </a:r>
            <a:r>
              <a:rPr dirty="0" sz="1650" spc="-120">
                <a:solidFill>
                  <a:srgbClr val="F3F3F2"/>
                </a:solidFill>
                <a:latin typeface="Tahoma"/>
                <a:cs typeface="Tahoma"/>
              </a:rPr>
              <a:t> </a:t>
            </a:r>
            <a:r>
              <a:rPr dirty="0" sz="1650" spc="110">
                <a:solidFill>
                  <a:srgbClr val="F3F3F2"/>
                </a:solidFill>
                <a:latin typeface="Tahoma"/>
                <a:cs typeface="Tahoma"/>
              </a:rPr>
              <a:t>BI</a:t>
            </a:r>
            <a:r>
              <a:rPr dirty="0" sz="1650" spc="-114">
                <a:solidFill>
                  <a:srgbClr val="F3F3F2"/>
                </a:solidFill>
                <a:latin typeface="Tahoma"/>
                <a:cs typeface="Tahoma"/>
              </a:rPr>
              <a:t> </a:t>
            </a:r>
            <a:r>
              <a:rPr dirty="0" sz="1650" spc="65">
                <a:solidFill>
                  <a:srgbClr val="F3F3F2"/>
                </a:solidFill>
                <a:latin typeface="Tahoma"/>
                <a:cs typeface="Tahoma"/>
              </a:rPr>
              <a:t>Mobile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34300"/>
              </a:lnSpc>
              <a:spcBef>
                <a:spcPts val="1065"/>
              </a:spcBef>
            </a:pPr>
            <a:r>
              <a:rPr dirty="0" sz="1350">
                <a:solidFill>
                  <a:srgbClr val="D4D4D1"/>
                </a:solidFill>
                <a:latin typeface="Roboto"/>
                <a:cs typeface="Roboto"/>
              </a:rPr>
              <a:t>Access</a:t>
            </a:r>
            <a:r>
              <a:rPr dirty="0" sz="1350" spc="-4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D4D4D1"/>
                </a:solidFill>
                <a:latin typeface="Roboto"/>
                <a:cs typeface="Roboto"/>
              </a:rPr>
              <a:t>reports</a:t>
            </a:r>
            <a:r>
              <a:rPr dirty="0" sz="1350" spc="-4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D4D4D1"/>
                </a:solidFill>
                <a:latin typeface="Roboto"/>
                <a:cs typeface="Roboto"/>
              </a:rPr>
              <a:t>on</a:t>
            </a:r>
            <a:r>
              <a:rPr dirty="0" sz="1350" spc="-4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 spc="-20">
                <a:solidFill>
                  <a:srgbClr val="D4D4D1"/>
                </a:solidFill>
                <a:latin typeface="Roboto"/>
                <a:cs typeface="Roboto"/>
              </a:rPr>
              <a:t>your </a:t>
            </a:r>
            <a:r>
              <a:rPr dirty="0" sz="1350" spc="-10">
                <a:solidFill>
                  <a:srgbClr val="D4D4D1"/>
                </a:solidFill>
                <a:latin typeface="Roboto"/>
                <a:cs typeface="Roboto"/>
              </a:rPr>
              <a:t>smartphone.</a:t>
            </a:r>
            <a:endParaRPr sz="1350">
              <a:latin typeface="Roboto"/>
              <a:cs typeface="Roboto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601773" y="3116262"/>
            <a:ext cx="2214880" cy="969644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70">
                <a:solidFill>
                  <a:srgbClr val="F3F3F2"/>
                </a:solidFill>
                <a:latin typeface="Tahoma"/>
                <a:cs typeface="Tahoma"/>
              </a:rPr>
              <a:t>Power</a:t>
            </a:r>
            <a:r>
              <a:rPr dirty="0" sz="1650" spc="-120">
                <a:solidFill>
                  <a:srgbClr val="F3F3F2"/>
                </a:solidFill>
                <a:latin typeface="Tahoma"/>
                <a:cs typeface="Tahoma"/>
              </a:rPr>
              <a:t> </a:t>
            </a:r>
            <a:r>
              <a:rPr dirty="0" sz="1650" spc="110">
                <a:solidFill>
                  <a:srgbClr val="F3F3F2"/>
                </a:solidFill>
                <a:latin typeface="Tahoma"/>
                <a:cs typeface="Tahoma"/>
              </a:rPr>
              <a:t>BI</a:t>
            </a:r>
            <a:r>
              <a:rPr dirty="0" sz="1650" spc="-114">
                <a:solidFill>
                  <a:srgbClr val="F3F3F2"/>
                </a:solidFill>
                <a:latin typeface="Tahoma"/>
                <a:cs typeface="Tahoma"/>
              </a:rPr>
              <a:t> </a:t>
            </a:r>
            <a:r>
              <a:rPr dirty="0" sz="1650" spc="50">
                <a:solidFill>
                  <a:srgbClr val="F3F3F2"/>
                </a:solidFill>
                <a:latin typeface="Tahoma"/>
                <a:cs typeface="Tahoma"/>
              </a:rPr>
              <a:t>Gateway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34300"/>
              </a:lnSpc>
              <a:spcBef>
                <a:spcPts val="1065"/>
              </a:spcBef>
            </a:pPr>
            <a:r>
              <a:rPr dirty="0" sz="1350" spc="-10">
                <a:solidFill>
                  <a:srgbClr val="D4D4D1"/>
                </a:solidFill>
                <a:latin typeface="Roboto"/>
                <a:cs typeface="Roboto"/>
              </a:rPr>
              <a:t>Connects</a:t>
            </a:r>
            <a:r>
              <a:rPr dirty="0" sz="1350" spc="-3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D4D4D1"/>
                </a:solidFill>
                <a:latin typeface="Roboto"/>
                <a:cs typeface="Roboto"/>
              </a:rPr>
              <a:t>to</a:t>
            </a:r>
            <a:r>
              <a:rPr dirty="0" sz="1350" spc="-3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D4D4D1"/>
                </a:solidFill>
                <a:latin typeface="Roboto"/>
                <a:cs typeface="Roboto"/>
              </a:rPr>
              <a:t>your</a:t>
            </a:r>
            <a:r>
              <a:rPr dirty="0" sz="1350" spc="-25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 spc="-70">
                <a:solidFill>
                  <a:srgbClr val="D4D4D1"/>
                </a:solidFill>
                <a:latin typeface="Roboto"/>
                <a:cs typeface="Roboto"/>
              </a:rPr>
              <a:t>on-</a:t>
            </a:r>
            <a:r>
              <a:rPr dirty="0" sz="1350" spc="-10">
                <a:solidFill>
                  <a:srgbClr val="D4D4D1"/>
                </a:solidFill>
                <a:latin typeface="Roboto"/>
                <a:cs typeface="Roboto"/>
              </a:rPr>
              <a:t>premise data.</a:t>
            </a:r>
            <a:endParaRPr sz="1350">
              <a:latin typeface="Roboto"/>
              <a:cs typeface="Roboto"/>
            </a:endParaRPr>
          </a:p>
        </p:txBody>
      </p:sp>
      <p:pic>
        <p:nvPicPr>
          <p:cNvPr id="7" name="object 7" descr="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80244" y="5926073"/>
            <a:ext cx="1754504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1430000" cy="6972300"/>
          </a:xfrm>
          <a:custGeom>
            <a:avLst/>
            <a:gdLst/>
            <a:ahLst/>
            <a:cxnLst/>
            <a:rect l="l" t="t" r="r" b="b"/>
            <a:pathLst>
              <a:path w="11430000" h="6972300">
                <a:moveTo>
                  <a:pt x="11430000" y="0"/>
                </a:moveTo>
                <a:lnTo>
                  <a:pt x="0" y="0"/>
                </a:lnTo>
                <a:lnTo>
                  <a:pt x="0" y="6972300"/>
                </a:lnTo>
                <a:lnTo>
                  <a:pt x="11430000" y="6972300"/>
                </a:lnTo>
                <a:lnTo>
                  <a:pt x="11430000" y="0"/>
                </a:lnTo>
                <a:close/>
              </a:path>
            </a:pathLst>
          </a:custGeom>
          <a:solidFill>
            <a:srgbClr val="292C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55"/>
              <a:t>The</a:t>
            </a:r>
            <a:r>
              <a:rPr dirty="0" spc="-245"/>
              <a:t> </a:t>
            </a:r>
            <a:r>
              <a:rPr dirty="0" spc="110"/>
              <a:t>Power</a:t>
            </a:r>
            <a:r>
              <a:rPr dirty="0" spc="-245"/>
              <a:t> </a:t>
            </a:r>
            <a:r>
              <a:rPr dirty="0" spc="190"/>
              <a:t>BI</a:t>
            </a:r>
            <a:r>
              <a:rPr dirty="0" spc="-245"/>
              <a:t> </a:t>
            </a:r>
            <a:r>
              <a:rPr dirty="0" spc="95"/>
              <a:t>Workflow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600075" y="1352549"/>
            <a:ext cx="857250" cy="5143500"/>
            <a:chOff x="600075" y="1352549"/>
            <a:chExt cx="857250" cy="5143500"/>
          </a:xfrm>
        </p:grpSpPr>
        <p:sp>
          <p:nvSpPr>
            <p:cNvPr id="5" name="object 5" descr=""/>
            <p:cNvSpPr/>
            <p:nvPr/>
          </p:nvSpPr>
          <p:spPr>
            <a:xfrm>
              <a:off x="600075" y="1352549"/>
              <a:ext cx="857250" cy="1028700"/>
            </a:xfrm>
            <a:custGeom>
              <a:avLst/>
              <a:gdLst/>
              <a:ahLst/>
              <a:cxnLst/>
              <a:rect l="l" t="t" r="r" b="b"/>
              <a:pathLst>
                <a:path w="857250" h="1028700">
                  <a:moveTo>
                    <a:pt x="857250" y="0"/>
                  </a:moveTo>
                  <a:lnTo>
                    <a:pt x="428625" y="17145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428625" y="1028700"/>
                  </a:lnTo>
                  <a:lnTo>
                    <a:pt x="857250" y="857250"/>
                  </a:lnTo>
                  <a:lnTo>
                    <a:pt x="857250" y="0"/>
                  </a:lnTo>
                  <a:close/>
                </a:path>
              </a:pathLst>
            </a:custGeom>
            <a:solidFill>
              <a:srgbClr val="484B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04875" y="1743074"/>
              <a:ext cx="257175" cy="257175"/>
            </a:xfrm>
            <a:custGeom>
              <a:avLst/>
              <a:gdLst/>
              <a:ahLst/>
              <a:cxnLst/>
              <a:rect l="l" t="t" r="r" b="b"/>
              <a:pathLst>
                <a:path w="257175" h="257175">
                  <a:moveTo>
                    <a:pt x="80366" y="184848"/>
                  </a:moveTo>
                  <a:lnTo>
                    <a:pt x="64293" y="184848"/>
                  </a:lnTo>
                  <a:lnTo>
                    <a:pt x="64293" y="225031"/>
                  </a:lnTo>
                  <a:lnTo>
                    <a:pt x="66823" y="237533"/>
                  </a:lnTo>
                  <a:lnTo>
                    <a:pt x="73718" y="247751"/>
                  </a:lnTo>
                  <a:lnTo>
                    <a:pt x="83938" y="254645"/>
                  </a:lnTo>
                  <a:lnTo>
                    <a:pt x="96441" y="257175"/>
                  </a:lnTo>
                  <a:lnTo>
                    <a:pt x="225028" y="257175"/>
                  </a:lnTo>
                  <a:lnTo>
                    <a:pt x="237531" y="254645"/>
                  </a:lnTo>
                  <a:lnTo>
                    <a:pt x="247750" y="247751"/>
                  </a:lnTo>
                  <a:lnTo>
                    <a:pt x="252240" y="241096"/>
                  </a:lnTo>
                  <a:lnTo>
                    <a:pt x="87551" y="241096"/>
                  </a:lnTo>
                  <a:lnTo>
                    <a:pt x="80366" y="233921"/>
                  </a:lnTo>
                  <a:lnTo>
                    <a:pt x="80366" y="184848"/>
                  </a:lnTo>
                  <a:close/>
                </a:path>
                <a:path w="257175" h="257175">
                  <a:moveTo>
                    <a:pt x="200910" y="16078"/>
                  </a:moveTo>
                  <a:lnTo>
                    <a:pt x="160735" y="16078"/>
                  </a:lnTo>
                  <a:lnTo>
                    <a:pt x="160735" y="72326"/>
                  </a:lnTo>
                  <a:lnTo>
                    <a:pt x="162630" y="81709"/>
                  </a:lnTo>
                  <a:lnTo>
                    <a:pt x="167798" y="89376"/>
                  </a:lnTo>
                  <a:lnTo>
                    <a:pt x="175462" y="94547"/>
                  </a:lnTo>
                  <a:lnTo>
                    <a:pt x="184844" y="96443"/>
                  </a:lnTo>
                  <a:lnTo>
                    <a:pt x="241101" y="96443"/>
                  </a:lnTo>
                  <a:lnTo>
                    <a:pt x="241101" y="233921"/>
                  </a:lnTo>
                  <a:lnTo>
                    <a:pt x="233918" y="241096"/>
                  </a:lnTo>
                  <a:lnTo>
                    <a:pt x="252240" y="241096"/>
                  </a:lnTo>
                  <a:lnTo>
                    <a:pt x="254645" y="237533"/>
                  </a:lnTo>
                  <a:lnTo>
                    <a:pt x="257175" y="225031"/>
                  </a:lnTo>
                  <a:lnTo>
                    <a:pt x="257175" y="80365"/>
                  </a:lnTo>
                  <a:lnTo>
                    <a:pt x="180423" y="80365"/>
                  </a:lnTo>
                  <a:lnTo>
                    <a:pt x="176808" y="76746"/>
                  </a:lnTo>
                  <a:lnTo>
                    <a:pt x="176808" y="16319"/>
                  </a:lnTo>
                  <a:lnTo>
                    <a:pt x="201151" y="16319"/>
                  </a:lnTo>
                  <a:lnTo>
                    <a:pt x="200910" y="16078"/>
                  </a:lnTo>
                  <a:close/>
                </a:path>
                <a:path w="257175" h="257175">
                  <a:moveTo>
                    <a:pt x="139184" y="103720"/>
                  </a:moveTo>
                  <a:lnTo>
                    <a:pt x="134065" y="103720"/>
                  </a:lnTo>
                  <a:lnTo>
                    <a:pt x="127833" y="109943"/>
                  </a:lnTo>
                  <a:lnTo>
                    <a:pt x="127833" y="115074"/>
                  </a:lnTo>
                  <a:lnTo>
                    <a:pt x="165456" y="152704"/>
                  </a:lnTo>
                  <a:lnTo>
                    <a:pt x="3616" y="152704"/>
                  </a:lnTo>
                  <a:lnTo>
                    <a:pt x="0" y="156311"/>
                  </a:lnTo>
                  <a:lnTo>
                    <a:pt x="0" y="165150"/>
                  </a:lnTo>
                  <a:lnTo>
                    <a:pt x="3616" y="168770"/>
                  </a:lnTo>
                  <a:lnTo>
                    <a:pt x="165456" y="168770"/>
                  </a:lnTo>
                  <a:lnTo>
                    <a:pt x="127833" y="206387"/>
                  </a:lnTo>
                  <a:lnTo>
                    <a:pt x="127833" y="211518"/>
                  </a:lnTo>
                  <a:lnTo>
                    <a:pt x="134065" y="217741"/>
                  </a:lnTo>
                  <a:lnTo>
                    <a:pt x="139184" y="217741"/>
                  </a:lnTo>
                  <a:lnTo>
                    <a:pt x="193635" y="163296"/>
                  </a:lnTo>
                  <a:lnTo>
                    <a:pt x="193635" y="158165"/>
                  </a:lnTo>
                  <a:lnTo>
                    <a:pt x="139184" y="103720"/>
                  </a:lnTo>
                  <a:close/>
                </a:path>
                <a:path w="257175" h="257175">
                  <a:moveTo>
                    <a:pt x="181277" y="0"/>
                  </a:moveTo>
                  <a:lnTo>
                    <a:pt x="96441" y="0"/>
                  </a:lnTo>
                  <a:lnTo>
                    <a:pt x="83884" y="2565"/>
                  </a:lnTo>
                  <a:lnTo>
                    <a:pt x="73718" y="9423"/>
                  </a:lnTo>
                  <a:lnTo>
                    <a:pt x="66823" y="19641"/>
                  </a:lnTo>
                  <a:lnTo>
                    <a:pt x="64293" y="32143"/>
                  </a:lnTo>
                  <a:lnTo>
                    <a:pt x="64293" y="128587"/>
                  </a:lnTo>
                  <a:lnTo>
                    <a:pt x="80366" y="128587"/>
                  </a:lnTo>
                  <a:lnTo>
                    <a:pt x="80366" y="23253"/>
                  </a:lnTo>
                  <a:lnTo>
                    <a:pt x="87551" y="16078"/>
                  </a:lnTo>
                  <a:lnTo>
                    <a:pt x="200910" y="16078"/>
                  </a:lnTo>
                  <a:lnTo>
                    <a:pt x="187405" y="2565"/>
                  </a:lnTo>
                  <a:lnTo>
                    <a:pt x="181277" y="0"/>
                  </a:lnTo>
                  <a:close/>
                </a:path>
                <a:path w="257175" h="257175">
                  <a:moveTo>
                    <a:pt x="201151" y="16319"/>
                  </a:moveTo>
                  <a:lnTo>
                    <a:pt x="176808" y="16319"/>
                  </a:lnTo>
                  <a:lnTo>
                    <a:pt x="178211" y="16675"/>
                  </a:lnTo>
                  <a:lnTo>
                    <a:pt x="179520" y="17373"/>
                  </a:lnTo>
                  <a:lnTo>
                    <a:pt x="180524" y="18440"/>
                  </a:lnTo>
                  <a:lnTo>
                    <a:pt x="239796" y="77698"/>
                  </a:lnTo>
                  <a:lnTo>
                    <a:pt x="240496" y="78955"/>
                  </a:lnTo>
                  <a:lnTo>
                    <a:pt x="240849" y="80365"/>
                  </a:lnTo>
                  <a:lnTo>
                    <a:pt x="257175" y="80365"/>
                  </a:lnTo>
                  <a:lnTo>
                    <a:pt x="257175" y="75946"/>
                  </a:lnTo>
                  <a:lnTo>
                    <a:pt x="254614" y="69811"/>
                  </a:lnTo>
                  <a:lnTo>
                    <a:pt x="201151" y="16319"/>
                  </a:lnTo>
                  <a:close/>
                </a:path>
              </a:pathLst>
            </a:custGeom>
            <a:solidFill>
              <a:srgbClr val="D4D4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600075" y="2381249"/>
              <a:ext cx="857250" cy="1028700"/>
            </a:xfrm>
            <a:custGeom>
              <a:avLst/>
              <a:gdLst/>
              <a:ahLst/>
              <a:cxnLst/>
              <a:rect l="l" t="t" r="r" b="b"/>
              <a:pathLst>
                <a:path w="857250" h="1028700">
                  <a:moveTo>
                    <a:pt x="857250" y="0"/>
                  </a:moveTo>
                  <a:lnTo>
                    <a:pt x="428625" y="17145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428625" y="1028700"/>
                  </a:lnTo>
                  <a:lnTo>
                    <a:pt x="857250" y="857250"/>
                  </a:lnTo>
                  <a:lnTo>
                    <a:pt x="857250" y="0"/>
                  </a:lnTo>
                  <a:close/>
                </a:path>
              </a:pathLst>
            </a:custGeom>
            <a:solidFill>
              <a:srgbClr val="484B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0625" y="2801816"/>
              <a:ext cx="227137" cy="198558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600075" y="3409949"/>
              <a:ext cx="857250" cy="1028700"/>
            </a:xfrm>
            <a:custGeom>
              <a:avLst/>
              <a:gdLst/>
              <a:ahLst/>
              <a:cxnLst/>
              <a:rect l="l" t="t" r="r" b="b"/>
              <a:pathLst>
                <a:path w="857250" h="1028700">
                  <a:moveTo>
                    <a:pt x="857250" y="0"/>
                  </a:moveTo>
                  <a:lnTo>
                    <a:pt x="428625" y="17145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428625" y="1028700"/>
                  </a:lnTo>
                  <a:lnTo>
                    <a:pt x="857250" y="857250"/>
                  </a:lnTo>
                  <a:lnTo>
                    <a:pt x="857250" y="0"/>
                  </a:lnTo>
                  <a:close/>
                </a:path>
              </a:pathLst>
            </a:custGeom>
            <a:solidFill>
              <a:srgbClr val="484B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904875" y="3816553"/>
              <a:ext cx="257175" cy="225425"/>
            </a:xfrm>
            <a:custGeom>
              <a:avLst/>
              <a:gdLst/>
              <a:ahLst/>
              <a:cxnLst/>
              <a:rect l="l" t="t" r="r" b="b"/>
              <a:pathLst>
                <a:path w="257175" h="225425">
                  <a:moveTo>
                    <a:pt x="12457" y="0"/>
                  </a:moveTo>
                  <a:lnTo>
                    <a:pt x="3616" y="0"/>
                  </a:lnTo>
                  <a:lnTo>
                    <a:pt x="0" y="3606"/>
                  </a:lnTo>
                  <a:lnTo>
                    <a:pt x="0" y="184835"/>
                  </a:lnTo>
                  <a:lnTo>
                    <a:pt x="3156" y="200479"/>
                  </a:lnTo>
                  <a:lnTo>
                    <a:pt x="11766" y="213252"/>
                  </a:lnTo>
                  <a:lnTo>
                    <a:pt x="24539" y="221861"/>
                  </a:lnTo>
                  <a:lnTo>
                    <a:pt x="40184" y="225018"/>
                  </a:lnTo>
                  <a:lnTo>
                    <a:pt x="253558" y="225018"/>
                  </a:lnTo>
                  <a:lnTo>
                    <a:pt x="257175" y="221411"/>
                  </a:lnTo>
                  <a:lnTo>
                    <a:pt x="257175" y="212572"/>
                  </a:lnTo>
                  <a:lnTo>
                    <a:pt x="253558" y="208953"/>
                  </a:lnTo>
                  <a:lnTo>
                    <a:pt x="40184" y="208953"/>
                  </a:lnTo>
                  <a:lnTo>
                    <a:pt x="30801" y="207056"/>
                  </a:lnTo>
                  <a:lnTo>
                    <a:pt x="23137" y="201885"/>
                  </a:lnTo>
                  <a:lnTo>
                    <a:pt x="17968" y="194219"/>
                  </a:lnTo>
                  <a:lnTo>
                    <a:pt x="16073" y="184835"/>
                  </a:lnTo>
                  <a:lnTo>
                    <a:pt x="16073" y="3606"/>
                  </a:lnTo>
                  <a:lnTo>
                    <a:pt x="12457" y="0"/>
                  </a:lnTo>
                  <a:close/>
                </a:path>
                <a:path w="257175" h="225425">
                  <a:moveTo>
                    <a:pt x="221411" y="144653"/>
                  </a:moveTo>
                  <a:lnTo>
                    <a:pt x="67910" y="144653"/>
                  </a:lnTo>
                  <a:lnTo>
                    <a:pt x="64293" y="148272"/>
                  </a:lnTo>
                  <a:lnTo>
                    <a:pt x="64293" y="157111"/>
                  </a:lnTo>
                  <a:lnTo>
                    <a:pt x="67910" y="160731"/>
                  </a:lnTo>
                  <a:lnTo>
                    <a:pt x="221411" y="160731"/>
                  </a:lnTo>
                  <a:lnTo>
                    <a:pt x="225028" y="157111"/>
                  </a:lnTo>
                  <a:lnTo>
                    <a:pt x="225028" y="148272"/>
                  </a:lnTo>
                  <a:lnTo>
                    <a:pt x="221411" y="144653"/>
                  </a:lnTo>
                  <a:close/>
                </a:path>
                <a:path w="257175" h="225425">
                  <a:moveTo>
                    <a:pt x="157118" y="96431"/>
                  </a:moveTo>
                  <a:lnTo>
                    <a:pt x="67910" y="96431"/>
                  </a:lnTo>
                  <a:lnTo>
                    <a:pt x="64293" y="100050"/>
                  </a:lnTo>
                  <a:lnTo>
                    <a:pt x="64293" y="108889"/>
                  </a:lnTo>
                  <a:lnTo>
                    <a:pt x="67910" y="112509"/>
                  </a:lnTo>
                  <a:lnTo>
                    <a:pt x="157118" y="112509"/>
                  </a:lnTo>
                  <a:lnTo>
                    <a:pt x="160735" y="108889"/>
                  </a:lnTo>
                  <a:lnTo>
                    <a:pt x="160735" y="100050"/>
                  </a:lnTo>
                  <a:lnTo>
                    <a:pt x="157118" y="96431"/>
                  </a:lnTo>
                  <a:close/>
                </a:path>
                <a:path w="257175" h="225425">
                  <a:moveTo>
                    <a:pt x="189264" y="48221"/>
                  </a:moveTo>
                  <a:lnTo>
                    <a:pt x="67910" y="48221"/>
                  </a:lnTo>
                  <a:lnTo>
                    <a:pt x="64293" y="51828"/>
                  </a:lnTo>
                  <a:lnTo>
                    <a:pt x="64293" y="60667"/>
                  </a:lnTo>
                  <a:lnTo>
                    <a:pt x="67910" y="64287"/>
                  </a:lnTo>
                  <a:lnTo>
                    <a:pt x="189264" y="64287"/>
                  </a:lnTo>
                  <a:lnTo>
                    <a:pt x="192881" y="60667"/>
                  </a:lnTo>
                  <a:lnTo>
                    <a:pt x="192881" y="51828"/>
                  </a:lnTo>
                  <a:lnTo>
                    <a:pt x="189264" y="48221"/>
                  </a:lnTo>
                  <a:close/>
                </a:path>
              </a:pathLst>
            </a:custGeom>
            <a:solidFill>
              <a:srgbClr val="D4D4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600075" y="4438649"/>
              <a:ext cx="857250" cy="1028700"/>
            </a:xfrm>
            <a:custGeom>
              <a:avLst/>
              <a:gdLst/>
              <a:ahLst/>
              <a:cxnLst/>
              <a:rect l="l" t="t" r="r" b="b"/>
              <a:pathLst>
                <a:path w="857250" h="1028700">
                  <a:moveTo>
                    <a:pt x="857250" y="0"/>
                  </a:moveTo>
                  <a:lnTo>
                    <a:pt x="428625" y="171450"/>
                  </a:lnTo>
                  <a:lnTo>
                    <a:pt x="0" y="0"/>
                  </a:lnTo>
                  <a:lnTo>
                    <a:pt x="0" y="857250"/>
                  </a:lnTo>
                  <a:lnTo>
                    <a:pt x="428625" y="1028700"/>
                  </a:lnTo>
                  <a:lnTo>
                    <a:pt x="857250" y="857250"/>
                  </a:lnTo>
                  <a:lnTo>
                    <a:pt x="857250" y="0"/>
                  </a:lnTo>
                  <a:close/>
                </a:path>
              </a:pathLst>
            </a:custGeom>
            <a:solidFill>
              <a:srgbClr val="484B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904875" y="4844046"/>
              <a:ext cx="257175" cy="226695"/>
            </a:xfrm>
            <a:custGeom>
              <a:avLst/>
              <a:gdLst/>
              <a:ahLst/>
              <a:cxnLst/>
              <a:rect l="l" t="t" r="r" b="b"/>
              <a:pathLst>
                <a:path w="257175" h="226695">
                  <a:moveTo>
                    <a:pt x="159980" y="0"/>
                  </a:moveTo>
                  <a:lnTo>
                    <a:pt x="148426" y="5219"/>
                  </a:lnTo>
                  <a:lnTo>
                    <a:pt x="144660" y="10947"/>
                  </a:lnTo>
                  <a:lnTo>
                    <a:pt x="144660" y="49428"/>
                  </a:lnTo>
                  <a:lnTo>
                    <a:pt x="88403" y="49428"/>
                  </a:lnTo>
                  <a:lnTo>
                    <a:pt x="53992" y="56374"/>
                  </a:lnTo>
                  <a:lnTo>
                    <a:pt x="25892" y="75318"/>
                  </a:lnTo>
                  <a:lnTo>
                    <a:pt x="6946" y="103419"/>
                  </a:lnTo>
                  <a:lnTo>
                    <a:pt x="0" y="137833"/>
                  </a:lnTo>
                  <a:lnTo>
                    <a:pt x="6543" y="174778"/>
                  </a:lnTo>
                  <a:lnTo>
                    <a:pt x="38502" y="217451"/>
                  </a:lnTo>
                  <a:lnTo>
                    <a:pt x="52993" y="226225"/>
                  </a:lnTo>
                  <a:lnTo>
                    <a:pt x="59874" y="226225"/>
                  </a:lnTo>
                  <a:lnTo>
                    <a:pt x="64293" y="221754"/>
                  </a:lnTo>
                  <a:lnTo>
                    <a:pt x="64293" y="212572"/>
                  </a:lnTo>
                  <a:lnTo>
                    <a:pt x="62136" y="209105"/>
                  </a:lnTo>
                  <a:lnTo>
                    <a:pt x="59372" y="206540"/>
                  </a:lnTo>
                  <a:lnTo>
                    <a:pt x="55637" y="202343"/>
                  </a:lnTo>
                  <a:lnTo>
                    <a:pt x="52025" y="196326"/>
                  </a:lnTo>
                  <a:lnTo>
                    <a:pt x="49765" y="189661"/>
                  </a:lnTo>
                  <a:lnTo>
                    <a:pt x="33149" y="189661"/>
                  </a:lnTo>
                  <a:lnTo>
                    <a:pt x="26646" y="179836"/>
                  </a:lnTo>
                  <a:lnTo>
                    <a:pt x="21323" y="168262"/>
                  </a:lnTo>
                  <a:lnTo>
                    <a:pt x="21202" y="168000"/>
                  </a:lnTo>
                  <a:lnTo>
                    <a:pt x="17463" y="154037"/>
                  </a:lnTo>
                  <a:lnTo>
                    <a:pt x="16073" y="137833"/>
                  </a:lnTo>
                  <a:lnTo>
                    <a:pt x="21759" y="109679"/>
                  </a:lnTo>
                  <a:lnTo>
                    <a:pt x="37264" y="86685"/>
                  </a:lnTo>
                  <a:lnTo>
                    <a:pt x="60256" y="71180"/>
                  </a:lnTo>
                  <a:lnTo>
                    <a:pt x="88403" y="65493"/>
                  </a:lnTo>
                  <a:lnTo>
                    <a:pt x="155361" y="65493"/>
                  </a:lnTo>
                  <a:lnTo>
                    <a:pt x="160735" y="60121"/>
                  </a:lnTo>
                  <a:lnTo>
                    <a:pt x="160735" y="17272"/>
                  </a:lnTo>
                  <a:lnTo>
                    <a:pt x="184778" y="17272"/>
                  </a:lnTo>
                  <a:lnTo>
                    <a:pt x="166762" y="1054"/>
                  </a:lnTo>
                  <a:lnTo>
                    <a:pt x="159980" y="0"/>
                  </a:lnTo>
                  <a:close/>
                </a:path>
                <a:path w="257175" h="226695">
                  <a:moveTo>
                    <a:pt x="155361" y="113715"/>
                  </a:moveTo>
                  <a:lnTo>
                    <a:pt x="96441" y="113715"/>
                  </a:lnTo>
                  <a:lnTo>
                    <a:pt x="71414" y="118767"/>
                  </a:lnTo>
                  <a:lnTo>
                    <a:pt x="50977" y="132545"/>
                  </a:lnTo>
                  <a:lnTo>
                    <a:pt x="37199" y="152983"/>
                  </a:lnTo>
                  <a:lnTo>
                    <a:pt x="32800" y="174778"/>
                  </a:lnTo>
                  <a:lnTo>
                    <a:pt x="32147" y="178104"/>
                  </a:lnTo>
                  <a:lnTo>
                    <a:pt x="32147" y="182181"/>
                  </a:lnTo>
                  <a:lnTo>
                    <a:pt x="32499" y="186093"/>
                  </a:lnTo>
                  <a:lnTo>
                    <a:pt x="33149" y="189661"/>
                  </a:lnTo>
                  <a:lnTo>
                    <a:pt x="49765" y="189661"/>
                  </a:lnTo>
                  <a:lnTo>
                    <a:pt x="49298" y="188284"/>
                  </a:lnTo>
                  <a:lnTo>
                    <a:pt x="48411" y="179836"/>
                  </a:lnTo>
                  <a:lnTo>
                    <a:pt x="48341" y="179171"/>
                  </a:lnTo>
                  <a:lnTo>
                    <a:pt x="48229" y="178104"/>
                  </a:lnTo>
                  <a:lnTo>
                    <a:pt x="49023" y="174040"/>
                  </a:lnTo>
                  <a:lnTo>
                    <a:pt x="52011" y="159245"/>
                  </a:lnTo>
                  <a:lnTo>
                    <a:pt x="62348" y="143917"/>
                  </a:lnTo>
                  <a:lnTo>
                    <a:pt x="77676" y="133583"/>
                  </a:lnTo>
                  <a:lnTo>
                    <a:pt x="96441" y="129794"/>
                  </a:lnTo>
                  <a:lnTo>
                    <a:pt x="160735" y="129794"/>
                  </a:lnTo>
                  <a:lnTo>
                    <a:pt x="160735" y="119087"/>
                  </a:lnTo>
                  <a:lnTo>
                    <a:pt x="155361" y="113715"/>
                  </a:lnTo>
                  <a:close/>
                </a:path>
                <a:path w="257175" h="226695">
                  <a:moveTo>
                    <a:pt x="160735" y="129794"/>
                  </a:moveTo>
                  <a:lnTo>
                    <a:pt x="144660" y="129794"/>
                  </a:lnTo>
                  <a:lnTo>
                    <a:pt x="144660" y="168262"/>
                  </a:lnTo>
                  <a:lnTo>
                    <a:pt x="148278" y="173888"/>
                  </a:lnTo>
                  <a:lnTo>
                    <a:pt x="148376" y="174040"/>
                  </a:lnTo>
                  <a:lnTo>
                    <a:pt x="160030" y="179171"/>
                  </a:lnTo>
                  <a:lnTo>
                    <a:pt x="166762" y="178104"/>
                  </a:lnTo>
                  <a:lnTo>
                    <a:pt x="184763" y="161937"/>
                  </a:lnTo>
                  <a:lnTo>
                    <a:pt x="160735" y="161937"/>
                  </a:lnTo>
                  <a:lnTo>
                    <a:pt x="160735" y="129794"/>
                  </a:lnTo>
                  <a:close/>
                </a:path>
                <a:path w="257175" h="226695">
                  <a:moveTo>
                    <a:pt x="184778" y="17272"/>
                  </a:moveTo>
                  <a:lnTo>
                    <a:pt x="160735" y="17272"/>
                  </a:lnTo>
                  <a:lnTo>
                    <a:pt x="241101" y="89611"/>
                  </a:lnTo>
                  <a:lnTo>
                    <a:pt x="160735" y="161937"/>
                  </a:lnTo>
                  <a:lnTo>
                    <a:pt x="184763" y="161937"/>
                  </a:lnTo>
                  <a:lnTo>
                    <a:pt x="251852" y="101561"/>
                  </a:lnTo>
                  <a:lnTo>
                    <a:pt x="255215" y="98501"/>
                  </a:lnTo>
                  <a:lnTo>
                    <a:pt x="257175" y="94170"/>
                  </a:lnTo>
                  <a:lnTo>
                    <a:pt x="257175" y="85026"/>
                  </a:lnTo>
                  <a:lnTo>
                    <a:pt x="255264" y="80721"/>
                  </a:lnTo>
                  <a:lnTo>
                    <a:pt x="184778" y="17272"/>
                  </a:lnTo>
                  <a:close/>
                </a:path>
              </a:pathLst>
            </a:custGeom>
            <a:solidFill>
              <a:srgbClr val="D4D4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600075" y="5467349"/>
              <a:ext cx="857250" cy="1028700"/>
            </a:xfrm>
            <a:custGeom>
              <a:avLst/>
              <a:gdLst/>
              <a:ahLst/>
              <a:cxnLst/>
              <a:rect l="l" t="t" r="r" b="b"/>
              <a:pathLst>
                <a:path w="857250" h="1028700">
                  <a:moveTo>
                    <a:pt x="857250" y="0"/>
                  </a:moveTo>
                  <a:lnTo>
                    <a:pt x="428625" y="171450"/>
                  </a:lnTo>
                  <a:lnTo>
                    <a:pt x="0" y="0"/>
                  </a:lnTo>
                  <a:lnTo>
                    <a:pt x="0" y="857251"/>
                  </a:lnTo>
                  <a:lnTo>
                    <a:pt x="428625" y="1028701"/>
                  </a:lnTo>
                  <a:lnTo>
                    <a:pt x="857250" y="857251"/>
                  </a:lnTo>
                  <a:lnTo>
                    <a:pt x="857250" y="0"/>
                  </a:lnTo>
                  <a:close/>
                </a:path>
              </a:pathLst>
            </a:custGeom>
            <a:solidFill>
              <a:srgbClr val="484B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920948" y="5857875"/>
              <a:ext cx="225425" cy="257175"/>
            </a:xfrm>
            <a:custGeom>
              <a:avLst/>
              <a:gdLst/>
              <a:ahLst/>
              <a:cxnLst/>
              <a:rect l="l" t="t" r="r" b="b"/>
              <a:pathLst>
                <a:path w="225425" h="257175">
                  <a:moveTo>
                    <a:pt x="116735" y="0"/>
                  </a:moveTo>
                  <a:lnTo>
                    <a:pt x="108292" y="0"/>
                  </a:lnTo>
                  <a:lnTo>
                    <a:pt x="104110" y="411"/>
                  </a:lnTo>
                  <a:lnTo>
                    <a:pt x="64066" y="21813"/>
                  </a:lnTo>
                  <a:lnTo>
                    <a:pt x="48220" y="60072"/>
                  </a:lnTo>
                  <a:lnTo>
                    <a:pt x="48220" y="68515"/>
                  </a:lnTo>
                  <a:lnTo>
                    <a:pt x="64066" y="106768"/>
                  </a:lnTo>
                  <a:lnTo>
                    <a:pt x="104110" y="128176"/>
                  </a:lnTo>
                  <a:lnTo>
                    <a:pt x="108292" y="128587"/>
                  </a:lnTo>
                  <a:lnTo>
                    <a:pt x="116735" y="128587"/>
                  </a:lnTo>
                  <a:lnTo>
                    <a:pt x="154989" y="112736"/>
                  </a:lnTo>
                  <a:lnTo>
                    <a:pt x="155211" y="112514"/>
                  </a:lnTo>
                  <a:lnTo>
                    <a:pt x="106119" y="112514"/>
                  </a:lnTo>
                  <a:lnTo>
                    <a:pt x="99968" y="111288"/>
                  </a:lnTo>
                  <a:lnTo>
                    <a:pt x="65519" y="76840"/>
                  </a:lnTo>
                  <a:lnTo>
                    <a:pt x="64293" y="70688"/>
                  </a:lnTo>
                  <a:lnTo>
                    <a:pt x="64293" y="57899"/>
                  </a:lnTo>
                  <a:lnTo>
                    <a:pt x="88150" y="22189"/>
                  </a:lnTo>
                  <a:lnTo>
                    <a:pt x="106119" y="16073"/>
                  </a:lnTo>
                  <a:lnTo>
                    <a:pt x="155218" y="16073"/>
                  </a:lnTo>
                  <a:lnTo>
                    <a:pt x="154989" y="15844"/>
                  </a:lnTo>
                  <a:lnTo>
                    <a:pt x="120917" y="411"/>
                  </a:lnTo>
                  <a:lnTo>
                    <a:pt x="116735" y="0"/>
                  </a:lnTo>
                  <a:close/>
                </a:path>
                <a:path w="225425" h="257175">
                  <a:moveTo>
                    <a:pt x="155218" y="16073"/>
                  </a:moveTo>
                  <a:lnTo>
                    <a:pt x="118908" y="16073"/>
                  </a:lnTo>
                  <a:lnTo>
                    <a:pt x="125060" y="17293"/>
                  </a:lnTo>
                  <a:lnTo>
                    <a:pt x="136878" y="22189"/>
                  </a:lnTo>
                  <a:lnTo>
                    <a:pt x="160735" y="57899"/>
                  </a:lnTo>
                  <a:lnTo>
                    <a:pt x="160735" y="70688"/>
                  </a:lnTo>
                  <a:lnTo>
                    <a:pt x="136878" y="106396"/>
                  </a:lnTo>
                  <a:lnTo>
                    <a:pt x="118908" y="112514"/>
                  </a:lnTo>
                  <a:lnTo>
                    <a:pt x="155211" y="112514"/>
                  </a:lnTo>
                  <a:lnTo>
                    <a:pt x="176396" y="72692"/>
                  </a:lnTo>
                  <a:lnTo>
                    <a:pt x="176808" y="68515"/>
                  </a:lnTo>
                  <a:lnTo>
                    <a:pt x="176808" y="60072"/>
                  </a:lnTo>
                  <a:lnTo>
                    <a:pt x="160962" y="21813"/>
                  </a:lnTo>
                  <a:lnTo>
                    <a:pt x="155218" y="16073"/>
                  </a:lnTo>
                  <a:close/>
                </a:path>
                <a:path w="225425" h="257175">
                  <a:moveTo>
                    <a:pt x="135468" y="152697"/>
                  </a:moveTo>
                  <a:lnTo>
                    <a:pt x="89560" y="152697"/>
                  </a:lnTo>
                  <a:lnTo>
                    <a:pt x="54694" y="159732"/>
                  </a:lnTo>
                  <a:lnTo>
                    <a:pt x="26226" y="178922"/>
                  </a:lnTo>
                  <a:lnTo>
                    <a:pt x="7036" y="207389"/>
                  </a:lnTo>
                  <a:lnTo>
                    <a:pt x="0" y="242257"/>
                  </a:lnTo>
                  <a:lnTo>
                    <a:pt x="0" y="250492"/>
                  </a:lnTo>
                  <a:lnTo>
                    <a:pt x="6682" y="257175"/>
                  </a:lnTo>
                  <a:lnTo>
                    <a:pt x="218346" y="257175"/>
                  </a:lnTo>
                  <a:lnTo>
                    <a:pt x="225028" y="250492"/>
                  </a:lnTo>
                  <a:lnTo>
                    <a:pt x="225028" y="242257"/>
                  </a:lnTo>
                  <a:lnTo>
                    <a:pt x="224795" y="241101"/>
                  </a:lnTo>
                  <a:lnTo>
                    <a:pt x="16074" y="241101"/>
                  </a:lnTo>
                  <a:lnTo>
                    <a:pt x="22181" y="212910"/>
                  </a:lnTo>
                  <a:lnTo>
                    <a:pt x="37993" y="189922"/>
                  </a:lnTo>
                  <a:lnTo>
                    <a:pt x="61217" y="174442"/>
                  </a:lnTo>
                  <a:lnTo>
                    <a:pt x="89560" y="168770"/>
                  </a:lnTo>
                  <a:lnTo>
                    <a:pt x="183741" y="168770"/>
                  </a:lnTo>
                  <a:lnTo>
                    <a:pt x="170334" y="159732"/>
                  </a:lnTo>
                  <a:lnTo>
                    <a:pt x="135468" y="152697"/>
                  </a:lnTo>
                  <a:close/>
                </a:path>
                <a:path w="225425" h="257175">
                  <a:moveTo>
                    <a:pt x="183741" y="168770"/>
                  </a:moveTo>
                  <a:lnTo>
                    <a:pt x="135468" y="168770"/>
                  </a:lnTo>
                  <a:lnTo>
                    <a:pt x="163839" y="174442"/>
                  </a:lnTo>
                  <a:lnTo>
                    <a:pt x="187072" y="189922"/>
                  </a:lnTo>
                  <a:lnTo>
                    <a:pt x="202875" y="212910"/>
                  </a:lnTo>
                  <a:lnTo>
                    <a:pt x="208955" y="241101"/>
                  </a:lnTo>
                  <a:lnTo>
                    <a:pt x="224795" y="241101"/>
                  </a:lnTo>
                  <a:lnTo>
                    <a:pt x="217992" y="207389"/>
                  </a:lnTo>
                  <a:lnTo>
                    <a:pt x="198801" y="178922"/>
                  </a:lnTo>
                  <a:lnTo>
                    <a:pt x="183741" y="168770"/>
                  </a:lnTo>
                  <a:close/>
                </a:path>
              </a:pathLst>
            </a:custGeom>
            <a:solidFill>
              <a:srgbClr val="D4D4D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1701800" y="1506537"/>
            <a:ext cx="3376295" cy="474154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65">
                <a:solidFill>
                  <a:srgbClr val="D4D4D1"/>
                </a:solidFill>
                <a:latin typeface="Tahoma"/>
                <a:cs typeface="Tahoma"/>
              </a:rPr>
              <a:t>Import</a:t>
            </a:r>
            <a:r>
              <a:rPr dirty="0" sz="1650" spc="-95">
                <a:solidFill>
                  <a:srgbClr val="D4D4D1"/>
                </a:solidFill>
                <a:latin typeface="Tahoma"/>
                <a:cs typeface="Tahoma"/>
              </a:rPr>
              <a:t> </a:t>
            </a:r>
            <a:r>
              <a:rPr dirty="0" sz="1650" spc="30">
                <a:solidFill>
                  <a:srgbClr val="D4D4D1"/>
                </a:solidFill>
                <a:latin typeface="Tahoma"/>
                <a:cs typeface="Tahoma"/>
              </a:rPr>
              <a:t>Data</a:t>
            </a:r>
            <a:endParaRPr sz="16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dirty="0" sz="1350" spc="-10">
                <a:solidFill>
                  <a:srgbClr val="D4D4D1"/>
                </a:solidFill>
                <a:latin typeface="Roboto"/>
                <a:cs typeface="Roboto"/>
              </a:rPr>
              <a:t>Bring</a:t>
            </a:r>
            <a:r>
              <a:rPr dirty="0" sz="1350" spc="-55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D4D4D1"/>
                </a:solidFill>
                <a:latin typeface="Roboto"/>
                <a:cs typeface="Roboto"/>
              </a:rPr>
              <a:t>in</a:t>
            </a:r>
            <a:r>
              <a:rPr dirty="0" sz="1350" spc="-5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D4D4D1"/>
                </a:solidFill>
                <a:latin typeface="Roboto"/>
                <a:cs typeface="Roboto"/>
              </a:rPr>
              <a:t>your</a:t>
            </a:r>
            <a:r>
              <a:rPr dirty="0" sz="1350" spc="-5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D4D4D1"/>
                </a:solidFill>
                <a:latin typeface="Roboto"/>
                <a:cs typeface="Roboto"/>
              </a:rPr>
              <a:t>raw</a:t>
            </a:r>
            <a:r>
              <a:rPr dirty="0" sz="1350" spc="-5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D4D4D1"/>
                </a:solidFill>
                <a:latin typeface="Roboto"/>
                <a:cs typeface="Roboto"/>
              </a:rPr>
              <a:t>data</a:t>
            </a:r>
            <a:r>
              <a:rPr dirty="0" sz="1350" spc="-5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D4D4D1"/>
                </a:solidFill>
                <a:latin typeface="Roboto"/>
                <a:cs typeface="Roboto"/>
              </a:rPr>
              <a:t>from</a:t>
            </a:r>
            <a:r>
              <a:rPr dirty="0" sz="1350" spc="-5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D4D4D1"/>
                </a:solidFill>
                <a:latin typeface="Roboto"/>
                <a:cs typeface="Roboto"/>
              </a:rPr>
              <a:t>various</a:t>
            </a:r>
            <a:r>
              <a:rPr dirty="0" sz="1350" spc="-5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D4D4D1"/>
                </a:solidFill>
                <a:latin typeface="Roboto"/>
                <a:cs typeface="Roboto"/>
              </a:rPr>
              <a:t>sources.</a:t>
            </a:r>
            <a:endParaRPr sz="135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35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65"/>
              </a:spcBef>
            </a:pPr>
            <a:endParaRPr sz="13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dirty="0" sz="1650" spc="70">
                <a:solidFill>
                  <a:srgbClr val="D4D4D1"/>
                </a:solidFill>
                <a:latin typeface="Tahoma"/>
                <a:cs typeface="Tahoma"/>
              </a:rPr>
              <a:t>Clean</a:t>
            </a:r>
            <a:r>
              <a:rPr dirty="0" sz="1650" spc="-114">
                <a:solidFill>
                  <a:srgbClr val="D4D4D1"/>
                </a:solidFill>
                <a:latin typeface="Tahoma"/>
                <a:cs typeface="Tahoma"/>
              </a:rPr>
              <a:t> </a:t>
            </a:r>
            <a:r>
              <a:rPr dirty="0" sz="1650" spc="75">
                <a:solidFill>
                  <a:srgbClr val="D4D4D1"/>
                </a:solidFill>
                <a:latin typeface="Tahoma"/>
                <a:cs typeface="Tahoma"/>
              </a:rPr>
              <a:t>&amp;</a:t>
            </a:r>
            <a:r>
              <a:rPr dirty="0" sz="1650" spc="-114">
                <a:solidFill>
                  <a:srgbClr val="D4D4D1"/>
                </a:solidFill>
                <a:latin typeface="Tahoma"/>
                <a:cs typeface="Tahoma"/>
              </a:rPr>
              <a:t> </a:t>
            </a:r>
            <a:r>
              <a:rPr dirty="0" sz="1650" spc="55">
                <a:solidFill>
                  <a:srgbClr val="D4D4D1"/>
                </a:solidFill>
                <a:latin typeface="Tahoma"/>
                <a:cs typeface="Tahoma"/>
              </a:rPr>
              <a:t>Prepare</a:t>
            </a:r>
            <a:endParaRPr sz="16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dirty="0" sz="1350" spc="-10">
                <a:solidFill>
                  <a:srgbClr val="D4D4D1"/>
                </a:solidFill>
                <a:latin typeface="Roboto"/>
                <a:cs typeface="Roboto"/>
              </a:rPr>
              <a:t>Transform</a:t>
            </a:r>
            <a:r>
              <a:rPr dirty="0" sz="1350" spc="-35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D4D4D1"/>
                </a:solidFill>
                <a:latin typeface="Roboto"/>
                <a:cs typeface="Roboto"/>
              </a:rPr>
              <a:t>and</a:t>
            </a:r>
            <a:r>
              <a:rPr dirty="0" sz="1350" spc="-3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D4D4D1"/>
                </a:solidFill>
                <a:latin typeface="Roboto"/>
                <a:cs typeface="Roboto"/>
              </a:rPr>
              <a:t>model</a:t>
            </a:r>
            <a:r>
              <a:rPr dirty="0" sz="1350" spc="-35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D4D4D1"/>
                </a:solidFill>
                <a:latin typeface="Roboto"/>
                <a:cs typeface="Roboto"/>
              </a:rPr>
              <a:t>data</a:t>
            </a:r>
            <a:r>
              <a:rPr dirty="0" sz="1350" spc="-3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D4D4D1"/>
                </a:solidFill>
                <a:latin typeface="Roboto"/>
                <a:cs typeface="Roboto"/>
              </a:rPr>
              <a:t>for</a:t>
            </a:r>
            <a:r>
              <a:rPr dirty="0" sz="1350" spc="-35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D4D4D1"/>
                </a:solidFill>
                <a:latin typeface="Roboto"/>
                <a:cs typeface="Roboto"/>
              </a:rPr>
              <a:t>analysis.</a:t>
            </a:r>
            <a:endParaRPr sz="135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35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65"/>
              </a:spcBef>
            </a:pPr>
            <a:endParaRPr sz="13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dirty="0" sz="1650" spc="60">
                <a:solidFill>
                  <a:srgbClr val="D4D4D1"/>
                </a:solidFill>
                <a:latin typeface="Tahoma"/>
                <a:cs typeface="Tahoma"/>
              </a:rPr>
              <a:t>Create</a:t>
            </a:r>
            <a:r>
              <a:rPr dirty="0" sz="1650" spc="-114">
                <a:solidFill>
                  <a:srgbClr val="D4D4D1"/>
                </a:solidFill>
                <a:latin typeface="Tahoma"/>
                <a:cs typeface="Tahoma"/>
              </a:rPr>
              <a:t> </a:t>
            </a:r>
            <a:r>
              <a:rPr dirty="0" sz="1650" spc="65">
                <a:solidFill>
                  <a:srgbClr val="D4D4D1"/>
                </a:solidFill>
                <a:latin typeface="Tahoma"/>
                <a:cs typeface="Tahoma"/>
              </a:rPr>
              <a:t>Visuals</a:t>
            </a:r>
            <a:endParaRPr sz="16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dirty="0" sz="1350" spc="-10">
                <a:solidFill>
                  <a:srgbClr val="D4D4D1"/>
                </a:solidFill>
                <a:latin typeface="Roboto"/>
                <a:cs typeface="Roboto"/>
              </a:rPr>
              <a:t>Design</a:t>
            </a:r>
            <a:r>
              <a:rPr dirty="0" sz="1350" spc="-55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D4D4D1"/>
                </a:solidFill>
                <a:latin typeface="Roboto"/>
                <a:cs typeface="Roboto"/>
              </a:rPr>
              <a:t>interactive</a:t>
            </a:r>
            <a:r>
              <a:rPr dirty="0" sz="1350" spc="-5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D4D4D1"/>
                </a:solidFill>
                <a:latin typeface="Roboto"/>
                <a:cs typeface="Roboto"/>
              </a:rPr>
              <a:t>charts</a:t>
            </a:r>
            <a:r>
              <a:rPr dirty="0" sz="1350" spc="-5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D4D4D1"/>
                </a:solidFill>
                <a:latin typeface="Roboto"/>
                <a:cs typeface="Roboto"/>
              </a:rPr>
              <a:t>and</a:t>
            </a:r>
            <a:r>
              <a:rPr dirty="0" sz="1350" spc="-5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D4D4D1"/>
                </a:solidFill>
                <a:latin typeface="Roboto"/>
                <a:cs typeface="Roboto"/>
              </a:rPr>
              <a:t>dashboards.</a:t>
            </a:r>
            <a:endParaRPr sz="135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35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65"/>
              </a:spcBef>
            </a:pPr>
            <a:endParaRPr sz="13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dirty="0" sz="1650" spc="80">
                <a:solidFill>
                  <a:srgbClr val="D4D4D1"/>
                </a:solidFill>
                <a:latin typeface="Tahoma"/>
                <a:cs typeface="Tahoma"/>
              </a:rPr>
              <a:t>Publish</a:t>
            </a:r>
            <a:r>
              <a:rPr dirty="0" sz="1650" spc="-114">
                <a:solidFill>
                  <a:srgbClr val="D4D4D1"/>
                </a:solidFill>
                <a:latin typeface="Tahoma"/>
                <a:cs typeface="Tahoma"/>
              </a:rPr>
              <a:t> </a:t>
            </a:r>
            <a:r>
              <a:rPr dirty="0" sz="1650" spc="75">
                <a:solidFill>
                  <a:srgbClr val="D4D4D1"/>
                </a:solidFill>
                <a:latin typeface="Tahoma"/>
                <a:cs typeface="Tahoma"/>
              </a:rPr>
              <a:t>&amp;</a:t>
            </a:r>
            <a:r>
              <a:rPr dirty="0" sz="1650" spc="-114">
                <a:solidFill>
                  <a:srgbClr val="D4D4D1"/>
                </a:solidFill>
                <a:latin typeface="Tahoma"/>
                <a:cs typeface="Tahoma"/>
              </a:rPr>
              <a:t> </a:t>
            </a:r>
            <a:r>
              <a:rPr dirty="0" sz="1650" spc="45">
                <a:solidFill>
                  <a:srgbClr val="D4D4D1"/>
                </a:solidFill>
                <a:latin typeface="Tahoma"/>
                <a:cs typeface="Tahoma"/>
              </a:rPr>
              <a:t>Share</a:t>
            </a:r>
            <a:endParaRPr sz="16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dirty="0" sz="1350" spc="-10">
                <a:solidFill>
                  <a:srgbClr val="D4D4D1"/>
                </a:solidFill>
                <a:latin typeface="Roboto"/>
                <a:cs typeface="Roboto"/>
              </a:rPr>
              <a:t>Distribute</a:t>
            </a:r>
            <a:r>
              <a:rPr dirty="0" sz="1350" spc="-55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D4D4D1"/>
                </a:solidFill>
                <a:latin typeface="Roboto"/>
                <a:cs typeface="Roboto"/>
              </a:rPr>
              <a:t>your</a:t>
            </a:r>
            <a:r>
              <a:rPr dirty="0" sz="1350" spc="-5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D4D4D1"/>
                </a:solidFill>
                <a:latin typeface="Roboto"/>
                <a:cs typeface="Roboto"/>
              </a:rPr>
              <a:t>reports</a:t>
            </a:r>
            <a:r>
              <a:rPr dirty="0" sz="1350" spc="-55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D4D4D1"/>
                </a:solidFill>
                <a:latin typeface="Roboto"/>
                <a:cs typeface="Roboto"/>
              </a:rPr>
              <a:t>online</a:t>
            </a:r>
            <a:r>
              <a:rPr dirty="0" sz="1350" spc="-5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D4D4D1"/>
                </a:solidFill>
                <a:latin typeface="Roboto"/>
                <a:cs typeface="Roboto"/>
              </a:rPr>
              <a:t>to</a:t>
            </a:r>
            <a:r>
              <a:rPr dirty="0" sz="1350" spc="-55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D4D4D1"/>
                </a:solidFill>
                <a:latin typeface="Roboto"/>
                <a:cs typeface="Roboto"/>
              </a:rPr>
              <a:t>colleagues.</a:t>
            </a:r>
            <a:endParaRPr sz="135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35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65"/>
              </a:spcBef>
            </a:pPr>
            <a:endParaRPr sz="13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dirty="0" sz="1650" spc="75">
                <a:solidFill>
                  <a:srgbClr val="D4D4D1"/>
                </a:solidFill>
                <a:latin typeface="Tahoma"/>
                <a:cs typeface="Tahoma"/>
              </a:rPr>
              <a:t>View</a:t>
            </a:r>
            <a:r>
              <a:rPr dirty="0" sz="1650" spc="-114">
                <a:solidFill>
                  <a:srgbClr val="D4D4D1"/>
                </a:solidFill>
                <a:latin typeface="Tahoma"/>
                <a:cs typeface="Tahoma"/>
              </a:rPr>
              <a:t> </a:t>
            </a:r>
            <a:r>
              <a:rPr dirty="0" sz="1650" spc="75">
                <a:solidFill>
                  <a:srgbClr val="D4D4D1"/>
                </a:solidFill>
                <a:latin typeface="Tahoma"/>
                <a:cs typeface="Tahoma"/>
              </a:rPr>
              <a:t>&amp;</a:t>
            </a:r>
            <a:r>
              <a:rPr dirty="0" sz="1650" spc="-110">
                <a:solidFill>
                  <a:srgbClr val="D4D4D1"/>
                </a:solidFill>
                <a:latin typeface="Tahoma"/>
                <a:cs typeface="Tahoma"/>
              </a:rPr>
              <a:t> </a:t>
            </a:r>
            <a:r>
              <a:rPr dirty="0" sz="1650" spc="55">
                <a:solidFill>
                  <a:srgbClr val="D4D4D1"/>
                </a:solidFill>
                <a:latin typeface="Tahoma"/>
                <a:cs typeface="Tahoma"/>
              </a:rPr>
              <a:t>Consume</a:t>
            </a:r>
            <a:endParaRPr sz="16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dirty="0" sz="1350">
                <a:solidFill>
                  <a:srgbClr val="D4D4D1"/>
                </a:solidFill>
                <a:latin typeface="Roboto"/>
                <a:cs typeface="Roboto"/>
              </a:rPr>
              <a:t>Empower</a:t>
            </a:r>
            <a:r>
              <a:rPr dirty="0" sz="1350" spc="-4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D4D4D1"/>
                </a:solidFill>
                <a:latin typeface="Roboto"/>
                <a:cs typeface="Roboto"/>
              </a:rPr>
              <a:t>others</a:t>
            </a:r>
            <a:r>
              <a:rPr dirty="0" sz="1350" spc="-4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D4D4D1"/>
                </a:solidFill>
                <a:latin typeface="Roboto"/>
                <a:cs typeface="Roboto"/>
              </a:rPr>
              <a:t>to</a:t>
            </a:r>
            <a:r>
              <a:rPr dirty="0" sz="1350" spc="-4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D4D4D1"/>
                </a:solidFill>
                <a:latin typeface="Roboto"/>
                <a:cs typeface="Roboto"/>
              </a:rPr>
              <a:t>interact</a:t>
            </a:r>
            <a:r>
              <a:rPr dirty="0" sz="1350" spc="-35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D4D4D1"/>
                </a:solidFill>
                <a:latin typeface="Roboto"/>
                <a:cs typeface="Roboto"/>
              </a:rPr>
              <a:t>with</a:t>
            </a:r>
            <a:r>
              <a:rPr dirty="0" sz="1350" spc="-4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D4D4D1"/>
                </a:solidFill>
                <a:latin typeface="Roboto"/>
                <a:cs typeface="Roboto"/>
              </a:rPr>
              <a:t>insights.</a:t>
            </a:r>
            <a:endParaRPr sz="1350">
              <a:latin typeface="Roboto"/>
              <a:cs typeface="Roboto"/>
            </a:endParaRPr>
          </a:p>
        </p:txBody>
      </p:sp>
      <p:pic>
        <p:nvPicPr>
          <p:cNvPr id="16" name="object 16" descr="">
            <a:hlinkClick r:id="rId3"/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80244" y="6459473"/>
            <a:ext cx="1754504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1430000" cy="16916400"/>
          </a:xfrm>
          <a:custGeom>
            <a:avLst/>
            <a:gdLst/>
            <a:ahLst/>
            <a:cxnLst/>
            <a:rect l="l" t="t" r="r" b="b"/>
            <a:pathLst>
              <a:path w="11430000" h="16916400">
                <a:moveTo>
                  <a:pt x="11430000" y="0"/>
                </a:moveTo>
                <a:lnTo>
                  <a:pt x="0" y="0"/>
                </a:lnTo>
                <a:lnTo>
                  <a:pt x="0" y="16916400"/>
                </a:lnTo>
                <a:lnTo>
                  <a:pt x="11430000" y="16916400"/>
                </a:lnTo>
                <a:lnTo>
                  <a:pt x="11430000" y="0"/>
                </a:lnTo>
                <a:close/>
              </a:path>
            </a:pathLst>
          </a:custGeom>
          <a:solidFill>
            <a:srgbClr val="292C3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0075" y="1352550"/>
            <a:ext cx="4286249" cy="264794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587375" y="463550"/>
            <a:ext cx="6637020" cy="14979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110">
                <a:solidFill>
                  <a:srgbClr val="F3F3F2"/>
                </a:solidFill>
                <a:latin typeface="Tahoma"/>
                <a:cs typeface="Tahoma"/>
              </a:rPr>
              <a:t>Power</a:t>
            </a:r>
            <a:r>
              <a:rPr dirty="0" sz="3350" spc="-240">
                <a:solidFill>
                  <a:srgbClr val="F3F3F2"/>
                </a:solidFill>
                <a:latin typeface="Tahoma"/>
                <a:cs typeface="Tahoma"/>
              </a:rPr>
              <a:t> </a:t>
            </a:r>
            <a:r>
              <a:rPr dirty="0" sz="3350" spc="160">
                <a:solidFill>
                  <a:srgbClr val="F3F3F2"/>
                </a:solidFill>
                <a:latin typeface="Tahoma"/>
                <a:cs typeface="Tahoma"/>
              </a:rPr>
              <a:t>BI's</a:t>
            </a:r>
            <a:r>
              <a:rPr dirty="0" sz="3350" spc="-235">
                <a:solidFill>
                  <a:srgbClr val="F3F3F2"/>
                </a:solidFill>
                <a:latin typeface="Tahoma"/>
                <a:cs typeface="Tahoma"/>
              </a:rPr>
              <a:t> </a:t>
            </a:r>
            <a:r>
              <a:rPr dirty="0" sz="3350" spc="55">
                <a:solidFill>
                  <a:srgbClr val="F3F3F2"/>
                </a:solidFill>
                <a:latin typeface="Tahoma"/>
                <a:cs typeface="Tahoma"/>
              </a:rPr>
              <a:t>Data</a:t>
            </a:r>
            <a:r>
              <a:rPr dirty="0" sz="3350" spc="-240">
                <a:solidFill>
                  <a:srgbClr val="F3F3F2"/>
                </a:solidFill>
                <a:latin typeface="Tahoma"/>
                <a:cs typeface="Tahoma"/>
              </a:rPr>
              <a:t> </a:t>
            </a:r>
            <a:r>
              <a:rPr dirty="0" sz="3350" spc="100">
                <a:solidFill>
                  <a:srgbClr val="F3F3F2"/>
                </a:solidFill>
                <a:latin typeface="Tahoma"/>
                <a:cs typeface="Tahoma"/>
              </a:rPr>
              <a:t>Sources</a:t>
            </a:r>
            <a:endParaRPr sz="3350">
              <a:latin typeface="Tahoma"/>
              <a:cs typeface="Tahoma"/>
            </a:endParaRPr>
          </a:p>
          <a:p>
            <a:pPr marL="4512945">
              <a:lnSpc>
                <a:spcPct val="100000"/>
              </a:lnSpc>
              <a:spcBef>
                <a:spcPts val="2855"/>
              </a:spcBef>
            </a:pPr>
            <a:r>
              <a:rPr dirty="0" sz="1650" spc="75">
                <a:solidFill>
                  <a:srgbClr val="D4D4D1"/>
                </a:solidFill>
                <a:latin typeface="Tahoma"/>
                <a:cs typeface="Tahoma"/>
              </a:rPr>
              <a:t>Excel</a:t>
            </a:r>
            <a:r>
              <a:rPr dirty="0" sz="1650" spc="-114">
                <a:solidFill>
                  <a:srgbClr val="D4D4D1"/>
                </a:solidFill>
                <a:latin typeface="Tahoma"/>
                <a:cs typeface="Tahoma"/>
              </a:rPr>
              <a:t> </a:t>
            </a:r>
            <a:r>
              <a:rPr dirty="0" sz="1650" spc="60">
                <a:solidFill>
                  <a:srgbClr val="D4D4D1"/>
                </a:solidFill>
                <a:latin typeface="Tahoma"/>
                <a:cs typeface="Tahoma"/>
              </a:rPr>
              <a:t>Files</a:t>
            </a:r>
            <a:endParaRPr sz="1650">
              <a:latin typeface="Tahoma"/>
              <a:cs typeface="Tahoma"/>
            </a:endParaRPr>
          </a:p>
          <a:p>
            <a:pPr marL="4512945">
              <a:lnSpc>
                <a:spcPct val="100000"/>
              </a:lnSpc>
              <a:spcBef>
                <a:spcPts val="1095"/>
              </a:spcBef>
            </a:pPr>
            <a:r>
              <a:rPr dirty="0" sz="1350" spc="-10">
                <a:solidFill>
                  <a:srgbClr val="D4D4D1"/>
                </a:solidFill>
                <a:latin typeface="Roboto"/>
                <a:cs typeface="Roboto"/>
              </a:rPr>
              <a:t>Easily</a:t>
            </a:r>
            <a:r>
              <a:rPr dirty="0" sz="1350" spc="-3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D4D4D1"/>
                </a:solidFill>
                <a:latin typeface="Roboto"/>
                <a:cs typeface="Roboto"/>
              </a:rPr>
              <a:t>import</a:t>
            </a:r>
            <a:r>
              <a:rPr dirty="0" sz="1350" spc="-3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D4D4D1"/>
                </a:solidFill>
                <a:latin typeface="Roboto"/>
                <a:cs typeface="Roboto"/>
              </a:rPr>
              <a:t>spreadsheets.</a:t>
            </a:r>
            <a:endParaRPr sz="1350">
              <a:latin typeface="Roboto"/>
              <a:cs typeface="Roboto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0075" y="4343400"/>
            <a:ext cx="4286249" cy="2657474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5087937" y="4325937"/>
            <a:ext cx="2491105" cy="62674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>
                <a:solidFill>
                  <a:srgbClr val="D4D4D1"/>
                </a:solidFill>
                <a:latin typeface="Tahoma"/>
                <a:cs typeface="Tahoma"/>
              </a:rPr>
              <a:t>SQL</a:t>
            </a:r>
            <a:r>
              <a:rPr dirty="0" sz="1650" spc="25">
                <a:solidFill>
                  <a:srgbClr val="D4D4D1"/>
                </a:solidFill>
                <a:latin typeface="Tahoma"/>
                <a:cs typeface="Tahoma"/>
              </a:rPr>
              <a:t> </a:t>
            </a:r>
            <a:r>
              <a:rPr dirty="0" sz="1650" spc="45">
                <a:solidFill>
                  <a:srgbClr val="D4D4D1"/>
                </a:solidFill>
                <a:latin typeface="Tahoma"/>
                <a:cs typeface="Tahoma"/>
              </a:rPr>
              <a:t>Server</a:t>
            </a:r>
            <a:endParaRPr sz="16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dirty="0" sz="1350" spc="-10">
                <a:solidFill>
                  <a:srgbClr val="D4D4D1"/>
                </a:solidFill>
                <a:latin typeface="Roboto"/>
                <a:cs typeface="Roboto"/>
              </a:rPr>
              <a:t>Connect</a:t>
            </a:r>
            <a:r>
              <a:rPr dirty="0" sz="1350" spc="-25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D4D4D1"/>
                </a:solidFill>
                <a:latin typeface="Roboto"/>
                <a:cs typeface="Roboto"/>
              </a:rPr>
              <a:t>to</a:t>
            </a:r>
            <a:r>
              <a:rPr dirty="0" sz="1350" spc="-25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D4D4D1"/>
                </a:solidFill>
                <a:latin typeface="Roboto"/>
                <a:cs typeface="Roboto"/>
              </a:rPr>
              <a:t>relational</a:t>
            </a:r>
            <a:r>
              <a:rPr dirty="0" sz="1350" spc="-25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D4D4D1"/>
                </a:solidFill>
                <a:latin typeface="Roboto"/>
                <a:cs typeface="Roboto"/>
              </a:rPr>
              <a:t>databases.</a:t>
            </a:r>
            <a:endParaRPr sz="1350">
              <a:latin typeface="Roboto"/>
              <a:cs typeface="Roboto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0075" y="7343775"/>
            <a:ext cx="4286249" cy="2647949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5087937" y="7326312"/>
            <a:ext cx="2508250" cy="6172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50">
                <a:solidFill>
                  <a:srgbClr val="D4D4D1"/>
                </a:solidFill>
                <a:latin typeface="Tahoma"/>
                <a:cs typeface="Tahoma"/>
              </a:rPr>
              <a:t>SharePoint</a:t>
            </a:r>
            <a:endParaRPr sz="16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dirty="0" sz="1350">
                <a:solidFill>
                  <a:srgbClr val="D4D4D1"/>
                </a:solidFill>
                <a:latin typeface="Roboto"/>
                <a:cs typeface="Roboto"/>
              </a:rPr>
              <a:t>Access</a:t>
            </a:r>
            <a:r>
              <a:rPr dirty="0" sz="1350" spc="-15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 spc="-35">
                <a:solidFill>
                  <a:srgbClr val="D4D4D1"/>
                </a:solidFill>
                <a:latin typeface="Roboto"/>
                <a:cs typeface="Roboto"/>
              </a:rPr>
              <a:t>cloud-</a:t>
            </a:r>
            <a:r>
              <a:rPr dirty="0" sz="1350" spc="-20">
                <a:solidFill>
                  <a:srgbClr val="D4D4D1"/>
                </a:solidFill>
                <a:latin typeface="Roboto"/>
                <a:cs typeface="Roboto"/>
              </a:rPr>
              <a:t>based</a:t>
            </a:r>
            <a:r>
              <a:rPr dirty="0" sz="1350" spc="-15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D4D4D1"/>
                </a:solidFill>
                <a:latin typeface="Roboto"/>
                <a:cs typeface="Roboto"/>
              </a:rPr>
              <a:t>documents.</a:t>
            </a:r>
            <a:endParaRPr sz="1350">
              <a:latin typeface="Roboto"/>
              <a:cs typeface="Roboto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0075" y="10334625"/>
            <a:ext cx="4286249" cy="2647949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5087937" y="10317162"/>
            <a:ext cx="2253615" cy="62674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60">
                <a:solidFill>
                  <a:srgbClr val="D4D4D1"/>
                </a:solidFill>
                <a:latin typeface="Tahoma"/>
                <a:cs typeface="Tahoma"/>
              </a:rPr>
              <a:t>Microsoft</a:t>
            </a:r>
            <a:r>
              <a:rPr dirty="0" sz="1650" spc="-100">
                <a:solidFill>
                  <a:srgbClr val="D4D4D1"/>
                </a:solidFill>
                <a:latin typeface="Tahoma"/>
                <a:cs typeface="Tahoma"/>
              </a:rPr>
              <a:t> </a:t>
            </a:r>
            <a:r>
              <a:rPr dirty="0" sz="1650" spc="60">
                <a:solidFill>
                  <a:srgbClr val="D4D4D1"/>
                </a:solidFill>
                <a:latin typeface="Tahoma"/>
                <a:cs typeface="Tahoma"/>
              </a:rPr>
              <a:t>Azure</a:t>
            </a:r>
            <a:endParaRPr sz="16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dirty="0" sz="1350" spc="-10">
                <a:solidFill>
                  <a:srgbClr val="D4D4D1"/>
                </a:solidFill>
                <a:latin typeface="Roboto"/>
                <a:cs typeface="Roboto"/>
              </a:rPr>
              <a:t>Integrate</a:t>
            </a:r>
            <a:r>
              <a:rPr dirty="0" sz="1350" spc="-5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D4D4D1"/>
                </a:solidFill>
                <a:latin typeface="Roboto"/>
                <a:cs typeface="Roboto"/>
              </a:rPr>
              <a:t>with</a:t>
            </a:r>
            <a:r>
              <a:rPr dirty="0" sz="1350" spc="-45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D4D4D1"/>
                </a:solidFill>
                <a:latin typeface="Roboto"/>
                <a:cs typeface="Roboto"/>
              </a:rPr>
              <a:t>cloud</a:t>
            </a:r>
            <a:r>
              <a:rPr dirty="0" sz="1350" spc="-45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D4D4D1"/>
                </a:solidFill>
                <a:latin typeface="Roboto"/>
                <a:cs typeface="Roboto"/>
              </a:rPr>
              <a:t>services.</a:t>
            </a:r>
            <a:endParaRPr sz="1350">
              <a:latin typeface="Roboto"/>
              <a:cs typeface="Roboto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00075" y="13325475"/>
            <a:ext cx="4286249" cy="2647948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5087937" y="13308012"/>
            <a:ext cx="2151380" cy="62674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55">
                <a:solidFill>
                  <a:srgbClr val="D4D4D1"/>
                </a:solidFill>
                <a:latin typeface="Tahoma"/>
                <a:cs typeface="Tahoma"/>
              </a:rPr>
              <a:t>Google</a:t>
            </a:r>
            <a:r>
              <a:rPr dirty="0" sz="1650" spc="-100">
                <a:solidFill>
                  <a:srgbClr val="D4D4D1"/>
                </a:solidFill>
                <a:latin typeface="Tahoma"/>
                <a:cs typeface="Tahoma"/>
              </a:rPr>
              <a:t> </a:t>
            </a:r>
            <a:r>
              <a:rPr dirty="0" sz="1650" spc="65">
                <a:solidFill>
                  <a:srgbClr val="D4D4D1"/>
                </a:solidFill>
                <a:latin typeface="Tahoma"/>
                <a:cs typeface="Tahoma"/>
              </a:rPr>
              <a:t>Analytics</a:t>
            </a:r>
            <a:endParaRPr sz="16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dirty="0" sz="1350" spc="-20">
                <a:solidFill>
                  <a:srgbClr val="D4D4D1"/>
                </a:solidFill>
                <a:latin typeface="Roboto"/>
                <a:cs typeface="Roboto"/>
              </a:rPr>
              <a:t>Track</a:t>
            </a:r>
            <a:r>
              <a:rPr dirty="0" sz="1350" spc="-6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D4D4D1"/>
                </a:solidFill>
                <a:latin typeface="Roboto"/>
                <a:cs typeface="Roboto"/>
              </a:rPr>
              <a:t>website</a:t>
            </a:r>
            <a:r>
              <a:rPr dirty="0" sz="1350" spc="-6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D4D4D1"/>
                </a:solidFill>
                <a:latin typeface="Roboto"/>
                <a:cs typeface="Roboto"/>
              </a:rPr>
              <a:t>performance.</a:t>
            </a:r>
            <a:endParaRPr sz="1350">
              <a:latin typeface="Roboto"/>
              <a:cs typeface="Roboto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587375" y="16170275"/>
            <a:ext cx="9255125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>
                <a:solidFill>
                  <a:srgbClr val="D4D4D1"/>
                </a:solidFill>
                <a:latin typeface="Roboto"/>
                <a:cs typeface="Roboto"/>
              </a:rPr>
              <a:t>Power</a:t>
            </a:r>
            <a:r>
              <a:rPr dirty="0" sz="1350" spc="-45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D4D4D1"/>
                </a:solidFill>
                <a:latin typeface="Roboto"/>
                <a:cs typeface="Roboto"/>
              </a:rPr>
              <a:t>BI</a:t>
            </a:r>
            <a:r>
              <a:rPr dirty="0" sz="1350" spc="-45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D4D4D1"/>
                </a:solidFill>
                <a:latin typeface="Roboto"/>
                <a:cs typeface="Roboto"/>
              </a:rPr>
              <a:t>offers</a:t>
            </a:r>
            <a:r>
              <a:rPr dirty="0" sz="1350" spc="-4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D4D4D1"/>
                </a:solidFill>
                <a:latin typeface="Roboto"/>
                <a:cs typeface="Roboto"/>
              </a:rPr>
              <a:t>extensive</a:t>
            </a:r>
            <a:r>
              <a:rPr dirty="0" sz="1350" spc="-45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 spc="-20">
                <a:solidFill>
                  <a:srgbClr val="D4D4D1"/>
                </a:solidFill>
                <a:latin typeface="Roboto"/>
                <a:cs typeface="Roboto"/>
              </a:rPr>
              <a:t>connectivity,</a:t>
            </a:r>
            <a:r>
              <a:rPr dirty="0" sz="1350" spc="-45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D4D4D1"/>
                </a:solidFill>
                <a:latin typeface="Roboto"/>
                <a:cs typeface="Roboto"/>
              </a:rPr>
              <a:t>ensuring</a:t>
            </a:r>
            <a:r>
              <a:rPr dirty="0" sz="1350" spc="-4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D4D4D1"/>
                </a:solidFill>
                <a:latin typeface="Roboto"/>
                <a:cs typeface="Roboto"/>
              </a:rPr>
              <a:t>you</a:t>
            </a:r>
            <a:r>
              <a:rPr dirty="0" sz="1350" spc="-45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D4D4D1"/>
                </a:solidFill>
                <a:latin typeface="Roboto"/>
                <a:cs typeface="Roboto"/>
              </a:rPr>
              <a:t>can</a:t>
            </a:r>
            <a:r>
              <a:rPr dirty="0" sz="1350" spc="-4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D4D4D1"/>
                </a:solidFill>
                <a:latin typeface="Roboto"/>
                <a:cs typeface="Roboto"/>
              </a:rPr>
              <a:t>pull</a:t>
            </a:r>
            <a:r>
              <a:rPr dirty="0" sz="1350" spc="-45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D4D4D1"/>
                </a:solidFill>
                <a:latin typeface="Roboto"/>
                <a:cs typeface="Roboto"/>
              </a:rPr>
              <a:t>data</a:t>
            </a:r>
            <a:r>
              <a:rPr dirty="0" sz="1350" spc="-45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D4D4D1"/>
                </a:solidFill>
                <a:latin typeface="Roboto"/>
                <a:cs typeface="Roboto"/>
              </a:rPr>
              <a:t>from</a:t>
            </a:r>
            <a:r>
              <a:rPr dirty="0" sz="1350" spc="-4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 spc="-20">
                <a:solidFill>
                  <a:srgbClr val="D4D4D1"/>
                </a:solidFill>
                <a:latin typeface="Roboto"/>
                <a:cs typeface="Roboto"/>
              </a:rPr>
              <a:t>nearly</a:t>
            </a:r>
            <a:r>
              <a:rPr dirty="0" sz="1350" spc="-45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D4D4D1"/>
                </a:solidFill>
                <a:latin typeface="Roboto"/>
                <a:cs typeface="Roboto"/>
              </a:rPr>
              <a:t>any</a:t>
            </a:r>
            <a:r>
              <a:rPr dirty="0" sz="1350" spc="-4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D4D4D1"/>
                </a:solidFill>
                <a:latin typeface="Roboto"/>
                <a:cs typeface="Roboto"/>
              </a:rPr>
              <a:t>source</a:t>
            </a:r>
            <a:r>
              <a:rPr dirty="0" sz="1350" spc="-45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 spc="-20">
                <a:solidFill>
                  <a:srgbClr val="D4D4D1"/>
                </a:solidFill>
                <a:latin typeface="Roboto"/>
                <a:cs typeface="Roboto"/>
              </a:rPr>
              <a:t>relevant</a:t>
            </a:r>
            <a:r>
              <a:rPr dirty="0" sz="1350" spc="-45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D4D4D1"/>
                </a:solidFill>
                <a:latin typeface="Roboto"/>
                <a:cs typeface="Roboto"/>
              </a:rPr>
              <a:t>to</a:t>
            </a:r>
            <a:r>
              <a:rPr dirty="0" sz="1350" spc="-4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D4D4D1"/>
                </a:solidFill>
                <a:latin typeface="Roboto"/>
                <a:cs typeface="Roboto"/>
              </a:rPr>
              <a:t>your</a:t>
            </a:r>
            <a:r>
              <a:rPr dirty="0" sz="1350" spc="-45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D4D4D1"/>
                </a:solidFill>
                <a:latin typeface="Roboto"/>
                <a:cs typeface="Roboto"/>
              </a:rPr>
              <a:t>business</a:t>
            </a:r>
            <a:r>
              <a:rPr dirty="0" sz="1350" spc="-4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D4D4D1"/>
                </a:solidFill>
                <a:latin typeface="Roboto"/>
                <a:cs typeface="Roboto"/>
              </a:rPr>
              <a:t>needs.</a:t>
            </a:r>
            <a:endParaRPr sz="1350">
              <a:latin typeface="Roboto"/>
              <a:cs typeface="Roboto"/>
            </a:endParaRPr>
          </a:p>
        </p:txBody>
      </p:sp>
      <p:pic>
        <p:nvPicPr>
          <p:cNvPr id="14" name="object 14" descr="">
            <a:hlinkClick r:id="rId7"/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580244" y="16402050"/>
            <a:ext cx="1754504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7143750" y="253"/>
            <a:ext cx="4286250" cy="6438900"/>
            <a:chOff x="7143750" y="253"/>
            <a:chExt cx="4286250" cy="64389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43750" y="253"/>
              <a:ext cx="4286250" cy="6438645"/>
            </a:xfrm>
            <a:prstGeom prst="rect">
              <a:avLst/>
            </a:prstGeom>
          </p:spPr>
        </p:pic>
        <p:pic>
          <p:nvPicPr>
            <p:cNvPr id="4" name="object 4" descr="">
              <a:hlinkClick r:id="rId3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80244" y="5926073"/>
              <a:ext cx="1754504" cy="4191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01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95"/>
              <a:t>Key</a:t>
            </a:r>
            <a:r>
              <a:rPr dirty="0" spc="-245"/>
              <a:t> </a:t>
            </a:r>
            <a:r>
              <a:rPr dirty="0" spc="110"/>
              <a:t>Power</a:t>
            </a:r>
            <a:r>
              <a:rPr dirty="0" spc="-240"/>
              <a:t> </a:t>
            </a:r>
            <a:r>
              <a:rPr dirty="0" spc="190"/>
              <a:t>BI</a:t>
            </a:r>
            <a:r>
              <a:rPr dirty="0" spc="-240"/>
              <a:t> </a:t>
            </a:r>
            <a:r>
              <a:rPr dirty="0" spc="75"/>
              <a:t>Features</a:t>
            </a:r>
          </a:p>
        </p:txBody>
      </p:sp>
      <p:sp>
        <p:nvSpPr>
          <p:cNvPr id="6" name="object 6" descr=""/>
          <p:cNvSpPr/>
          <p:nvPr/>
        </p:nvSpPr>
        <p:spPr>
          <a:xfrm>
            <a:off x="600075" y="1381124"/>
            <a:ext cx="5943600" cy="990600"/>
          </a:xfrm>
          <a:custGeom>
            <a:avLst/>
            <a:gdLst/>
            <a:ahLst/>
            <a:cxnLst/>
            <a:rect l="l" t="t" r="r" b="b"/>
            <a:pathLst>
              <a:path w="5943600" h="990600">
                <a:moveTo>
                  <a:pt x="5925007" y="0"/>
                </a:moveTo>
                <a:lnTo>
                  <a:pt x="18588" y="0"/>
                </a:lnTo>
                <a:lnTo>
                  <a:pt x="15854" y="546"/>
                </a:lnTo>
                <a:lnTo>
                  <a:pt x="0" y="18592"/>
                </a:lnTo>
                <a:lnTo>
                  <a:pt x="0" y="969175"/>
                </a:lnTo>
                <a:lnTo>
                  <a:pt x="0" y="972007"/>
                </a:lnTo>
                <a:lnTo>
                  <a:pt x="18588" y="990600"/>
                </a:lnTo>
                <a:lnTo>
                  <a:pt x="5925007" y="990600"/>
                </a:lnTo>
                <a:lnTo>
                  <a:pt x="5943600" y="972007"/>
                </a:lnTo>
                <a:lnTo>
                  <a:pt x="5943600" y="18592"/>
                </a:lnTo>
                <a:lnTo>
                  <a:pt x="5927750" y="546"/>
                </a:lnTo>
                <a:lnTo>
                  <a:pt x="5925007" y="0"/>
                </a:lnTo>
                <a:close/>
              </a:path>
            </a:pathLst>
          </a:custGeom>
          <a:solidFill>
            <a:srgbClr val="484B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758825" y="1535112"/>
            <a:ext cx="1981835" cy="62674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>
                <a:solidFill>
                  <a:srgbClr val="D4D4D1"/>
                </a:solidFill>
                <a:latin typeface="Tahoma"/>
                <a:cs typeface="Tahoma"/>
              </a:rPr>
              <a:t>Drag-and-</a:t>
            </a:r>
            <a:r>
              <a:rPr dirty="0" sz="1650" spc="35">
                <a:solidFill>
                  <a:srgbClr val="D4D4D1"/>
                </a:solidFill>
                <a:latin typeface="Tahoma"/>
                <a:cs typeface="Tahoma"/>
              </a:rPr>
              <a:t>Drop</a:t>
            </a:r>
            <a:endParaRPr sz="16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dirty="0" sz="1350">
                <a:solidFill>
                  <a:srgbClr val="D4D4D1"/>
                </a:solidFill>
                <a:latin typeface="Roboto"/>
                <a:cs typeface="Roboto"/>
              </a:rPr>
              <a:t>Effortlessly</a:t>
            </a:r>
            <a:r>
              <a:rPr dirty="0" sz="1350" spc="-45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D4D4D1"/>
                </a:solidFill>
                <a:latin typeface="Roboto"/>
                <a:cs typeface="Roboto"/>
              </a:rPr>
              <a:t>create</a:t>
            </a:r>
            <a:r>
              <a:rPr dirty="0" sz="1350" spc="-45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D4D4D1"/>
                </a:solidFill>
                <a:latin typeface="Roboto"/>
                <a:cs typeface="Roboto"/>
              </a:rPr>
              <a:t>charts.</a:t>
            </a:r>
            <a:endParaRPr sz="1350">
              <a:latin typeface="Roboto"/>
              <a:cs typeface="Roboto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600075" y="2543174"/>
            <a:ext cx="5943600" cy="990600"/>
          </a:xfrm>
          <a:custGeom>
            <a:avLst/>
            <a:gdLst/>
            <a:ahLst/>
            <a:cxnLst/>
            <a:rect l="l" t="t" r="r" b="b"/>
            <a:pathLst>
              <a:path w="5943600" h="990600">
                <a:moveTo>
                  <a:pt x="5925007" y="0"/>
                </a:moveTo>
                <a:lnTo>
                  <a:pt x="18588" y="0"/>
                </a:lnTo>
                <a:lnTo>
                  <a:pt x="15854" y="546"/>
                </a:lnTo>
                <a:lnTo>
                  <a:pt x="0" y="18592"/>
                </a:lnTo>
                <a:lnTo>
                  <a:pt x="0" y="969175"/>
                </a:lnTo>
                <a:lnTo>
                  <a:pt x="0" y="972007"/>
                </a:lnTo>
                <a:lnTo>
                  <a:pt x="18588" y="990600"/>
                </a:lnTo>
                <a:lnTo>
                  <a:pt x="5925007" y="990600"/>
                </a:lnTo>
                <a:lnTo>
                  <a:pt x="5943600" y="972007"/>
                </a:lnTo>
                <a:lnTo>
                  <a:pt x="5943600" y="18592"/>
                </a:lnTo>
                <a:lnTo>
                  <a:pt x="5927750" y="546"/>
                </a:lnTo>
                <a:lnTo>
                  <a:pt x="5925007" y="0"/>
                </a:lnTo>
                <a:close/>
              </a:path>
            </a:pathLst>
          </a:custGeom>
          <a:solidFill>
            <a:srgbClr val="484B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600075" y="3705225"/>
            <a:ext cx="5943600" cy="981075"/>
          </a:xfrm>
          <a:custGeom>
            <a:avLst/>
            <a:gdLst/>
            <a:ahLst/>
            <a:cxnLst/>
            <a:rect l="l" t="t" r="r" b="b"/>
            <a:pathLst>
              <a:path w="5943600" h="981075">
                <a:moveTo>
                  <a:pt x="5925007" y="0"/>
                </a:moveTo>
                <a:lnTo>
                  <a:pt x="18588" y="0"/>
                </a:lnTo>
                <a:lnTo>
                  <a:pt x="15854" y="546"/>
                </a:lnTo>
                <a:lnTo>
                  <a:pt x="0" y="18592"/>
                </a:lnTo>
                <a:lnTo>
                  <a:pt x="0" y="959650"/>
                </a:lnTo>
                <a:lnTo>
                  <a:pt x="0" y="962482"/>
                </a:lnTo>
                <a:lnTo>
                  <a:pt x="18588" y="981075"/>
                </a:lnTo>
                <a:lnTo>
                  <a:pt x="5925007" y="981075"/>
                </a:lnTo>
                <a:lnTo>
                  <a:pt x="5943600" y="962482"/>
                </a:lnTo>
                <a:lnTo>
                  <a:pt x="5943600" y="18592"/>
                </a:lnTo>
                <a:lnTo>
                  <a:pt x="5927750" y="546"/>
                </a:lnTo>
                <a:lnTo>
                  <a:pt x="5925007" y="0"/>
                </a:lnTo>
                <a:close/>
              </a:path>
            </a:pathLst>
          </a:custGeom>
          <a:solidFill>
            <a:srgbClr val="484B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600075" y="4857750"/>
            <a:ext cx="5943600" cy="990600"/>
          </a:xfrm>
          <a:custGeom>
            <a:avLst/>
            <a:gdLst/>
            <a:ahLst/>
            <a:cxnLst/>
            <a:rect l="l" t="t" r="r" b="b"/>
            <a:pathLst>
              <a:path w="5943600" h="990600">
                <a:moveTo>
                  <a:pt x="5925007" y="0"/>
                </a:moveTo>
                <a:lnTo>
                  <a:pt x="18588" y="0"/>
                </a:lnTo>
                <a:lnTo>
                  <a:pt x="15854" y="546"/>
                </a:lnTo>
                <a:lnTo>
                  <a:pt x="0" y="18592"/>
                </a:lnTo>
                <a:lnTo>
                  <a:pt x="0" y="969170"/>
                </a:lnTo>
                <a:lnTo>
                  <a:pt x="0" y="972007"/>
                </a:lnTo>
                <a:lnTo>
                  <a:pt x="18588" y="990596"/>
                </a:lnTo>
                <a:lnTo>
                  <a:pt x="5925007" y="990596"/>
                </a:lnTo>
                <a:lnTo>
                  <a:pt x="5943600" y="972007"/>
                </a:lnTo>
                <a:lnTo>
                  <a:pt x="5943600" y="18592"/>
                </a:lnTo>
                <a:lnTo>
                  <a:pt x="5927750" y="546"/>
                </a:lnTo>
                <a:lnTo>
                  <a:pt x="5925007" y="0"/>
                </a:lnTo>
                <a:close/>
              </a:path>
            </a:pathLst>
          </a:custGeom>
          <a:solidFill>
            <a:srgbClr val="484B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758825" y="2697162"/>
            <a:ext cx="3602990" cy="294132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50" spc="65">
                <a:solidFill>
                  <a:srgbClr val="D4D4D1"/>
                </a:solidFill>
                <a:latin typeface="Tahoma"/>
                <a:cs typeface="Tahoma"/>
              </a:rPr>
              <a:t>Natural</a:t>
            </a:r>
            <a:r>
              <a:rPr dirty="0" sz="1650" spc="25">
                <a:solidFill>
                  <a:srgbClr val="D4D4D1"/>
                </a:solidFill>
                <a:latin typeface="Tahoma"/>
                <a:cs typeface="Tahoma"/>
              </a:rPr>
              <a:t> </a:t>
            </a:r>
            <a:r>
              <a:rPr dirty="0" sz="1650">
                <a:solidFill>
                  <a:srgbClr val="D4D4D1"/>
                </a:solidFill>
                <a:latin typeface="Tahoma"/>
                <a:cs typeface="Tahoma"/>
              </a:rPr>
              <a:t>Language</a:t>
            </a:r>
            <a:r>
              <a:rPr dirty="0" sz="1650" spc="30">
                <a:solidFill>
                  <a:srgbClr val="D4D4D1"/>
                </a:solidFill>
                <a:latin typeface="Tahoma"/>
                <a:cs typeface="Tahoma"/>
              </a:rPr>
              <a:t> </a:t>
            </a:r>
            <a:r>
              <a:rPr dirty="0" sz="1650" spc="-10">
                <a:solidFill>
                  <a:srgbClr val="D4D4D1"/>
                </a:solidFill>
                <a:latin typeface="Tahoma"/>
                <a:cs typeface="Tahoma"/>
              </a:rPr>
              <a:t>Query</a:t>
            </a:r>
            <a:endParaRPr sz="16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dirty="0" sz="1350">
                <a:solidFill>
                  <a:srgbClr val="D4D4D1"/>
                </a:solidFill>
                <a:latin typeface="Roboto"/>
                <a:cs typeface="Roboto"/>
              </a:rPr>
              <a:t>Ask</a:t>
            </a:r>
            <a:r>
              <a:rPr dirty="0" sz="1350" spc="-45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D4D4D1"/>
                </a:solidFill>
                <a:latin typeface="Roboto"/>
                <a:cs typeface="Roboto"/>
              </a:rPr>
              <a:t>"What</a:t>
            </a:r>
            <a:r>
              <a:rPr dirty="0" sz="1350" spc="-4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D4D4D1"/>
                </a:solidFill>
                <a:latin typeface="Roboto"/>
                <a:cs typeface="Roboto"/>
              </a:rPr>
              <a:t>were</a:t>
            </a:r>
            <a:r>
              <a:rPr dirty="0" sz="1350" spc="-4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D4D4D1"/>
                </a:solidFill>
                <a:latin typeface="Roboto"/>
                <a:cs typeface="Roboto"/>
              </a:rPr>
              <a:t>sales</a:t>
            </a:r>
            <a:r>
              <a:rPr dirty="0" sz="1350" spc="-4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D4D4D1"/>
                </a:solidFill>
                <a:latin typeface="Roboto"/>
                <a:cs typeface="Roboto"/>
              </a:rPr>
              <a:t>last</a:t>
            </a:r>
            <a:r>
              <a:rPr dirty="0" sz="1350" spc="-4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D4D4D1"/>
                </a:solidFill>
                <a:latin typeface="Roboto"/>
                <a:cs typeface="Roboto"/>
              </a:rPr>
              <a:t>month?"</a:t>
            </a:r>
            <a:r>
              <a:rPr dirty="0" sz="1350" spc="-45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D4D4D1"/>
                </a:solidFill>
                <a:latin typeface="Roboto"/>
                <a:cs typeface="Roboto"/>
              </a:rPr>
              <a:t>for</a:t>
            </a:r>
            <a:r>
              <a:rPr dirty="0" sz="1350" spc="-4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D4D4D1"/>
                </a:solidFill>
                <a:latin typeface="Roboto"/>
                <a:cs typeface="Roboto"/>
              </a:rPr>
              <a:t>insights.</a:t>
            </a:r>
            <a:endParaRPr sz="135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35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215"/>
              </a:spcBef>
            </a:pPr>
            <a:endParaRPr sz="13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dirty="0" sz="1650" spc="75">
                <a:solidFill>
                  <a:srgbClr val="D4D4D1"/>
                </a:solidFill>
                <a:latin typeface="Tahoma"/>
                <a:cs typeface="Tahoma"/>
              </a:rPr>
              <a:t>AI-</a:t>
            </a:r>
            <a:r>
              <a:rPr dirty="0" sz="1650" spc="70">
                <a:solidFill>
                  <a:srgbClr val="D4D4D1"/>
                </a:solidFill>
                <a:latin typeface="Tahoma"/>
                <a:cs typeface="Tahoma"/>
              </a:rPr>
              <a:t>Powered</a:t>
            </a:r>
            <a:r>
              <a:rPr dirty="0" sz="1650" spc="-105">
                <a:solidFill>
                  <a:srgbClr val="D4D4D1"/>
                </a:solidFill>
                <a:latin typeface="Tahoma"/>
                <a:cs typeface="Tahoma"/>
              </a:rPr>
              <a:t> </a:t>
            </a:r>
            <a:r>
              <a:rPr dirty="0" sz="1650" spc="45">
                <a:solidFill>
                  <a:srgbClr val="D4D4D1"/>
                </a:solidFill>
                <a:latin typeface="Tahoma"/>
                <a:cs typeface="Tahoma"/>
              </a:rPr>
              <a:t>Insights</a:t>
            </a:r>
            <a:endParaRPr sz="16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dirty="0" sz="1350">
                <a:solidFill>
                  <a:srgbClr val="D4D4D1"/>
                </a:solidFill>
                <a:latin typeface="Roboto"/>
                <a:cs typeface="Roboto"/>
              </a:rPr>
              <a:t>Smart</a:t>
            </a:r>
            <a:r>
              <a:rPr dirty="0" sz="1350" spc="-3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D4D4D1"/>
                </a:solidFill>
                <a:latin typeface="Roboto"/>
                <a:cs typeface="Roboto"/>
              </a:rPr>
              <a:t>suggestions</a:t>
            </a:r>
            <a:r>
              <a:rPr dirty="0" sz="1350" spc="-25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D4D4D1"/>
                </a:solidFill>
                <a:latin typeface="Roboto"/>
                <a:cs typeface="Roboto"/>
              </a:rPr>
              <a:t>for</a:t>
            </a:r>
            <a:r>
              <a:rPr dirty="0" sz="1350" spc="-25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D4D4D1"/>
                </a:solidFill>
                <a:latin typeface="Roboto"/>
                <a:cs typeface="Roboto"/>
              </a:rPr>
              <a:t>data</a:t>
            </a:r>
            <a:r>
              <a:rPr dirty="0" sz="1350" spc="-25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D4D4D1"/>
                </a:solidFill>
                <a:latin typeface="Roboto"/>
                <a:cs typeface="Roboto"/>
              </a:rPr>
              <a:t>exploration.</a:t>
            </a:r>
            <a:endParaRPr sz="135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35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140"/>
              </a:spcBef>
            </a:pPr>
            <a:endParaRPr sz="13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dirty="0" sz="1650" spc="65">
                <a:solidFill>
                  <a:srgbClr val="D4D4D1"/>
                </a:solidFill>
                <a:latin typeface="Tahoma"/>
                <a:cs typeface="Tahoma"/>
              </a:rPr>
              <a:t>Automated</a:t>
            </a:r>
            <a:r>
              <a:rPr dirty="0" sz="1650" spc="-105">
                <a:solidFill>
                  <a:srgbClr val="D4D4D1"/>
                </a:solidFill>
                <a:latin typeface="Tahoma"/>
                <a:cs typeface="Tahoma"/>
              </a:rPr>
              <a:t> </a:t>
            </a:r>
            <a:r>
              <a:rPr dirty="0" sz="1650" spc="45">
                <a:solidFill>
                  <a:srgbClr val="D4D4D1"/>
                </a:solidFill>
                <a:latin typeface="Tahoma"/>
                <a:cs typeface="Tahoma"/>
              </a:rPr>
              <a:t>Refresh</a:t>
            </a:r>
            <a:endParaRPr sz="16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dirty="0" sz="1350" spc="-10">
                <a:solidFill>
                  <a:srgbClr val="D4D4D1"/>
                </a:solidFill>
                <a:latin typeface="Roboto"/>
                <a:cs typeface="Roboto"/>
              </a:rPr>
              <a:t>Keeps</a:t>
            </a:r>
            <a:r>
              <a:rPr dirty="0" sz="1350" spc="-5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D4D4D1"/>
                </a:solidFill>
                <a:latin typeface="Roboto"/>
                <a:cs typeface="Roboto"/>
              </a:rPr>
              <a:t>your</a:t>
            </a:r>
            <a:r>
              <a:rPr dirty="0" sz="1350" spc="-5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D4D4D1"/>
                </a:solidFill>
                <a:latin typeface="Roboto"/>
                <a:cs typeface="Roboto"/>
              </a:rPr>
              <a:t>data</a:t>
            </a:r>
            <a:r>
              <a:rPr dirty="0" sz="1350" spc="-5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D4D4D1"/>
                </a:solidFill>
                <a:latin typeface="Roboto"/>
                <a:cs typeface="Roboto"/>
              </a:rPr>
              <a:t>current</a:t>
            </a:r>
            <a:r>
              <a:rPr dirty="0" sz="1350" spc="-45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D4D4D1"/>
                </a:solidFill>
                <a:latin typeface="Roboto"/>
                <a:cs typeface="Roboto"/>
              </a:rPr>
              <a:t>automatically.</a:t>
            </a:r>
            <a:endParaRPr sz="135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1430000" cy="8572500"/>
          </a:xfrm>
          <a:custGeom>
            <a:avLst/>
            <a:gdLst/>
            <a:ahLst/>
            <a:cxnLst/>
            <a:rect l="l" t="t" r="r" b="b"/>
            <a:pathLst>
              <a:path w="11430000" h="8572500">
                <a:moveTo>
                  <a:pt x="11430000" y="0"/>
                </a:moveTo>
                <a:lnTo>
                  <a:pt x="0" y="0"/>
                </a:lnTo>
                <a:lnTo>
                  <a:pt x="0" y="8572500"/>
                </a:lnTo>
                <a:lnTo>
                  <a:pt x="11430000" y="8572500"/>
                </a:lnTo>
                <a:lnTo>
                  <a:pt x="11430000" y="0"/>
                </a:lnTo>
                <a:close/>
              </a:path>
            </a:pathLst>
          </a:custGeom>
          <a:solidFill>
            <a:srgbClr val="292C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55"/>
              <a:t>Data</a:t>
            </a:r>
            <a:r>
              <a:rPr dirty="0" spc="-240"/>
              <a:t> </a:t>
            </a:r>
            <a:r>
              <a:rPr dirty="0" spc="114"/>
              <a:t>Visualization</a:t>
            </a:r>
            <a:r>
              <a:rPr dirty="0" spc="-240"/>
              <a:t> </a:t>
            </a:r>
            <a:r>
              <a:rPr dirty="0" spc="105"/>
              <a:t>in</a:t>
            </a:r>
            <a:r>
              <a:rPr dirty="0" spc="-240"/>
              <a:t> </a:t>
            </a:r>
            <a:r>
              <a:rPr dirty="0" spc="110"/>
              <a:t>Power</a:t>
            </a:r>
            <a:r>
              <a:rPr dirty="0" spc="-240"/>
              <a:t> </a:t>
            </a:r>
            <a:r>
              <a:rPr dirty="0" spc="165"/>
              <a:t>BI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921438" y="1473691"/>
            <a:ext cx="9908540" cy="5365750"/>
            <a:chOff x="921438" y="1473691"/>
            <a:chExt cx="9908540" cy="5365750"/>
          </a:xfrm>
        </p:grpSpPr>
        <p:sp>
          <p:nvSpPr>
            <p:cNvPr id="5" name="object 5" descr=""/>
            <p:cNvSpPr/>
            <p:nvPr/>
          </p:nvSpPr>
          <p:spPr>
            <a:xfrm>
              <a:off x="1002202" y="6763577"/>
              <a:ext cx="9827895" cy="0"/>
            </a:xfrm>
            <a:custGeom>
              <a:avLst/>
              <a:gdLst/>
              <a:ahLst/>
              <a:cxnLst/>
              <a:rect l="l" t="t" r="r" b="b"/>
              <a:pathLst>
                <a:path w="9827895" h="0">
                  <a:moveTo>
                    <a:pt x="0" y="0"/>
                  </a:moveTo>
                  <a:lnTo>
                    <a:pt x="9827684" y="0"/>
                  </a:lnTo>
                </a:path>
              </a:pathLst>
            </a:custGeom>
            <a:ln w="13460">
              <a:solidFill>
                <a:srgbClr val="D4D4D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002202" y="5000285"/>
              <a:ext cx="9827895" cy="0"/>
            </a:xfrm>
            <a:custGeom>
              <a:avLst/>
              <a:gdLst/>
              <a:ahLst/>
              <a:cxnLst/>
              <a:rect l="l" t="t" r="r" b="b"/>
              <a:pathLst>
                <a:path w="9827895" h="0">
                  <a:moveTo>
                    <a:pt x="0" y="0"/>
                  </a:moveTo>
                  <a:lnTo>
                    <a:pt x="9827684" y="0"/>
                  </a:lnTo>
                </a:path>
              </a:pathLst>
            </a:custGeom>
            <a:ln w="13460">
              <a:solidFill>
                <a:srgbClr val="D4D4D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002202" y="3250443"/>
              <a:ext cx="9827895" cy="0"/>
            </a:xfrm>
            <a:custGeom>
              <a:avLst/>
              <a:gdLst/>
              <a:ahLst/>
              <a:cxnLst/>
              <a:rect l="l" t="t" r="r" b="b"/>
              <a:pathLst>
                <a:path w="9827895" h="0">
                  <a:moveTo>
                    <a:pt x="0" y="0"/>
                  </a:moveTo>
                  <a:lnTo>
                    <a:pt x="9827684" y="0"/>
                  </a:lnTo>
                </a:path>
              </a:pathLst>
            </a:custGeom>
            <a:ln w="13460">
              <a:solidFill>
                <a:srgbClr val="D4D4D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002202" y="1487151"/>
              <a:ext cx="9827895" cy="0"/>
            </a:xfrm>
            <a:custGeom>
              <a:avLst/>
              <a:gdLst/>
              <a:ahLst/>
              <a:cxnLst/>
              <a:rect l="l" t="t" r="r" b="b"/>
              <a:pathLst>
                <a:path w="9827895" h="0">
                  <a:moveTo>
                    <a:pt x="0" y="0"/>
                  </a:moveTo>
                  <a:lnTo>
                    <a:pt x="9827684" y="0"/>
                  </a:lnTo>
                </a:path>
              </a:pathLst>
            </a:custGeom>
            <a:ln w="13460">
              <a:solidFill>
                <a:srgbClr val="D4D4D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469555" y="1783283"/>
              <a:ext cx="1090930" cy="4975225"/>
            </a:xfrm>
            <a:custGeom>
              <a:avLst/>
              <a:gdLst/>
              <a:ahLst/>
              <a:cxnLst/>
              <a:rect l="l" t="t" r="r" b="b"/>
              <a:pathLst>
                <a:path w="1090930" h="4975225">
                  <a:moveTo>
                    <a:pt x="1027582" y="0"/>
                  </a:moveTo>
                  <a:lnTo>
                    <a:pt x="67297" y="0"/>
                  </a:lnTo>
                  <a:lnTo>
                    <a:pt x="62877" y="0"/>
                  </a:lnTo>
                  <a:lnTo>
                    <a:pt x="58496" y="431"/>
                  </a:lnTo>
                  <a:lnTo>
                    <a:pt x="22834" y="16586"/>
                  </a:lnTo>
                  <a:lnTo>
                    <a:pt x="2146" y="49834"/>
                  </a:lnTo>
                  <a:lnTo>
                    <a:pt x="0" y="62877"/>
                  </a:lnTo>
                  <a:lnTo>
                    <a:pt x="0" y="4974907"/>
                  </a:lnTo>
                  <a:lnTo>
                    <a:pt x="1090472" y="4974907"/>
                  </a:lnTo>
                  <a:lnTo>
                    <a:pt x="1090472" y="62877"/>
                  </a:lnTo>
                  <a:lnTo>
                    <a:pt x="1076667" y="26225"/>
                  </a:lnTo>
                  <a:lnTo>
                    <a:pt x="1044841" y="3429"/>
                  </a:lnTo>
                  <a:lnTo>
                    <a:pt x="1031963" y="431"/>
                  </a:lnTo>
                  <a:lnTo>
                    <a:pt x="1027582" y="0"/>
                  </a:lnTo>
                  <a:close/>
                </a:path>
              </a:pathLst>
            </a:custGeom>
            <a:solidFill>
              <a:srgbClr val="C74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027362" y="2658198"/>
              <a:ext cx="1090930" cy="4100195"/>
            </a:xfrm>
            <a:custGeom>
              <a:avLst/>
              <a:gdLst/>
              <a:ahLst/>
              <a:cxnLst/>
              <a:rect l="l" t="t" r="r" b="b"/>
              <a:pathLst>
                <a:path w="1090929" h="4100195">
                  <a:moveTo>
                    <a:pt x="1027595" y="0"/>
                  </a:moveTo>
                  <a:lnTo>
                    <a:pt x="67310" y="0"/>
                  </a:lnTo>
                  <a:lnTo>
                    <a:pt x="62890" y="0"/>
                  </a:lnTo>
                  <a:lnTo>
                    <a:pt x="58508" y="431"/>
                  </a:lnTo>
                  <a:lnTo>
                    <a:pt x="22834" y="16586"/>
                  </a:lnTo>
                  <a:lnTo>
                    <a:pt x="2159" y="49834"/>
                  </a:lnTo>
                  <a:lnTo>
                    <a:pt x="0" y="62877"/>
                  </a:lnTo>
                  <a:lnTo>
                    <a:pt x="0" y="4099991"/>
                  </a:lnTo>
                  <a:lnTo>
                    <a:pt x="1090472" y="4099991"/>
                  </a:lnTo>
                  <a:lnTo>
                    <a:pt x="1090472" y="62877"/>
                  </a:lnTo>
                  <a:lnTo>
                    <a:pt x="1076680" y="26238"/>
                  </a:lnTo>
                  <a:lnTo>
                    <a:pt x="1044841" y="3429"/>
                  </a:lnTo>
                  <a:lnTo>
                    <a:pt x="1031976" y="431"/>
                  </a:lnTo>
                  <a:lnTo>
                    <a:pt x="1027595" y="0"/>
                  </a:lnTo>
                  <a:close/>
                </a:path>
              </a:pathLst>
            </a:custGeom>
            <a:solidFill>
              <a:srgbClr val="F762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585182" y="3829240"/>
              <a:ext cx="1090930" cy="2929255"/>
            </a:xfrm>
            <a:custGeom>
              <a:avLst/>
              <a:gdLst/>
              <a:ahLst/>
              <a:cxnLst/>
              <a:rect l="l" t="t" r="r" b="b"/>
              <a:pathLst>
                <a:path w="1090929" h="2929254">
                  <a:moveTo>
                    <a:pt x="1027595" y="0"/>
                  </a:moveTo>
                  <a:lnTo>
                    <a:pt x="67310" y="0"/>
                  </a:lnTo>
                  <a:lnTo>
                    <a:pt x="62890" y="0"/>
                  </a:lnTo>
                  <a:lnTo>
                    <a:pt x="58508" y="431"/>
                  </a:lnTo>
                  <a:lnTo>
                    <a:pt x="22847" y="16586"/>
                  </a:lnTo>
                  <a:lnTo>
                    <a:pt x="2159" y="49834"/>
                  </a:lnTo>
                  <a:lnTo>
                    <a:pt x="0" y="62877"/>
                  </a:lnTo>
                  <a:lnTo>
                    <a:pt x="0" y="2928950"/>
                  </a:lnTo>
                  <a:lnTo>
                    <a:pt x="1090472" y="2928950"/>
                  </a:lnTo>
                  <a:lnTo>
                    <a:pt x="1090472" y="62877"/>
                  </a:lnTo>
                  <a:lnTo>
                    <a:pt x="1076680" y="26238"/>
                  </a:lnTo>
                  <a:lnTo>
                    <a:pt x="1044841" y="3429"/>
                  </a:lnTo>
                  <a:lnTo>
                    <a:pt x="1031976" y="431"/>
                  </a:lnTo>
                  <a:lnTo>
                    <a:pt x="1027595" y="0"/>
                  </a:lnTo>
                  <a:close/>
                </a:path>
              </a:pathLst>
            </a:custGeom>
            <a:solidFill>
              <a:srgbClr val="FF7E2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6143002" y="5000282"/>
              <a:ext cx="1090930" cy="1758314"/>
            </a:xfrm>
            <a:custGeom>
              <a:avLst/>
              <a:gdLst/>
              <a:ahLst/>
              <a:cxnLst/>
              <a:rect l="l" t="t" r="r" b="b"/>
              <a:pathLst>
                <a:path w="1090929" h="1758315">
                  <a:moveTo>
                    <a:pt x="1027595" y="0"/>
                  </a:moveTo>
                  <a:lnTo>
                    <a:pt x="67310" y="0"/>
                  </a:lnTo>
                  <a:lnTo>
                    <a:pt x="62890" y="0"/>
                  </a:lnTo>
                  <a:lnTo>
                    <a:pt x="58508" y="431"/>
                  </a:lnTo>
                  <a:lnTo>
                    <a:pt x="49834" y="2159"/>
                  </a:lnTo>
                  <a:lnTo>
                    <a:pt x="45631" y="3429"/>
                  </a:lnTo>
                  <a:lnTo>
                    <a:pt x="41554" y="5130"/>
                  </a:lnTo>
                  <a:lnTo>
                    <a:pt x="37465" y="6807"/>
                  </a:lnTo>
                  <a:lnTo>
                    <a:pt x="8890" y="33591"/>
                  </a:lnTo>
                  <a:lnTo>
                    <a:pt x="0" y="62877"/>
                  </a:lnTo>
                  <a:lnTo>
                    <a:pt x="0" y="1757908"/>
                  </a:lnTo>
                  <a:lnTo>
                    <a:pt x="1090472" y="1757908"/>
                  </a:lnTo>
                  <a:lnTo>
                    <a:pt x="1090472" y="62877"/>
                  </a:lnTo>
                  <a:lnTo>
                    <a:pt x="1076680" y="26238"/>
                  </a:lnTo>
                  <a:lnTo>
                    <a:pt x="1048931" y="5130"/>
                  </a:lnTo>
                  <a:lnTo>
                    <a:pt x="1044854" y="3429"/>
                  </a:lnTo>
                  <a:lnTo>
                    <a:pt x="1040638" y="2159"/>
                  </a:lnTo>
                  <a:lnTo>
                    <a:pt x="1031976" y="431"/>
                  </a:lnTo>
                  <a:lnTo>
                    <a:pt x="1027595" y="0"/>
                  </a:lnTo>
                  <a:close/>
                </a:path>
              </a:pathLst>
            </a:custGeom>
            <a:solidFill>
              <a:srgbClr val="FF995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7700822" y="3250450"/>
              <a:ext cx="1090930" cy="3507740"/>
            </a:xfrm>
            <a:custGeom>
              <a:avLst/>
              <a:gdLst/>
              <a:ahLst/>
              <a:cxnLst/>
              <a:rect l="l" t="t" r="r" b="b"/>
              <a:pathLst>
                <a:path w="1090929" h="3507740">
                  <a:moveTo>
                    <a:pt x="1027595" y="0"/>
                  </a:moveTo>
                  <a:lnTo>
                    <a:pt x="67310" y="0"/>
                  </a:lnTo>
                  <a:lnTo>
                    <a:pt x="62890" y="0"/>
                  </a:lnTo>
                  <a:lnTo>
                    <a:pt x="58508" y="431"/>
                  </a:lnTo>
                  <a:lnTo>
                    <a:pt x="22847" y="16586"/>
                  </a:lnTo>
                  <a:lnTo>
                    <a:pt x="2159" y="49834"/>
                  </a:lnTo>
                  <a:lnTo>
                    <a:pt x="0" y="62877"/>
                  </a:lnTo>
                  <a:lnTo>
                    <a:pt x="0" y="3507740"/>
                  </a:lnTo>
                  <a:lnTo>
                    <a:pt x="1090485" y="3507740"/>
                  </a:lnTo>
                  <a:lnTo>
                    <a:pt x="1090485" y="62877"/>
                  </a:lnTo>
                  <a:lnTo>
                    <a:pt x="1076680" y="26238"/>
                  </a:lnTo>
                  <a:lnTo>
                    <a:pt x="1044854" y="3429"/>
                  </a:lnTo>
                  <a:lnTo>
                    <a:pt x="1031963" y="431"/>
                  </a:lnTo>
                  <a:lnTo>
                    <a:pt x="1027595" y="0"/>
                  </a:lnTo>
                  <a:close/>
                </a:path>
              </a:pathLst>
            </a:custGeom>
            <a:solidFill>
              <a:srgbClr val="FFB6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9258643" y="4125366"/>
              <a:ext cx="1090930" cy="2633345"/>
            </a:xfrm>
            <a:custGeom>
              <a:avLst/>
              <a:gdLst/>
              <a:ahLst/>
              <a:cxnLst/>
              <a:rect l="l" t="t" r="r" b="b"/>
              <a:pathLst>
                <a:path w="1090929" h="2633345">
                  <a:moveTo>
                    <a:pt x="1027595" y="0"/>
                  </a:moveTo>
                  <a:lnTo>
                    <a:pt x="67310" y="0"/>
                  </a:lnTo>
                  <a:lnTo>
                    <a:pt x="62890" y="0"/>
                  </a:lnTo>
                  <a:lnTo>
                    <a:pt x="58508" y="431"/>
                  </a:lnTo>
                  <a:lnTo>
                    <a:pt x="22834" y="16586"/>
                  </a:lnTo>
                  <a:lnTo>
                    <a:pt x="2159" y="49834"/>
                  </a:lnTo>
                  <a:lnTo>
                    <a:pt x="0" y="62877"/>
                  </a:lnTo>
                  <a:lnTo>
                    <a:pt x="0" y="2632824"/>
                  </a:lnTo>
                  <a:lnTo>
                    <a:pt x="1090472" y="2632824"/>
                  </a:lnTo>
                  <a:lnTo>
                    <a:pt x="1090472" y="62877"/>
                  </a:lnTo>
                  <a:lnTo>
                    <a:pt x="1076680" y="26238"/>
                  </a:lnTo>
                  <a:lnTo>
                    <a:pt x="1044841" y="3429"/>
                  </a:lnTo>
                  <a:lnTo>
                    <a:pt x="1031963" y="431"/>
                  </a:lnTo>
                  <a:lnTo>
                    <a:pt x="1027595" y="0"/>
                  </a:lnTo>
                  <a:close/>
                </a:path>
              </a:pathLst>
            </a:custGeom>
            <a:solidFill>
              <a:srgbClr val="FFD3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921438" y="1487151"/>
              <a:ext cx="81280" cy="5276850"/>
            </a:xfrm>
            <a:custGeom>
              <a:avLst/>
              <a:gdLst/>
              <a:ahLst/>
              <a:cxnLst/>
              <a:rect l="l" t="t" r="r" b="b"/>
              <a:pathLst>
                <a:path w="81280" h="5276850">
                  <a:moveTo>
                    <a:pt x="80764" y="5276425"/>
                  </a:moveTo>
                  <a:lnTo>
                    <a:pt x="0" y="5276425"/>
                  </a:lnTo>
                </a:path>
                <a:path w="81280" h="5276850">
                  <a:moveTo>
                    <a:pt x="80764" y="3513133"/>
                  </a:moveTo>
                  <a:lnTo>
                    <a:pt x="0" y="3513133"/>
                  </a:lnTo>
                </a:path>
                <a:path w="81280" h="5276850">
                  <a:moveTo>
                    <a:pt x="80764" y="1763291"/>
                  </a:moveTo>
                  <a:lnTo>
                    <a:pt x="0" y="1763291"/>
                  </a:lnTo>
                </a:path>
                <a:path w="81280" h="5276850">
                  <a:moveTo>
                    <a:pt x="80764" y="0"/>
                  </a:moveTo>
                  <a:lnTo>
                    <a:pt x="0" y="0"/>
                  </a:lnTo>
                </a:path>
              </a:pathLst>
            </a:custGeom>
            <a:ln w="26920">
              <a:solidFill>
                <a:srgbClr val="D4D4D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002202" y="1493882"/>
              <a:ext cx="0" cy="5271135"/>
            </a:xfrm>
            <a:custGeom>
              <a:avLst/>
              <a:gdLst/>
              <a:ahLst/>
              <a:cxnLst/>
              <a:rect l="l" t="t" r="r" b="b"/>
              <a:pathLst>
                <a:path w="0" h="5271134">
                  <a:moveTo>
                    <a:pt x="0" y="5271040"/>
                  </a:moveTo>
                  <a:lnTo>
                    <a:pt x="0" y="0"/>
                  </a:lnTo>
                </a:path>
              </a:pathLst>
            </a:custGeom>
            <a:ln w="26920">
              <a:solidFill>
                <a:srgbClr val="D4D4D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2014778" y="6758192"/>
              <a:ext cx="7789545" cy="81280"/>
            </a:xfrm>
            <a:custGeom>
              <a:avLst/>
              <a:gdLst/>
              <a:ahLst/>
              <a:cxnLst/>
              <a:rect l="l" t="t" r="r" b="b"/>
              <a:pathLst>
                <a:path w="7789545" h="81279">
                  <a:moveTo>
                    <a:pt x="0" y="0"/>
                  </a:moveTo>
                  <a:lnTo>
                    <a:pt x="0" y="80759"/>
                  </a:lnTo>
                </a:path>
                <a:path w="7789545" h="81279">
                  <a:moveTo>
                    <a:pt x="1557820" y="0"/>
                  </a:moveTo>
                  <a:lnTo>
                    <a:pt x="1557820" y="80759"/>
                  </a:lnTo>
                </a:path>
                <a:path w="7789545" h="81279">
                  <a:moveTo>
                    <a:pt x="3115627" y="0"/>
                  </a:moveTo>
                  <a:lnTo>
                    <a:pt x="3115627" y="80759"/>
                  </a:lnTo>
                </a:path>
                <a:path w="7789545" h="81279">
                  <a:moveTo>
                    <a:pt x="4673434" y="0"/>
                  </a:moveTo>
                  <a:lnTo>
                    <a:pt x="4673434" y="80759"/>
                  </a:lnTo>
                </a:path>
                <a:path w="7789545" h="81279">
                  <a:moveTo>
                    <a:pt x="6231255" y="0"/>
                  </a:moveTo>
                  <a:lnTo>
                    <a:pt x="6231255" y="80759"/>
                  </a:lnTo>
                </a:path>
                <a:path w="7789545" h="81279">
                  <a:moveTo>
                    <a:pt x="7789075" y="0"/>
                  </a:moveTo>
                  <a:lnTo>
                    <a:pt x="7789075" y="80759"/>
                  </a:lnTo>
                </a:path>
              </a:pathLst>
            </a:custGeom>
            <a:ln w="26920">
              <a:solidFill>
                <a:srgbClr val="D4D4D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008929" y="6758192"/>
              <a:ext cx="9814560" cy="0"/>
            </a:xfrm>
            <a:custGeom>
              <a:avLst/>
              <a:gdLst/>
              <a:ahLst/>
              <a:cxnLst/>
              <a:rect l="l" t="t" r="r" b="b"/>
              <a:pathLst>
                <a:path w="9814560" h="0">
                  <a:moveTo>
                    <a:pt x="0" y="0"/>
                  </a:moveTo>
                  <a:lnTo>
                    <a:pt x="9814226" y="0"/>
                  </a:lnTo>
                </a:path>
              </a:pathLst>
            </a:custGeom>
            <a:ln w="26920">
              <a:solidFill>
                <a:srgbClr val="D4D4D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643364" y="4861331"/>
            <a:ext cx="237490" cy="2520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50" spc="-25">
                <a:solidFill>
                  <a:srgbClr val="D4D4D1"/>
                </a:solidFill>
                <a:latin typeface="Roboto"/>
                <a:cs typeface="Roboto"/>
              </a:rPr>
              <a:t>30</a:t>
            </a:r>
            <a:endParaRPr sz="1450">
              <a:latin typeface="Roboto"/>
              <a:cs typeface="Roboto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643364" y="3111411"/>
            <a:ext cx="237490" cy="2520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50" spc="-25">
                <a:solidFill>
                  <a:srgbClr val="D4D4D1"/>
                </a:solidFill>
                <a:latin typeface="Roboto"/>
                <a:cs typeface="Roboto"/>
              </a:rPr>
              <a:t>60</a:t>
            </a:r>
            <a:endParaRPr sz="1450">
              <a:latin typeface="Roboto"/>
              <a:cs typeface="Roboto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643364" y="1348257"/>
            <a:ext cx="237490" cy="2520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450" spc="-25">
                <a:solidFill>
                  <a:srgbClr val="D4D4D1"/>
                </a:solidFill>
                <a:latin typeface="Roboto"/>
                <a:cs typeface="Roboto"/>
              </a:rPr>
              <a:t>90</a:t>
            </a:r>
            <a:endParaRPr sz="1450">
              <a:latin typeface="Roboto"/>
              <a:cs typeface="Roboto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587375" y="6624649"/>
            <a:ext cx="10073005" cy="14331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73990">
              <a:lnSpc>
                <a:spcPts val="1664"/>
              </a:lnSpc>
              <a:spcBef>
                <a:spcPts val="130"/>
              </a:spcBef>
            </a:pPr>
            <a:r>
              <a:rPr dirty="0" sz="1450" spc="-50">
                <a:solidFill>
                  <a:srgbClr val="D4D4D1"/>
                </a:solidFill>
                <a:latin typeface="Roboto"/>
                <a:cs typeface="Roboto"/>
              </a:rPr>
              <a:t>0</a:t>
            </a:r>
            <a:endParaRPr sz="1450">
              <a:latin typeface="Roboto"/>
              <a:cs typeface="Roboto"/>
            </a:endParaRPr>
          </a:p>
          <a:p>
            <a:pPr marL="922019">
              <a:lnSpc>
                <a:spcPts val="1664"/>
              </a:lnSpc>
              <a:tabLst>
                <a:tab pos="2809240" algn="l"/>
                <a:tab pos="4121785" algn="l"/>
                <a:tab pos="5914390" algn="l"/>
                <a:tab pos="7294245" algn="l"/>
                <a:tab pos="8988425" algn="l"/>
              </a:tabLst>
            </a:pPr>
            <a:r>
              <a:rPr dirty="0" sz="1450" spc="-10">
                <a:solidFill>
                  <a:srgbClr val="D4D4D1"/>
                </a:solidFill>
                <a:latin typeface="Roboto"/>
                <a:cs typeface="Roboto"/>
              </a:rPr>
              <a:t>Bar/Column</a:t>
            </a:r>
            <a:r>
              <a:rPr dirty="0" sz="1450">
                <a:solidFill>
                  <a:srgbClr val="D4D4D1"/>
                </a:solidFill>
                <a:latin typeface="Roboto"/>
                <a:cs typeface="Roboto"/>
              </a:rPr>
              <a:t>	</a:t>
            </a:r>
            <a:r>
              <a:rPr dirty="0" sz="1450" spc="-20">
                <a:solidFill>
                  <a:srgbClr val="D4D4D1"/>
                </a:solidFill>
                <a:latin typeface="Roboto"/>
                <a:cs typeface="Roboto"/>
              </a:rPr>
              <a:t>Line</a:t>
            </a:r>
            <a:r>
              <a:rPr dirty="0" sz="1450">
                <a:solidFill>
                  <a:srgbClr val="D4D4D1"/>
                </a:solidFill>
                <a:latin typeface="Roboto"/>
                <a:cs typeface="Roboto"/>
              </a:rPr>
              <a:t>	</a:t>
            </a:r>
            <a:r>
              <a:rPr dirty="0" sz="1450" spc="-10">
                <a:solidFill>
                  <a:srgbClr val="D4D4D1"/>
                </a:solidFill>
                <a:latin typeface="Roboto"/>
                <a:cs typeface="Roboto"/>
              </a:rPr>
              <a:t>Pie/Donut</a:t>
            </a:r>
            <a:r>
              <a:rPr dirty="0" sz="1450">
                <a:solidFill>
                  <a:srgbClr val="D4D4D1"/>
                </a:solidFill>
                <a:latin typeface="Roboto"/>
                <a:cs typeface="Roboto"/>
              </a:rPr>
              <a:t>	</a:t>
            </a:r>
            <a:r>
              <a:rPr dirty="0" sz="1450" spc="-25">
                <a:solidFill>
                  <a:srgbClr val="D4D4D1"/>
                </a:solidFill>
                <a:latin typeface="Roboto"/>
                <a:cs typeface="Roboto"/>
              </a:rPr>
              <a:t>Map</a:t>
            </a:r>
            <a:r>
              <a:rPr dirty="0" sz="1450">
                <a:solidFill>
                  <a:srgbClr val="D4D4D1"/>
                </a:solidFill>
                <a:latin typeface="Roboto"/>
                <a:cs typeface="Roboto"/>
              </a:rPr>
              <a:t>	KPI</a:t>
            </a:r>
            <a:r>
              <a:rPr dirty="0" sz="1450" spc="-15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450" spc="-20">
                <a:solidFill>
                  <a:srgbClr val="D4D4D1"/>
                </a:solidFill>
                <a:latin typeface="Roboto"/>
                <a:cs typeface="Roboto"/>
              </a:rPr>
              <a:t>Card</a:t>
            </a:r>
            <a:r>
              <a:rPr dirty="0" sz="1450">
                <a:solidFill>
                  <a:srgbClr val="D4D4D1"/>
                </a:solidFill>
                <a:latin typeface="Roboto"/>
                <a:cs typeface="Roboto"/>
              </a:rPr>
              <a:t>	</a:t>
            </a:r>
            <a:r>
              <a:rPr dirty="0" sz="1450" spc="-10">
                <a:solidFill>
                  <a:srgbClr val="D4D4D1"/>
                </a:solidFill>
                <a:latin typeface="Roboto"/>
                <a:cs typeface="Roboto"/>
              </a:rPr>
              <a:t>Table</a:t>
            </a:r>
            <a:endParaRPr sz="1450">
              <a:latin typeface="Roboto"/>
              <a:cs typeface="Roboto"/>
            </a:endParaRPr>
          </a:p>
          <a:p>
            <a:pPr marL="12700" marR="5080">
              <a:lnSpc>
                <a:spcPct val="131900"/>
              </a:lnSpc>
              <a:spcBef>
                <a:spcPts val="1310"/>
              </a:spcBef>
            </a:pPr>
            <a:r>
              <a:rPr dirty="0" sz="1350">
                <a:solidFill>
                  <a:srgbClr val="D4D4D1"/>
                </a:solidFill>
                <a:latin typeface="Roboto"/>
                <a:cs typeface="Roboto"/>
              </a:rPr>
              <a:t>Power</a:t>
            </a:r>
            <a:r>
              <a:rPr dirty="0" sz="1350" spc="-35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D4D4D1"/>
                </a:solidFill>
                <a:latin typeface="Roboto"/>
                <a:cs typeface="Roboto"/>
              </a:rPr>
              <a:t>BI</a:t>
            </a:r>
            <a:r>
              <a:rPr dirty="0" sz="1350" spc="-35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D4D4D1"/>
                </a:solidFill>
                <a:latin typeface="Roboto"/>
                <a:cs typeface="Roboto"/>
              </a:rPr>
              <a:t>offers</a:t>
            </a:r>
            <a:r>
              <a:rPr dirty="0" sz="1350" spc="-3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D4D4D1"/>
                </a:solidFill>
                <a:latin typeface="Roboto"/>
                <a:cs typeface="Roboto"/>
              </a:rPr>
              <a:t>a</a:t>
            </a:r>
            <a:r>
              <a:rPr dirty="0" sz="1350" spc="-35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D4D4D1"/>
                </a:solidFill>
                <a:latin typeface="Roboto"/>
                <a:cs typeface="Roboto"/>
              </a:rPr>
              <a:t>rich</a:t>
            </a:r>
            <a:r>
              <a:rPr dirty="0" sz="1350" spc="-35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 spc="-20">
                <a:solidFill>
                  <a:srgbClr val="D4D4D1"/>
                </a:solidFill>
                <a:latin typeface="Roboto"/>
                <a:cs typeface="Roboto"/>
              </a:rPr>
              <a:t>array</a:t>
            </a:r>
            <a:r>
              <a:rPr dirty="0" sz="1350" spc="-3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D4D4D1"/>
                </a:solidFill>
                <a:latin typeface="Roboto"/>
                <a:cs typeface="Roboto"/>
              </a:rPr>
              <a:t>of</a:t>
            </a:r>
            <a:r>
              <a:rPr dirty="0" sz="1350" spc="-35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 spc="-20">
                <a:solidFill>
                  <a:srgbClr val="D4D4D1"/>
                </a:solidFill>
                <a:latin typeface="Roboto"/>
                <a:cs typeface="Roboto"/>
              </a:rPr>
              <a:t>visualization</a:t>
            </a:r>
            <a:r>
              <a:rPr dirty="0" sz="1350" spc="-3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D4D4D1"/>
                </a:solidFill>
                <a:latin typeface="Roboto"/>
                <a:cs typeface="Roboto"/>
              </a:rPr>
              <a:t>options</a:t>
            </a:r>
            <a:r>
              <a:rPr dirty="0" sz="1350" spc="-35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D4D4D1"/>
                </a:solidFill>
                <a:latin typeface="Roboto"/>
                <a:cs typeface="Roboto"/>
              </a:rPr>
              <a:t>to</a:t>
            </a:r>
            <a:r>
              <a:rPr dirty="0" sz="1350" spc="-35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D4D4D1"/>
                </a:solidFill>
                <a:latin typeface="Roboto"/>
                <a:cs typeface="Roboto"/>
              </a:rPr>
              <a:t>present</a:t>
            </a:r>
            <a:r>
              <a:rPr dirty="0" sz="1350" spc="-3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D4D4D1"/>
                </a:solidFill>
                <a:latin typeface="Roboto"/>
                <a:cs typeface="Roboto"/>
              </a:rPr>
              <a:t>your</a:t>
            </a:r>
            <a:r>
              <a:rPr dirty="0" sz="1350" spc="-35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D4D4D1"/>
                </a:solidFill>
                <a:latin typeface="Roboto"/>
                <a:cs typeface="Roboto"/>
              </a:rPr>
              <a:t>data</a:t>
            </a:r>
            <a:r>
              <a:rPr dirty="0" sz="1350" spc="-35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 spc="-20">
                <a:solidFill>
                  <a:srgbClr val="D4D4D1"/>
                </a:solidFill>
                <a:latin typeface="Roboto"/>
                <a:cs typeface="Roboto"/>
              </a:rPr>
              <a:t>effectively.</a:t>
            </a:r>
            <a:r>
              <a:rPr dirty="0" sz="1350" spc="-3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D4D4D1"/>
                </a:solidFill>
                <a:latin typeface="Roboto"/>
                <a:cs typeface="Roboto"/>
              </a:rPr>
              <a:t>From</a:t>
            </a:r>
            <a:r>
              <a:rPr dirty="0" sz="1350" spc="-35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D4D4D1"/>
                </a:solidFill>
                <a:latin typeface="Roboto"/>
                <a:cs typeface="Roboto"/>
              </a:rPr>
              <a:t>comparing</a:t>
            </a:r>
            <a:r>
              <a:rPr dirty="0" sz="1350" spc="-3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D4D4D1"/>
                </a:solidFill>
                <a:latin typeface="Roboto"/>
                <a:cs typeface="Roboto"/>
              </a:rPr>
              <a:t>categories</a:t>
            </a:r>
            <a:r>
              <a:rPr dirty="0" sz="1350" spc="-35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D4D4D1"/>
                </a:solidFill>
                <a:latin typeface="Roboto"/>
                <a:cs typeface="Roboto"/>
              </a:rPr>
              <a:t>with</a:t>
            </a:r>
            <a:r>
              <a:rPr dirty="0" sz="1350" spc="-35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D4D4D1"/>
                </a:solidFill>
                <a:latin typeface="Roboto"/>
                <a:cs typeface="Roboto"/>
              </a:rPr>
              <a:t>bar</a:t>
            </a:r>
            <a:r>
              <a:rPr dirty="0" sz="1350" spc="-3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D4D4D1"/>
                </a:solidFill>
                <a:latin typeface="Roboto"/>
                <a:cs typeface="Roboto"/>
              </a:rPr>
              <a:t>charts</a:t>
            </a:r>
            <a:r>
              <a:rPr dirty="0" sz="1350" spc="-35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 spc="-25">
                <a:solidFill>
                  <a:srgbClr val="D4D4D1"/>
                </a:solidFill>
                <a:latin typeface="Roboto"/>
                <a:cs typeface="Roboto"/>
              </a:rPr>
              <a:t>to </a:t>
            </a:r>
            <a:r>
              <a:rPr dirty="0" sz="1350" spc="-10">
                <a:solidFill>
                  <a:srgbClr val="D4D4D1"/>
                </a:solidFill>
                <a:latin typeface="Roboto"/>
                <a:cs typeface="Roboto"/>
              </a:rPr>
              <a:t>tracking</a:t>
            </a:r>
            <a:r>
              <a:rPr dirty="0" sz="1350" spc="-5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D4D4D1"/>
                </a:solidFill>
                <a:latin typeface="Roboto"/>
                <a:cs typeface="Roboto"/>
              </a:rPr>
              <a:t>trends</a:t>
            </a:r>
            <a:r>
              <a:rPr dirty="0" sz="1350" spc="-5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D4D4D1"/>
                </a:solidFill>
                <a:latin typeface="Roboto"/>
                <a:cs typeface="Roboto"/>
              </a:rPr>
              <a:t>with</a:t>
            </a:r>
            <a:r>
              <a:rPr dirty="0" sz="1350" spc="-5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D4D4D1"/>
                </a:solidFill>
                <a:latin typeface="Roboto"/>
                <a:cs typeface="Roboto"/>
              </a:rPr>
              <a:t>line</a:t>
            </a:r>
            <a:r>
              <a:rPr dirty="0" sz="1350" spc="-5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D4D4D1"/>
                </a:solidFill>
                <a:latin typeface="Roboto"/>
                <a:cs typeface="Roboto"/>
              </a:rPr>
              <a:t>charts,</a:t>
            </a:r>
            <a:r>
              <a:rPr dirty="0" sz="1350" spc="-5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D4D4D1"/>
                </a:solidFill>
                <a:latin typeface="Roboto"/>
                <a:cs typeface="Roboto"/>
              </a:rPr>
              <a:t>and</a:t>
            </a:r>
            <a:r>
              <a:rPr dirty="0" sz="1350" spc="-5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D4D4D1"/>
                </a:solidFill>
                <a:latin typeface="Roboto"/>
                <a:cs typeface="Roboto"/>
              </a:rPr>
              <a:t>visualizing</a:t>
            </a:r>
            <a:r>
              <a:rPr dirty="0" sz="1350" spc="-5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D4D4D1"/>
                </a:solidFill>
                <a:latin typeface="Roboto"/>
                <a:cs typeface="Roboto"/>
              </a:rPr>
              <a:t>geographic</a:t>
            </a:r>
            <a:r>
              <a:rPr dirty="0" sz="1350" spc="-5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D4D4D1"/>
                </a:solidFill>
                <a:latin typeface="Roboto"/>
                <a:cs typeface="Roboto"/>
              </a:rPr>
              <a:t>data</a:t>
            </a:r>
            <a:r>
              <a:rPr dirty="0" sz="1350" spc="-5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D4D4D1"/>
                </a:solidFill>
                <a:latin typeface="Roboto"/>
                <a:cs typeface="Roboto"/>
              </a:rPr>
              <a:t>with</a:t>
            </a:r>
            <a:r>
              <a:rPr dirty="0" sz="1350" spc="-5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D4D4D1"/>
                </a:solidFill>
                <a:latin typeface="Roboto"/>
                <a:cs typeface="Roboto"/>
              </a:rPr>
              <a:t>maps,</a:t>
            </a:r>
            <a:r>
              <a:rPr dirty="0" sz="1350" spc="-5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D4D4D1"/>
                </a:solidFill>
                <a:latin typeface="Roboto"/>
                <a:cs typeface="Roboto"/>
              </a:rPr>
              <a:t>Power</a:t>
            </a:r>
            <a:r>
              <a:rPr dirty="0" sz="1350" spc="-5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D4D4D1"/>
                </a:solidFill>
                <a:latin typeface="Roboto"/>
                <a:cs typeface="Roboto"/>
              </a:rPr>
              <a:t>BI</a:t>
            </a:r>
            <a:r>
              <a:rPr dirty="0" sz="1350" spc="-45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D4D4D1"/>
                </a:solidFill>
                <a:latin typeface="Roboto"/>
                <a:cs typeface="Roboto"/>
              </a:rPr>
              <a:t>helps</a:t>
            </a:r>
            <a:r>
              <a:rPr dirty="0" sz="1350" spc="-5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D4D4D1"/>
                </a:solidFill>
                <a:latin typeface="Roboto"/>
                <a:cs typeface="Roboto"/>
              </a:rPr>
              <a:t>you</a:t>
            </a:r>
            <a:r>
              <a:rPr dirty="0" sz="1350" spc="-5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D4D4D1"/>
                </a:solidFill>
                <a:latin typeface="Roboto"/>
                <a:cs typeface="Roboto"/>
              </a:rPr>
              <a:t>tell</a:t>
            </a:r>
            <a:r>
              <a:rPr dirty="0" sz="1350" spc="-5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D4D4D1"/>
                </a:solidFill>
                <a:latin typeface="Roboto"/>
                <a:cs typeface="Roboto"/>
              </a:rPr>
              <a:t>your</a:t>
            </a:r>
            <a:r>
              <a:rPr dirty="0" sz="1350" spc="-5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D4D4D1"/>
                </a:solidFill>
                <a:latin typeface="Roboto"/>
                <a:cs typeface="Roboto"/>
              </a:rPr>
              <a:t>data</a:t>
            </a:r>
            <a:r>
              <a:rPr dirty="0" sz="1350" spc="-5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 spc="-20">
                <a:solidFill>
                  <a:srgbClr val="D4D4D1"/>
                </a:solidFill>
                <a:latin typeface="Roboto"/>
                <a:cs typeface="Roboto"/>
              </a:rPr>
              <a:t>story.</a:t>
            </a:r>
            <a:r>
              <a:rPr dirty="0" sz="1350" spc="-5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D4D4D1"/>
                </a:solidFill>
                <a:latin typeface="Roboto"/>
                <a:cs typeface="Roboto"/>
              </a:rPr>
              <a:t>KPI</a:t>
            </a:r>
            <a:r>
              <a:rPr dirty="0" sz="1350" spc="-5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D4D4D1"/>
                </a:solidFill>
                <a:latin typeface="Roboto"/>
                <a:cs typeface="Roboto"/>
              </a:rPr>
              <a:t>cards</a:t>
            </a:r>
            <a:r>
              <a:rPr dirty="0" sz="1350" spc="-5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D4D4D1"/>
                </a:solidFill>
                <a:latin typeface="Roboto"/>
                <a:cs typeface="Roboto"/>
              </a:rPr>
              <a:t>provide </a:t>
            </a:r>
            <a:r>
              <a:rPr dirty="0" sz="1350">
                <a:solidFill>
                  <a:srgbClr val="D4D4D1"/>
                </a:solidFill>
                <a:latin typeface="Roboto"/>
                <a:cs typeface="Roboto"/>
              </a:rPr>
              <a:t>quick</a:t>
            </a:r>
            <a:r>
              <a:rPr dirty="0" sz="1350" spc="-4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D4D4D1"/>
                </a:solidFill>
                <a:latin typeface="Roboto"/>
                <a:cs typeface="Roboto"/>
              </a:rPr>
              <a:t>summaries</a:t>
            </a:r>
            <a:r>
              <a:rPr dirty="0" sz="1350" spc="-4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D4D4D1"/>
                </a:solidFill>
                <a:latin typeface="Roboto"/>
                <a:cs typeface="Roboto"/>
              </a:rPr>
              <a:t>of</a:t>
            </a:r>
            <a:r>
              <a:rPr dirty="0" sz="1350" spc="-4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D4D4D1"/>
                </a:solidFill>
                <a:latin typeface="Roboto"/>
                <a:cs typeface="Roboto"/>
              </a:rPr>
              <a:t>key</a:t>
            </a:r>
            <a:r>
              <a:rPr dirty="0" sz="1350" spc="-35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D4D4D1"/>
                </a:solidFill>
                <a:latin typeface="Roboto"/>
                <a:cs typeface="Roboto"/>
              </a:rPr>
              <a:t>metrics,</a:t>
            </a:r>
            <a:r>
              <a:rPr dirty="0" sz="1350" spc="-4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D4D4D1"/>
                </a:solidFill>
                <a:latin typeface="Roboto"/>
                <a:cs typeface="Roboto"/>
              </a:rPr>
              <a:t>while</a:t>
            </a:r>
            <a:r>
              <a:rPr dirty="0" sz="1350" spc="-4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D4D4D1"/>
                </a:solidFill>
                <a:latin typeface="Roboto"/>
                <a:cs typeface="Roboto"/>
              </a:rPr>
              <a:t>tables</a:t>
            </a:r>
            <a:r>
              <a:rPr dirty="0" sz="1350" spc="-35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D4D4D1"/>
                </a:solidFill>
                <a:latin typeface="Roboto"/>
                <a:cs typeface="Roboto"/>
              </a:rPr>
              <a:t>allow</a:t>
            </a:r>
            <a:r>
              <a:rPr dirty="0" sz="1350" spc="-4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D4D4D1"/>
                </a:solidFill>
                <a:latin typeface="Roboto"/>
                <a:cs typeface="Roboto"/>
              </a:rPr>
              <a:t>for</a:t>
            </a:r>
            <a:r>
              <a:rPr dirty="0" sz="1350" spc="-4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D4D4D1"/>
                </a:solidFill>
                <a:latin typeface="Roboto"/>
                <a:cs typeface="Roboto"/>
              </a:rPr>
              <a:t>detailed</a:t>
            </a:r>
            <a:r>
              <a:rPr dirty="0" sz="1350" spc="-40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>
                <a:solidFill>
                  <a:srgbClr val="D4D4D1"/>
                </a:solidFill>
                <a:latin typeface="Roboto"/>
                <a:cs typeface="Roboto"/>
              </a:rPr>
              <a:t>data</a:t>
            </a:r>
            <a:r>
              <a:rPr dirty="0" sz="1350" spc="-35">
                <a:solidFill>
                  <a:srgbClr val="D4D4D1"/>
                </a:solidFill>
                <a:latin typeface="Roboto"/>
                <a:cs typeface="Roboto"/>
              </a:rPr>
              <a:t> </a:t>
            </a:r>
            <a:r>
              <a:rPr dirty="0" sz="1350" spc="-10">
                <a:solidFill>
                  <a:srgbClr val="D4D4D1"/>
                </a:solidFill>
                <a:latin typeface="Roboto"/>
                <a:cs typeface="Roboto"/>
              </a:rPr>
              <a:t>examination.</a:t>
            </a:r>
            <a:endParaRPr sz="1350">
              <a:latin typeface="Roboto"/>
              <a:cs typeface="Roboto"/>
            </a:endParaRPr>
          </a:p>
        </p:txBody>
      </p:sp>
      <p:pic>
        <p:nvPicPr>
          <p:cNvPr id="23" name="object 23" descr="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80244" y="8059673"/>
            <a:ext cx="1754504" cy="4191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terms:created xsi:type="dcterms:W3CDTF">2025-06-05T16:01:11Z</dcterms:created>
  <dcterms:modified xsi:type="dcterms:W3CDTF">2025-06-05T16:01:11Z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2025-06-05T00:00:00Z</vt:filetime>
  </property>
  <property fmtid="{D5CDD505-2E9C-101B-9397-08002B2CF9AE}" pid="3" name="Creator">
    <vt:lpwstr>pdf-lib (https://github.com/Hopding/pdf-lib)</vt:lpwstr>
  </property>
  <property fmtid="{D5CDD505-2E9C-101B-9397-08002B2CF9AE}" pid="4" name="LastSaved">
    <vt:filetime>2025-06-05T00:00:00Z</vt:filetime>
  </property>
  <property fmtid="{D5CDD505-2E9C-101B-9397-08002B2CF9AE}" pid="5" name="Producer">
    <vt:lpwstr>GPL Ghostscript 9.56.1</vt:lpwstr>
  </property>
</Properties>
</file>