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 id="274" r:id="rId4"/>
    <p:sldId id="277" r:id="rId5"/>
    <p:sldId id="276" r:id="rId6"/>
    <p:sldId id="259" r:id="rId7"/>
    <p:sldId id="260" r:id="rId8"/>
    <p:sldId id="261" r:id="rId9"/>
    <p:sldId id="271" r:id="rId10"/>
    <p:sldId id="270" r:id="rId11"/>
    <p:sldId id="272" r:id="rId12"/>
    <p:sldId id="265" r:id="rId13"/>
    <p:sldId id="269" r:id="rId14"/>
    <p:sldId id="268"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5CC23B-B800-4944-8BDD-A0ADD3DE133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46455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14406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3507926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8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1713693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5CC23B-B800-4944-8BDD-A0ADD3DE133F}"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233048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5CC23B-B800-4944-8BDD-A0ADD3DE133F}"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3035658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CC23B-B800-4944-8BDD-A0ADD3DE133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3212418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CC23B-B800-4944-8BDD-A0ADD3DE133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1687237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CC23B-B800-4944-8BDD-A0ADD3DE133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193616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CC23B-B800-4944-8BDD-A0ADD3DE133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275669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5CC23B-B800-4944-8BDD-A0ADD3DE133F}" type="datetimeFigureOut">
              <a:rPr lang="en-IN" smtClean="0"/>
              <a:t>19-04-2024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379289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89596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5CC23B-B800-4944-8BDD-A0ADD3DE133F}" type="datetimeFigureOut">
              <a:rPr lang="en-IN" smtClean="0"/>
              <a:t>19-04-2024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411372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5CC23B-B800-4944-8BDD-A0ADD3DE133F}" type="datetimeFigureOut">
              <a:rPr lang="en-IN" smtClean="0"/>
              <a:t>19-04-2024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3706901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5CC23B-B800-4944-8BDD-A0ADD3DE133F}" type="datetimeFigureOut">
              <a:rPr lang="en-IN" smtClean="0"/>
              <a:t>19-04-2024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84012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268643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CC23B-B800-4944-8BDD-A0ADD3DE133F}" type="datetimeFigureOut">
              <a:rPr lang="en-IN" smtClean="0"/>
              <a:t>19-04-2024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854668-FCF9-40E0-9973-22AD6A00E9AC}" type="slidenum">
              <a:rPr lang="en-IN" smtClean="0"/>
              <a:t>‹#›</a:t>
            </a:fld>
            <a:endParaRPr lang="en-IN"/>
          </a:p>
        </p:txBody>
      </p:sp>
    </p:spTree>
    <p:extLst>
      <p:ext uri="{BB962C8B-B14F-4D97-AF65-F5344CB8AC3E}">
        <p14:creationId xmlns:p14="http://schemas.microsoft.com/office/powerpoint/2010/main" val="369362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95CC23B-B800-4944-8BDD-A0ADD3DE133F}" type="datetimeFigureOut">
              <a:rPr lang="en-IN" smtClean="0"/>
              <a:t>19-04-2024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E854668-FCF9-40E0-9973-22AD6A00E9AC}" type="slidenum">
              <a:rPr lang="en-IN" smtClean="0"/>
              <a:t>‹#›</a:t>
            </a:fld>
            <a:endParaRPr lang="en-IN"/>
          </a:p>
        </p:txBody>
      </p:sp>
    </p:spTree>
    <p:extLst>
      <p:ext uri="{BB962C8B-B14F-4D97-AF65-F5344CB8AC3E}">
        <p14:creationId xmlns:p14="http://schemas.microsoft.com/office/powerpoint/2010/main" val="85413826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 id="214748402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hyperlink" Target="https://www.nirfindia.org/2023/ManagementRanking.html"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26" name="Picture 2" descr="Recommended ways to make process more credible in NIRF ranking">
            <a:extLst>
              <a:ext uri="{FF2B5EF4-FFF2-40B4-BE49-F238E27FC236}">
                <a16:creationId xmlns:a16="http://schemas.microsoft.com/office/drawing/2014/main" id="{5A6D8111-56BB-1496-752B-DDBBD42F59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29" r="-1" b="10621"/>
          <a:stretch/>
        </p:blipFill>
        <p:spPr bwMode="auto">
          <a:xfrm>
            <a:off x="5125153" y="1"/>
            <a:ext cx="7066847" cy="3428999"/>
          </a:xfrm>
          <a:prstGeom prst="rect">
            <a:avLst/>
          </a:prstGeom>
          <a:solidFill>
            <a:srgbClr val="FFFFFF">
              <a:shade val="85000"/>
            </a:srgbClr>
          </a:solidFill>
          <a:scene3d>
            <a:camera prst="orthographicFront"/>
            <a:lightRig rig="threePt" dir="t">
              <a:rot lat="0" lon="0" rev="2700000"/>
            </a:lightRig>
          </a:scene3d>
          <a:sp3d contourW="6350">
            <a:bevelT h="38100"/>
            <a:contourClr>
              <a:srgbClr val="C0C0C0"/>
            </a:contourClr>
          </a:sp3d>
        </p:spPr>
      </p:pic>
      <p:pic>
        <p:nvPicPr>
          <p:cNvPr id="4" name="Picture 3" descr="A group of men standing in front of a building&#10;&#10;Description automatically generated">
            <a:extLst>
              <a:ext uri="{FF2B5EF4-FFF2-40B4-BE49-F238E27FC236}">
                <a16:creationId xmlns:a16="http://schemas.microsoft.com/office/drawing/2014/main" id="{75715DE2-55F0-5ABB-1E92-09F3E44FF419}"/>
              </a:ext>
            </a:extLst>
          </p:cNvPr>
          <p:cNvPicPr>
            <a:picLocks noChangeAspect="1"/>
          </p:cNvPicPr>
          <p:nvPr/>
        </p:nvPicPr>
        <p:blipFill rotWithShape="1">
          <a:blip r:embed="rId3"/>
          <a:srcRect t="26773" r="-1" b="534"/>
          <a:stretch/>
        </p:blipFill>
        <p:spPr>
          <a:xfrm>
            <a:off x="5125150" y="3428999"/>
            <a:ext cx="7066847" cy="3429000"/>
          </a:xfrm>
          <a:prstGeom prst="rect">
            <a:avLst/>
          </a:prstGeom>
          <a:scene3d>
            <a:camera prst="orthographicFront"/>
            <a:lightRig rig="threePt" dir="t">
              <a:rot lat="0" lon="0" rev="2700000"/>
            </a:lightRig>
          </a:scene3d>
          <a:sp3d contourW="6350">
            <a:bevelT h="38100"/>
            <a:contourClr>
              <a:srgbClr val="C0C0C0"/>
            </a:contourClr>
          </a:sp3d>
        </p:spPr>
      </p:pic>
      <p:sp>
        <p:nvSpPr>
          <p:cNvPr id="2" name="Title 1">
            <a:extLst>
              <a:ext uri="{FF2B5EF4-FFF2-40B4-BE49-F238E27FC236}">
                <a16:creationId xmlns:a16="http://schemas.microsoft.com/office/drawing/2014/main" id="{B178AB87-0CE9-F87D-A680-278F9F126ECF}"/>
              </a:ext>
            </a:extLst>
          </p:cNvPr>
          <p:cNvSpPr>
            <a:spLocks noGrp="1"/>
          </p:cNvSpPr>
          <p:nvPr>
            <p:ph type="ctrTitle"/>
          </p:nvPr>
        </p:nvSpPr>
        <p:spPr>
          <a:xfrm>
            <a:off x="718458" y="349251"/>
            <a:ext cx="3425620" cy="2241549"/>
          </a:xfrm>
        </p:spPr>
        <p:txBody>
          <a:bodyPr>
            <a:normAutofit fontScale="90000"/>
          </a:bodyPr>
          <a:lstStyle/>
          <a:p>
            <a:r>
              <a:rPr lang="en-IN" sz="3700" b="1" dirty="0"/>
              <a:t>ECO624: Applied Production Analysis Project</a:t>
            </a:r>
          </a:p>
        </p:txBody>
      </p:sp>
      <p:sp>
        <p:nvSpPr>
          <p:cNvPr id="3" name="Subtitle 2">
            <a:extLst>
              <a:ext uri="{FF2B5EF4-FFF2-40B4-BE49-F238E27FC236}">
                <a16:creationId xmlns:a16="http://schemas.microsoft.com/office/drawing/2014/main" id="{771A1F24-B9FF-88BA-578D-7E0B7860F4C0}"/>
              </a:ext>
            </a:extLst>
          </p:cNvPr>
          <p:cNvSpPr>
            <a:spLocks noGrp="1"/>
          </p:cNvSpPr>
          <p:nvPr>
            <p:ph type="subTitle" idx="1"/>
          </p:nvPr>
        </p:nvSpPr>
        <p:spPr>
          <a:xfrm>
            <a:off x="108857" y="2968171"/>
            <a:ext cx="4855029" cy="2115458"/>
          </a:xfrm>
        </p:spPr>
        <p:txBody>
          <a:bodyPr>
            <a:noAutofit/>
          </a:bodyPr>
          <a:lstStyle/>
          <a:p>
            <a:pPr>
              <a:lnSpc>
                <a:spcPct val="110000"/>
              </a:lnSpc>
            </a:pPr>
            <a:r>
              <a:rPr lang="en-IN" sz="2800" b="1" dirty="0">
                <a:solidFill>
                  <a:schemeClr val="tx1">
                    <a:lumMod val="65000"/>
                    <a:lumOff val="35000"/>
                  </a:schemeClr>
                </a:solidFill>
                <a:latin typeface="Bahnschrift SemiCondensed" panose="020B0502040204020203" pitchFamily="34" charset="0"/>
              </a:rPr>
              <a:t>Analysing the performance of management institutes across India with reference to NIRF RANKING methodology</a:t>
            </a:r>
          </a:p>
        </p:txBody>
      </p:sp>
      <p:sp>
        <p:nvSpPr>
          <p:cNvPr id="7" name="TextBox 6">
            <a:extLst>
              <a:ext uri="{FF2B5EF4-FFF2-40B4-BE49-F238E27FC236}">
                <a16:creationId xmlns:a16="http://schemas.microsoft.com/office/drawing/2014/main" id="{48360307-86DF-108B-9F5C-31A326EE53EB}"/>
              </a:ext>
            </a:extLst>
          </p:cNvPr>
          <p:cNvSpPr txBox="1"/>
          <p:nvPr/>
        </p:nvSpPr>
        <p:spPr>
          <a:xfrm>
            <a:off x="108857" y="5998029"/>
            <a:ext cx="3842657" cy="707886"/>
          </a:xfrm>
          <a:prstGeom prst="rect">
            <a:avLst/>
          </a:prstGeom>
          <a:noFill/>
        </p:spPr>
        <p:txBody>
          <a:bodyPr wrap="square" rtlCol="0">
            <a:spAutoFit/>
          </a:bodyPr>
          <a:lstStyle/>
          <a:p>
            <a:r>
              <a:rPr lang="en-IN" sz="2000" b="1" dirty="0"/>
              <a:t>OMKAR MOHANTY (20331)</a:t>
            </a:r>
          </a:p>
          <a:p>
            <a:r>
              <a:rPr lang="en-IN" sz="2000" b="1" dirty="0"/>
              <a:t>PRATEEK MISHRA (20347)</a:t>
            </a:r>
          </a:p>
        </p:txBody>
      </p:sp>
    </p:spTree>
    <p:extLst>
      <p:ext uri="{BB962C8B-B14F-4D97-AF65-F5344CB8AC3E}">
        <p14:creationId xmlns:p14="http://schemas.microsoft.com/office/powerpoint/2010/main" val="318061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76EC0D2-8A78-D774-26C5-D3B3F865D87C}"/>
              </a:ext>
            </a:extLst>
          </p:cNvPr>
          <p:cNvSpPr/>
          <p:nvPr/>
        </p:nvSpPr>
        <p:spPr>
          <a:xfrm>
            <a:off x="3086097" y="103197"/>
            <a:ext cx="5781456" cy="707887"/>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AB263B9-BD30-BE37-2A05-CE4A05F2F383}"/>
              </a:ext>
            </a:extLst>
          </p:cNvPr>
          <p:cNvSpPr txBox="1"/>
          <p:nvPr/>
        </p:nvSpPr>
        <p:spPr>
          <a:xfrm>
            <a:off x="2944092" y="131577"/>
            <a:ext cx="6112429" cy="707886"/>
          </a:xfrm>
          <a:prstGeom prst="rect">
            <a:avLst/>
          </a:prstGeom>
          <a:noFill/>
        </p:spPr>
        <p:txBody>
          <a:bodyPr wrap="square" rtlCol="0">
            <a:spAutoFit/>
          </a:bodyPr>
          <a:lstStyle/>
          <a:p>
            <a:pPr algn="ctr"/>
            <a:r>
              <a:rPr lang="en-IN" sz="4000" b="1" dirty="0">
                <a:latin typeface="+mj-lt"/>
              </a:rPr>
              <a:t>RESULTS AND FINDINGS</a:t>
            </a:r>
          </a:p>
        </p:txBody>
      </p:sp>
      <p:graphicFrame>
        <p:nvGraphicFramePr>
          <p:cNvPr id="9" name="Table 8">
            <a:extLst>
              <a:ext uri="{FF2B5EF4-FFF2-40B4-BE49-F238E27FC236}">
                <a16:creationId xmlns:a16="http://schemas.microsoft.com/office/drawing/2014/main" id="{51C3ADB4-7C3D-D333-CCD7-FB96C9ED8506}"/>
              </a:ext>
            </a:extLst>
          </p:cNvPr>
          <p:cNvGraphicFramePr>
            <a:graphicFrameLocks noGrp="1"/>
          </p:cNvGraphicFramePr>
          <p:nvPr>
            <p:extLst>
              <p:ext uri="{D42A27DB-BD31-4B8C-83A1-F6EECF244321}">
                <p14:modId xmlns:p14="http://schemas.microsoft.com/office/powerpoint/2010/main" val="2380204758"/>
              </p:ext>
            </p:extLst>
          </p:nvPr>
        </p:nvGraphicFramePr>
        <p:xfrm>
          <a:off x="272142" y="956100"/>
          <a:ext cx="11266712" cy="5682135"/>
        </p:xfrm>
        <a:graphic>
          <a:graphicData uri="http://schemas.openxmlformats.org/drawingml/2006/table">
            <a:tbl>
              <a:tblPr firstRow="1" bandRow="1">
                <a:tableStyleId>{5C22544A-7EE6-4342-B048-85BDC9FD1C3A}</a:tableStyleId>
              </a:tblPr>
              <a:tblGrid>
                <a:gridCol w="1408339">
                  <a:extLst>
                    <a:ext uri="{9D8B030D-6E8A-4147-A177-3AD203B41FA5}">
                      <a16:colId xmlns:a16="http://schemas.microsoft.com/office/drawing/2014/main" val="193467946"/>
                    </a:ext>
                  </a:extLst>
                </a:gridCol>
                <a:gridCol w="1408339">
                  <a:extLst>
                    <a:ext uri="{9D8B030D-6E8A-4147-A177-3AD203B41FA5}">
                      <a16:colId xmlns:a16="http://schemas.microsoft.com/office/drawing/2014/main" val="1278100849"/>
                    </a:ext>
                  </a:extLst>
                </a:gridCol>
                <a:gridCol w="1408339">
                  <a:extLst>
                    <a:ext uri="{9D8B030D-6E8A-4147-A177-3AD203B41FA5}">
                      <a16:colId xmlns:a16="http://schemas.microsoft.com/office/drawing/2014/main" val="31774068"/>
                    </a:ext>
                  </a:extLst>
                </a:gridCol>
                <a:gridCol w="1408339">
                  <a:extLst>
                    <a:ext uri="{9D8B030D-6E8A-4147-A177-3AD203B41FA5}">
                      <a16:colId xmlns:a16="http://schemas.microsoft.com/office/drawing/2014/main" val="1297287345"/>
                    </a:ext>
                  </a:extLst>
                </a:gridCol>
                <a:gridCol w="1408339">
                  <a:extLst>
                    <a:ext uri="{9D8B030D-6E8A-4147-A177-3AD203B41FA5}">
                      <a16:colId xmlns:a16="http://schemas.microsoft.com/office/drawing/2014/main" val="3272479198"/>
                    </a:ext>
                  </a:extLst>
                </a:gridCol>
                <a:gridCol w="1408339">
                  <a:extLst>
                    <a:ext uri="{9D8B030D-6E8A-4147-A177-3AD203B41FA5}">
                      <a16:colId xmlns:a16="http://schemas.microsoft.com/office/drawing/2014/main" val="1898622500"/>
                    </a:ext>
                  </a:extLst>
                </a:gridCol>
                <a:gridCol w="1408339">
                  <a:extLst>
                    <a:ext uri="{9D8B030D-6E8A-4147-A177-3AD203B41FA5}">
                      <a16:colId xmlns:a16="http://schemas.microsoft.com/office/drawing/2014/main" val="544883956"/>
                    </a:ext>
                  </a:extLst>
                </a:gridCol>
                <a:gridCol w="1408339">
                  <a:extLst>
                    <a:ext uri="{9D8B030D-6E8A-4147-A177-3AD203B41FA5}">
                      <a16:colId xmlns:a16="http://schemas.microsoft.com/office/drawing/2014/main" val="2219563749"/>
                    </a:ext>
                  </a:extLst>
                </a:gridCol>
              </a:tblGrid>
              <a:tr h="378809">
                <a:tc>
                  <a:txBody>
                    <a:bodyPr/>
                    <a:lstStyle/>
                    <a:p>
                      <a:pPr algn="ctr"/>
                      <a:r>
                        <a:rPr lang="en-IN" sz="1800" dirty="0">
                          <a:solidFill>
                            <a:schemeClr val="tx1"/>
                          </a:solidFill>
                        </a:rPr>
                        <a:t>INSTITUTE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PTE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RTS</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SUP-EFF</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NIRF RANK</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OUR RANK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3119163531"/>
                  </a:ext>
                </a:extLst>
              </a:tr>
              <a:tr h="378809">
                <a:tc>
                  <a:txBody>
                    <a:bodyPr/>
                    <a:lstStyle/>
                    <a:p>
                      <a:pPr algn="ctr" fontAlgn="b"/>
                      <a:r>
                        <a:rPr lang="en-IN" sz="1800" b="0" i="0" u="none" strike="noStrike" dirty="0">
                          <a:solidFill>
                            <a:srgbClr val="000000"/>
                          </a:solidFill>
                          <a:effectLst/>
                          <a:latin typeface="Arial" panose="020B0604020202020204" pitchFamily="34" charset="0"/>
                        </a:rPr>
                        <a:t>IIM-V</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0.699</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0.811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0.70</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29</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44</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3689266929"/>
                  </a:ext>
                </a:extLst>
              </a:tr>
              <a:tr h="378809">
                <a:tc>
                  <a:txBody>
                    <a:bodyPr/>
                    <a:lstStyle/>
                    <a:p>
                      <a:pPr algn="ctr" fontAlgn="b"/>
                      <a:r>
                        <a:rPr lang="en-IN" sz="1800" b="0" i="0" u="none" strike="noStrike" dirty="0">
                          <a:solidFill>
                            <a:srgbClr val="000000"/>
                          </a:solidFill>
                          <a:effectLst/>
                          <a:latin typeface="Arial" panose="020B0604020202020204" pitchFamily="34" charset="0"/>
                        </a:rPr>
                        <a:t>Amrita</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1.12</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30</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19</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558677985"/>
                  </a:ext>
                </a:extLst>
              </a:tr>
              <a:tr h="378809">
                <a:tc>
                  <a:txBody>
                    <a:bodyPr/>
                    <a:lstStyle/>
                    <a:p>
                      <a:pPr algn="ctr" fontAlgn="b"/>
                      <a:r>
                        <a:rPr lang="en-IN" sz="1800" b="0" i="0" u="none" strike="noStrike" dirty="0">
                          <a:solidFill>
                            <a:srgbClr val="000000"/>
                          </a:solidFill>
                          <a:effectLst/>
                          <a:latin typeface="Arial" panose="020B0604020202020204" pitchFamily="34" charset="0"/>
                        </a:rPr>
                        <a:t>Great Lakes</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0.964</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0.966</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0.998</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IRS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0.96</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31</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24</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81419223"/>
                  </a:ext>
                </a:extLst>
              </a:tr>
              <a:tr h="378809">
                <a:tc>
                  <a:txBody>
                    <a:bodyPr/>
                    <a:lstStyle/>
                    <a:p>
                      <a:pPr algn="ctr" fontAlgn="b"/>
                      <a:r>
                        <a:rPr lang="en-IN" sz="1800" b="0" i="0" u="none" strike="noStrike">
                          <a:solidFill>
                            <a:srgbClr val="000000"/>
                          </a:solidFill>
                          <a:effectLst/>
                          <a:latin typeface="Arial" panose="020B0604020202020204" pitchFamily="34" charset="0"/>
                        </a:rPr>
                        <a:t>LPU</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0.429</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0.472</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0.907</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IRS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0.43</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32</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50</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947355531"/>
                  </a:ext>
                </a:extLst>
              </a:tr>
              <a:tr h="378809">
                <a:tc>
                  <a:txBody>
                    <a:bodyPr/>
                    <a:lstStyle/>
                    <a:p>
                      <a:pPr algn="ctr" fontAlgn="b"/>
                      <a:r>
                        <a:rPr lang="en-IN" sz="1800" b="0" i="0" u="none" strike="noStrike" dirty="0">
                          <a:solidFill>
                            <a:srgbClr val="000000"/>
                          </a:solidFill>
                          <a:effectLst/>
                          <a:latin typeface="Arial" panose="020B0604020202020204" pitchFamily="34" charset="0"/>
                        </a:rPr>
                        <a:t>GIM</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0.815</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0.996</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0.818</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0.82</a:t>
                      </a:r>
                    </a:p>
                  </a:txBody>
                  <a:tcPr marL="6350" marR="6350" marT="6350" marB="0" anchor="b">
                    <a:solidFill>
                      <a:schemeClr val="bg1">
                        <a:lumMod val="75000"/>
                      </a:schemeClr>
                    </a:solidFill>
                  </a:tcPr>
                </a:tc>
                <a:tc>
                  <a:txBody>
                    <a:bodyPr/>
                    <a:lstStyle/>
                    <a:p>
                      <a:pPr algn="ctr" fontAlgn="b"/>
                      <a:r>
                        <a:rPr lang="en-IN" sz="1800" b="1" i="0" u="none" strike="noStrike">
                          <a:solidFill>
                            <a:srgbClr val="000000"/>
                          </a:solidFill>
                          <a:effectLst/>
                          <a:latin typeface="Arial" panose="020B0604020202020204" pitchFamily="34" charset="0"/>
                        </a:rPr>
                        <a:t>33</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38</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61125748"/>
                  </a:ext>
                </a:extLst>
              </a:tr>
              <a:tr h="378809">
                <a:tc>
                  <a:txBody>
                    <a:bodyPr/>
                    <a:lstStyle/>
                    <a:p>
                      <a:pPr algn="ctr" fontAlgn="b"/>
                      <a:r>
                        <a:rPr lang="en-IN" sz="1800" b="0" i="0" u="none" strike="noStrike" dirty="0">
                          <a:solidFill>
                            <a:srgbClr val="000000"/>
                          </a:solidFill>
                          <a:effectLst/>
                          <a:latin typeface="Arial" panose="020B0604020202020204" pitchFamily="34" charset="0"/>
                        </a:rPr>
                        <a:t>IMI</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1.73</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34</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12</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621883521"/>
                  </a:ext>
                </a:extLst>
              </a:tr>
              <a:tr h="378809">
                <a:tc>
                  <a:txBody>
                    <a:bodyPr/>
                    <a:lstStyle/>
                    <a:p>
                      <a:pPr algn="ctr" fontAlgn="b"/>
                      <a:r>
                        <a:rPr lang="en-IN" sz="1800" b="0" i="0" u="none" strike="noStrike">
                          <a:solidFill>
                            <a:srgbClr val="000000"/>
                          </a:solidFill>
                          <a:effectLst/>
                          <a:latin typeface="Arial" panose="020B0604020202020204" pitchFamily="34" charset="0"/>
                        </a:rPr>
                        <a:t>NIT-T</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1.65</a:t>
                      </a:r>
                    </a:p>
                  </a:txBody>
                  <a:tcPr marL="6350" marR="6350" marT="6350" marB="0" anchor="b">
                    <a:solidFill>
                      <a:schemeClr val="bg1">
                        <a:lumMod val="75000"/>
                      </a:schemeClr>
                    </a:solidFill>
                  </a:tcPr>
                </a:tc>
                <a:tc>
                  <a:txBody>
                    <a:bodyPr/>
                    <a:lstStyle/>
                    <a:p>
                      <a:pPr algn="ctr" fontAlgn="b"/>
                      <a:r>
                        <a:rPr lang="en-IN" sz="1800" b="1" i="0" u="none" strike="noStrike">
                          <a:solidFill>
                            <a:srgbClr val="000000"/>
                          </a:solidFill>
                          <a:effectLst/>
                          <a:latin typeface="Arial" panose="020B0604020202020204" pitchFamily="34" charset="0"/>
                        </a:rPr>
                        <a:t>35</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13</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25293086"/>
                  </a:ext>
                </a:extLst>
              </a:tr>
              <a:tr h="378809">
                <a:tc>
                  <a:txBody>
                    <a:bodyPr/>
                    <a:lstStyle/>
                    <a:p>
                      <a:pPr algn="ctr" fontAlgn="b"/>
                      <a:r>
                        <a:rPr lang="en-IN" sz="1800" b="0" i="0" u="none" strike="noStrike" dirty="0">
                          <a:solidFill>
                            <a:srgbClr val="000000"/>
                          </a:solidFill>
                          <a:effectLst/>
                          <a:latin typeface="Arial" panose="020B0604020202020204" pitchFamily="34" charset="0"/>
                        </a:rPr>
                        <a:t>Chandigarh</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0.636</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0.802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0.794</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0.64</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36</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45</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137442896"/>
                  </a:ext>
                </a:extLst>
              </a:tr>
              <a:tr h="378809">
                <a:tc>
                  <a:txBody>
                    <a:bodyPr/>
                    <a:lstStyle/>
                    <a:p>
                      <a:pPr algn="ctr" fontAlgn="b"/>
                      <a:r>
                        <a:rPr lang="en-IN" sz="1800" b="0" i="0" u="none" strike="noStrike">
                          <a:solidFill>
                            <a:srgbClr val="000000"/>
                          </a:solidFill>
                          <a:effectLst/>
                          <a:latin typeface="Arial" panose="020B0604020202020204" pitchFamily="34" charset="0"/>
                        </a:rPr>
                        <a:t>MICA</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1.24</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37</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18</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95259574"/>
                  </a:ext>
                </a:extLst>
              </a:tr>
              <a:tr h="378809">
                <a:tc>
                  <a:txBody>
                    <a:bodyPr/>
                    <a:lstStyle/>
                    <a:p>
                      <a:pPr algn="ctr" fontAlgn="b"/>
                      <a:r>
                        <a:rPr lang="en-IN" sz="1800" b="0" i="0" u="none" strike="noStrike">
                          <a:solidFill>
                            <a:srgbClr val="000000"/>
                          </a:solidFill>
                          <a:effectLst/>
                          <a:latin typeface="Arial" panose="020B0604020202020204" pitchFamily="34" charset="0"/>
                        </a:rPr>
                        <a:t>IMT</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0.755</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0.996</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0.758</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0.76</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38</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531940085"/>
                  </a:ext>
                </a:extLst>
              </a:tr>
              <a:tr h="378809">
                <a:tc>
                  <a:txBody>
                    <a:bodyPr/>
                    <a:lstStyle/>
                    <a:p>
                      <a:pPr algn="ctr" fontAlgn="b"/>
                      <a:r>
                        <a:rPr lang="en-IN" sz="1800" b="0" i="0" u="none" strike="noStrike" dirty="0">
                          <a:solidFill>
                            <a:srgbClr val="000000"/>
                          </a:solidFill>
                          <a:effectLst/>
                          <a:latin typeface="Arial" panose="020B0604020202020204" pitchFamily="34" charset="0"/>
                        </a:rPr>
                        <a:t>UPES</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0.848</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0.848</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IRS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39</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35</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563089906"/>
                  </a:ext>
                </a:extLst>
              </a:tr>
              <a:tr h="378809">
                <a:tc>
                  <a:txBody>
                    <a:bodyPr/>
                    <a:lstStyle/>
                    <a:p>
                      <a:pPr algn="ctr" fontAlgn="b"/>
                      <a:r>
                        <a:rPr lang="en-IN" sz="1800" b="0" i="0" u="none" strike="noStrike" dirty="0">
                          <a:solidFill>
                            <a:srgbClr val="000000"/>
                          </a:solidFill>
                          <a:effectLst/>
                          <a:latin typeface="Arial" panose="020B0604020202020204" pitchFamily="34" charset="0"/>
                        </a:rPr>
                        <a:t>ICFAI</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1.31</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40</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17</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3113865829"/>
                  </a:ext>
                </a:extLst>
              </a:tr>
              <a:tr h="378809">
                <a:tc>
                  <a:txBody>
                    <a:bodyPr/>
                    <a:lstStyle/>
                    <a:p>
                      <a:pPr algn="ctr" fontAlgn="b"/>
                      <a:r>
                        <a:rPr lang="en-IN" sz="1800" b="0" i="0" u="none" strike="noStrike" dirty="0">
                          <a:solidFill>
                            <a:srgbClr val="000000"/>
                          </a:solidFill>
                          <a:effectLst/>
                          <a:latin typeface="Arial" panose="020B0604020202020204" pitchFamily="34" charset="0"/>
                        </a:rPr>
                        <a:t>IIM-J</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0.791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0.791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0.79</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41</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40</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363878664"/>
                  </a:ext>
                </a:extLst>
              </a:tr>
              <a:tr h="378809">
                <a:tc>
                  <a:txBody>
                    <a:bodyPr/>
                    <a:lstStyle/>
                    <a:p>
                      <a:pPr algn="ctr" fontAlgn="b"/>
                      <a:r>
                        <a:rPr lang="en-IN" sz="1800" b="0" i="0" u="none" strike="noStrike" dirty="0">
                          <a:solidFill>
                            <a:srgbClr val="000000"/>
                          </a:solidFill>
                          <a:effectLst/>
                          <a:latin typeface="Arial" panose="020B0604020202020204" pitchFamily="34" charset="0"/>
                        </a:rPr>
                        <a:t>Manipal</a:t>
                      </a: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0.881</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0.989</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0.89</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0.88</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42</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072193540"/>
                  </a:ext>
                </a:extLst>
              </a:tr>
            </a:tbl>
          </a:graphicData>
        </a:graphic>
      </p:graphicFrame>
    </p:spTree>
    <p:extLst>
      <p:ext uri="{BB962C8B-B14F-4D97-AF65-F5344CB8AC3E}">
        <p14:creationId xmlns:p14="http://schemas.microsoft.com/office/powerpoint/2010/main" val="3440307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76EC0D2-8A78-D774-26C5-D3B3F865D87C}"/>
              </a:ext>
            </a:extLst>
          </p:cNvPr>
          <p:cNvSpPr/>
          <p:nvPr/>
        </p:nvSpPr>
        <p:spPr>
          <a:xfrm>
            <a:off x="3086097" y="103197"/>
            <a:ext cx="5781456" cy="707887"/>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AB263B9-BD30-BE37-2A05-CE4A05F2F383}"/>
              </a:ext>
            </a:extLst>
          </p:cNvPr>
          <p:cNvSpPr txBox="1"/>
          <p:nvPr/>
        </p:nvSpPr>
        <p:spPr>
          <a:xfrm>
            <a:off x="2944092" y="131577"/>
            <a:ext cx="6112429" cy="707886"/>
          </a:xfrm>
          <a:prstGeom prst="rect">
            <a:avLst/>
          </a:prstGeom>
          <a:noFill/>
        </p:spPr>
        <p:txBody>
          <a:bodyPr wrap="square" rtlCol="0">
            <a:spAutoFit/>
          </a:bodyPr>
          <a:lstStyle/>
          <a:p>
            <a:pPr algn="ctr"/>
            <a:r>
              <a:rPr lang="en-IN" sz="4000" b="1" dirty="0">
                <a:latin typeface="+mj-lt"/>
              </a:rPr>
              <a:t>RESULTS AND FINDINGS</a:t>
            </a:r>
          </a:p>
        </p:txBody>
      </p:sp>
      <p:graphicFrame>
        <p:nvGraphicFramePr>
          <p:cNvPr id="9" name="Table 8">
            <a:extLst>
              <a:ext uri="{FF2B5EF4-FFF2-40B4-BE49-F238E27FC236}">
                <a16:creationId xmlns:a16="http://schemas.microsoft.com/office/drawing/2014/main" id="{51C3ADB4-7C3D-D333-CCD7-FB96C9ED8506}"/>
              </a:ext>
            </a:extLst>
          </p:cNvPr>
          <p:cNvGraphicFramePr>
            <a:graphicFrameLocks noGrp="1"/>
          </p:cNvGraphicFramePr>
          <p:nvPr>
            <p:extLst>
              <p:ext uri="{D42A27DB-BD31-4B8C-83A1-F6EECF244321}">
                <p14:modId xmlns:p14="http://schemas.microsoft.com/office/powerpoint/2010/main" val="4041148950"/>
              </p:ext>
            </p:extLst>
          </p:nvPr>
        </p:nvGraphicFramePr>
        <p:xfrm>
          <a:off x="272142" y="956100"/>
          <a:ext cx="11266712" cy="3409281"/>
        </p:xfrm>
        <a:graphic>
          <a:graphicData uri="http://schemas.openxmlformats.org/drawingml/2006/table">
            <a:tbl>
              <a:tblPr firstRow="1" bandRow="1">
                <a:tableStyleId>{5C22544A-7EE6-4342-B048-85BDC9FD1C3A}</a:tableStyleId>
              </a:tblPr>
              <a:tblGrid>
                <a:gridCol w="1408339">
                  <a:extLst>
                    <a:ext uri="{9D8B030D-6E8A-4147-A177-3AD203B41FA5}">
                      <a16:colId xmlns:a16="http://schemas.microsoft.com/office/drawing/2014/main" val="193467946"/>
                    </a:ext>
                  </a:extLst>
                </a:gridCol>
                <a:gridCol w="1408339">
                  <a:extLst>
                    <a:ext uri="{9D8B030D-6E8A-4147-A177-3AD203B41FA5}">
                      <a16:colId xmlns:a16="http://schemas.microsoft.com/office/drawing/2014/main" val="1278100849"/>
                    </a:ext>
                  </a:extLst>
                </a:gridCol>
                <a:gridCol w="1408339">
                  <a:extLst>
                    <a:ext uri="{9D8B030D-6E8A-4147-A177-3AD203B41FA5}">
                      <a16:colId xmlns:a16="http://schemas.microsoft.com/office/drawing/2014/main" val="31774068"/>
                    </a:ext>
                  </a:extLst>
                </a:gridCol>
                <a:gridCol w="1408339">
                  <a:extLst>
                    <a:ext uri="{9D8B030D-6E8A-4147-A177-3AD203B41FA5}">
                      <a16:colId xmlns:a16="http://schemas.microsoft.com/office/drawing/2014/main" val="1297287345"/>
                    </a:ext>
                  </a:extLst>
                </a:gridCol>
                <a:gridCol w="1408339">
                  <a:extLst>
                    <a:ext uri="{9D8B030D-6E8A-4147-A177-3AD203B41FA5}">
                      <a16:colId xmlns:a16="http://schemas.microsoft.com/office/drawing/2014/main" val="3272479198"/>
                    </a:ext>
                  </a:extLst>
                </a:gridCol>
                <a:gridCol w="1408339">
                  <a:extLst>
                    <a:ext uri="{9D8B030D-6E8A-4147-A177-3AD203B41FA5}">
                      <a16:colId xmlns:a16="http://schemas.microsoft.com/office/drawing/2014/main" val="1898622500"/>
                    </a:ext>
                  </a:extLst>
                </a:gridCol>
                <a:gridCol w="1408339">
                  <a:extLst>
                    <a:ext uri="{9D8B030D-6E8A-4147-A177-3AD203B41FA5}">
                      <a16:colId xmlns:a16="http://schemas.microsoft.com/office/drawing/2014/main" val="544883956"/>
                    </a:ext>
                  </a:extLst>
                </a:gridCol>
                <a:gridCol w="1408339">
                  <a:extLst>
                    <a:ext uri="{9D8B030D-6E8A-4147-A177-3AD203B41FA5}">
                      <a16:colId xmlns:a16="http://schemas.microsoft.com/office/drawing/2014/main" val="2219563749"/>
                    </a:ext>
                  </a:extLst>
                </a:gridCol>
              </a:tblGrid>
              <a:tr h="378809">
                <a:tc>
                  <a:txBody>
                    <a:bodyPr/>
                    <a:lstStyle/>
                    <a:p>
                      <a:pPr algn="ctr"/>
                      <a:r>
                        <a:rPr lang="en-IN" sz="1800" dirty="0">
                          <a:solidFill>
                            <a:schemeClr val="tx1"/>
                          </a:solidFill>
                        </a:rPr>
                        <a:t>INSTITUTE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PTE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RTS</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SUP-EFF</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NIRF RANK</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OUR RANK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3119163531"/>
                  </a:ext>
                </a:extLst>
              </a:tr>
              <a:tr h="378809">
                <a:tc>
                  <a:txBody>
                    <a:bodyPr/>
                    <a:lstStyle/>
                    <a:p>
                      <a:pPr algn="ctr" fontAlgn="b"/>
                      <a:r>
                        <a:rPr lang="en-IN" sz="1800" b="0" i="0" u="none" strike="noStrike" dirty="0">
                          <a:solidFill>
                            <a:srgbClr val="000000"/>
                          </a:solidFill>
                          <a:effectLst/>
                          <a:latin typeface="Arial" panose="020B0604020202020204" pitchFamily="34" charset="0"/>
                        </a:rPr>
                        <a:t>IIM-N</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0.802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0.892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0.80</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43</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39</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3689266929"/>
                  </a:ext>
                </a:extLst>
              </a:tr>
              <a:tr h="378809">
                <a:tc>
                  <a:txBody>
                    <a:bodyPr/>
                    <a:lstStyle/>
                    <a:p>
                      <a:pPr algn="ctr" fontAlgn="b"/>
                      <a:r>
                        <a:rPr lang="en-IN" sz="1800" b="0" i="0" u="none" strike="noStrike" dirty="0">
                          <a:solidFill>
                            <a:srgbClr val="000000"/>
                          </a:solidFill>
                          <a:effectLst/>
                          <a:latin typeface="Arial" panose="020B0604020202020204" pitchFamily="34" charset="0"/>
                        </a:rPr>
                        <a:t>IIT-ISM</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0.568</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0.608</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0.934</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0.57</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44</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47</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558677985"/>
                  </a:ext>
                </a:extLst>
              </a:tr>
              <a:tr h="378809">
                <a:tc>
                  <a:txBody>
                    <a:bodyPr/>
                    <a:lstStyle/>
                    <a:p>
                      <a:pPr algn="ctr" fontAlgn="b"/>
                      <a:r>
                        <a:rPr lang="en-IN" sz="1800" b="0" i="0" u="none" strike="noStrike" dirty="0">
                          <a:solidFill>
                            <a:srgbClr val="000000"/>
                          </a:solidFill>
                          <a:effectLst/>
                          <a:latin typeface="Arial" panose="020B0604020202020204" pitchFamily="34" charset="0"/>
                        </a:rPr>
                        <a:t>KJSIMSR</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0.964</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0.972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0.96</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45</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23</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81419223"/>
                  </a:ext>
                </a:extLst>
              </a:tr>
              <a:tr h="378809">
                <a:tc>
                  <a:txBody>
                    <a:bodyPr/>
                    <a:lstStyle/>
                    <a:p>
                      <a:pPr algn="ctr" fontAlgn="b"/>
                      <a:r>
                        <a:rPr lang="en-IN" sz="1800" b="0" i="0" u="none" strike="noStrike" dirty="0">
                          <a:solidFill>
                            <a:srgbClr val="000000"/>
                          </a:solidFill>
                          <a:effectLst/>
                          <a:latin typeface="Arial" panose="020B0604020202020204" pitchFamily="34" charset="0"/>
                        </a:rPr>
                        <a:t>XIMU</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1.49</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46</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15</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947355531"/>
                  </a:ext>
                </a:extLst>
              </a:tr>
              <a:tr h="378809">
                <a:tc>
                  <a:txBody>
                    <a:bodyPr/>
                    <a:lstStyle/>
                    <a:p>
                      <a:pPr algn="ctr" fontAlgn="b"/>
                      <a:r>
                        <a:rPr lang="en-IN" sz="1800" b="0" i="0" u="none" strike="noStrike" dirty="0">
                          <a:solidFill>
                            <a:srgbClr val="000000"/>
                          </a:solidFill>
                          <a:effectLst/>
                          <a:latin typeface="Arial" panose="020B0604020202020204" pitchFamily="34" charset="0"/>
                        </a:rPr>
                        <a:t>JIM</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1.08</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47</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20</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61125748"/>
                  </a:ext>
                </a:extLst>
              </a:tr>
              <a:tr h="378809">
                <a:tc>
                  <a:txBody>
                    <a:bodyPr/>
                    <a:lstStyle/>
                    <a:p>
                      <a:pPr algn="ctr" fontAlgn="b"/>
                      <a:r>
                        <a:rPr lang="en-IN" sz="1800" b="0" i="0" u="none" strike="noStrike">
                          <a:solidFill>
                            <a:srgbClr val="000000"/>
                          </a:solidFill>
                          <a:effectLst/>
                          <a:latin typeface="Arial" panose="020B0604020202020204" pitchFamily="34" charset="0"/>
                        </a:rPr>
                        <a:t>BIMT</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0.847</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0.847</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48</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36</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621883521"/>
                  </a:ext>
                </a:extLst>
              </a:tr>
              <a:tr h="378809">
                <a:tc>
                  <a:txBody>
                    <a:bodyPr/>
                    <a:lstStyle/>
                    <a:p>
                      <a:pPr algn="ctr" fontAlgn="b"/>
                      <a:r>
                        <a:rPr lang="en-IN" sz="1800" b="0" i="0" u="none" strike="noStrike">
                          <a:solidFill>
                            <a:srgbClr val="000000"/>
                          </a:solidFill>
                          <a:effectLst/>
                          <a:latin typeface="Arial" panose="020B0604020202020204" pitchFamily="34" charset="0"/>
                        </a:rPr>
                        <a:t>Thapar</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0.877</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0.916</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0.957</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0.88</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49</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30</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25293086"/>
                  </a:ext>
                </a:extLst>
              </a:tr>
              <a:tr h="378809">
                <a:tc>
                  <a:txBody>
                    <a:bodyPr/>
                    <a:lstStyle/>
                    <a:p>
                      <a:pPr algn="ctr" fontAlgn="b"/>
                      <a:r>
                        <a:rPr lang="en-IN" sz="1800" b="0" i="0" u="none" strike="noStrike" dirty="0">
                          <a:solidFill>
                            <a:srgbClr val="000000"/>
                          </a:solidFill>
                          <a:effectLst/>
                          <a:latin typeface="Arial" panose="020B0604020202020204" pitchFamily="34" charset="0"/>
                        </a:rPr>
                        <a:t>Anna Uni</a:t>
                      </a: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1.48</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50</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16</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137442896"/>
                  </a:ext>
                </a:extLst>
              </a:tr>
            </a:tbl>
          </a:graphicData>
        </a:graphic>
      </p:graphicFrame>
      <p:sp>
        <p:nvSpPr>
          <p:cNvPr id="4" name="TextBox 3">
            <a:extLst>
              <a:ext uri="{FF2B5EF4-FFF2-40B4-BE49-F238E27FC236}">
                <a16:creationId xmlns:a16="http://schemas.microsoft.com/office/drawing/2014/main" id="{1B15FB27-C20E-D0C8-C8E4-3923B9E2CC03}"/>
              </a:ext>
            </a:extLst>
          </p:cNvPr>
          <p:cNvSpPr txBox="1"/>
          <p:nvPr/>
        </p:nvSpPr>
        <p:spPr>
          <a:xfrm>
            <a:off x="843148" y="4646690"/>
            <a:ext cx="4201887" cy="1938992"/>
          </a:xfrm>
          <a:prstGeom prst="rect">
            <a:avLst/>
          </a:prstGeom>
          <a:noFill/>
          <a:ln w="28575">
            <a:solidFill>
              <a:schemeClr val="tx1"/>
            </a:solidFill>
          </a:ln>
        </p:spPr>
        <p:txBody>
          <a:bodyPr wrap="square" rtlCol="0">
            <a:spAutoFit/>
          </a:bodyPr>
          <a:lstStyle/>
          <a:p>
            <a:pPr marL="342900" indent="-342900">
              <a:buFont typeface="Arial" panose="020B0604020202020204" pitchFamily="34" charset="0"/>
              <a:buChar char="•"/>
            </a:pPr>
            <a:r>
              <a:rPr lang="en-IN" sz="2400" dirty="0"/>
              <a:t>TE: Technical Efficiency</a:t>
            </a:r>
          </a:p>
          <a:p>
            <a:pPr marL="342900" indent="-342900">
              <a:buFont typeface="Arial" panose="020B0604020202020204" pitchFamily="34" charset="0"/>
              <a:buChar char="•"/>
            </a:pPr>
            <a:r>
              <a:rPr lang="en-IN" sz="2400" dirty="0"/>
              <a:t>PTE: Pure Technical Efficiency</a:t>
            </a:r>
          </a:p>
          <a:p>
            <a:pPr marL="342900" indent="-342900">
              <a:buFont typeface="Arial" panose="020B0604020202020204" pitchFamily="34" charset="0"/>
              <a:buChar char="•"/>
            </a:pPr>
            <a:r>
              <a:rPr lang="en-IN" sz="2400" dirty="0"/>
              <a:t>SE: Scale Efficiency</a:t>
            </a:r>
          </a:p>
          <a:p>
            <a:pPr marL="342900" indent="-342900">
              <a:buFont typeface="Arial" panose="020B0604020202020204" pitchFamily="34" charset="0"/>
              <a:buChar char="•"/>
            </a:pPr>
            <a:r>
              <a:rPr lang="en-IN" sz="2400" dirty="0"/>
              <a:t>RTS: Returns To Scale</a:t>
            </a:r>
          </a:p>
          <a:p>
            <a:pPr marL="342900" indent="-342900">
              <a:buFont typeface="Arial" panose="020B0604020202020204" pitchFamily="34" charset="0"/>
              <a:buChar char="•"/>
            </a:pPr>
            <a:r>
              <a:rPr lang="en-IN" sz="2400" dirty="0"/>
              <a:t>SUP-EFF: Super Efficiency</a:t>
            </a:r>
          </a:p>
        </p:txBody>
      </p:sp>
      <p:sp>
        <p:nvSpPr>
          <p:cNvPr id="5" name="TextBox 4">
            <a:extLst>
              <a:ext uri="{FF2B5EF4-FFF2-40B4-BE49-F238E27FC236}">
                <a16:creationId xmlns:a16="http://schemas.microsoft.com/office/drawing/2014/main" id="{F69575E7-0086-2A70-6657-5645011DFB53}"/>
              </a:ext>
            </a:extLst>
          </p:cNvPr>
          <p:cNvSpPr txBox="1"/>
          <p:nvPr/>
        </p:nvSpPr>
        <p:spPr>
          <a:xfrm>
            <a:off x="6305108" y="4646690"/>
            <a:ext cx="4471750" cy="1508105"/>
          </a:xfrm>
          <a:prstGeom prst="rect">
            <a:avLst/>
          </a:prstGeom>
          <a:noFill/>
          <a:ln w="28575">
            <a:solidFill>
              <a:schemeClr val="tx1"/>
            </a:solidFill>
          </a:ln>
        </p:spPr>
        <p:txBody>
          <a:bodyPr wrap="square" rtlCol="0">
            <a:spAutoFit/>
          </a:bodyPr>
          <a:lstStyle/>
          <a:p>
            <a:pPr marL="342900" indent="-342900">
              <a:spcBef>
                <a:spcPts val="600"/>
              </a:spcBef>
              <a:spcAft>
                <a:spcPts val="600"/>
              </a:spcAft>
              <a:buFont typeface="Arial" panose="020B0604020202020204" pitchFamily="34" charset="0"/>
              <a:buChar char="•"/>
            </a:pPr>
            <a:r>
              <a:rPr lang="en-IN" sz="2400" b="1" dirty="0"/>
              <a:t>Average TE score = </a:t>
            </a:r>
            <a:r>
              <a:rPr lang="en-IN" sz="2400" b="1" i="0" u="none" strike="noStrike" dirty="0">
                <a:solidFill>
                  <a:srgbClr val="000000"/>
                </a:solidFill>
                <a:effectLst/>
              </a:rPr>
              <a:t>0.96342</a:t>
            </a:r>
          </a:p>
          <a:p>
            <a:pPr marL="342900" indent="-342900">
              <a:spcBef>
                <a:spcPts val="600"/>
              </a:spcBef>
              <a:spcAft>
                <a:spcPts val="600"/>
              </a:spcAft>
              <a:buFont typeface="Arial" panose="020B0604020202020204" pitchFamily="34" charset="0"/>
              <a:buChar char="•"/>
            </a:pPr>
            <a:r>
              <a:rPr lang="en-IN" sz="2400" b="1" dirty="0">
                <a:solidFill>
                  <a:srgbClr val="000000"/>
                </a:solidFill>
              </a:rPr>
              <a:t>Average PTE score = </a:t>
            </a:r>
            <a:r>
              <a:rPr lang="en-IN" sz="2400" b="1" i="0" u="none" strike="noStrike" dirty="0">
                <a:solidFill>
                  <a:srgbClr val="000000"/>
                </a:solidFill>
                <a:effectLst/>
              </a:rPr>
              <a:t>0.88154</a:t>
            </a:r>
          </a:p>
          <a:p>
            <a:pPr marL="342900" indent="-342900">
              <a:spcBef>
                <a:spcPts val="600"/>
              </a:spcBef>
              <a:spcAft>
                <a:spcPts val="600"/>
              </a:spcAft>
              <a:buFont typeface="Arial" panose="020B0604020202020204" pitchFamily="34" charset="0"/>
              <a:buChar char="•"/>
            </a:pPr>
            <a:r>
              <a:rPr lang="en-IN" sz="2400" b="1" dirty="0">
                <a:solidFill>
                  <a:srgbClr val="000000"/>
                </a:solidFill>
              </a:rPr>
              <a:t>Average SE score = </a:t>
            </a:r>
            <a:r>
              <a:rPr lang="en-IN" sz="2400" b="1" i="0" u="none" strike="noStrike" dirty="0">
                <a:solidFill>
                  <a:srgbClr val="000000"/>
                </a:solidFill>
                <a:effectLst/>
              </a:rPr>
              <a:t>0.91432</a:t>
            </a:r>
            <a:endParaRPr lang="en-IN" sz="2400" b="1" dirty="0"/>
          </a:p>
        </p:txBody>
      </p:sp>
    </p:spTree>
    <p:extLst>
      <p:ext uri="{BB962C8B-B14F-4D97-AF65-F5344CB8AC3E}">
        <p14:creationId xmlns:p14="http://schemas.microsoft.com/office/powerpoint/2010/main" val="155080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E01A701-3B5C-4856-5DBD-4765DA2FAA51}"/>
              </a:ext>
            </a:extLst>
          </p:cNvPr>
          <p:cNvSpPr/>
          <p:nvPr/>
        </p:nvSpPr>
        <p:spPr>
          <a:xfrm>
            <a:off x="457199" y="109173"/>
            <a:ext cx="4887785" cy="832914"/>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1157006-B40E-2165-26C6-00CD08358760}"/>
              </a:ext>
            </a:extLst>
          </p:cNvPr>
          <p:cNvSpPr txBox="1"/>
          <p:nvPr/>
        </p:nvSpPr>
        <p:spPr>
          <a:xfrm>
            <a:off x="457199" y="171687"/>
            <a:ext cx="4985657" cy="707886"/>
          </a:xfrm>
          <a:prstGeom prst="rect">
            <a:avLst/>
          </a:prstGeom>
          <a:noFill/>
        </p:spPr>
        <p:txBody>
          <a:bodyPr wrap="square" rtlCol="0">
            <a:spAutoFit/>
          </a:bodyPr>
          <a:lstStyle/>
          <a:p>
            <a:pPr algn="ctr"/>
            <a:r>
              <a:rPr lang="en-IN" sz="4000" b="1" dirty="0">
                <a:latin typeface="+mj-lt"/>
              </a:rPr>
              <a:t>ISOTONICITY TEST</a:t>
            </a:r>
          </a:p>
        </p:txBody>
      </p:sp>
      <p:sp>
        <p:nvSpPr>
          <p:cNvPr id="8" name="TextBox 7">
            <a:extLst>
              <a:ext uri="{FF2B5EF4-FFF2-40B4-BE49-F238E27FC236}">
                <a16:creationId xmlns:a16="http://schemas.microsoft.com/office/drawing/2014/main" id="{BAE0BD9F-72EC-82BB-B2BA-57A581DE43AB}"/>
              </a:ext>
            </a:extLst>
          </p:cNvPr>
          <p:cNvSpPr txBox="1"/>
          <p:nvPr/>
        </p:nvSpPr>
        <p:spPr>
          <a:xfrm>
            <a:off x="206830" y="1034313"/>
            <a:ext cx="5736672" cy="5688000"/>
          </a:xfrm>
          <a:prstGeom prst="rect">
            <a:avLst/>
          </a:prstGeom>
          <a:noFill/>
          <a:ln w="28575">
            <a:solidFill>
              <a:schemeClr val="tx1"/>
            </a:solidFill>
          </a:ln>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400" dirty="0"/>
              <a:t>This test checks the correlation of every variable (both input and output variables) with each other in a matrix format.</a:t>
            </a:r>
          </a:p>
          <a:p>
            <a:pPr marL="342900" indent="-342900" algn="just">
              <a:spcBef>
                <a:spcPts val="600"/>
              </a:spcBef>
              <a:spcAft>
                <a:spcPts val="600"/>
              </a:spcAft>
              <a:buFont typeface="Arial" panose="020B0604020202020204" pitchFamily="34" charset="0"/>
              <a:buChar char="•"/>
            </a:pPr>
            <a:r>
              <a:rPr lang="en-IN" sz="2400" dirty="0"/>
              <a:t>The test is said to be passed if a positive correlation exists between every pair of variables.</a:t>
            </a:r>
          </a:p>
          <a:p>
            <a:pPr marL="342900" indent="-342900" algn="just">
              <a:spcBef>
                <a:spcPts val="600"/>
              </a:spcBef>
              <a:spcAft>
                <a:spcPts val="600"/>
              </a:spcAft>
              <a:buFont typeface="Arial" panose="020B0604020202020204" pitchFamily="34" charset="0"/>
              <a:buChar char="•"/>
            </a:pPr>
            <a:r>
              <a:rPr lang="en-US" sz="2400" dirty="0"/>
              <a:t>Positive correlations also demonstrate very clearly that the researcher's choice of input and output variables at the beginning is appropriate.</a:t>
            </a:r>
          </a:p>
          <a:p>
            <a:pPr marL="342900" indent="-342900" algn="just">
              <a:spcBef>
                <a:spcPts val="600"/>
              </a:spcBef>
              <a:spcAft>
                <a:spcPts val="600"/>
              </a:spcAft>
              <a:buFont typeface="Arial" panose="020B0604020202020204" pitchFamily="34" charset="0"/>
              <a:buChar char="•"/>
            </a:pPr>
            <a:r>
              <a:rPr lang="en-IN" sz="2400" dirty="0"/>
              <a:t>As seen from this heatmap, there is a negative correlation between two pairs, both involving the </a:t>
            </a:r>
            <a:r>
              <a:rPr lang="en-US" sz="2400" b="1" dirty="0"/>
              <a:t>Student-Faculty Ratio</a:t>
            </a:r>
            <a:r>
              <a:rPr lang="en-US" sz="2400" dirty="0"/>
              <a:t> variable,</a:t>
            </a:r>
            <a:r>
              <a:rPr lang="en-IN" sz="2400" dirty="0"/>
              <a:t> thereby failing the test.</a:t>
            </a:r>
          </a:p>
          <a:p>
            <a:pPr marL="342900" indent="-342900" algn="just">
              <a:spcBef>
                <a:spcPts val="600"/>
              </a:spcBef>
              <a:spcAft>
                <a:spcPts val="600"/>
              </a:spcAft>
              <a:buFont typeface="Arial" panose="020B0604020202020204" pitchFamily="34" charset="0"/>
              <a:buChar char="•"/>
            </a:pPr>
            <a:endParaRPr lang="en-IN" sz="2400" dirty="0"/>
          </a:p>
        </p:txBody>
      </p:sp>
      <p:pic>
        <p:nvPicPr>
          <p:cNvPr id="13" name="Picture 12" descr="A blue and green squares with white text&#10;&#10;Description automatically generated">
            <a:extLst>
              <a:ext uri="{FF2B5EF4-FFF2-40B4-BE49-F238E27FC236}">
                <a16:creationId xmlns:a16="http://schemas.microsoft.com/office/drawing/2014/main" id="{366A57FC-77D4-B2A5-F0E1-735CE77E9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888" y="0"/>
            <a:ext cx="6118112" cy="6858000"/>
          </a:xfrm>
          <a:prstGeom prst="rect">
            <a:avLst/>
          </a:prstGeom>
        </p:spPr>
      </p:pic>
    </p:spTree>
    <p:extLst>
      <p:ext uri="{BB962C8B-B14F-4D97-AF65-F5344CB8AC3E}">
        <p14:creationId xmlns:p14="http://schemas.microsoft.com/office/powerpoint/2010/main" val="367632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98AD30-E6A3-0A22-C91E-6DE7669DD13D}"/>
              </a:ext>
            </a:extLst>
          </p:cNvPr>
          <p:cNvSpPr/>
          <p:nvPr/>
        </p:nvSpPr>
        <p:spPr>
          <a:xfrm>
            <a:off x="3102429" y="229073"/>
            <a:ext cx="5867400" cy="957942"/>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53B4070-3CA1-5F32-6D4C-0EF6EA7893A6}"/>
              </a:ext>
            </a:extLst>
          </p:cNvPr>
          <p:cNvSpPr txBox="1"/>
          <p:nvPr/>
        </p:nvSpPr>
        <p:spPr>
          <a:xfrm>
            <a:off x="3255714" y="354101"/>
            <a:ext cx="5680571" cy="707886"/>
          </a:xfrm>
          <a:prstGeom prst="rect">
            <a:avLst/>
          </a:prstGeom>
          <a:noFill/>
        </p:spPr>
        <p:txBody>
          <a:bodyPr wrap="square" rtlCol="0">
            <a:spAutoFit/>
          </a:bodyPr>
          <a:lstStyle/>
          <a:p>
            <a:pPr algn="ctr"/>
            <a:r>
              <a:rPr lang="en-IN" sz="4000" b="1" dirty="0">
                <a:latin typeface="+mj-lt"/>
              </a:rPr>
              <a:t>STAGE - 1 ANALYSIS</a:t>
            </a:r>
          </a:p>
        </p:txBody>
      </p:sp>
      <p:sp>
        <p:nvSpPr>
          <p:cNvPr id="4" name="TextBox 3">
            <a:extLst>
              <a:ext uri="{FF2B5EF4-FFF2-40B4-BE49-F238E27FC236}">
                <a16:creationId xmlns:a16="http://schemas.microsoft.com/office/drawing/2014/main" id="{1D2BA4CC-E279-F53B-79CB-84A8909FB9AA}"/>
              </a:ext>
            </a:extLst>
          </p:cNvPr>
          <p:cNvSpPr txBox="1"/>
          <p:nvPr/>
        </p:nvSpPr>
        <p:spPr>
          <a:xfrm>
            <a:off x="206829" y="1458686"/>
            <a:ext cx="11778342" cy="4770537"/>
          </a:xfrm>
          <a:prstGeom prst="rect">
            <a:avLst/>
          </a:prstGeom>
          <a:noFill/>
          <a:ln w="28575">
            <a:solidFill>
              <a:schemeClr val="tx1"/>
            </a:solidFill>
          </a:ln>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400" dirty="0"/>
              <a:t>The TE scores of 20 institutes (DMUs) are 1. Hence, we consider our rankings based on the super efficiencies of the DMUs.</a:t>
            </a:r>
          </a:p>
          <a:p>
            <a:pPr marL="342900" indent="-342900" algn="just">
              <a:spcBef>
                <a:spcPts val="600"/>
              </a:spcBef>
              <a:spcAft>
                <a:spcPts val="600"/>
              </a:spcAft>
              <a:buFont typeface="Arial" panose="020B0604020202020204" pitchFamily="34" charset="0"/>
              <a:buChar char="•"/>
            </a:pPr>
            <a:r>
              <a:rPr lang="en-IN" sz="2400" dirty="0"/>
              <a:t>The positions of the top 5 institutes remain unchanged. Thereafter, significant changes can be observed. </a:t>
            </a:r>
          </a:p>
          <a:p>
            <a:pPr marL="342900" indent="-342900" algn="just">
              <a:spcBef>
                <a:spcPts val="600"/>
              </a:spcBef>
              <a:spcAft>
                <a:spcPts val="600"/>
              </a:spcAft>
              <a:buFont typeface="Arial" panose="020B0604020202020204" pitchFamily="34" charset="0"/>
              <a:buChar char="•"/>
            </a:pPr>
            <a:r>
              <a:rPr lang="en-IN" sz="2400" dirty="0"/>
              <a:t>Ranks in green indicate an upward movement, and red ones indicate a downward movement (WRT the actual NIRF ranks).</a:t>
            </a:r>
          </a:p>
          <a:p>
            <a:pPr marL="342900" indent="-342900" algn="just">
              <a:spcBef>
                <a:spcPts val="600"/>
              </a:spcBef>
              <a:spcAft>
                <a:spcPts val="600"/>
              </a:spcAft>
              <a:buFont typeface="Arial" panose="020B0604020202020204" pitchFamily="34" charset="0"/>
              <a:buChar char="•"/>
            </a:pPr>
            <a:r>
              <a:rPr lang="en-IN" sz="2400" dirty="0"/>
              <a:t>The current ranking process uses some variables that may not be relevant. They induce some biases, resulting in several Tier-1 institutes ranking below others despite performing better over the years.</a:t>
            </a:r>
          </a:p>
          <a:p>
            <a:pPr marL="342900" indent="-342900" algn="just">
              <a:spcBef>
                <a:spcPts val="600"/>
              </a:spcBef>
              <a:spcAft>
                <a:spcPts val="600"/>
              </a:spcAft>
              <a:buFont typeface="Arial" panose="020B0604020202020204" pitchFamily="34" charset="0"/>
              <a:buChar char="•"/>
            </a:pPr>
            <a:r>
              <a:rPr lang="en-IN" sz="2400" dirty="0"/>
              <a:t>Those institutes with </a:t>
            </a:r>
            <a:r>
              <a:rPr lang="en-IN" sz="2400"/>
              <a:t>TE scores </a:t>
            </a:r>
            <a:r>
              <a:rPr lang="en-IN" sz="2400" dirty="0"/>
              <a:t>above the threshold (average score) are observed to have comparatively better performance.</a:t>
            </a:r>
          </a:p>
        </p:txBody>
      </p:sp>
    </p:spTree>
    <p:extLst>
      <p:ext uri="{BB962C8B-B14F-4D97-AF65-F5344CB8AC3E}">
        <p14:creationId xmlns:p14="http://schemas.microsoft.com/office/powerpoint/2010/main" val="305805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98AD30-E6A3-0A22-C91E-6DE7669DD13D}"/>
              </a:ext>
            </a:extLst>
          </p:cNvPr>
          <p:cNvSpPr/>
          <p:nvPr/>
        </p:nvSpPr>
        <p:spPr>
          <a:xfrm>
            <a:off x="3102429" y="229073"/>
            <a:ext cx="5867400" cy="957942"/>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53B4070-3CA1-5F32-6D4C-0EF6EA7893A6}"/>
              </a:ext>
            </a:extLst>
          </p:cNvPr>
          <p:cNvSpPr txBox="1"/>
          <p:nvPr/>
        </p:nvSpPr>
        <p:spPr>
          <a:xfrm>
            <a:off x="3255714" y="354101"/>
            <a:ext cx="5680571" cy="707886"/>
          </a:xfrm>
          <a:prstGeom prst="rect">
            <a:avLst/>
          </a:prstGeom>
          <a:noFill/>
        </p:spPr>
        <p:txBody>
          <a:bodyPr wrap="square" rtlCol="0">
            <a:spAutoFit/>
          </a:bodyPr>
          <a:lstStyle/>
          <a:p>
            <a:pPr algn="ctr"/>
            <a:r>
              <a:rPr lang="en-IN" sz="4000" b="1" dirty="0">
                <a:latin typeface="+mj-lt"/>
              </a:rPr>
              <a:t>STAGE - 2 ANALYSIS</a:t>
            </a:r>
          </a:p>
        </p:txBody>
      </p:sp>
      <p:sp>
        <p:nvSpPr>
          <p:cNvPr id="5" name="TextBox 4">
            <a:extLst>
              <a:ext uri="{FF2B5EF4-FFF2-40B4-BE49-F238E27FC236}">
                <a16:creationId xmlns:a16="http://schemas.microsoft.com/office/drawing/2014/main" id="{288650EC-DBC0-63E0-DA66-1FD666D5C858}"/>
              </a:ext>
            </a:extLst>
          </p:cNvPr>
          <p:cNvSpPr txBox="1"/>
          <p:nvPr/>
        </p:nvSpPr>
        <p:spPr>
          <a:xfrm>
            <a:off x="206829" y="1458686"/>
            <a:ext cx="11778342" cy="4770537"/>
          </a:xfrm>
          <a:prstGeom prst="rect">
            <a:avLst/>
          </a:prstGeom>
          <a:noFill/>
          <a:ln w="28575">
            <a:solidFill>
              <a:schemeClr val="tx1"/>
            </a:solidFill>
          </a:ln>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400" dirty="0"/>
              <a:t>The PTE scores calculated under VRS, using the BCC model</a:t>
            </a:r>
            <a:r>
              <a:rPr lang="en-US" sz="2400" dirty="0"/>
              <a:t>, help identify if the inefficiency in any institution is due to unfavorable size or inefficient use of resources.</a:t>
            </a:r>
          </a:p>
          <a:p>
            <a:pPr marL="342900" indent="-342900" algn="just">
              <a:spcBef>
                <a:spcPts val="600"/>
              </a:spcBef>
              <a:spcAft>
                <a:spcPts val="600"/>
              </a:spcAft>
              <a:buFont typeface="Arial" panose="020B0604020202020204" pitchFamily="34" charset="0"/>
              <a:buChar char="•"/>
            </a:pPr>
            <a:r>
              <a:rPr lang="en-IN" sz="2400" dirty="0"/>
              <a:t>For an SE score = 1, we can conclude that the institute is operating at an optimal scale size (acceptable ratio of resource allocation, such as OpEx, CapEx, Research Sponsorship, etc).</a:t>
            </a:r>
          </a:p>
          <a:p>
            <a:pPr marL="342900" indent="-342900" algn="just">
              <a:spcBef>
                <a:spcPts val="600"/>
              </a:spcBef>
              <a:spcAft>
                <a:spcPts val="600"/>
              </a:spcAft>
              <a:buFont typeface="Arial" panose="020B0604020202020204" pitchFamily="34" charset="0"/>
              <a:buChar char="•"/>
            </a:pPr>
            <a:r>
              <a:rPr lang="en-IN" sz="2400" dirty="0"/>
              <a:t>Those with SE &lt; 1 have a slightly uneven resource distribution, either too much or too less. For example, compared to CapEx and OpEx, the research funding is extremely low.</a:t>
            </a:r>
          </a:p>
          <a:p>
            <a:pPr marL="342900" indent="-342900" algn="just">
              <a:spcBef>
                <a:spcPts val="600"/>
              </a:spcBef>
              <a:spcAft>
                <a:spcPts val="600"/>
              </a:spcAft>
              <a:buFont typeface="Arial" panose="020B0604020202020204" pitchFamily="34" charset="0"/>
              <a:buChar char="•"/>
            </a:pPr>
            <a:r>
              <a:rPr lang="en-IN" sz="2400" dirty="0"/>
              <a:t>Similar to Stage 1, the institutes with PTE and SE scores above the threshold (average score) have relatively better performance.</a:t>
            </a:r>
          </a:p>
          <a:p>
            <a:pPr marL="342900" indent="-342900" algn="just">
              <a:spcBef>
                <a:spcPts val="600"/>
              </a:spcBef>
              <a:spcAft>
                <a:spcPts val="600"/>
              </a:spcAft>
              <a:buFont typeface="Arial" panose="020B0604020202020204" pitchFamily="34" charset="0"/>
              <a:buChar char="•"/>
            </a:pPr>
            <a:r>
              <a:rPr lang="en-IN" sz="2400" dirty="0"/>
              <a:t>The Returns To Scale stats show that the number of institutes is almost balanced between CRS (21 DMUs) and DRS (26 DMUs). However, more institutes, especially in Tier-1, have a DRS, which raises ambiguity.</a:t>
            </a:r>
          </a:p>
        </p:txBody>
      </p:sp>
    </p:spTree>
    <p:extLst>
      <p:ext uri="{BB962C8B-B14F-4D97-AF65-F5344CB8AC3E}">
        <p14:creationId xmlns:p14="http://schemas.microsoft.com/office/powerpoint/2010/main" val="1818555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998AD30-E6A3-0A22-C91E-6DE7669DD13D}"/>
              </a:ext>
            </a:extLst>
          </p:cNvPr>
          <p:cNvSpPr/>
          <p:nvPr/>
        </p:nvSpPr>
        <p:spPr>
          <a:xfrm>
            <a:off x="3732027" y="229073"/>
            <a:ext cx="4699591" cy="957942"/>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53B4070-3CA1-5F32-6D4C-0EF6EA7893A6}"/>
              </a:ext>
            </a:extLst>
          </p:cNvPr>
          <p:cNvSpPr txBox="1"/>
          <p:nvPr/>
        </p:nvSpPr>
        <p:spPr>
          <a:xfrm>
            <a:off x="3928349" y="354101"/>
            <a:ext cx="4503269" cy="707886"/>
          </a:xfrm>
          <a:prstGeom prst="rect">
            <a:avLst/>
          </a:prstGeom>
          <a:noFill/>
        </p:spPr>
        <p:txBody>
          <a:bodyPr wrap="square" rtlCol="0">
            <a:spAutoFit/>
          </a:bodyPr>
          <a:lstStyle/>
          <a:p>
            <a:pPr algn="ctr"/>
            <a:r>
              <a:rPr lang="en-IN" sz="4000" b="1" dirty="0">
                <a:latin typeface="+mj-lt"/>
              </a:rPr>
              <a:t>FINAL INSIGHTS</a:t>
            </a:r>
          </a:p>
        </p:txBody>
      </p:sp>
      <p:sp>
        <p:nvSpPr>
          <p:cNvPr id="5" name="TextBox 4">
            <a:extLst>
              <a:ext uri="{FF2B5EF4-FFF2-40B4-BE49-F238E27FC236}">
                <a16:creationId xmlns:a16="http://schemas.microsoft.com/office/drawing/2014/main" id="{288650EC-DBC0-63E0-DA66-1FD666D5C858}"/>
              </a:ext>
            </a:extLst>
          </p:cNvPr>
          <p:cNvSpPr txBox="1"/>
          <p:nvPr/>
        </p:nvSpPr>
        <p:spPr>
          <a:xfrm>
            <a:off x="206829" y="1458686"/>
            <a:ext cx="11778342" cy="461665"/>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endParaRPr lang="en-IN" sz="2400" dirty="0"/>
          </a:p>
        </p:txBody>
      </p:sp>
      <p:sp>
        <p:nvSpPr>
          <p:cNvPr id="4" name="TextBox 3">
            <a:extLst>
              <a:ext uri="{FF2B5EF4-FFF2-40B4-BE49-F238E27FC236}">
                <a16:creationId xmlns:a16="http://schemas.microsoft.com/office/drawing/2014/main" id="{81D5BAB7-EEE9-C61F-2208-E514D1C5C574}"/>
              </a:ext>
            </a:extLst>
          </p:cNvPr>
          <p:cNvSpPr txBox="1"/>
          <p:nvPr/>
        </p:nvSpPr>
        <p:spPr>
          <a:xfrm>
            <a:off x="192651" y="1312043"/>
            <a:ext cx="11778342" cy="5355312"/>
          </a:xfrm>
          <a:prstGeom prst="rect">
            <a:avLst/>
          </a:prstGeom>
          <a:noFill/>
          <a:ln w="28575">
            <a:solidFill>
              <a:schemeClr val="tx1"/>
            </a:solidFill>
          </a:ln>
        </p:spPr>
        <p:txBody>
          <a:bodyPr wrap="square" rtlCol="0">
            <a:spAutoFit/>
          </a:bodyPr>
          <a:lstStyle/>
          <a:p>
            <a:pPr marL="342900" indent="-342900" algn="just">
              <a:spcBef>
                <a:spcPts val="600"/>
              </a:spcBef>
              <a:spcAft>
                <a:spcPts val="600"/>
              </a:spcAft>
              <a:buFont typeface="Arial" panose="020B0604020202020204" pitchFamily="34" charset="0"/>
              <a:buChar char="•"/>
            </a:pPr>
            <a:r>
              <a:rPr lang="en-IN" sz="2400" dirty="0"/>
              <a:t>Most </a:t>
            </a:r>
            <a:r>
              <a:rPr lang="en-US" sz="2400" dirty="0"/>
              <a:t>Tier-1 institutes, such as IIM-A, B and K, see a big fall in rankings based on super efficiency scores, while the lower-ranked ones take their place</a:t>
            </a:r>
            <a:r>
              <a:rPr lang="en-IN" sz="2400" dirty="0"/>
              <a:t>. This is unexpected and can be attributed to the incorrect method of variables (and their respective values) considered in the NIRF ranking system.</a:t>
            </a:r>
          </a:p>
          <a:p>
            <a:pPr marL="342000" indent="-342000" algn="just">
              <a:spcBef>
                <a:spcPts val="600"/>
              </a:spcBef>
              <a:spcAft>
                <a:spcPts val="600"/>
              </a:spcAft>
              <a:buFont typeface="Arial" panose="020B0604020202020204" pitchFamily="34" charset="0"/>
              <a:buChar char="•"/>
            </a:pPr>
            <a:r>
              <a:rPr lang="en-IN" sz="2400" dirty="0"/>
              <a:t>The Isotonicity Test results confirm the same. However, the test could have been passed had we considered the </a:t>
            </a:r>
            <a:r>
              <a:rPr lang="en-IN" sz="2400" b="1" dirty="0"/>
              <a:t>Faculty-Student Ratio</a:t>
            </a:r>
            <a:r>
              <a:rPr lang="en-IN" sz="2400" dirty="0"/>
              <a:t> instead of the reciprocal.</a:t>
            </a:r>
          </a:p>
          <a:p>
            <a:pPr marL="342900" indent="-342900" algn="just">
              <a:spcBef>
                <a:spcPts val="600"/>
              </a:spcBef>
              <a:spcAft>
                <a:spcPts val="600"/>
              </a:spcAft>
              <a:buFont typeface="Arial" panose="020B0604020202020204" pitchFamily="34" charset="0"/>
              <a:buChar char="•"/>
            </a:pPr>
            <a:r>
              <a:rPr lang="en-IN" sz="2400" dirty="0"/>
              <a:t>We observe that the allocation of CapEx, OpEx and Research Funding across all institutes was uneven, with some Tier-1 colleges receiving high inputs while others receiving very low funding.</a:t>
            </a:r>
          </a:p>
          <a:p>
            <a:pPr marL="342900" indent="-342900" algn="just">
              <a:spcBef>
                <a:spcPts val="600"/>
              </a:spcBef>
              <a:spcAft>
                <a:spcPts val="600"/>
              </a:spcAft>
              <a:buFont typeface="Arial" panose="020B0604020202020204" pitchFamily="34" charset="0"/>
              <a:buChar char="•"/>
            </a:pPr>
            <a:r>
              <a:rPr lang="en-IN" sz="2400" dirty="0"/>
              <a:t>If the colleges can be allocated funding based on some pre-assigned weights that are proportional to their student size and some related parameters, then the existing bias that is affecting the efficiency scores can be removed, leading to a more balanced distribution of the final outputs (</a:t>
            </a:r>
            <a:r>
              <a:rPr lang="en-IN" sz="2400" b="1" dirty="0"/>
              <a:t>Placement % </a:t>
            </a:r>
            <a:r>
              <a:rPr lang="en-IN" sz="2400" dirty="0"/>
              <a:t>and </a:t>
            </a:r>
            <a:r>
              <a:rPr lang="en-IN" sz="2400" b="1" dirty="0"/>
              <a:t>Median Package</a:t>
            </a:r>
            <a:r>
              <a:rPr lang="en-IN" sz="2400" dirty="0"/>
              <a:t>).</a:t>
            </a:r>
          </a:p>
        </p:txBody>
      </p:sp>
    </p:spTree>
    <p:extLst>
      <p:ext uri="{BB962C8B-B14F-4D97-AF65-F5344CB8AC3E}">
        <p14:creationId xmlns:p14="http://schemas.microsoft.com/office/powerpoint/2010/main" val="146902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C7827A4A-4E88-0DB8-86DE-6E32F5ECF027}"/>
              </a:ext>
            </a:extLst>
          </p:cNvPr>
          <p:cNvPicPr>
            <a:picLocks noChangeAspect="1"/>
          </p:cNvPicPr>
          <p:nvPr/>
        </p:nvPicPr>
        <p:blipFill rotWithShape="1">
          <a:blip r:embed="rId2"/>
          <a:srcRect l="27161" r="13438" b="-2"/>
          <a:stretch/>
        </p:blipFill>
        <p:spPr>
          <a:xfrm>
            <a:off x="6096000" y="1"/>
            <a:ext cx="6102825" cy="6858000"/>
          </a:xfrm>
          <a:prstGeom prst="rect">
            <a:avLst/>
          </a:prstGeom>
        </p:spPr>
      </p:pic>
      <p:sp>
        <p:nvSpPr>
          <p:cNvPr id="8" name="Rectangle: Rounded Corners 7">
            <a:extLst>
              <a:ext uri="{FF2B5EF4-FFF2-40B4-BE49-F238E27FC236}">
                <a16:creationId xmlns:a16="http://schemas.microsoft.com/office/drawing/2014/main" id="{0CC82254-F212-5CE4-A3CD-8B97099735FA}"/>
              </a:ext>
            </a:extLst>
          </p:cNvPr>
          <p:cNvSpPr/>
          <p:nvPr/>
        </p:nvSpPr>
        <p:spPr>
          <a:xfrm>
            <a:off x="1055912" y="138889"/>
            <a:ext cx="4239240" cy="827314"/>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DF4FE278-6D66-D6E6-3463-EDE23DDF3D65}"/>
              </a:ext>
            </a:extLst>
          </p:cNvPr>
          <p:cNvSpPr>
            <a:spLocks noGrp="1"/>
          </p:cNvSpPr>
          <p:nvPr>
            <p:ph type="title"/>
          </p:nvPr>
        </p:nvSpPr>
        <p:spPr>
          <a:xfrm>
            <a:off x="965633" y="204203"/>
            <a:ext cx="4419797" cy="696686"/>
          </a:xfrm>
        </p:spPr>
        <p:txBody>
          <a:bodyPr anchor="ctr">
            <a:normAutofit/>
          </a:bodyPr>
          <a:lstStyle/>
          <a:p>
            <a:r>
              <a:rPr lang="en-IN" sz="4000" b="1" dirty="0">
                <a:ea typeface="Calibri" panose="020F0502020204030204" pitchFamily="34" charset="0"/>
                <a:cs typeface="Calibri" panose="020F0502020204030204" pitchFamily="34" charset="0"/>
              </a:rPr>
              <a:t>Objectives</a:t>
            </a:r>
          </a:p>
        </p:txBody>
      </p:sp>
      <p:sp>
        <p:nvSpPr>
          <p:cNvPr id="6" name="TextBox 5">
            <a:extLst>
              <a:ext uri="{FF2B5EF4-FFF2-40B4-BE49-F238E27FC236}">
                <a16:creationId xmlns:a16="http://schemas.microsoft.com/office/drawing/2014/main" id="{8B39A41F-F5B4-2A4A-8E82-84E53139EF9D}"/>
              </a:ext>
            </a:extLst>
          </p:cNvPr>
          <p:cNvSpPr txBox="1"/>
          <p:nvPr/>
        </p:nvSpPr>
        <p:spPr>
          <a:xfrm>
            <a:off x="174303" y="1083041"/>
            <a:ext cx="5758542" cy="5570756"/>
          </a:xfrm>
          <a:prstGeom prst="rect">
            <a:avLst/>
          </a:prstGeom>
          <a:noFill/>
          <a:ln w="28575">
            <a:solidFill>
              <a:schemeClr val="tx1"/>
            </a:solidFill>
          </a:ln>
        </p:spPr>
        <p:txBody>
          <a:bodyPr wrap="square" rtlCol="0">
            <a:spAutoFit/>
          </a:bodyPr>
          <a:lstStyle/>
          <a:p>
            <a:pPr marL="342900" indent="-342900" algn="just">
              <a:spcBef>
                <a:spcPts val="600"/>
              </a:spcBef>
              <a:spcAft>
                <a:spcPts val="600"/>
              </a:spcAft>
              <a:buFont typeface="Arial" panose="020B0604020202020204" pitchFamily="34" charset="0"/>
              <a:buChar char="•"/>
            </a:pPr>
            <a:r>
              <a:rPr lang="en-US" sz="2400" dirty="0"/>
              <a:t>Analyse the efficiency of the top 50 management institutions across India by taking into account the methodology and framework adopted by the National Institutional Ranking Framework (NIRF) using various qualitative and quantitative parameters.</a:t>
            </a:r>
          </a:p>
          <a:p>
            <a:pPr marL="342900" indent="-342900" algn="just">
              <a:spcBef>
                <a:spcPts val="600"/>
              </a:spcBef>
              <a:spcAft>
                <a:spcPts val="600"/>
              </a:spcAft>
              <a:buFont typeface="Arial" panose="020B0604020202020204" pitchFamily="34" charset="0"/>
              <a:buChar char="•"/>
            </a:pPr>
            <a:r>
              <a:rPr lang="en-US" sz="2400" dirty="0"/>
              <a:t>Critically examine institution-wise performance, an indicator of the utilization of public education expenditure.</a:t>
            </a:r>
          </a:p>
          <a:p>
            <a:pPr marL="342900" indent="-342900" algn="just">
              <a:spcBef>
                <a:spcPts val="600"/>
              </a:spcBef>
              <a:spcAft>
                <a:spcPts val="600"/>
              </a:spcAft>
              <a:buFont typeface="Arial" panose="020B0604020202020204" pitchFamily="34" charset="0"/>
              <a:buChar char="•"/>
            </a:pPr>
            <a:r>
              <a:rPr lang="en-US" sz="2400" dirty="0"/>
              <a:t>Examine the effectiveness of the ranking methodology adopted by NIRF and suggest potential changes and improvements in the process.</a:t>
            </a:r>
          </a:p>
        </p:txBody>
      </p:sp>
    </p:spTree>
    <p:extLst>
      <p:ext uri="{BB962C8B-B14F-4D97-AF65-F5344CB8AC3E}">
        <p14:creationId xmlns:p14="http://schemas.microsoft.com/office/powerpoint/2010/main" val="204789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able 37">
            <a:extLst>
              <a:ext uri="{FF2B5EF4-FFF2-40B4-BE49-F238E27FC236}">
                <a16:creationId xmlns:a16="http://schemas.microsoft.com/office/drawing/2014/main" id="{EB9AC62D-EDD9-BDB9-A96C-32ACF7CB7682}"/>
              </a:ext>
            </a:extLst>
          </p:cNvPr>
          <p:cNvGraphicFramePr>
            <a:graphicFrameLocks noGrp="1"/>
          </p:cNvGraphicFramePr>
          <p:nvPr>
            <p:extLst>
              <p:ext uri="{D42A27DB-BD31-4B8C-83A1-F6EECF244321}">
                <p14:modId xmlns:p14="http://schemas.microsoft.com/office/powerpoint/2010/main" val="887610627"/>
              </p:ext>
            </p:extLst>
          </p:nvPr>
        </p:nvGraphicFramePr>
        <p:xfrm>
          <a:off x="350157" y="1758875"/>
          <a:ext cx="11491686" cy="4989853"/>
        </p:xfrm>
        <a:graphic>
          <a:graphicData uri="http://schemas.openxmlformats.org/drawingml/2006/table">
            <a:tbl>
              <a:tblPr firstRow="1">
                <a:tableStyleId>{00A15C55-8517-42AA-B614-E9B94910E393}</a:tableStyleId>
              </a:tblPr>
              <a:tblGrid>
                <a:gridCol w="3830562">
                  <a:extLst>
                    <a:ext uri="{9D8B030D-6E8A-4147-A177-3AD203B41FA5}">
                      <a16:colId xmlns:a16="http://schemas.microsoft.com/office/drawing/2014/main" val="1012501206"/>
                    </a:ext>
                  </a:extLst>
                </a:gridCol>
                <a:gridCol w="3190415">
                  <a:extLst>
                    <a:ext uri="{9D8B030D-6E8A-4147-A177-3AD203B41FA5}">
                      <a16:colId xmlns:a16="http://schemas.microsoft.com/office/drawing/2014/main" val="885777567"/>
                    </a:ext>
                  </a:extLst>
                </a:gridCol>
                <a:gridCol w="4470709">
                  <a:extLst>
                    <a:ext uri="{9D8B030D-6E8A-4147-A177-3AD203B41FA5}">
                      <a16:colId xmlns:a16="http://schemas.microsoft.com/office/drawing/2014/main" val="4248701946"/>
                    </a:ext>
                  </a:extLst>
                </a:gridCol>
              </a:tblGrid>
              <a:tr h="509293">
                <a:tc>
                  <a:txBody>
                    <a:bodyPr/>
                    <a:lstStyle/>
                    <a:p>
                      <a:r>
                        <a:rPr lang="en-IN" sz="2400" dirty="0"/>
                        <a:t>INDICATORS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2400" dirty="0"/>
                        <a:t>VARIABLES</a:t>
                      </a:r>
                    </a:p>
                  </a:txBody>
                  <a:tcPr>
                    <a:lnT w="12700" cap="flat" cmpd="sng" algn="ctr">
                      <a:solidFill>
                        <a:schemeClr val="tx1"/>
                      </a:solidFill>
                      <a:prstDash val="solid"/>
                      <a:round/>
                      <a:headEnd type="none" w="med" len="med"/>
                      <a:tailEnd type="none" w="med" len="med"/>
                    </a:lnT>
                  </a:tcPr>
                </a:tc>
                <a:tc>
                  <a:txBody>
                    <a:bodyPr/>
                    <a:lstStyle/>
                    <a:p>
                      <a:r>
                        <a:rPr lang="en-IN" sz="2400" dirty="0"/>
                        <a:t>SOURCE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6731653"/>
                  </a:ext>
                </a:extLst>
              </a:tr>
              <a:tr h="809340">
                <a:tc>
                  <a:txBody>
                    <a:bodyPr/>
                    <a:lstStyle/>
                    <a:p>
                      <a:r>
                        <a:rPr lang="en-IN" sz="2400" dirty="0"/>
                        <a:t>Input Indicators</a:t>
                      </a:r>
                    </a:p>
                  </a:txBody>
                  <a:tcPr>
                    <a:lnL w="12700" cap="flat" cmpd="sng" algn="ctr">
                      <a:solidFill>
                        <a:schemeClr val="tx1"/>
                      </a:solidFill>
                      <a:prstDash val="solid"/>
                      <a:round/>
                      <a:headEnd type="none" w="med" len="med"/>
                      <a:tailEnd type="none" w="med" len="med"/>
                    </a:lnL>
                  </a:tcPr>
                </a:tc>
                <a:tc>
                  <a:txBody>
                    <a:bodyPr/>
                    <a:lstStyle/>
                    <a:p>
                      <a:r>
                        <a:rPr lang="en-IN" sz="2400" dirty="0"/>
                        <a:t>Student-Faculty Ratio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hlinkClick r:id="rId2"/>
                        </a:rPr>
                        <a:t>https://www.nirfindia.org/2023/ManagementRanking.html</a:t>
                      </a:r>
                      <a:endParaRPr lang="en-IN"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6415721"/>
                  </a:ext>
                </a:extLst>
              </a:tr>
              <a:tr h="809340">
                <a:tc>
                  <a:txBody>
                    <a:bodyPr/>
                    <a:lstStyle/>
                    <a:p>
                      <a:endParaRPr lang="en-IN" sz="2400"/>
                    </a:p>
                  </a:txBody>
                  <a:tcPr>
                    <a:lnL w="12700" cap="flat" cmpd="sng" algn="ctr">
                      <a:solidFill>
                        <a:schemeClr val="tx1"/>
                      </a:solidFill>
                      <a:prstDash val="solid"/>
                      <a:round/>
                      <a:headEnd type="none" w="med" len="med"/>
                      <a:tailEnd type="none" w="med" len="med"/>
                    </a:lnL>
                  </a:tcPr>
                </a:tc>
                <a:tc>
                  <a:txBody>
                    <a:bodyPr/>
                    <a:lstStyle/>
                    <a:p>
                      <a:r>
                        <a:rPr lang="en-IN" sz="2400" dirty="0"/>
                        <a:t>Utilised Annual Capital Expenditure (CapEx)</a:t>
                      </a:r>
                    </a:p>
                  </a:txBody>
                  <a:tcPr/>
                </a:tc>
                <a:tc>
                  <a:txBody>
                    <a:bodyPr/>
                    <a:lstStyle/>
                    <a:p>
                      <a:r>
                        <a:rPr lang="en-IN" sz="2400" dirty="0">
                          <a:hlinkClick r:id="rId2"/>
                        </a:rPr>
                        <a:t>https://www.nirfindia.org/2023/ManagementRanking.html</a:t>
                      </a:r>
                      <a:endParaRPr lang="en-IN"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7350461"/>
                  </a:ext>
                </a:extLst>
              </a:tr>
              <a:tr h="809340">
                <a:tc>
                  <a:txBody>
                    <a:bodyPr/>
                    <a:lstStyle/>
                    <a:p>
                      <a:endParaRPr lang="en-IN" sz="2400"/>
                    </a:p>
                  </a:txBody>
                  <a:tcPr>
                    <a:lnL w="12700" cap="flat" cmpd="sng" algn="ctr">
                      <a:solidFill>
                        <a:schemeClr val="tx1"/>
                      </a:solidFill>
                      <a:prstDash val="solid"/>
                      <a:round/>
                      <a:headEnd type="none" w="med" len="med"/>
                      <a:tailEnd type="none" w="med" len="med"/>
                    </a:lnL>
                  </a:tcPr>
                </a:tc>
                <a:tc>
                  <a:txBody>
                    <a:bodyPr/>
                    <a:lstStyle/>
                    <a:p>
                      <a:r>
                        <a:rPr lang="en-IN" sz="2400" dirty="0"/>
                        <a:t>Utilised Annual Operational Expenditure (OpEx)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hlinkClick r:id="rId2"/>
                        </a:rPr>
                        <a:t>https://www.nirfindia.org/2023/ManagementRanking.html</a:t>
                      </a:r>
                      <a:endParaRPr lang="en-IN" sz="2400" dirty="0"/>
                    </a:p>
                    <a:p>
                      <a:endParaRPr lang="en-IN"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1916556"/>
                  </a:ext>
                </a:extLst>
              </a:tr>
              <a:tr h="809340">
                <a:tc>
                  <a:txBody>
                    <a:bodyPr/>
                    <a:lstStyle/>
                    <a:p>
                      <a:r>
                        <a:rPr lang="en-IN" sz="2400" dirty="0"/>
                        <a:t>Output Indicators</a:t>
                      </a:r>
                    </a:p>
                  </a:txBody>
                  <a:tcPr>
                    <a:lnL w="12700" cap="flat" cmpd="sng" algn="ctr">
                      <a:solidFill>
                        <a:schemeClr val="tx1"/>
                      </a:solidFill>
                      <a:prstDash val="solid"/>
                      <a:round/>
                      <a:headEnd type="none" w="med" len="med"/>
                      <a:tailEnd type="none" w="med" len="med"/>
                    </a:lnL>
                  </a:tcPr>
                </a:tc>
                <a:tc>
                  <a:txBody>
                    <a:bodyPr/>
                    <a:lstStyle/>
                    <a:p>
                      <a:r>
                        <a:rPr lang="en-IN" sz="2400" dirty="0"/>
                        <a:t>Median Placement Package</a:t>
                      </a:r>
                    </a:p>
                  </a:txBody>
                  <a:tcPr/>
                </a:tc>
                <a:tc>
                  <a:txBody>
                    <a:bodyPr/>
                    <a:lstStyle/>
                    <a:p>
                      <a:r>
                        <a:rPr lang="en-IN" sz="2400" dirty="0">
                          <a:hlinkClick r:id="rId2"/>
                        </a:rPr>
                        <a:t>https://www.nirfindia.org/2023/ManagementRanking.html</a:t>
                      </a:r>
                      <a:endParaRPr lang="en-IN"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8287630"/>
                  </a:ext>
                </a:extLst>
              </a:tr>
              <a:tr h="809340">
                <a:tc>
                  <a:txBody>
                    <a:bodyPr/>
                    <a:lstStyle/>
                    <a:p>
                      <a:endParaRPr lang="en-IN" sz="240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sz="2400" dirty="0"/>
                        <a:t>Placement Percentage</a:t>
                      </a:r>
                    </a:p>
                  </a:txBody>
                  <a:tcPr>
                    <a:lnB w="12700" cap="flat" cmpd="sng" algn="ctr">
                      <a:solidFill>
                        <a:schemeClr val="tx1"/>
                      </a:solidFill>
                      <a:prstDash val="solid"/>
                      <a:round/>
                      <a:headEnd type="none" w="med" len="med"/>
                      <a:tailEnd type="none" w="med" len="med"/>
                    </a:lnB>
                  </a:tcPr>
                </a:tc>
                <a:tc>
                  <a:txBody>
                    <a:bodyPr/>
                    <a:lstStyle/>
                    <a:p>
                      <a:r>
                        <a:rPr lang="en-IN" sz="2400" dirty="0">
                          <a:hlinkClick r:id="rId2"/>
                        </a:rPr>
                        <a:t>https://www.nirfindia.org/2023/ManagementRanking.html</a:t>
                      </a:r>
                      <a:endParaRPr lang="en-IN"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35646"/>
                  </a:ext>
                </a:extLst>
              </a:tr>
            </a:tbl>
          </a:graphicData>
        </a:graphic>
      </p:graphicFrame>
      <p:sp>
        <p:nvSpPr>
          <p:cNvPr id="4" name="Rectangle: Rounded Corners 3">
            <a:extLst>
              <a:ext uri="{FF2B5EF4-FFF2-40B4-BE49-F238E27FC236}">
                <a16:creationId xmlns:a16="http://schemas.microsoft.com/office/drawing/2014/main" id="{0D065F88-438F-0B92-D192-8AAC39715A90}"/>
              </a:ext>
            </a:extLst>
          </p:cNvPr>
          <p:cNvSpPr/>
          <p:nvPr/>
        </p:nvSpPr>
        <p:spPr>
          <a:xfrm>
            <a:off x="2623457" y="108220"/>
            <a:ext cx="7130143" cy="778966"/>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D431D870-821E-6A53-AACF-EA26502E6306}"/>
              </a:ext>
            </a:extLst>
          </p:cNvPr>
          <p:cNvSpPr>
            <a:spLocks noGrp="1"/>
          </p:cNvSpPr>
          <p:nvPr>
            <p:ph type="title"/>
          </p:nvPr>
        </p:nvSpPr>
        <p:spPr>
          <a:xfrm>
            <a:off x="3009899" y="13490"/>
            <a:ext cx="6558644" cy="983030"/>
          </a:xfrm>
        </p:spPr>
        <p:txBody>
          <a:bodyPr>
            <a:normAutofit fontScale="90000"/>
          </a:bodyPr>
          <a:lstStyle/>
          <a:p>
            <a:r>
              <a:rPr lang="en-IN" sz="4000" b="1" dirty="0"/>
              <a:t>Data Source and Variables</a:t>
            </a:r>
          </a:p>
        </p:txBody>
      </p:sp>
      <p:sp>
        <p:nvSpPr>
          <p:cNvPr id="2" name="Rectangle: Rounded Corners 1">
            <a:extLst>
              <a:ext uri="{FF2B5EF4-FFF2-40B4-BE49-F238E27FC236}">
                <a16:creationId xmlns:a16="http://schemas.microsoft.com/office/drawing/2014/main" id="{F0F16A37-8571-A73D-D93B-6CCF6E9B687E}"/>
              </a:ext>
            </a:extLst>
          </p:cNvPr>
          <p:cNvSpPr/>
          <p:nvPr/>
        </p:nvSpPr>
        <p:spPr>
          <a:xfrm>
            <a:off x="350157" y="1084511"/>
            <a:ext cx="11491686" cy="572332"/>
          </a:xfrm>
          <a:prstGeom prst="roundRect">
            <a:avLst/>
          </a:prstGeom>
          <a:solidFill>
            <a:schemeClr val="accent4">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F0E31CB3-07A2-C535-1A19-F51226E336C1}"/>
              </a:ext>
            </a:extLst>
          </p:cNvPr>
          <p:cNvSpPr txBox="1"/>
          <p:nvPr/>
        </p:nvSpPr>
        <p:spPr>
          <a:xfrm>
            <a:off x="442685" y="1139844"/>
            <a:ext cx="11491686" cy="461665"/>
          </a:xfrm>
          <a:prstGeom prst="rect">
            <a:avLst/>
          </a:prstGeom>
          <a:noFill/>
        </p:spPr>
        <p:txBody>
          <a:bodyPr wrap="square" rtlCol="0">
            <a:spAutoFit/>
          </a:bodyPr>
          <a:lstStyle/>
          <a:p>
            <a:r>
              <a:rPr lang="en-IN" sz="2400" dirty="0"/>
              <a:t>Data has been collected from the NIRF management institute rankings for the year 2020-21</a:t>
            </a:r>
          </a:p>
        </p:txBody>
      </p:sp>
    </p:spTree>
    <p:extLst>
      <p:ext uri="{BB962C8B-B14F-4D97-AF65-F5344CB8AC3E}">
        <p14:creationId xmlns:p14="http://schemas.microsoft.com/office/powerpoint/2010/main" val="271031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C117EEE-3B04-1F9F-CDD9-328522F87402}"/>
              </a:ext>
            </a:extLst>
          </p:cNvPr>
          <p:cNvSpPr/>
          <p:nvPr/>
        </p:nvSpPr>
        <p:spPr>
          <a:xfrm>
            <a:off x="3375331" y="71360"/>
            <a:ext cx="5617029" cy="957942"/>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315755C-256D-7B50-364F-1B2A88305512}"/>
              </a:ext>
            </a:extLst>
          </p:cNvPr>
          <p:cNvSpPr txBox="1"/>
          <p:nvPr/>
        </p:nvSpPr>
        <p:spPr>
          <a:xfrm>
            <a:off x="3995816" y="196388"/>
            <a:ext cx="4811485" cy="707886"/>
          </a:xfrm>
          <a:prstGeom prst="rect">
            <a:avLst/>
          </a:prstGeom>
          <a:noFill/>
        </p:spPr>
        <p:txBody>
          <a:bodyPr wrap="square" rtlCol="0">
            <a:spAutoFit/>
          </a:bodyPr>
          <a:lstStyle/>
          <a:p>
            <a:r>
              <a:rPr lang="en-IN" sz="4000" b="1" dirty="0">
                <a:latin typeface="+mj-lt"/>
              </a:rPr>
              <a:t>LITERATURE REVIEW</a:t>
            </a:r>
          </a:p>
        </p:txBody>
      </p:sp>
      <p:sp>
        <p:nvSpPr>
          <p:cNvPr id="3" name="TextBox 2">
            <a:extLst>
              <a:ext uri="{FF2B5EF4-FFF2-40B4-BE49-F238E27FC236}">
                <a16:creationId xmlns:a16="http://schemas.microsoft.com/office/drawing/2014/main" id="{53A9E2EB-F837-032C-C0DD-7EEB56A04614}"/>
              </a:ext>
            </a:extLst>
          </p:cNvPr>
          <p:cNvSpPr txBox="1"/>
          <p:nvPr/>
        </p:nvSpPr>
        <p:spPr>
          <a:xfrm>
            <a:off x="206828" y="1099873"/>
            <a:ext cx="11778343" cy="5632311"/>
          </a:xfrm>
          <a:prstGeom prst="rect">
            <a:avLst/>
          </a:prstGeom>
          <a:noFill/>
          <a:ln w="28575">
            <a:solidFill>
              <a:schemeClr val="tx1"/>
            </a:solidFill>
          </a:ln>
        </p:spPr>
        <p:txBody>
          <a:bodyPr wrap="square" rtlCol="0">
            <a:spAutoFit/>
          </a:bodyPr>
          <a:lstStyle/>
          <a:p>
            <a:pPr algn="l">
              <a:buFont typeface="Arial" panose="020B0604020202020204" pitchFamily="34" charset="0"/>
              <a:buChar char="•"/>
            </a:pPr>
            <a:r>
              <a:rPr lang="en-US" sz="2000" b="1" i="0" dirty="0">
                <a:effectLst/>
              </a:rPr>
              <a:t> Shale et al. (1997):</a:t>
            </a:r>
          </a:p>
          <a:p>
            <a:pPr marL="800100" lvl="1" indent="-342900" algn="l">
              <a:buFont typeface="Courier New" panose="02070309020205020404" pitchFamily="49" charset="0"/>
              <a:buChar char="o"/>
            </a:pPr>
            <a:r>
              <a:rPr lang="en-US" sz="2000" b="0" i="0" dirty="0">
                <a:effectLst/>
              </a:rPr>
              <a:t>Comparative analysis of British higher education institutions.</a:t>
            </a:r>
          </a:p>
          <a:p>
            <a:pPr marL="800100" lvl="1" indent="-342900" algn="l">
              <a:buFont typeface="Courier New" panose="02070309020205020404" pitchFamily="49" charset="0"/>
              <a:buChar char="o"/>
            </a:pPr>
            <a:r>
              <a:rPr lang="en-US" sz="2000" b="0" i="0" dirty="0">
                <a:effectLst/>
              </a:rPr>
              <a:t>Introduced concepts of cost and outcome efficiency.</a:t>
            </a:r>
          </a:p>
          <a:p>
            <a:pPr marL="800100" lvl="1" indent="-342900" algn="l">
              <a:buFont typeface="Courier New" panose="02070309020205020404" pitchFamily="49" charset="0"/>
              <a:buChar char="o"/>
            </a:pPr>
            <a:r>
              <a:rPr lang="en-US" sz="2000" b="0" i="0" dirty="0">
                <a:effectLst/>
              </a:rPr>
              <a:t>Utilized DEA to assess efficiency.</a:t>
            </a:r>
          </a:p>
          <a:p>
            <a:pPr marL="800100" lvl="1" indent="-342900" algn="l">
              <a:buFont typeface="Courier New" panose="02070309020205020404" pitchFamily="49" charset="0"/>
              <a:buChar char="o"/>
            </a:pPr>
            <a:r>
              <a:rPr lang="en-US" sz="2000" b="0" i="0" dirty="0">
                <a:effectLst/>
              </a:rPr>
              <a:t>Identified a subset of six institutions with satisfactory performance.</a:t>
            </a:r>
          </a:p>
          <a:p>
            <a:pPr lvl="1" algn="l"/>
            <a:endParaRPr lang="en-US" sz="2000" b="0" i="0" dirty="0">
              <a:effectLst/>
            </a:endParaRPr>
          </a:p>
          <a:p>
            <a:pPr algn="l">
              <a:buFont typeface="Arial" panose="020B0604020202020204" pitchFamily="34" charset="0"/>
              <a:buChar char="•"/>
            </a:pPr>
            <a:r>
              <a:rPr lang="en-US" sz="2000" b="1" i="0" dirty="0">
                <a:effectLst/>
              </a:rPr>
              <a:t> Johnes (2006):</a:t>
            </a:r>
          </a:p>
          <a:p>
            <a:pPr marL="800100" lvl="1" indent="-342900" algn="l">
              <a:buFont typeface="Courier New" panose="02070309020205020404" pitchFamily="49" charset="0"/>
              <a:buChar char="o"/>
            </a:pPr>
            <a:r>
              <a:rPr lang="en-US" sz="2000" b="0" i="0" dirty="0">
                <a:effectLst/>
              </a:rPr>
              <a:t>Conducted similar efficiency studies in the UK.</a:t>
            </a:r>
          </a:p>
          <a:p>
            <a:pPr lvl="1" algn="l"/>
            <a:endParaRPr lang="en-US" sz="2000" b="0" i="0" dirty="0">
              <a:effectLst/>
            </a:endParaRPr>
          </a:p>
          <a:p>
            <a:pPr algn="l">
              <a:buFont typeface="Arial" panose="020B0604020202020204" pitchFamily="34" charset="0"/>
              <a:buChar char="•"/>
            </a:pPr>
            <a:r>
              <a:rPr lang="en-US" sz="2000" b="1" i="0" dirty="0">
                <a:effectLst/>
              </a:rPr>
              <a:t> Munoz (2016):</a:t>
            </a:r>
          </a:p>
          <a:p>
            <a:pPr marL="800100" lvl="1" indent="-342900" algn="l">
              <a:buFont typeface="Courier New" panose="02070309020205020404" pitchFamily="49" charset="0"/>
              <a:buChar char="o"/>
            </a:pPr>
            <a:r>
              <a:rPr lang="en-US" sz="2000" b="0" i="0" dirty="0">
                <a:effectLst/>
              </a:rPr>
              <a:t>Assessed research efficiency of Chilean universities using DEA.</a:t>
            </a:r>
          </a:p>
          <a:p>
            <a:pPr marL="800100" lvl="1" indent="-342900" algn="l">
              <a:buFont typeface="Courier New" panose="02070309020205020404" pitchFamily="49" charset="0"/>
              <a:buChar char="o"/>
            </a:pPr>
            <a:r>
              <a:rPr lang="en-US" sz="2000" b="0" i="0" dirty="0">
                <a:effectLst/>
              </a:rPr>
              <a:t>Revealed limited efficiency in research among Chilean universities.</a:t>
            </a:r>
          </a:p>
          <a:p>
            <a:pPr marL="800100" lvl="1" indent="-342900" algn="l">
              <a:buFont typeface="Courier New" panose="02070309020205020404" pitchFamily="49" charset="0"/>
              <a:buChar char="o"/>
            </a:pPr>
            <a:r>
              <a:rPr lang="en-US" sz="2000" b="0" i="0" dirty="0">
                <a:effectLst/>
              </a:rPr>
              <a:t>Highlighted variations in efficiency between traditional and private universities.</a:t>
            </a:r>
          </a:p>
          <a:p>
            <a:pPr marL="742950" lvl="1" indent="-285750"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1" i="0" dirty="0">
                <a:effectLst/>
              </a:rPr>
              <a:t> Li and Ng (2010):</a:t>
            </a:r>
          </a:p>
          <a:p>
            <a:pPr marL="800100" lvl="1" indent="-342900" algn="l">
              <a:buFont typeface="Courier New" panose="02070309020205020404" pitchFamily="49" charset="0"/>
              <a:buChar char="o"/>
            </a:pPr>
            <a:r>
              <a:rPr lang="en-US" sz="2000" b="0" i="0" dirty="0">
                <a:effectLst/>
              </a:rPr>
              <a:t>Examined the effectiveness of Education Reforms in mid-1980s China.</a:t>
            </a:r>
          </a:p>
          <a:p>
            <a:pPr marL="800100" lvl="1" indent="-342900" algn="l">
              <a:buFont typeface="Courier New" panose="02070309020205020404" pitchFamily="49" charset="0"/>
              <a:buChar char="o"/>
            </a:pPr>
            <a:r>
              <a:rPr lang="en-US" sz="2000" b="0" i="0" dirty="0">
                <a:effectLst/>
              </a:rPr>
              <a:t>Focused on the research performance of Chinese higher education institutions using DEA.</a:t>
            </a:r>
          </a:p>
          <a:p>
            <a:pPr marL="800100" lvl="1" indent="-342900" algn="l">
              <a:buFont typeface="Courier New" panose="02070309020205020404" pitchFamily="49" charset="0"/>
              <a:buChar char="o"/>
            </a:pPr>
            <a:r>
              <a:rPr lang="en-US" sz="2000" b="0" i="0" dirty="0">
                <a:effectLst/>
              </a:rPr>
              <a:t>Found enhancements in research performance but overall inefficiency among institutions.</a:t>
            </a:r>
          </a:p>
        </p:txBody>
      </p:sp>
    </p:spTree>
    <p:extLst>
      <p:ext uri="{BB962C8B-B14F-4D97-AF65-F5344CB8AC3E}">
        <p14:creationId xmlns:p14="http://schemas.microsoft.com/office/powerpoint/2010/main" val="289464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C117EEE-3B04-1F9F-CDD9-328522F87402}"/>
              </a:ext>
            </a:extLst>
          </p:cNvPr>
          <p:cNvSpPr/>
          <p:nvPr/>
        </p:nvSpPr>
        <p:spPr>
          <a:xfrm>
            <a:off x="3375331" y="71360"/>
            <a:ext cx="5617029" cy="957942"/>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13AB902-AD4C-0300-CD61-83EB99FD8BB9}"/>
              </a:ext>
            </a:extLst>
          </p:cNvPr>
          <p:cNvSpPr txBox="1"/>
          <p:nvPr/>
        </p:nvSpPr>
        <p:spPr>
          <a:xfrm>
            <a:off x="206828" y="1099873"/>
            <a:ext cx="11778343" cy="5632311"/>
          </a:xfrm>
          <a:prstGeom prst="rect">
            <a:avLst/>
          </a:prstGeom>
          <a:noFill/>
          <a:ln w="28575">
            <a:solidFill>
              <a:schemeClr val="tx1"/>
            </a:solidFill>
          </a:ln>
        </p:spPr>
        <p:txBody>
          <a:bodyPr wrap="square" rtlCol="0">
            <a:spAutoFit/>
          </a:bodyPr>
          <a:lstStyle/>
          <a:p>
            <a:pPr algn="l">
              <a:buFont typeface="Arial" panose="020B0604020202020204" pitchFamily="34" charset="0"/>
              <a:buChar char="•"/>
            </a:pPr>
            <a:r>
              <a:rPr lang="en-US" sz="2000" b="0" i="0" dirty="0">
                <a:effectLst/>
              </a:rPr>
              <a:t> </a:t>
            </a:r>
            <a:r>
              <a:rPr lang="en-US" sz="2000" b="1" i="0" dirty="0">
                <a:effectLst/>
              </a:rPr>
              <a:t>Türkan and Ozel (2017):</a:t>
            </a:r>
          </a:p>
          <a:p>
            <a:pPr marL="800100" lvl="1" indent="-342900" algn="l">
              <a:buFont typeface="Courier New" panose="02070309020205020404" pitchFamily="49" charset="0"/>
              <a:buChar char="o"/>
            </a:pPr>
            <a:r>
              <a:rPr lang="en-US" sz="2000" b="0" i="0" dirty="0">
                <a:effectLst/>
              </a:rPr>
              <a:t>Analyzed the productivity of State Universities in Turkey using DEA.</a:t>
            </a:r>
          </a:p>
          <a:p>
            <a:pPr marL="800100" lvl="1" indent="-342900" algn="l">
              <a:buFont typeface="Courier New" panose="02070309020205020404" pitchFamily="49" charset="0"/>
              <a:buChar char="o"/>
            </a:pPr>
            <a:r>
              <a:rPr lang="en-US" sz="2000" b="0" i="0" dirty="0">
                <a:effectLst/>
              </a:rPr>
              <a:t>Ranked universities based on efficiencies with a super-efficiency model.</a:t>
            </a:r>
          </a:p>
          <a:p>
            <a:pPr lvl="1" algn="l"/>
            <a:endParaRPr lang="en-US" sz="2000" b="0" i="0" dirty="0">
              <a:effectLst/>
            </a:endParaRPr>
          </a:p>
          <a:p>
            <a:pPr algn="l">
              <a:buFont typeface="Arial" panose="020B0604020202020204" pitchFamily="34" charset="0"/>
              <a:buChar char="•"/>
            </a:pPr>
            <a:r>
              <a:rPr lang="en-US" sz="2000" b="0" i="0" dirty="0">
                <a:effectLst/>
              </a:rPr>
              <a:t> </a:t>
            </a:r>
            <a:r>
              <a:rPr lang="en-US" sz="2000" b="1" i="0" dirty="0">
                <a:effectLst/>
              </a:rPr>
              <a:t>Yang et al. (2018):</a:t>
            </a:r>
          </a:p>
          <a:p>
            <a:pPr marL="800100" lvl="1" indent="-342900" algn="l">
              <a:buFont typeface="Courier New" panose="02070309020205020404" pitchFamily="49" charset="0"/>
              <a:buChar char="o"/>
            </a:pPr>
            <a:r>
              <a:rPr lang="en-US" sz="2000" b="0" i="0" dirty="0">
                <a:effectLst/>
              </a:rPr>
              <a:t>Evaluated the performance and development of Chinese research universities using a two-stage DEA model.</a:t>
            </a:r>
          </a:p>
          <a:p>
            <a:pPr marL="800100" lvl="1" indent="-342900" algn="l">
              <a:buFont typeface="Courier New" panose="02070309020205020404" pitchFamily="49" charset="0"/>
              <a:buChar char="o"/>
            </a:pPr>
            <a:r>
              <a:rPr lang="en-US" sz="2000" b="0" i="0" dirty="0">
                <a:effectLst/>
              </a:rPr>
              <a:t>Suggested policies for enhancing universities’ performance.</a:t>
            </a:r>
          </a:p>
          <a:p>
            <a:pPr marL="742950" lvl="1" indent="-285750" algn="l">
              <a:buFont typeface="Arial" panose="020B0604020202020204" pitchFamily="34" charset="0"/>
              <a:buChar char="•"/>
            </a:pPr>
            <a:endParaRPr lang="en-US" sz="2000" b="0" i="0" dirty="0">
              <a:effectLst/>
            </a:endParaRPr>
          </a:p>
          <a:p>
            <a:pPr algn="l"/>
            <a:r>
              <a:rPr lang="en-US" sz="2000" b="1" i="0" dirty="0">
                <a:effectLst/>
              </a:rPr>
              <a:t>RECENT STUDIES IN INDIA:</a:t>
            </a:r>
            <a:endParaRPr lang="en-US" sz="2000" b="0" i="0" dirty="0">
              <a:effectLst/>
            </a:endParaRPr>
          </a:p>
          <a:p>
            <a:pPr algn="l">
              <a:buFont typeface="Arial" panose="020B0604020202020204" pitchFamily="34" charset="0"/>
              <a:buChar char="•"/>
            </a:pPr>
            <a:r>
              <a:rPr lang="en-US" sz="2000" b="1" i="0" dirty="0">
                <a:effectLst/>
              </a:rPr>
              <a:t> Thakur and Kumar (2019):</a:t>
            </a:r>
          </a:p>
          <a:p>
            <a:pPr marL="800100" lvl="1" indent="-342900" algn="l">
              <a:buFont typeface="Courier New" panose="02070309020205020404" pitchFamily="49" charset="0"/>
              <a:buChar char="o"/>
            </a:pPr>
            <a:r>
              <a:rPr lang="en-US" sz="2000" b="0" i="0" dirty="0">
                <a:effectLst/>
              </a:rPr>
              <a:t>Evaluated the relative performance of Higher Education Institutions (HEIs) in India.</a:t>
            </a:r>
          </a:p>
          <a:p>
            <a:pPr marL="800100" lvl="1" indent="-342900" algn="l">
              <a:buFont typeface="Courier New" panose="02070309020205020404" pitchFamily="49" charset="0"/>
              <a:buChar char="o"/>
            </a:pPr>
            <a:r>
              <a:rPr lang="en-US" sz="2000" b="0" i="0" dirty="0">
                <a:effectLst/>
              </a:rPr>
              <a:t>Proposed holistic efficiency measurement using dynamic data envelopment analysis (DDEA).</a:t>
            </a:r>
          </a:p>
          <a:p>
            <a:pPr lvl="1" algn="l"/>
            <a:endParaRPr lang="en-US" sz="2000" b="0" i="0" dirty="0">
              <a:effectLst/>
            </a:endParaRPr>
          </a:p>
          <a:p>
            <a:pPr algn="l">
              <a:buFont typeface="Arial" panose="020B0604020202020204" pitchFamily="34" charset="0"/>
              <a:buChar char="•"/>
            </a:pPr>
            <a:r>
              <a:rPr lang="en-US" sz="2000" b="0" i="0" dirty="0">
                <a:effectLst/>
              </a:rPr>
              <a:t> </a:t>
            </a:r>
            <a:r>
              <a:rPr lang="en-US" sz="2000" b="1" i="0" dirty="0">
                <a:effectLst/>
              </a:rPr>
              <a:t>Bhaskar et al. (2023):</a:t>
            </a:r>
          </a:p>
          <a:p>
            <a:pPr marL="800100" lvl="1" indent="-342900" algn="l">
              <a:buFont typeface="Courier New" panose="02070309020205020404" pitchFamily="49" charset="0"/>
              <a:buChar char="o"/>
            </a:pPr>
            <a:r>
              <a:rPr lang="en-US" sz="2000" b="0" i="0" dirty="0">
                <a:effectLst/>
              </a:rPr>
              <a:t>Conducted DEA analysis of undergraduate departments in a private engineering college in Bengaluru, India.</a:t>
            </a:r>
          </a:p>
          <a:p>
            <a:pPr marL="800100" lvl="1" indent="-342900" algn="l">
              <a:buFont typeface="Courier New" panose="02070309020205020404" pitchFamily="49" charset="0"/>
              <a:buChar char="o"/>
            </a:pPr>
            <a:r>
              <a:rPr lang="en-US" sz="2000" b="0" i="0" dirty="0">
                <a:effectLst/>
              </a:rPr>
              <a:t>Found four out of twelve departments exhibited maximum efficiency.</a:t>
            </a:r>
          </a:p>
        </p:txBody>
      </p:sp>
      <p:sp>
        <p:nvSpPr>
          <p:cNvPr id="2" name="TextBox 1">
            <a:extLst>
              <a:ext uri="{FF2B5EF4-FFF2-40B4-BE49-F238E27FC236}">
                <a16:creationId xmlns:a16="http://schemas.microsoft.com/office/drawing/2014/main" id="{4315755C-256D-7B50-364F-1B2A88305512}"/>
              </a:ext>
            </a:extLst>
          </p:cNvPr>
          <p:cNvSpPr txBox="1"/>
          <p:nvPr/>
        </p:nvSpPr>
        <p:spPr>
          <a:xfrm>
            <a:off x="3995816" y="196388"/>
            <a:ext cx="4811485" cy="707886"/>
          </a:xfrm>
          <a:prstGeom prst="rect">
            <a:avLst/>
          </a:prstGeom>
          <a:noFill/>
        </p:spPr>
        <p:txBody>
          <a:bodyPr wrap="square" rtlCol="0">
            <a:spAutoFit/>
          </a:bodyPr>
          <a:lstStyle/>
          <a:p>
            <a:r>
              <a:rPr lang="en-IN" sz="4000" b="1" dirty="0">
                <a:latin typeface="+mj-lt"/>
              </a:rPr>
              <a:t>LITERATURE REVIEW</a:t>
            </a:r>
          </a:p>
        </p:txBody>
      </p:sp>
    </p:spTree>
    <p:extLst>
      <p:ext uri="{BB962C8B-B14F-4D97-AF65-F5344CB8AC3E}">
        <p14:creationId xmlns:p14="http://schemas.microsoft.com/office/powerpoint/2010/main" val="155711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E9271-6E6C-BC01-C8FF-C54862A6450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663866-5037-25CC-55CA-BF9DE1CE6180}"/>
              </a:ext>
            </a:extLst>
          </p:cNvPr>
          <p:cNvSpPr/>
          <p:nvPr/>
        </p:nvSpPr>
        <p:spPr>
          <a:xfrm>
            <a:off x="1269402" y="2368777"/>
            <a:ext cx="2198569" cy="1061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54010">
              <a:spcAft>
                <a:spcPts val="522"/>
              </a:spcAft>
            </a:pPr>
            <a:r>
              <a:rPr lang="en-IN" sz="3200" kern="1200" dirty="0">
                <a:solidFill>
                  <a:schemeClr val="lt1"/>
                </a:solidFill>
                <a:latin typeface="+mn-lt"/>
                <a:ea typeface="+mn-ea"/>
                <a:cs typeface="+mn-cs"/>
              </a:rPr>
              <a:t>Inputs</a:t>
            </a:r>
            <a:endParaRPr lang="en-IN" sz="3200" dirty="0"/>
          </a:p>
        </p:txBody>
      </p:sp>
      <p:sp>
        <p:nvSpPr>
          <p:cNvPr id="5" name="Rectangle: Rounded Corners 4">
            <a:extLst>
              <a:ext uri="{FF2B5EF4-FFF2-40B4-BE49-F238E27FC236}">
                <a16:creationId xmlns:a16="http://schemas.microsoft.com/office/drawing/2014/main" id="{D19ACA97-CDE8-E0F7-0554-83765DB50C01}"/>
              </a:ext>
            </a:extLst>
          </p:cNvPr>
          <p:cNvSpPr/>
          <p:nvPr/>
        </p:nvSpPr>
        <p:spPr>
          <a:xfrm>
            <a:off x="4737201" y="1222192"/>
            <a:ext cx="2319149" cy="1121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54010">
              <a:spcAft>
                <a:spcPts val="522"/>
              </a:spcAft>
            </a:pPr>
            <a:r>
              <a:rPr lang="en-IN" sz="3200" kern="1200" dirty="0">
                <a:solidFill>
                  <a:schemeClr val="lt1"/>
                </a:solidFill>
                <a:latin typeface="+mj-lt"/>
                <a:ea typeface="+mn-ea"/>
                <a:cs typeface="+mn-cs"/>
              </a:rPr>
              <a:t>CCR Model</a:t>
            </a:r>
            <a:endParaRPr lang="en-IN" sz="3200" dirty="0">
              <a:latin typeface="+mj-lt"/>
            </a:endParaRPr>
          </a:p>
        </p:txBody>
      </p:sp>
      <p:sp>
        <p:nvSpPr>
          <p:cNvPr id="7" name="Rectangle: Rounded Corners 6">
            <a:extLst>
              <a:ext uri="{FF2B5EF4-FFF2-40B4-BE49-F238E27FC236}">
                <a16:creationId xmlns:a16="http://schemas.microsoft.com/office/drawing/2014/main" id="{BC8611A6-08C4-4CA0-FC87-55431B62376B}"/>
              </a:ext>
            </a:extLst>
          </p:cNvPr>
          <p:cNvSpPr/>
          <p:nvPr/>
        </p:nvSpPr>
        <p:spPr>
          <a:xfrm>
            <a:off x="3908202" y="4060561"/>
            <a:ext cx="2548250" cy="1366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54010">
              <a:spcAft>
                <a:spcPts val="522"/>
              </a:spcAft>
            </a:pPr>
            <a:endParaRPr lang="en-IN" sz="3200" kern="1200" dirty="0">
              <a:solidFill>
                <a:schemeClr val="lt1"/>
              </a:solidFill>
              <a:latin typeface="+mn-lt"/>
              <a:ea typeface="+mn-ea"/>
              <a:cs typeface="+mn-cs"/>
            </a:endParaRPr>
          </a:p>
          <a:p>
            <a:pPr algn="ctr" defTabSz="354010">
              <a:spcAft>
                <a:spcPts val="522"/>
              </a:spcAft>
            </a:pPr>
            <a:r>
              <a:rPr lang="en-IN" sz="3200" kern="1200" dirty="0">
                <a:solidFill>
                  <a:schemeClr val="lt1"/>
                </a:solidFill>
                <a:latin typeface="+mn-lt"/>
                <a:ea typeface="+mn-ea"/>
                <a:cs typeface="+mn-cs"/>
              </a:rPr>
              <a:t>BCC Model</a:t>
            </a:r>
          </a:p>
          <a:p>
            <a:pPr algn="ctr">
              <a:spcAft>
                <a:spcPts val="600"/>
              </a:spcAft>
            </a:pPr>
            <a:endParaRPr lang="en-IN" sz="3200" dirty="0"/>
          </a:p>
        </p:txBody>
      </p:sp>
      <p:sp>
        <p:nvSpPr>
          <p:cNvPr id="8" name="Oval 7">
            <a:extLst>
              <a:ext uri="{FF2B5EF4-FFF2-40B4-BE49-F238E27FC236}">
                <a16:creationId xmlns:a16="http://schemas.microsoft.com/office/drawing/2014/main" id="{69B9563D-26B5-C425-C8C4-BD91F11B84C1}"/>
              </a:ext>
            </a:extLst>
          </p:cNvPr>
          <p:cNvSpPr/>
          <p:nvPr/>
        </p:nvSpPr>
        <p:spPr>
          <a:xfrm>
            <a:off x="3619016" y="2665872"/>
            <a:ext cx="1835199" cy="8347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EE58F17-887C-0BCE-8B98-312D0585573E}"/>
              </a:ext>
            </a:extLst>
          </p:cNvPr>
          <p:cNvSpPr txBox="1"/>
          <p:nvPr/>
        </p:nvSpPr>
        <p:spPr>
          <a:xfrm>
            <a:off x="3888021" y="2841346"/>
            <a:ext cx="1390685" cy="1236236"/>
          </a:xfrm>
          <a:prstGeom prst="rect">
            <a:avLst/>
          </a:prstGeom>
          <a:noFill/>
        </p:spPr>
        <p:txBody>
          <a:bodyPr wrap="square" rtlCol="0">
            <a:spAutoFit/>
          </a:bodyPr>
          <a:lstStyle/>
          <a:p>
            <a:pPr defTabSz="354010">
              <a:spcAft>
                <a:spcPts val="522"/>
              </a:spcAft>
            </a:pPr>
            <a:r>
              <a:rPr lang="en-IN" sz="2200" kern="1200" dirty="0">
                <a:solidFill>
                  <a:schemeClr val="bg1"/>
                </a:solidFill>
                <a:latin typeface="+mn-lt"/>
                <a:ea typeface="+mn-ea"/>
                <a:cs typeface="+mn-cs"/>
              </a:rPr>
              <a:t>TE, SE, PTE</a:t>
            </a:r>
          </a:p>
          <a:p>
            <a:pPr defTabSz="354010">
              <a:spcAft>
                <a:spcPts val="522"/>
              </a:spcAft>
            </a:pPr>
            <a:endParaRPr lang="en-IN" sz="2200" kern="1200" dirty="0">
              <a:solidFill>
                <a:schemeClr val="bg1"/>
              </a:solidFill>
              <a:latin typeface="+mn-lt"/>
              <a:ea typeface="+mn-ea"/>
              <a:cs typeface="+mn-cs"/>
            </a:endParaRPr>
          </a:p>
          <a:p>
            <a:pPr>
              <a:spcAft>
                <a:spcPts val="600"/>
              </a:spcAft>
            </a:pPr>
            <a:endParaRPr lang="en-IN" sz="2200" dirty="0">
              <a:solidFill>
                <a:schemeClr val="bg1"/>
              </a:solidFill>
            </a:endParaRPr>
          </a:p>
        </p:txBody>
      </p:sp>
      <p:sp>
        <p:nvSpPr>
          <p:cNvPr id="14" name="Oval 13">
            <a:extLst>
              <a:ext uri="{FF2B5EF4-FFF2-40B4-BE49-F238E27FC236}">
                <a16:creationId xmlns:a16="http://schemas.microsoft.com/office/drawing/2014/main" id="{95E12A24-4022-1D41-E058-F11FAC18147A}"/>
              </a:ext>
            </a:extLst>
          </p:cNvPr>
          <p:cNvSpPr/>
          <p:nvPr/>
        </p:nvSpPr>
        <p:spPr>
          <a:xfrm>
            <a:off x="6584095" y="2592057"/>
            <a:ext cx="1963691" cy="8599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31E01842-8133-11FA-1B2F-4B3143220F54}"/>
              </a:ext>
            </a:extLst>
          </p:cNvPr>
          <p:cNvSpPr/>
          <p:nvPr/>
        </p:nvSpPr>
        <p:spPr>
          <a:xfrm>
            <a:off x="8665962" y="2439542"/>
            <a:ext cx="2198569" cy="1061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54010">
              <a:spcAft>
                <a:spcPts val="522"/>
              </a:spcAft>
            </a:pPr>
            <a:r>
              <a:rPr lang="en-IN" sz="3200" kern="1200" dirty="0">
                <a:solidFill>
                  <a:schemeClr val="lt1"/>
                </a:solidFill>
                <a:latin typeface="+mn-lt"/>
                <a:ea typeface="+mn-ea"/>
                <a:cs typeface="+mn-cs"/>
              </a:rPr>
              <a:t>Outputs</a:t>
            </a:r>
            <a:endParaRPr lang="en-IN" sz="3200" dirty="0"/>
          </a:p>
        </p:txBody>
      </p:sp>
      <p:sp>
        <p:nvSpPr>
          <p:cNvPr id="16" name="TextBox 15">
            <a:extLst>
              <a:ext uri="{FF2B5EF4-FFF2-40B4-BE49-F238E27FC236}">
                <a16:creationId xmlns:a16="http://schemas.microsoft.com/office/drawing/2014/main" id="{CF5CB708-996D-BAAB-478F-602ED67C443D}"/>
              </a:ext>
            </a:extLst>
          </p:cNvPr>
          <p:cNvSpPr txBox="1"/>
          <p:nvPr/>
        </p:nvSpPr>
        <p:spPr>
          <a:xfrm>
            <a:off x="6924197" y="2592645"/>
            <a:ext cx="1302260" cy="769441"/>
          </a:xfrm>
          <a:prstGeom prst="rect">
            <a:avLst/>
          </a:prstGeom>
          <a:noFill/>
        </p:spPr>
        <p:txBody>
          <a:bodyPr wrap="square" rtlCol="0">
            <a:spAutoFit/>
          </a:bodyPr>
          <a:lstStyle/>
          <a:p>
            <a:pPr defTabSz="354010">
              <a:spcAft>
                <a:spcPts val="522"/>
              </a:spcAft>
            </a:pPr>
            <a:r>
              <a:rPr lang="en-IN" sz="2200" kern="1200" dirty="0">
                <a:solidFill>
                  <a:schemeClr val="bg1"/>
                </a:solidFill>
                <a:latin typeface="+mn-lt"/>
                <a:ea typeface="+mn-ea"/>
                <a:cs typeface="+mn-cs"/>
              </a:rPr>
              <a:t>   Super Efficiency</a:t>
            </a:r>
            <a:endParaRPr lang="en-IN" sz="2200" dirty="0">
              <a:solidFill>
                <a:schemeClr val="bg1"/>
              </a:solidFill>
            </a:endParaRPr>
          </a:p>
        </p:txBody>
      </p:sp>
      <p:cxnSp>
        <p:nvCxnSpPr>
          <p:cNvPr id="51" name="Straight Arrow Connector 50">
            <a:extLst>
              <a:ext uri="{FF2B5EF4-FFF2-40B4-BE49-F238E27FC236}">
                <a16:creationId xmlns:a16="http://schemas.microsoft.com/office/drawing/2014/main" id="{3E736F8A-46E2-BB09-C390-94E0DD8E40E9}"/>
              </a:ext>
            </a:extLst>
          </p:cNvPr>
          <p:cNvCxnSpPr>
            <a:cxnSpLocks/>
          </p:cNvCxnSpPr>
          <p:nvPr/>
        </p:nvCxnSpPr>
        <p:spPr>
          <a:xfrm flipV="1">
            <a:off x="3070674" y="1607397"/>
            <a:ext cx="1860951" cy="998850"/>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FEC7D713-60EB-6A3F-149C-6E63EC1FA875}"/>
              </a:ext>
            </a:extLst>
          </p:cNvPr>
          <p:cNvCxnSpPr>
            <a:cxnSpLocks/>
          </p:cNvCxnSpPr>
          <p:nvPr/>
        </p:nvCxnSpPr>
        <p:spPr>
          <a:xfrm>
            <a:off x="2418770" y="3267402"/>
            <a:ext cx="1740315" cy="1148675"/>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a:extLst>
              <a:ext uri="{FF2B5EF4-FFF2-40B4-BE49-F238E27FC236}">
                <a16:creationId xmlns:a16="http://schemas.microsoft.com/office/drawing/2014/main" id="{638198A0-2631-B341-F75C-8AC5163834DC}"/>
              </a:ext>
            </a:extLst>
          </p:cNvPr>
          <p:cNvCxnSpPr>
            <a:cxnSpLocks/>
          </p:cNvCxnSpPr>
          <p:nvPr/>
        </p:nvCxnSpPr>
        <p:spPr>
          <a:xfrm flipH="1" flipV="1">
            <a:off x="6923471" y="1727702"/>
            <a:ext cx="1948983" cy="864355"/>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EA7CCD77-EA38-718A-2D46-1E94DDE0DD41}"/>
              </a:ext>
            </a:extLst>
          </p:cNvPr>
          <p:cNvCxnSpPr>
            <a:cxnSpLocks/>
          </p:cNvCxnSpPr>
          <p:nvPr/>
        </p:nvCxnSpPr>
        <p:spPr>
          <a:xfrm flipH="1">
            <a:off x="6165934" y="3326535"/>
            <a:ext cx="2940117" cy="1258706"/>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8A989DA1-9F33-ED92-930C-A95BD79DF795}"/>
              </a:ext>
            </a:extLst>
          </p:cNvPr>
          <p:cNvCxnSpPr>
            <a:cxnSpLocks/>
          </p:cNvCxnSpPr>
          <p:nvPr/>
        </p:nvCxnSpPr>
        <p:spPr>
          <a:xfrm>
            <a:off x="5407861" y="2996793"/>
            <a:ext cx="1342390" cy="15699"/>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73" name="Straight Arrow Connector 72">
            <a:extLst>
              <a:ext uri="{FF2B5EF4-FFF2-40B4-BE49-F238E27FC236}">
                <a16:creationId xmlns:a16="http://schemas.microsoft.com/office/drawing/2014/main" id="{BF0E3F11-5883-0569-17FA-31D990D27A70}"/>
              </a:ext>
            </a:extLst>
          </p:cNvPr>
          <p:cNvCxnSpPr>
            <a:cxnSpLocks/>
          </p:cNvCxnSpPr>
          <p:nvPr/>
        </p:nvCxnSpPr>
        <p:spPr>
          <a:xfrm flipH="1" flipV="1">
            <a:off x="4567413" y="3238440"/>
            <a:ext cx="31903" cy="973204"/>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76" name="Straight Arrow Connector 75">
            <a:extLst>
              <a:ext uri="{FF2B5EF4-FFF2-40B4-BE49-F238E27FC236}">
                <a16:creationId xmlns:a16="http://schemas.microsoft.com/office/drawing/2014/main" id="{62A32F26-34AD-ABD1-F1E0-1362A92E6729}"/>
              </a:ext>
            </a:extLst>
          </p:cNvPr>
          <p:cNvCxnSpPr>
            <a:cxnSpLocks/>
          </p:cNvCxnSpPr>
          <p:nvPr/>
        </p:nvCxnSpPr>
        <p:spPr>
          <a:xfrm flipH="1">
            <a:off x="4572486" y="1976012"/>
            <a:ext cx="874254" cy="835796"/>
          </a:xfrm>
          <a:prstGeom prst="straightConnector1">
            <a:avLst/>
          </a:prstGeom>
          <a:ln w="76200">
            <a:solidFill>
              <a:srgbClr val="FFC000"/>
            </a:solidFill>
            <a:tailEnd type="triangle"/>
          </a:ln>
        </p:spPr>
        <p:style>
          <a:lnRef idx="3">
            <a:schemeClr val="accent3"/>
          </a:lnRef>
          <a:fillRef idx="0">
            <a:schemeClr val="accent3"/>
          </a:fillRef>
          <a:effectRef idx="2">
            <a:schemeClr val="accent3"/>
          </a:effectRef>
          <a:fontRef idx="minor">
            <a:schemeClr val="tx1"/>
          </a:fontRef>
        </p:style>
      </p:cxnSp>
      <p:sp>
        <p:nvSpPr>
          <p:cNvPr id="96" name="Rectangle: Rounded Corners 95">
            <a:extLst>
              <a:ext uri="{FF2B5EF4-FFF2-40B4-BE49-F238E27FC236}">
                <a16:creationId xmlns:a16="http://schemas.microsoft.com/office/drawing/2014/main" id="{25AAC92B-D92E-19DB-AF3E-E3187CD24B4B}"/>
              </a:ext>
            </a:extLst>
          </p:cNvPr>
          <p:cNvSpPr/>
          <p:nvPr/>
        </p:nvSpPr>
        <p:spPr>
          <a:xfrm>
            <a:off x="8136052" y="4416077"/>
            <a:ext cx="2649599" cy="11029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TextBox 96">
            <a:extLst>
              <a:ext uri="{FF2B5EF4-FFF2-40B4-BE49-F238E27FC236}">
                <a16:creationId xmlns:a16="http://schemas.microsoft.com/office/drawing/2014/main" id="{692742E5-B5AE-B0F6-B748-368E63EBB9B9}"/>
              </a:ext>
            </a:extLst>
          </p:cNvPr>
          <p:cNvSpPr txBox="1"/>
          <p:nvPr/>
        </p:nvSpPr>
        <p:spPr>
          <a:xfrm>
            <a:off x="8307145" y="4587596"/>
            <a:ext cx="2557386" cy="1141338"/>
          </a:xfrm>
          <a:prstGeom prst="rect">
            <a:avLst/>
          </a:prstGeom>
          <a:noFill/>
        </p:spPr>
        <p:txBody>
          <a:bodyPr wrap="square" rtlCol="0">
            <a:spAutoFit/>
          </a:bodyPr>
          <a:lstStyle/>
          <a:p>
            <a:pPr defTabSz="354010">
              <a:spcAft>
                <a:spcPts val="522"/>
              </a:spcAft>
            </a:pPr>
            <a:r>
              <a:rPr lang="en-IN" sz="3200" kern="1200" dirty="0">
                <a:solidFill>
                  <a:schemeClr val="bg1"/>
                </a:solidFill>
                <a:latin typeface="+mn-lt"/>
                <a:ea typeface="+mn-ea"/>
                <a:cs typeface="+mn-cs"/>
              </a:rPr>
              <a:t>Isotonicity Test</a:t>
            </a:r>
          </a:p>
          <a:p>
            <a:pPr defTabSz="354010">
              <a:spcAft>
                <a:spcPts val="522"/>
              </a:spcAft>
            </a:pPr>
            <a:r>
              <a:rPr lang="en-IN" sz="3200" kern="1200" dirty="0">
                <a:solidFill>
                  <a:schemeClr val="bg1"/>
                </a:solidFill>
                <a:latin typeface="+mn-lt"/>
                <a:ea typeface="+mn-ea"/>
                <a:cs typeface="+mn-cs"/>
              </a:rPr>
              <a:t>     </a:t>
            </a:r>
            <a:endParaRPr lang="en-IN" sz="3200" dirty="0">
              <a:solidFill>
                <a:schemeClr val="bg1"/>
              </a:solidFill>
            </a:endParaRPr>
          </a:p>
        </p:txBody>
      </p:sp>
      <p:sp>
        <p:nvSpPr>
          <p:cNvPr id="9" name="Rectangle: Rounded Corners 8">
            <a:extLst>
              <a:ext uri="{FF2B5EF4-FFF2-40B4-BE49-F238E27FC236}">
                <a16:creationId xmlns:a16="http://schemas.microsoft.com/office/drawing/2014/main" id="{B4D82D09-F24D-0A21-CA44-96BAAA709FA1}"/>
              </a:ext>
            </a:extLst>
          </p:cNvPr>
          <p:cNvSpPr/>
          <p:nvPr/>
        </p:nvSpPr>
        <p:spPr>
          <a:xfrm>
            <a:off x="3341914" y="140672"/>
            <a:ext cx="5239590" cy="833061"/>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7E66846-C79C-08E5-883C-CA8D5FAE5947}"/>
              </a:ext>
            </a:extLst>
          </p:cNvPr>
          <p:cNvSpPr txBox="1"/>
          <p:nvPr/>
        </p:nvSpPr>
        <p:spPr>
          <a:xfrm>
            <a:off x="4119275" y="231024"/>
            <a:ext cx="4546687" cy="707886"/>
          </a:xfrm>
          <a:prstGeom prst="rect">
            <a:avLst/>
          </a:prstGeom>
          <a:noFill/>
        </p:spPr>
        <p:txBody>
          <a:bodyPr wrap="square" rtlCol="0">
            <a:spAutoFit/>
          </a:bodyPr>
          <a:lstStyle/>
          <a:p>
            <a:r>
              <a:rPr lang="en-IN" sz="4000" b="1" dirty="0">
                <a:latin typeface="+mj-lt"/>
              </a:rPr>
              <a:t>MODEL OUTLINE</a:t>
            </a:r>
          </a:p>
        </p:txBody>
      </p:sp>
    </p:spTree>
    <p:extLst>
      <p:ext uri="{BB962C8B-B14F-4D97-AF65-F5344CB8AC3E}">
        <p14:creationId xmlns:p14="http://schemas.microsoft.com/office/powerpoint/2010/main" val="78620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BEFD71-3228-9747-304D-2AEAF2596429}"/>
              </a:ext>
            </a:extLst>
          </p:cNvPr>
          <p:cNvSpPr txBox="1"/>
          <p:nvPr/>
        </p:nvSpPr>
        <p:spPr>
          <a:xfrm>
            <a:off x="500743" y="1454637"/>
            <a:ext cx="4005943" cy="830997"/>
          </a:xfrm>
          <a:prstGeom prst="rect">
            <a:avLst/>
          </a:prstGeom>
          <a:noFill/>
        </p:spPr>
        <p:txBody>
          <a:bodyPr wrap="square" rtlCol="0">
            <a:spAutoFit/>
          </a:bodyPr>
          <a:lstStyle/>
          <a:p>
            <a:pPr algn="ctr"/>
            <a:r>
              <a:rPr lang="en-IN" sz="2400" b="1" dirty="0">
                <a:latin typeface="Amasis MT Pro" panose="02040504050005020304" pitchFamily="18" charset="0"/>
              </a:rPr>
              <a:t>Stage 1: CCR Model</a:t>
            </a:r>
          </a:p>
          <a:p>
            <a:endParaRPr lang="en-IN" sz="2400" b="1" dirty="0">
              <a:latin typeface="Amasis MT Pro" panose="02040504050005020304" pitchFamily="18" charset="0"/>
            </a:endParaRPr>
          </a:p>
        </p:txBody>
      </p:sp>
      <p:pic>
        <p:nvPicPr>
          <p:cNvPr id="9" name="Picture 8" descr="A math equations and numbers">
            <a:extLst>
              <a:ext uri="{FF2B5EF4-FFF2-40B4-BE49-F238E27FC236}">
                <a16:creationId xmlns:a16="http://schemas.microsoft.com/office/drawing/2014/main" id="{A63A63D8-06A9-17FC-4336-A7F884E7F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5634"/>
            <a:ext cx="6384790" cy="3897451"/>
          </a:xfrm>
          <a:prstGeom prst="rect">
            <a:avLst/>
          </a:prstGeom>
        </p:spPr>
      </p:pic>
      <p:sp>
        <p:nvSpPr>
          <p:cNvPr id="10" name="TextBox 9">
            <a:extLst>
              <a:ext uri="{FF2B5EF4-FFF2-40B4-BE49-F238E27FC236}">
                <a16:creationId xmlns:a16="http://schemas.microsoft.com/office/drawing/2014/main" id="{3D8CAFF1-BCF7-1365-5D51-2D101A1DE52C}"/>
              </a:ext>
            </a:extLst>
          </p:cNvPr>
          <p:cNvSpPr txBox="1"/>
          <p:nvPr/>
        </p:nvSpPr>
        <p:spPr>
          <a:xfrm>
            <a:off x="7032171" y="1446800"/>
            <a:ext cx="4005943" cy="830997"/>
          </a:xfrm>
          <a:prstGeom prst="rect">
            <a:avLst/>
          </a:prstGeom>
          <a:noFill/>
        </p:spPr>
        <p:txBody>
          <a:bodyPr wrap="square" rtlCol="0">
            <a:spAutoFit/>
          </a:bodyPr>
          <a:lstStyle/>
          <a:p>
            <a:pPr algn="ctr"/>
            <a:r>
              <a:rPr lang="en-IN" sz="2400" b="1" dirty="0">
                <a:latin typeface="Amasis MT Pro" panose="02040504050005020304" pitchFamily="18" charset="0"/>
              </a:rPr>
              <a:t>Stage 2: BCC Model</a:t>
            </a:r>
          </a:p>
          <a:p>
            <a:endParaRPr lang="en-IN" sz="2400" b="1" dirty="0">
              <a:latin typeface="Amasis MT Pro" panose="02040504050005020304" pitchFamily="18" charset="0"/>
            </a:endParaRPr>
          </a:p>
        </p:txBody>
      </p:sp>
      <p:pic>
        <p:nvPicPr>
          <p:cNvPr id="12" name="Picture 11" descr="A white sheet with black text and numbers">
            <a:extLst>
              <a:ext uri="{FF2B5EF4-FFF2-40B4-BE49-F238E27FC236}">
                <a16:creationId xmlns:a16="http://schemas.microsoft.com/office/drawing/2014/main" id="{9CF70504-73A4-CAEB-8204-9F288DB1B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030" y="1988672"/>
            <a:ext cx="6498769" cy="4194413"/>
          </a:xfrm>
          <a:prstGeom prst="rect">
            <a:avLst/>
          </a:prstGeom>
        </p:spPr>
      </p:pic>
      <p:sp>
        <p:nvSpPr>
          <p:cNvPr id="14" name="Rectangle: Rounded Corners 13">
            <a:extLst>
              <a:ext uri="{FF2B5EF4-FFF2-40B4-BE49-F238E27FC236}">
                <a16:creationId xmlns:a16="http://schemas.microsoft.com/office/drawing/2014/main" id="{9E64F5C8-B1C8-9C3F-504F-89F8F7362074}"/>
              </a:ext>
            </a:extLst>
          </p:cNvPr>
          <p:cNvSpPr/>
          <p:nvPr/>
        </p:nvSpPr>
        <p:spPr>
          <a:xfrm>
            <a:off x="3592087" y="217922"/>
            <a:ext cx="5268884" cy="957942"/>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D803BDB-19A4-735D-F205-2619E18472B0}"/>
              </a:ext>
            </a:extLst>
          </p:cNvPr>
          <p:cNvSpPr txBox="1"/>
          <p:nvPr/>
        </p:nvSpPr>
        <p:spPr>
          <a:xfrm>
            <a:off x="3254830" y="342950"/>
            <a:ext cx="6096000" cy="707886"/>
          </a:xfrm>
          <a:prstGeom prst="rect">
            <a:avLst/>
          </a:prstGeom>
          <a:noFill/>
        </p:spPr>
        <p:txBody>
          <a:bodyPr wrap="square">
            <a:spAutoFit/>
          </a:bodyPr>
          <a:lstStyle/>
          <a:p>
            <a:pPr algn="ctr"/>
            <a:r>
              <a:rPr lang="en-IN" sz="4000" b="1" dirty="0">
                <a:latin typeface="+mj-lt"/>
              </a:rPr>
              <a:t>METHODOLOGY</a:t>
            </a:r>
          </a:p>
        </p:txBody>
      </p:sp>
      <p:cxnSp>
        <p:nvCxnSpPr>
          <p:cNvPr id="17" name="Straight Connector 16">
            <a:extLst>
              <a:ext uri="{FF2B5EF4-FFF2-40B4-BE49-F238E27FC236}">
                <a16:creationId xmlns:a16="http://schemas.microsoft.com/office/drawing/2014/main" id="{398595CA-04B0-0D60-0199-62178755249D}"/>
              </a:ext>
            </a:extLst>
          </p:cNvPr>
          <p:cNvCxnSpPr>
            <a:cxnSpLocks/>
          </p:cNvCxnSpPr>
          <p:nvPr/>
        </p:nvCxnSpPr>
        <p:spPr>
          <a:xfrm>
            <a:off x="6379030" y="1349829"/>
            <a:ext cx="0" cy="483325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363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76EC0D2-8A78-D774-26C5-D3B3F865D87C}"/>
              </a:ext>
            </a:extLst>
          </p:cNvPr>
          <p:cNvSpPr/>
          <p:nvPr/>
        </p:nvSpPr>
        <p:spPr>
          <a:xfrm>
            <a:off x="3086097" y="103197"/>
            <a:ext cx="5781456" cy="707887"/>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AB263B9-BD30-BE37-2A05-CE4A05F2F383}"/>
              </a:ext>
            </a:extLst>
          </p:cNvPr>
          <p:cNvSpPr txBox="1"/>
          <p:nvPr/>
        </p:nvSpPr>
        <p:spPr>
          <a:xfrm>
            <a:off x="2944092" y="131577"/>
            <a:ext cx="6112429" cy="707886"/>
          </a:xfrm>
          <a:prstGeom prst="rect">
            <a:avLst/>
          </a:prstGeom>
          <a:noFill/>
        </p:spPr>
        <p:txBody>
          <a:bodyPr wrap="square" rtlCol="0">
            <a:spAutoFit/>
          </a:bodyPr>
          <a:lstStyle/>
          <a:p>
            <a:pPr algn="ctr"/>
            <a:r>
              <a:rPr lang="en-IN" sz="4000" b="1" dirty="0">
                <a:latin typeface="+mj-lt"/>
              </a:rPr>
              <a:t>RESULTS AND FINDINGS</a:t>
            </a:r>
          </a:p>
        </p:txBody>
      </p:sp>
      <p:graphicFrame>
        <p:nvGraphicFramePr>
          <p:cNvPr id="9" name="Table 8">
            <a:extLst>
              <a:ext uri="{FF2B5EF4-FFF2-40B4-BE49-F238E27FC236}">
                <a16:creationId xmlns:a16="http://schemas.microsoft.com/office/drawing/2014/main" id="{51C3ADB4-7C3D-D333-CCD7-FB96C9ED8506}"/>
              </a:ext>
            </a:extLst>
          </p:cNvPr>
          <p:cNvGraphicFramePr>
            <a:graphicFrameLocks noGrp="1"/>
          </p:cNvGraphicFramePr>
          <p:nvPr>
            <p:extLst>
              <p:ext uri="{D42A27DB-BD31-4B8C-83A1-F6EECF244321}">
                <p14:modId xmlns:p14="http://schemas.microsoft.com/office/powerpoint/2010/main" val="1727798059"/>
              </p:ext>
            </p:extLst>
          </p:nvPr>
        </p:nvGraphicFramePr>
        <p:xfrm>
          <a:off x="272142" y="956100"/>
          <a:ext cx="11266712" cy="5682135"/>
        </p:xfrm>
        <a:graphic>
          <a:graphicData uri="http://schemas.openxmlformats.org/drawingml/2006/table">
            <a:tbl>
              <a:tblPr firstRow="1" bandRow="1">
                <a:tableStyleId>{5C22544A-7EE6-4342-B048-85BDC9FD1C3A}</a:tableStyleId>
              </a:tblPr>
              <a:tblGrid>
                <a:gridCol w="1408339">
                  <a:extLst>
                    <a:ext uri="{9D8B030D-6E8A-4147-A177-3AD203B41FA5}">
                      <a16:colId xmlns:a16="http://schemas.microsoft.com/office/drawing/2014/main" val="193467946"/>
                    </a:ext>
                  </a:extLst>
                </a:gridCol>
                <a:gridCol w="1408339">
                  <a:extLst>
                    <a:ext uri="{9D8B030D-6E8A-4147-A177-3AD203B41FA5}">
                      <a16:colId xmlns:a16="http://schemas.microsoft.com/office/drawing/2014/main" val="1278100849"/>
                    </a:ext>
                  </a:extLst>
                </a:gridCol>
                <a:gridCol w="1408339">
                  <a:extLst>
                    <a:ext uri="{9D8B030D-6E8A-4147-A177-3AD203B41FA5}">
                      <a16:colId xmlns:a16="http://schemas.microsoft.com/office/drawing/2014/main" val="31774068"/>
                    </a:ext>
                  </a:extLst>
                </a:gridCol>
                <a:gridCol w="1408339">
                  <a:extLst>
                    <a:ext uri="{9D8B030D-6E8A-4147-A177-3AD203B41FA5}">
                      <a16:colId xmlns:a16="http://schemas.microsoft.com/office/drawing/2014/main" val="1297287345"/>
                    </a:ext>
                  </a:extLst>
                </a:gridCol>
                <a:gridCol w="1408339">
                  <a:extLst>
                    <a:ext uri="{9D8B030D-6E8A-4147-A177-3AD203B41FA5}">
                      <a16:colId xmlns:a16="http://schemas.microsoft.com/office/drawing/2014/main" val="3272479198"/>
                    </a:ext>
                  </a:extLst>
                </a:gridCol>
                <a:gridCol w="1408339">
                  <a:extLst>
                    <a:ext uri="{9D8B030D-6E8A-4147-A177-3AD203B41FA5}">
                      <a16:colId xmlns:a16="http://schemas.microsoft.com/office/drawing/2014/main" val="1898622500"/>
                    </a:ext>
                  </a:extLst>
                </a:gridCol>
                <a:gridCol w="1408339">
                  <a:extLst>
                    <a:ext uri="{9D8B030D-6E8A-4147-A177-3AD203B41FA5}">
                      <a16:colId xmlns:a16="http://schemas.microsoft.com/office/drawing/2014/main" val="544883956"/>
                    </a:ext>
                  </a:extLst>
                </a:gridCol>
                <a:gridCol w="1408339">
                  <a:extLst>
                    <a:ext uri="{9D8B030D-6E8A-4147-A177-3AD203B41FA5}">
                      <a16:colId xmlns:a16="http://schemas.microsoft.com/office/drawing/2014/main" val="2219563749"/>
                    </a:ext>
                  </a:extLst>
                </a:gridCol>
              </a:tblGrid>
              <a:tr h="378809">
                <a:tc>
                  <a:txBody>
                    <a:bodyPr/>
                    <a:lstStyle/>
                    <a:p>
                      <a:pPr algn="ctr"/>
                      <a:r>
                        <a:rPr lang="en-IN" sz="1800" dirty="0">
                          <a:solidFill>
                            <a:schemeClr val="tx1"/>
                          </a:solidFill>
                        </a:rPr>
                        <a:t>INSTITUTE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PTE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RTS</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SUP-EFF</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NIRF RANK</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OUR RANK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3119163531"/>
                  </a:ext>
                </a:extLst>
              </a:tr>
              <a:tr h="378809">
                <a:tc>
                  <a:txBody>
                    <a:bodyPr/>
                    <a:lstStyle/>
                    <a:p>
                      <a:pPr algn="ctr" fontAlgn="b"/>
                      <a:r>
                        <a:rPr lang="en-IN" sz="1800" b="0" i="0" u="none" strike="noStrike" dirty="0">
                          <a:solidFill>
                            <a:srgbClr val="000000"/>
                          </a:solidFill>
                          <a:effectLst/>
                          <a:latin typeface="Arial" panose="020B0604020202020204" pitchFamily="34" charset="0"/>
                        </a:rPr>
                        <a:t>IIM-A</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0.583</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0.982</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0.594</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0.58</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46</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3689266929"/>
                  </a:ext>
                </a:extLst>
              </a:tr>
              <a:tr h="378809">
                <a:tc>
                  <a:txBody>
                    <a:bodyPr/>
                    <a:lstStyle/>
                    <a:p>
                      <a:pPr algn="ctr" fontAlgn="b"/>
                      <a:r>
                        <a:rPr lang="en-IN" sz="1800" b="0" i="0" u="none" strike="noStrike">
                          <a:solidFill>
                            <a:srgbClr val="000000"/>
                          </a:solidFill>
                          <a:effectLst/>
                          <a:latin typeface="Arial" panose="020B0604020202020204" pitchFamily="34" charset="0"/>
                        </a:rPr>
                        <a:t>IIM-B</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43</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558677985"/>
                  </a:ext>
                </a:extLst>
              </a:tr>
              <a:tr h="378809">
                <a:tc>
                  <a:txBody>
                    <a:bodyPr/>
                    <a:lstStyle/>
                    <a:p>
                      <a:pPr algn="ctr" fontAlgn="b"/>
                      <a:r>
                        <a:rPr lang="en-IN" sz="1800" b="0" i="0" u="none" strike="noStrike" dirty="0">
                          <a:solidFill>
                            <a:srgbClr val="000000"/>
                          </a:solidFill>
                          <a:effectLst/>
                          <a:latin typeface="Arial" panose="020B0604020202020204" pitchFamily="34" charset="0"/>
                        </a:rPr>
                        <a:t>IIM-K</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0.552</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0.996</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0.554</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0.55</a:t>
                      </a:r>
                    </a:p>
                  </a:txBody>
                  <a:tcPr marL="6350" marR="6350" marT="6350" marB="0" anchor="b">
                    <a:solidFill>
                      <a:schemeClr val="bg1">
                        <a:lumMod val="75000"/>
                      </a:schemeClr>
                    </a:solidFill>
                  </a:tcPr>
                </a:tc>
                <a:tc>
                  <a:txBody>
                    <a:bodyPr/>
                    <a:lstStyle/>
                    <a:p>
                      <a:pPr algn="ctr" fontAlgn="b"/>
                      <a:r>
                        <a:rPr lang="en-IN" sz="1800" b="1" i="0" u="none" strike="noStrike">
                          <a:solidFill>
                            <a:srgbClr val="000000"/>
                          </a:solidFill>
                          <a:effectLst/>
                          <a:latin typeface="Arial" panose="020B0604020202020204" pitchFamily="34" charset="0"/>
                        </a:rPr>
                        <a:t>3</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49</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81419223"/>
                  </a:ext>
                </a:extLst>
              </a:tr>
              <a:tr h="378809">
                <a:tc>
                  <a:txBody>
                    <a:bodyPr/>
                    <a:lstStyle/>
                    <a:p>
                      <a:pPr algn="ctr" fontAlgn="b"/>
                      <a:r>
                        <a:rPr lang="en-IN" sz="1800" b="0" i="0" u="none" strike="noStrike">
                          <a:solidFill>
                            <a:srgbClr val="000000"/>
                          </a:solidFill>
                          <a:effectLst/>
                          <a:latin typeface="Arial" panose="020B0604020202020204" pitchFamily="34" charset="0"/>
                        </a:rPr>
                        <a:t>IIM-C</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4.95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4</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947355531"/>
                  </a:ext>
                </a:extLst>
              </a:tr>
              <a:tr h="378809">
                <a:tc>
                  <a:txBody>
                    <a:bodyPr/>
                    <a:lstStyle/>
                    <a:p>
                      <a:pPr algn="ctr" fontAlgn="b"/>
                      <a:r>
                        <a:rPr lang="en-IN" sz="1800" b="0" i="0" u="none" strike="noStrike">
                          <a:solidFill>
                            <a:srgbClr val="000000"/>
                          </a:solidFill>
                          <a:effectLst/>
                          <a:latin typeface="Arial" panose="020B0604020202020204" pitchFamily="34" charset="0"/>
                        </a:rPr>
                        <a:t>IIT-D</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3.01</a:t>
                      </a:r>
                    </a:p>
                  </a:txBody>
                  <a:tcPr marL="6350" marR="6350" marT="6350" marB="0" anchor="b">
                    <a:solidFill>
                      <a:schemeClr val="bg1">
                        <a:lumMod val="75000"/>
                      </a:schemeClr>
                    </a:solidFill>
                  </a:tcPr>
                </a:tc>
                <a:tc>
                  <a:txBody>
                    <a:bodyPr/>
                    <a:lstStyle/>
                    <a:p>
                      <a:pPr algn="ctr" fontAlgn="b"/>
                      <a:r>
                        <a:rPr lang="en-IN" sz="1800" b="1" i="0" u="none" strike="noStrike">
                          <a:solidFill>
                            <a:srgbClr val="000000"/>
                          </a:solidFill>
                          <a:effectLst/>
                          <a:latin typeface="Arial" panose="020B0604020202020204" pitchFamily="34" charset="0"/>
                        </a:rPr>
                        <a:t>5</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6</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61125748"/>
                  </a:ext>
                </a:extLst>
              </a:tr>
              <a:tr h="378809">
                <a:tc>
                  <a:txBody>
                    <a:bodyPr/>
                    <a:lstStyle/>
                    <a:p>
                      <a:pPr algn="ctr" fontAlgn="b"/>
                      <a:r>
                        <a:rPr lang="en-IN" sz="1800" b="0" i="0" u="none" strike="noStrike">
                          <a:solidFill>
                            <a:srgbClr val="000000"/>
                          </a:solidFill>
                          <a:effectLst/>
                          <a:latin typeface="Arial" panose="020B0604020202020204" pitchFamily="34" charset="0"/>
                        </a:rPr>
                        <a:t>IIM-L</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4.64</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6</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621883521"/>
                  </a:ext>
                </a:extLst>
              </a:tr>
              <a:tr h="378809">
                <a:tc>
                  <a:txBody>
                    <a:bodyPr/>
                    <a:lstStyle/>
                    <a:p>
                      <a:pPr algn="ctr" fontAlgn="b"/>
                      <a:r>
                        <a:rPr lang="en-IN" sz="1800" b="0" i="0" u="none" strike="noStrike">
                          <a:solidFill>
                            <a:srgbClr val="000000"/>
                          </a:solidFill>
                          <a:effectLst/>
                          <a:latin typeface="Arial" panose="020B0604020202020204" pitchFamily="34" charset="0"/>
                        </a:rPr>
                        <a:t>IIM-M</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4.27</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7</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25293086"/>
                  </a:ext>
                </a:extLst>
              </a:tr>
              <a:tr h="378809">
                <a:tc>
                  <a:txBody>
                    <a:bodyPr/>
                    <a:lstStyle/>
                    <a:p>
                      <a:pPr algn="ctr" fontAlgn="b"/>
                      <a:r>
                        <a:rPr lang="en-IN" sz="1800" b="0" i="0" u="none" strike="noStrike">
                          <a:solidFill>
                            <a:srgbClr val="000000"/>
                          </a:solidFill>
                          <a:effectLst/>
                          <a:latin typeface="Arial" panose="020B0604020202020204" pitchFamily="34" charset="0"/>
                        </a:rPr>
                        <a:t>IIM-I</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0.757</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0.945</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0.801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0.75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8</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42</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137442896"/>
                  </a:ext>
                </a:extLst>
              </a:tr>
              <a:tr h="378809">
                <a:tc>
                  <a:txBody>
                    <a:bodyPr/>
                    <a:lstStyle/>
                    <a:p>
                      <a:pPr algn="ctr" fontAlgn="b"/>
                      <a:r>
                        <a:rPr lang="en-IN" sz="1800" b="0" i="0" u="none" strike="noStrike">
                          <a:solidFill>
                            <a:srgbClr val="000000"/>
                          </a:solidFill>
                          <a:effectLst/>
                          <a:latin typeface="Arial" panose="020B0604020202020204" pitchFamily="34" charset="0"/>
                        </a:rPr>
                        <a:t>XLRI</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3.88</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9</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95259574"/>
                  </a:ext>
                </a:extLst>
              </a:tr>
              <a:tr h="378809">
                <a:tc>
                  <a:txBody>
                    <a:bodyPr/>
                    <a:lstStyle/>
                    <a:p>
                      <a:pPr algn="ctr" fontAlgn="b"/>
                      <a:r>
                        <a:rPr lang="en-IN" sz="1800" b="0" i="0" u="none" strike="noStrike">
                          <a:solidFill>
                            <a:srgbClr val="000000"/>
                          </a:solidFill>
                          <a:effectLst/>
                          <a:latin typeface="Arial" panose="020B0604020202020204" pitchFamily="34" charset="0"/>
                        </a:rPr>
                        <a:t>IIT-B</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0.87</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0.87</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0.87</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10</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531940085"/>
                  </a:ext>
                </a:extLst>
              </a:tr>
              <a:tr h="378809">
                <a:tc>
                  <a:txBody>
                    <a:bodyPr/>
                    <a:lstStyle/>
                    <a:p>
                      <a:pPr algn="ctr" fontAlgn="b"/>
                      <a:r>
                        <a:rPr lang="en-IN" sz="1800" b="0" i="0" u="none" strike="noStrike" dirty="0">
                          <a:solidFill>
                            <a:srgbClr val="000000"/>
                          </a:solidFill>
                          <a:effectLst/>
                          <a:latin typeface="Arial" panose="020B0604020202020204" pitchFamily="34" charset="0"/>
                        </a:rPr>
                        <a:t>IIM-Raipur</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0.954</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0.996</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0.958</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11</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26</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563089906"/>
                  </a:ext>
                </a:extLst>
              </a:tr>
              <a:tr h="378809">
                <a:tc>
                  <a:txBody>
                    <a:bodyPr/>
                    <a:lstStyle/>
                    <a:p>
                      <a:pPr algn="ctr" fontAlgn="b"/>
                      <a:r>
                        <a:rPr lang="en-IN" sz="1800" b="0" i="0" u="none" strike="noStrike">
                          <a:solidFill>
                            <a:srgbClr val="000000"/>
                          </a:solidFill>
                          <a:effectLst/>
                          <a:latin typeface="Arial" panose="020B0604020202020204" pitchFamily="34" charset="0"/>
                        </a:rPr>
                        <a:t>IIM-Rohtak</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0.563</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0.996</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0.565</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0.56</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12</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48</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3113865829"/>
                  </a:ext>
                </a:extLst>
              </a:tr>
              <a:tr h="378809">
                <a:tc>
                  <a:txBody>
                    <a:bodyPr/>
                    <a:lstStyle/>
                    <a:p>
                      <a:pPr algn="ctr" fontAlgn="b"/>
                      <a:r>
                        <a:rPr lang="en-IN" sz="1800" b="0" i="0" u="none" strike="noStrike">
                          <a:solidFill>
                            <a:srgbClr val="000000"/>
                          </a:solidFill>
                          <a:effectLst/>
                          <a:latin typeface="Arial" panose="020B0604020202020204" pitchFamily="34" charset="0"/>
                        </a:rPr>
                        <a:t>MDI</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2.98</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13</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7</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363878664"/>
                  </a:ext>
                </a:extLst>
              </a:tr>
              <a:tr h="378809">
                <a:tc>
                  <a:txBody>
                    <a:bodyPr/>
                    <a:lstStyle/>
                    <a:p>
                      <a:pPr algn="ctr" fontAlgn="b"/>
                      <a:r>
                        <a:rPr lang="en-IN" sz="1800" b="0" i="0" u="none" strike="noStrike">
                          <a:solidFill>
                            <a:srgbClr val="000000"/>
                          </a:solidFill>
                          <a:effectLst/>
                          <a:latin typeface="Arial" panose="020B0604020202020204" pitchFamily="34" charset="0"/>
                        </a:rPr>
                        <a:t>IIT-KGP</a:t>
                      </a: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0.868</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0.868</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0.87</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14</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072193540"/>
                  </a:ext>
                </a:extLst>
              </a:tr>
            </a:tbl>
          </a:graphicData>
        </a:graphic>
      </p:graphicFrame>
    </p:spTree>
    <p:extLst>
      <p:ext uri="{BB962C8B-B14F-4D97-AF65-F5344CB8AC3E}">
        <p14:creationId xmlns:p14="http://schemas.microsoft.com/office/powerpoint/2010/main" val="265268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76EC0D2-8A78-D774-26C5-D3B3F865D87C}"/>
              </a:ext>
            </a:extLst>
          </p:cNvPr>
          <p:cNvSpPr/>
          <p:nvPr/>
        </p:nvSpPr>
        <p:spPr>
          <a:xfrm>
            <a:off x="3086097" y="103197"/>
            <a:ext cx="5781456" cy="707887"/>
          </a:xfrm>
          <a:prstGeom prst="round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AB263B9-BD30-BE37-2A05-CE4A05F2F383}"/>
              </a:ext>
            </a:extLst>
          </p:cNvPr>
          <p:cNvSpPr txBox="1"/>
          <p:nvPr/>
        </p:nvSpPr>
        <p:spPr>
          <a:xfrm>
            <a:off x="2944092" y="131577"/>
            <a:ext cx="6112429" cy="707886"/>
          </a:xfrm>
          <a:prstGeom prst="rect">
            <a:avLst/>
          </a:prstGeom>
          <a:noFill/>
        </p:spPr>
        <p:txBody>
          <a:bodyPr wrap="square" rtlCol="0">
            <a:spAutoFit/>
          </a:bodyPr>
          <a:lstStyle/>
          <a:p>
            <a:pPr algn="ctr"/>
            <a:r>
              <a:rPr lang="en-IN" sz="4000" b="1" dirty="0">
                <a:latin typeface="+mj-lt"/>
              </a:rPr>
              <a:t>RESULTS AND FINDINGS</a:t>
            </a:r>
          </a:p>
        </p:txBody>
      </p:sp>
      <p:graphicFrame>
        <p:nvGraphicFramePr>
          <p:cNvPr id="9" name="Table 8">
            <a:extLst>
              <a:ext uri="{FF2B5EF4-FFF2-40B4-BE49-F238E27FC236}">
                <a16:creationId xmlns:a16="http://schemas.microsoft.com/office/drawing/2014/main" id="{51C3ADB4-7C3D-D333-CCD7-FB96C9ED8506}"/>
              </a:ext>
            </a:extLst>
          </p:cNvPr>
          <p:cNvGraphicFramePr>
            <a:graphicFrameLocks noGrp="1"/>
          </p:cNvGraphicFramePr>
          <p:nvPr>
            <p:extLst>
              <p:ext uri="{D42A27DB-BD31-4B8C-83A1-F6EECF244321}">
                <p14:modId xmlns:p14="http://schemas.microsoft.com/office/powerpoint/2010/main" val="2932055254"/>
              </p:ext>
            </p:extLst>
          </p:nvPr>
        </p:nvGraphicFramePr>
        <p:xfrm>
          <a:off x="272142" y="956100"/>
          <a:ext cx="11266712" cy="5682135"/>
        </p:xfrm>
        <a:graphic>
          <a:graphicData uri="http://schemas.openxmlformats.org/drawingml/2006/table">
            <a:tbl>
              <a:tblPr firstRow="1" bandRow="1">
                <a:tableStyleId>{5C22544A-7EE6-4342-B048-85BDC9FD1C3A}</a:tableStyleId>
              </a:tblPr>
              <a:tblGrid>
                <a:gridCol w="1408339">
                  <a:extLst>
                    <a:ext uri="{9D8B030D-6E8A-4147-A177-3AD203B41FA5}">
                      <a16:colId xmlns:a16="http://schemas.microsoft.com/office/drawing/2014/main" val="193467946"/>
                    </a:ext>
                  </a:extLst>
                </a:gridCol>
                <a:gridCol w="1408339">
                  <a:extLst>
                    <a:ext uri="{9D8B030D-6E8A-4147-A177-3AD203B41FA5}">
                      <a16:colId xmlns:a16="http://schemas.microsoft.com/office/drawing/2014/main" val="1278100849"/>
                    </a:ext>
                  </a:extLst>
                </a:gridCol>
                <a:gridCol w="1408339">
                  <a:extLst>
                    <a:ext uri="{9D8B030D-6E8A-4147-A177-3AD203B41FA5}">
                      <a16:colId xmlns:a16="http://schemas.microsoft.com/office/drawing/2014/main" val="31774068"/>
                    </a:ext>
                  </a:extLst>
                </a:gridCol>
                <a:gridCol w="1408339">
                  <a:extLst>
                    <a:ext uri="{9D8B030D-6E8A-4147-A177-3AD203B41FA5}">
                      <a16:colId xmlns:a16="http://schemas.microsoft.com/office/drawing/2014/main" val="1297287345"/>
                    </a:ext>
                  </a:extLst>
                </a:gridCol>
                <a:gridCol w="1408339">
                  <a:extLst>
                    <a:ext uri="{9D8B030D-6E8A-4147-A177-3AD203B41FA5}">
                      <a16:colId xmlns:a16="http://schemas.microsoft.com/office/drawing/2014/main" val="3272479198"/>
                    </a:ext>
                  </a:extLst>
                </a:gridCol>
                <a:gridCol w="1408339">
                  <a:extLst>
                    <a:ext uri="{9D8B030D-6E8A-4147-A177-3AD203B41FA5}">
                      <a16:colId xmlns:a16="http://schemas.microsoft.com/office/drawing/2014/main" val="1898622500"/>
                    </a:ext>
                  </a:extLst>
                </a:gridCol>
                <a:gridCol w="1408339">
                  <a:extLst>
                    <a:ext uri="{9D8B030D-6E8A-4147-A177-3AD203B41FA5}">
                      <a16:colId xmlns:a16="http://schemas.microsoft.com/office/drawing/2014/main" val="544883956"/>
                    </a:ext>
                  </a:extLst>
                </a:gridCol>
                <a:gridCol w="1408339">
                  <a:extLst>
                    <a:ext uri="{9D8B030D-6E8A-4147-A177-3AD203B41FA5}">
                      <a16:colId xmlns:a16="http://schemas.microsoft.com/office/drawing/2014/main" val="2219563749"/>
                    </a:ext>
                  </a:extLst>
                </a:gridCol>
              </a:tblGrid>
              <a:tr h="378809">
                <a:tc>
                  <a:txBody>
                    <a:bodyPr/>
                    <a:lstStyle/>
                    <a:p>
                      <a:pPr algn="ctr"/>
                      <a:r>
                        <a:rPr lang="en-IN" sz="1800" dirty="0">
                          <a:solidFill>
                            <a:schemeClr val="tx1"/>
                          </a:solidFill>
                        </a:rPr>
                        <a:t>INSTITUTE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PTE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SE</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RTS</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SUP-EFF</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NIRF RANK</a:t>
                      </a:r>
                    </a:p>
                  </a:txBody>
                  <a:tcPr>
                    <a:lnT w="12700" cap="flat" cmpd="sng" algn="ctr">
                      <a:solidFill>
                        <a:schemeClr val="tx1"/>
                      </a:solidFill>
                      <a:prstDash val="solid"/>
                      <a:round/>
                      <a:headEnd type="none" w="med" len="med"/>
                      <a:tailEnd type="none" w="med" len="med"/>
                    </a:lnT>
                    <a:solidFill>
                      <a:schemeClr val="bg1">
                        <a:lumMod val="75000"/>
                      </a:schemeClr>
                    </a:solidFill>
                  </a:tcPr>
                </a:tc>
                <a:tc>
                  <a:txBody>
                    <a:bodyPr/>
                    <a:lstStyle/>
                    <a:p>
                      <a:pPr algn="ctr"/>
                      <a:r>
                        <a:rPr lang="en-IN" sz="1800" dirty="0">
                          <a:solidFill>
                            <a:schemeClr val="tx1"/>
                          </a:solidFill>
                        </a:rPr>
                        <a:t>OUR RANK</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3119163531"/>
                  </a:ext>
                </a:extLst>
              </a:tr>
              <a:tr h="378809">
                <a:tc>
                  <a:txBody>
                    <a:bodyPr/>
                    <a:lstStyle/>
                    <a:p>
                      <a:pPr algn="ctr" fontAlgn="b"/>
                      <a:r>
                        <a:rPr lang="en-IN" sz="1800" b="0" i="0" u="none" strike="noStrike" dirty="0">
                          <a:solidFill>
                            <a:srgbClr val="000000"/>
                          </a:solidFill>
                          <a:effectLst/>
                          <a:latin typeface="Arial" panose="020B0604020202020204" pitchFamily="34" charset="0"/>
                        </a:rPr>
                        <a:t>IIT-M</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1.84</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15</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10</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3689266929"/>
                  </a:ext>
                </a:extLst>
              </a:tr>
              <a:tr h="378809">
                <a:tc>
                  <a:txBody>
                    <a:bodyPr/>
                    <a:lstStyle/>
                    <a:p>
                      <a:pPr algn="ctr" fontAlgn="b"/>
                      <a:r>
                        <a:rPr lang="en-IN" sz="1800" b="0" i="0" u="none" strike="noStrike" dirty="0">
                          <a:solidFill>
                            <a:srgbClr val="000000"/>
                          </a:solidFill>
                          <a:effectLst/>
                          <a:latin typeface="Arial" panose="020B0604020202020204" pitchFamily="34" charset="0"/>
                        </a:rPr>
                        <a:t>IIM-U</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2.62</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16</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8</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558677985"/>
                  </a:ext>
                </a:extLst>
              </a:tr>
              <a:tr h="378809">
                <a:tc>
                  <a:txBody>
                    <a:bodyPr/>
                    <a:lstStyle/>
                    <a:p>
                      <a:pPr algn="ctr" fontAlgn="b"/>
                      <a:r>
                        <a:rPr lang="en-IN" sz="1800" b="0" i="0" u="none" strike="noStrike">
                          <a:solidFill>
                            <a:srgbClr val="000000"/>
                          </a:solidFill>
                          <a:effectLst/>
                          <a:latin typeface="Arial" panose="020B0604020202020204" pitchFamily="34" charset="0"/>
                        </a:rPr>
                        <a:t>SIBM</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0.994</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0.994</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0.99</a:t>
                      </a:r>
                    </a:p>
                  </a:txBody>
                  <a:tcPr marL="6350" marR="6350" marT="6350" marB="0" anchor="b">
                    <a:solidFill>
                      <a:schemeClr val="bg1">
                        <a:lumMod val="75000"/>
                      </a:schemeClr>
                    </a:solidFill>
                  </a:tcPr>
                </a:tc>
                <a:tc>
                  <a:txBody>
                    <a:bodyPr/>
                    <a:lstStyle/>
                    <a:p>
                      <a:pPr algn="ctr" fontAlgn="b"/>
                      <a:r>
                        <a:rPr lang="en-IN" sz="1800" b="1" i="0" u="none" strike="noStrike">
                          <a:solidFill>
                            <a:srgbClr val="000000"/>
                          </a:solidFill>
                          <a:effectLst/>
                          <a:latin typeface="Arial" panose="020B0604020202020204" pitchFamily="34" charset="0"/>
                        </a:rPr>
                        <a:t>17</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81419223"/>
                  </a:ext>
                </a:extLst>
              </a:tr>
              <a:tr h="378809">
                <a:tc>
                  <a:txBody>
                    <a:bodyPr/>
                    <a:lstStyle/>
                    <a:p>
                      <a:pPr algn="ctr" fontAlgn="b"/>
                      <a:r>
                        <a:rPr lang="en-IN" sz="1800" b="0" i="0" u="none" strike="noStrike" dirty="0">
                          <a:solidFill>
                            <a:srgbClr val="000000"/>
                          </a:solidFill>
                          <a:effectLst/>
                          <a:latin typeface="Arial" panose="020B0604020202020204" pitchFamily="34" charset="0"/>
                        </a:rPr>
                        <a:t>IIT-R</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1.77</a:t>
                      </a:r>
                    </a:p>
                  </a:txBody>
                  <a:tcPr marL="6350" marR="6350" marT="6350" marB="0" anchor="b">
                    <a:solidFill>
                      <a:schemeClr val="bg1">
                        <a:lumMod val="75000"/>
                      </a:schemeClr>
                    </a:solidFill>
                  </a:tcPr>
                </a:tc>
                <a:tc>
                  <a:txBody>
                    <a:bodyPr/>
                    <a:lstStyle/>
                    <a:p>
                      <a:pPr algn="ctr" fontAlgn="b"/>
                      <a:r>
                        <a:rPr lang="en-IN" sz="1800" b="1" i="0" u="none" strike="noStrike">
                          <a:solidFill>
                            <a:srgbClr val="000000"/>
                          </a:solidFill>
                          <a:effectLst/>
                          <a:latin typeface="Arial" panose="020B0604020202020204" pitchFamily="34" charset="0"/>
                        </a:rPr>
                        <a:t>18</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11</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947355531"/>
                  </a:ext>
                </a:extLst>
              </a:tr>
              <a:tr h="378809">
                <a:tc>
                  <a:txBody>
                    <a:bodyPr/>
                    <a:lstStyle/>
                    <a:p>
                      <a:pPr algn="ctr" fontAlgn="b"/>
                      <a:r>
                        <a:rPr lang="en-IN" sz="1800" b="0" i="0" u="none" strike="noStrike">
                          <a:solidFill>
                            <a:srgbClr val="000000"/>
                          </a:solidFill>
                          <a:effectLst/>
                          <a:latin typeface="Arial" panose="020B0604020202020204" pitchFamily="34" charset="0"/>
                        </a:rPr>
                        <a:t>IIM-Kashipur</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0.93</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0.982</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0.947</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0.93</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19</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27</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61125748"/>
                  </a:ext>
                </a:extLst>
              </a:tr>
              <a:tr h="378809">
                <a:tc>
                  <a:txBody>
                    <a:bodyPr/>
                    <a:lstStyle/>
                    <a:p>
                      <a:pPr algn="ctr" fontAlgn="b"/>
                      <a:r>
                        <a:rPr lang="en-IN" sz="1800" b="0" i="0" u="none" strike="noStrike" dirty="0">
                          <a:solidFill>
                            <a:srgbClr val="000000"/>
                          </a:solidFill>
                          <a:effectLst/>
                          <a:latin typeface="Arial" panose="020B0604020202020204" pitchFamily="34" charset="0"/>
                        </a:rPr>
                        <a:t>SPJIMR</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20</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33</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621883521"/>
                  </a:ext>
                </a:extLst>
              </a:tr>
              <a:tr h="378809">
                <a:tc>
                  <a:txBody>
                    <a:bodyPr/>
                    <a:lstStyle/>
                    <a:p>
                      <a:pPr algn="ctr" fontAlgn="b"/>
                      <a:r>
                        <a:rPr lang="en-IN" sz="1800" b="0" i="0" u="none" strike="noStrike" dirty="0">
                          <a:solidFill>
                            <a:srgbClr val="000000"/>
                          </a:solidFill>
                          <a:effectLst/>
                          <a:latin typeface="Arial" panose="020B0604020202020204" pitchFamily="34" charset="0"/>
                        </a:rPr>
                        <a:t>NMIMS</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0.859</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0.859</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0.86</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21</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34</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1025293086"/>
                  </a:ext>
                </a:extLst>
              </a:tr>
              <a:tr h="378809">
                <a:tc>
                  <a:txBody>
                    <a:bodyPr/>
                    <a:lstStyle/>
                    <a:p>
                      <a:pPr algn="ctr" fontAlgn="b"/>
                      <a:r>
                        <a:rPr lang="en-IN" sz="1800" b="0" i="0" u="none" strike="noStrike" dirty="0">
                          <a:solidFill>
                            <a:srgbClr val="000000"/>
                          </a:solidFill>
                          <a:effectLst/>
                          <a:latin typeface="Arial" panose="020B0604020202020204" pitchFamily="34" charset="0"/>
                        </a:rPr>
                        <a:t>IIM-T</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0.886</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0.985</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0.89</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22</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28</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137442896"/>
                  </a:ext>
                </a:extLst>
              </a:tr>
              <a:tr h="378809">
                <a:tc>
                  <a:txBody>
                    <a:bodyPr/>
                    <a:lstStyle/>
                    <a:p>
                      <a:pPr algn="ctr" fontAlgn="b"/>
                      <a:r>
                        <a:rPr lang="en-IN" sz="1800" b="0" i="0" u="none" strike="noStrike">
                          <a:solidFill>
                            <a:srgbClr val="000000"/>
                          </a:solidFill>
                          <a:effectLst/>
                          <a:latin typeface="Arial" panose="020B0604020202020204" pitchFamily="34" charset="0"/>
                        </a:rPr>
                        <a:t>IIT-K</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0.971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0.971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0.97</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23</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22</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095259574"/>
                  </a:ext>
                </a:extLst>
              </a:tr>
              <a:tr h="378809">
                <a:tc>
                  <a:txBody>
                    <a:bodyPr/>
                    <a:lstStyle/>
                    <a:p>
                      <a:pPr algn="ctr" fontAlgn="b"/>
                      <a:r>
                        <a:rPr lang="en-IN" sz="1800" b="0" i="0" u="none" strike="noStrike" dirty="0">
                          <a:solidFill>
                            <a:srgbClr val="000000"/>
                          </a:solidFill>
                          <a:effectLst/>
                          <a:latin typeface="Arial" panose="020B0604020202020204" pitchFamily="34" charset="0"/>
                        </a:rPr>
                        <a:t>IIM-Ranchi</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2.05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24</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9</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1531940085"/>
                  </a:ext>
                </a:extLst>
              </a:tr>
              <a:tr h="378809">
                <a:tc>
                  <a:txBody>
                    <a:bodyPr/>
                    <a:lstStyle/>
                    <a:p>
                      <a:pPr algn="ctr" fontAlgn="b"/>
                      <a:r>
                        <a:rPr lang="en-IN" sz="1800" b="0" i="0" u="none" strike="noStrike" dirty="0">
                          <a:solidFill>
                            <a:srgbClr val="000000"/>
                          </a:solidFill>
                          <a:effectLst/>
                          <a:latin typeface="Arial" panose="020B0604020202020204" pitchFamily="34" charset="0"/>
                        </a:rPr>
                        <a:t>Jamia</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1.62</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25</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14</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2563089906"/>
                  </a:ext>
                </a:extLst>
              </a:tr>
              <a:tr h="378809">
                <a:tc>
                  <a:txBody>
                    <a:bodyPr/>
                    <a:lstStyle/>
                    <a:p>
                      <a:pPr algn="ctr" fontAlgn="b"/>
                      <a:r>
                        <a:rPr lang="en-IN" sz="1800" b="0" i="0" u="none" strike="noStrike" dirty="0">
                          <a:solidFill>
                            <a:srgbClr val="000000"/>
                          </a:solidFill>
                          <a:effectLst/>
                          <a:latin typeface="Arial" panose="020B0604020202020204" pitchFamily="34" charset="0"/>
                        </a:rPr>
                        <a:t>IIM-S</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CRS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3.12</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26</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5</a:t>
                      </a:r>
                    </a:p>
                  </a:txBody>
                  <a:tcPr>
                    <a:lnR w="12700" cap="flat" cmpd="sng" algn="ctr">
                      <a:solidFill>
                        <a:schemeClr val="tx1"/>
                      </a:solidFill>
                      <a:prstDash val="solid"/>
                      <a:round/>
                      <a:headEnd type="none" w="med" len="med"/>
                      <a:tailEnd type="none" w="med" len="med"/>
                    </a:lnR>
                    <a:solidFill>
                      <a:srgbClr val="00B050"/>
                    </a:solidFill>
                  </a:tcPr>
                </a:tc>
                <a:extLst>
                  <a:ext uri="{0D108BD9-81ED-4DB2-BD59-A6C34878D82A}">
                    <a16:rowId xmlns:a16="http://schemas.microsoft.com/office/drawing/2014/main" val="3113865829"/>
                  </a:ext>
                </a:extLst>
              </a:tr>
              <a:tr h="378809">
                <a:tc>
                  <a:txBody>
                    <a:bodyPr/>
                    <a:lstStyle/>
                    <a:p>
                      <a:pPr algn="ctr" fontAlgn="b"/>
                      <a:r>
                        <a:rPr lang="en-IN" sz="1800" b="0" i="0" u="none" strike="noStrike" dirty="0">
                          <a:solidFill>
                            <a:srgbClr val="000000"/>
                          </a:solidFill>
                          <a:effectLst/>
                          <a:latin typeface="Arial" panose="020B0604020202020204" pitchFamily="34" charset="0"/>
                        </a:rPr>
                        <a:t>IIFT</a:t>
                      </a:r>
                    </a:p>
                  </a:txBody>
                  <a:tcPr marL="6350" marR="6350" marT="6350"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0.847</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0.94</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0.901</a:t>
                      </a:r>
                    </a:p>
                  </a:txBody>
                  <a:tcPr marL="6350" marR="6350" marT="6350" marB="0" anchor="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0.85</a:t>
                      </a:r>
                    </a:p>
                  </a:txBody>
                  <a:tcPr marL="6350" marR="6350" marT="6350" marB="0" anchor="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27</a:t>
                      </a:r>
                    </a:p>
                  </a:txBody>
                  <a:tcPr marL="6350" marR="6350" marT="6350" marB="0" anchor="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37</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363878664"/>
                  </a:ext>
                </a:extLst>
              </a:tr>
              <a:tr h="378809">
                <a:tc>
                  <a:txBody>
                    <a:bodyPr/>
                    <a:lstStyle/>
                    <a:p>
                      <a:pPr algn="ctr" fontAlgn="b"/>
                      <a:r>
                        <a:rPr lang="en-IN" sz="1800" b="0" i="0" u="none" strike="noStrike" dirty="0">
                          <a:solidFill>
                            <a:srgbClr val="000000"/>
                          </a:solidFill>
                          <a:effectLst/>
                          <a:latin typeface="Arial" panose="020B0604020202020204" pitchFamily="34" charset="0"/>
                        </a:rPr>
                        <a:t>Amity-UP</a:t>
                      </a: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0.956</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1</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0.956</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a:solidFill>
                            <a:srgbClr val="000000"/>
                          </a:solidFill>
                          <a:effectLst/>
                          <a:latin typeface="Arial" panose="020B0604020202020204" pitchFamily="34" charset="0"/>
                        </a:rPr>
                        <a:t>DRS</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0" i="0" u="none" strike="noStrike" dirty="0">
                          <a:solidFill>
                            <a:srgbClr val="000000"/>
                          </a:solidFill>
                          <a:effectLst/>
                          <a:latin typeface="Arial" panose="020B0604020202020204" pitchFamily="34" charset="0"/>
                        </a:rPr>
                        <a:t>0.96</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fontAlgn="b"/>
                      <a:r>
                        <a:rPr lang="en-IN" sz="1800" b="1" i="0" u="none" strike="noStrike" dirty="0">
                          <a:solidFill>
                            <a:srgbClr val="000000"/>
                          </a:solidFill>
                          <a:effectLst/>
                          <a:latin typeface="Arial" panose="020B0604020202020204" pitchFamily="34" charset="0"/>
                        </a:rPr>
                        <a:t>28</a:t>
                      </a:r>
                    </a:p>
                  </a:txBody>
                  <a:tcPr marL="6350" marR="6350" marT="6350" marB="0" anchor="b">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25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072193540"/>
                  </a:ext>
                </a:extLst>
              </a:tr>
            </a:tbl>
          </a:graphicData>
        </a:graphic>
      </p:graphicFrame>
    </p:spTree>
    <p:extLst>
      <p:ext uri="{BB962C8B-B14F-4D97-AF65-F5344CB8AC3E}">
        <p14:creationId xmlns:p14="http://schemas.microsoft.com/office/powerpoint/2010/main" val="16287363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1135</TotalTime>
  <Words>1562</Words>
  <Application>Microsoft Office PowerPoint</Application>
  <PresentationFormat>Widescreen</PresentationFormat>
  <Paragraphs>540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Amasis MT Pro</vt:lpstr>
      <vt:lpstr>Arial</vt:lpstr>
      <vt:lpstr>Bahnschrift SemiCondensed</vt:lpstr>
      <vt:lpstr>Calibri</vt:lpstr>
      <vt:lpstr>Courier New</vt:lpstr>
      <vt:lpstr>Tw Cen MT</vt:lpstr>
      <vt:lpstr>Droplet</vt:lpstr>
      <vt:lpstr>ECO624: Applied Production Analysis Project</vt:lpstr>
      <vt:lpstr>Objectives</vt:lpstr>
      <vt:lpstr>Data Source and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ECO624: Applied Production Analysis Project</dc:title>
  <dc:creator>OMKAR MOHANTY</dc:creator>
  <cp:lastModifiedBy>Prateek Mishra</cp:lastModifiedBy>
  <cp:revision>134</cp:revision>
  <dcterms:created xsi:type="dcterms:W3CDTF">2024-02-14T16:16:34Z</dcterms:created>
  <dcterms:modified xsi:type="dcterms:W3CDTF">2024-04-19T10:15:27Z</dcterms:modified>
</cp:coreProperties>
</file>