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235ADD-73B0-4582-A093-72BE51CE8EE1}" type="datetimeFigureOut">
              <a:rPr lang="en-IN" smtClean="0"/>
              <a:t>07-11-2022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EB96201-2FBB-4AFF-959B-A515604B669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7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35ADD-73B0-4582-A093-72BE51CE8EE1}"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96201-2FBB-4AFF-959B-A515604B669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9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35ADD-73B0-4582-A093-72BE51CE8EE1}"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96201-2FBB-4AFF-959B-A515604B669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35ADD-73B0-4582-A093-72BE51CE8EE1}"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96201-2FBB-4AFF-959B-A515604B669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701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235ADD-73B0-4582-A093-72BE51CE8EE1}"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96201-2FBB-4AFF-959B-A515604B669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294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35ADD-73B0-4582-A093-72BE51CE8EE1}"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B96201-2FBB-4AFF-959B-A515604B669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72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35ADD-73B0-4582-A093-72BE51CE8EE1}"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B96201-2FBB-4AFF-959B-A515604B669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31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235ADD-73B0-4582-A093-72BE51CE8EE1}"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B96201-2FBB-4AFF-959B-A515604B669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811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35ADD-73B0-4582-A093-72BE51CE8EE1}"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B96201-2FBB-4AFF-959B-A515604B6691}" type="slidenum">
              <a:rPr lang="en-IN" smtClean="0"/>
              <a:t>‹#›</a:t>
            </a:fld>
            <a:endParaRPr lang="en-IN"/>
          </a:p>
        </p:txBody>
      </p:sp>
    </p:spTree>
    <p:extLst>
      <p:ext uri="{BB962C8B-B14F-4D97-AF65-F5344CB8AC3E}">
        <p14:creationId xmlns:p14="http://schemas.microsoft.com/office/powerpoint/2010/main" val="110656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235ADD-73B0-4582-A093-72BE51CE8EE1}"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B96201-2FBB-4AFF-959B-A515604B669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99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1235ADD-73B0-4582-A093-72BE51CE8EE1}" type="datetimeFigureOut">
              <a:rPr lang="en-IN" smtClean="0"/>
              <a:t>07-11-2022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EB96201-2FBB-4AFF-959B-A515604B669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55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235ADD-73B0-4582-A093-72BE51CE8EE1}" type="datetimeFigureOut">
              <a:rPr lang="en-IN" smtClean="0"/>
              <a:t>07-11-2022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B96201-2FBB-4AFF-959B-A515604B669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968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8B8ED-CBBE-1CAD-D97D-2ACB2948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06" y="2640459"/>
            <a:ext cx="11797787" cy="3431568"/>
          </a:xfrm>
          <a:prstGeom prst="rect">
            <a:avLst/>
          </a:prstGeom>
        </p:spPr>
      </p:pic>
      <p:sp>
        <p:nvSpPr>
          <p:cNvPr id="6" name="TextBox 5">
            <a:extLst>
              <a:ext uri="{FF2B5EF4-FFF2-40B4-BE49-F238E27FC236}">
                <a16:creationId xmlns:a16="http://schemas.microsoft.com/office/drawing/2014/main" id="{262A77D0-0347-48B5-0FA7-33A51DB46F13}"/>
              </a:ext>
            </a:extLst>
          </p:cNvPr>
          <p:cNvSpPr txBox="1"/>
          <p:nvPr/>
        </p:nvSpPr>
        <p:spPr>
          <a:xfrm>
            <a:off x="0" y="1191802"/>
            <a:ext cx="12347640" cy="769441"/>
          </a:xfrm>
          <a:prstGeom prst="rect">
            <a:avLst/>
          </a:prstGeom>
          <a:noFill/>
        </p:spPr>
        <p:txBody>
          <a:bodyPr wrap="square" rtlCol="0">
            <a:spAutoFit/>
          </a:bodyPr>
          <a:lstStyle/>
          <a:p>
            <a:r>
              <a:rPr lang="en-IN" sz="4400" b="1" u="sng" spc="300" dirty="0">
                <a:solidFill>
                  <a:schemeClr val="accent1"/>
                </a:solidFill>
                <a:effectLst>
                  <a:outerShdw blurRad="38100" dist="38100" dir="2700000" algn="tl">
                    <a:srgbClr val="000000">
                      <a:alpha val="43137"/>
                    </a:srgbClr>
                  </a:outerShdw>
                </a:effectLst>
              </a:rPr>
              <a:t>Use of Python in Finance and Economics</a:t>
            </a:r>
          </a:p>
        </p:txBody>
      </p:sp>
    </p:spTree>
    <p:extLst>
      <p:ext uri="{BB962C8B-B14F-4D97-AF65-F5344CB8AC3E}">
        <p14:creationId xmlns:p14="http://schemas.microsoft.com/office/powerpoint/2010/main" val="299201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2CF6-2298-9872-F551-49DFF8AC7089}"/>
              </a:ext>
            </a:extLst>
          </p:cNvPr>
          <p:cNvSpPr>
            <a:spLocks noGrp="1"/>
          </p:cNvSpPr>
          <p:nvPr>
            <p:ph type="title"/>
          </p:nvPr>
        </p:nvSpPr>
        <p:spPr>
          <a:xfrm>
            <a:off x="647272" y="804519"/>
            <a:ext cx="11281025" cy="1049235"/>
          </a:xfrm>
        </p:spPr>
        <p:txBody>
          <a:bodyPr/>
          <a:lstStyle/>
          <a:p>
            <a:r>
              <a:rPr lang="en-US" b="0" i="0" dirty="0">
                <a:solidFill>
                  <a:srgbClr val="000000"/>
                </a:solidFill>
                <a:effectLst/>
                <a:latin typeface="Poppins" panose="020B0502040204020203" pitchFamily="2" charset="0"/>
              </a:rPr>
              <a:t>Python connects economics and data science</a:t>
            </a:r>
            <a:endParaRPr lang="en-IN" dirty="0"/>
          </a:p>
        </p:txBody>
      </p:sp>
      <p:sp>
        <p:nvSpPr>
          <p:cNvPr id="3" name="Content Placeholder 2">
            <a:extLst>
              <a:ext uri="{FF2B5EF4-FFF2-40B4-BE49-F238E27FC236}">
                <a16:creationId xmlns:a16="http://schemas.microsoft.com/office/drawing/2014/main" id="{7B033F50-CE5B-960D-97B0-6C702E022C1A}"/>
              </a:ext>
            </a:extLst>
          </p:cNvPr>
          <p:cNvSpPr>
            <a:spLocks noGrp="1"/>
          </p:cNvSpPr>
          <p:nvPr>
            <p:ph idx="1"/>
          </p:nvPr>
        </p:nvSpPr>
        <p:spPr/>
        <p:txBody>
          <a:bodyPr>
            <a:normAutofit/>
          </a:bodyPr>
          <a:lstStyle/>
          <a:p>
            <a:r>
              <a:rPr lang="en-US" sz="2400" b="0" i="0" dirty="0">
                <a:solidFill>
                  <a:srgbClr val="000000"/>
                </a:solidFill>
                <a:effectLst/>
                <a:latin typeface="AvertaStd"/>
              </a:rPr>
              <a:t>With Python, you can easily integrate the work of economists and data scientists into one solution/platform.</a:t>
            </a:r>
          </a:p>
          <a:p>
            <a:r>
              <a:rPr lang="en-US" sz="2400" b="0" i="0" dirty="0">
                <a:solidFill>
                  <a:srgbClr val="000000"/>
                </a:solidFill>
                <a:effectLst/>
                <a:latin typeface="AvertaStd"/>
              </a:rPr>
              <a:t>Python’s simplicity and flexibility have won the entire financial sector.</a:t>
            </a:r>
            <a:endParaRPr lang="en-IN" sz="2400" dirty="0">
              <a:latin typeface="AvertaStd"/>
            </a:endParaRPr>
          </a:p>
        </p:txBody>
      </p:sp>
      <p:pic>
        <p:nvPicPr>
          <p:cNvPr id="5" name="Picture 4">
            <a:extLst>
              <a:ext uri="{FF2B5EF4-FFF2-40B4-BE49-F238E27FC236}">
                <a16:creationId xmlns:a16="http://schemas.microsoft.com/office/drawing/2014/main" id="{D8A51F69-77BB-5D3B-6589-0889542E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069" y="3649063"/>
            <a:ext cx="6030931" cy="3208937"/>
          </a:xfrm>
          <a:prstGeom prst="rect">
            <a:avLst/>
          </a:prstGeom>
        </p:spPr>
      </p:pic>
    </p:spTree>
    <p:extLst>
      <p:ext uri="{BB962C8B-B14F-4D97-AF65-F5344CB8AC3E}">
        <p14:creationId xmlns:p14="http://schemas.microsoft.com/office/powerpoint/2010/main" val="123340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A83B-1085-02B6-3913-ECA5E015F5F3}"/>
              </a:ext>
            </a:extLst>
          </p:cNvPr>
          <p:cNvSpPr>
            <a:spLocks noGrp="1"/>
          </p:cNvSpPr>
          <p:nvPr>
            <p:ph type="title"/>
          </p:nvPr>
        </p:nvSpPr>
        <p:spPr/>
        <p:txBody>
          <a:bodyPr/>
          <a:lstStyle/>
          <a:p>
            <a:r>
              <a:rPr lang="en-IN" b="0" i="0" dirty="0">
                <a:solidFill>
                  <a:srgbClr val="000000"/>
                </a:solidFill>
                <a:effectLst/>
                <a:latin typeface="Poppins" panose="00000500000000000000" pitchFamily="2" charset="0"/>
              </a:rPr>
              <a:t>	   A business-oriented language</a:t>
            </a:r>
            <a:endParaRPr lang="en-IN" dirty="0"/>
          </a:p>
        </p:txBody>
      </p:sp>
      <p:sp>
        <p:nvSpPr>
          <p:cNvPr id="3" name="Content Placeholder 2">
            <a:extLst>
              <a:ext uri="{FF2B5EF4-FFF2-40B4-BE49-F238E27FC236}">
                <a16:creationId xmlns:a16="http://schemas.microsoft.com/office/drawing/2014/main" id="{945C8F56-E975-F972-09BC-4430C75F1E1D}"/>
              </a:ext>
            </a:extLst>
          </p:cNvPr>
          <p:cNvSpPr>
            <a:spLocks noGrp="1"/>
          </p:cNvSpPr>
          <p:nvPr>
            <p:ph idx="1"/>
          </p:nvPr>
        </p:nvSpPr>
        <p:spPr/>
        <p:txBody>
          <a:bodyPr>
            <a:normAutofit/>
          </a:bodyPr>
          <a:lstStyle/>
          <a:p>
            <a:r>
              <a:rPr lang="en-US" sz="2400" b="0" i="0" dirty="0">
                <a:solidFill>
                  <a:srgbClr val="000000"/>
                </a:solidFill>
                <a:effectLst/>
                <a:latin typeface="AvertaStd"/>
              </a:rPr>
              <a:t>With Python, a more straightforward syntax means that many technical details are in the background, not distracting you from your business purpose. </a:t>
            </a:r>
          </a:p>
          <a:p>
            <a:pPr algn="l"/>
            <a:r>
              <a:rPr lang="en-US" sz="2400" dirty="0">
                <a:solidFill>
                  <a:srgbClr val="000000"/>
                </a:solidFill>
                <a:latin typeface="AvertaStd"/>
              </a:rPr>
              <a:t>Y</a:t>
            </a:r>
            <a:r>
              <a:rPr lang="en-US" sz="2400" b="0" i="0" dirty="0">
                <a:solidFill>
                  <a:srgbClr val="000000"/>
                </a:solidFill>
                <a:effectLst/>
                <a:latin typeface="AvertaStd"/>
              </a:rPr>
              <a:t>ou don’t have to use semicolons to delineate functions, loops, and lines the way it happens with other programming languages like C++/Java, etc. This way, you keep everything concise and save time.</a:t>
            </a:r>
          </a:p>
        </p:txBody>
      </p:sp>
    </p:spTree>
    <p:extLst>
      <p:ext uri="{BB962C8B-B14F-4D97-AF65-F5344CB8AC3E}">
        <p14:creationId xmlns:p14="http://schemas.microsoft.com/office/powerpoint/2010/main" val="394646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FD6E-C049-8148-5A96-56E0443369FA}"/>
              </a:ext>
            </a:extLst>
          </p:cNvPr>
          <p:cNvSpPr>
            <a:spLocks noGrp="1"/>
          </p:cNvSpPr>
          <p:nvPr>
            <p:ph type="title"/>
          </p:nvPr>
        </p:nvSpPr>
        <p:spPr>
          <a:xfrm>
            <a:off x="3513762" y="804519"/>
            <a:ext cx="7541092" cy="1049235"/>
          </a:xfrm>
        </p:spPr>
        <p:txBody>
          <a:bodyPr/>
          <a:lstStyle/>
          <a:p>
            <a:r>
              <a:rPr lang="en-IN" dirty="0"/>
              <a:t>          As an analytical tool</a:t>
            </a:r>
          </a:p>
        </p:txBody>
      </p:sp>
      <p:sp>
        <p:nvSpPr>
          <p:cNvPr id="3" name="Content Placeholder 2">
            <a:extLst>
              <a:ext uri="{FF2B5EF4-FFF2-40B4-BE49-F238E27FC236}">
                <a16:creationId xmlns:a16="http://schemas.microsoft.com/office/drawing/2014/main" id="{C544C8B0-5E87-4C8C-2175-ADD4E0827AE4}"/>
              </a:ext>
            </a:extLst>
          </p:cNvPr>
          <p:cNvSpPr>
            <a:spLocks noGrp="1"/>
          </p:cNvSpPr>
          <p:nvPr>
            <p:ph idx="1"/>
          </p:nvPr>
        </p:nvSpPr>
        <p:spPr>
          <a:xfrm>
            <a:off x="3513762" y="2015732"/>
            <a:ext cx="7541092" cy="3450613"/>
          </a:xfrm>
        </p:spPr>
        <p:txBody>
          <a:bodyPr>
            <a:noAutofit/>
          </a:bodyPr>
          <a:lstStyle/>
          <a:p>
            <a:r>
              <a:rPr lang="en-US" sz="2400" b="0" i="0" dirty="0">
                <a:effectLst/>
                <a:latin typeface="AvertaStd"/>
              </a:rPr>
              <a:t>Python is widely used in quantitative finance - solutions that process and analyze large datasets, and big financial data. Libraries such as Pandas simplify the process of data visualization and allow the carrying out of sophisticated statistical calculations.</a:t>
            </a:r>
          </a:p>
          <a:p>
            <a:r>
              <a:rPr lang="en-US" sz="2400" i="0" dirty="0">
                <a:effectLst/>
                <a:latin typeface="AvertaStd"/>
              </a:rPr>
              <a:t>Thanks to libraries such as Scikit or PyBrain, Python-based solutions are equipped with powerful machine learning algorithms that enable predictive analytics, which is very valuable to all financial services providers.</a:t>
            </a:r>
            <a:endParaRPr lang="en-IN" sz="2400" dirty="0"/>
          </a:p>
        </p:txBody>
      </p:sp>
      <p:pic>
        <p:nvPicPr>
          <p:cNvPr id="5" name="Picture 4">
            <a:extLst>
              <a:ext uri="{FF2B5EF4-FFF2-40B4-BE49-F238E27FC236}">
                <a16:creationId xmlns:a16="http://schemas.microsoft.com/office/drawing/2014/main" id="{02B38FE6-6970-7DCA-BE72-842E78447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877"/>
            <a:ext cx="3513761" cy="5004246"/>
          </a:xfrm>
          <a:prstGeom prst="rect">
            <a:avLst/>
          </a:prstGeom>
        </p:spPr>
      </p:pic>
    </p:spTree>
    <p:extLst>
      <p:ext uri="{BB962C8B-B14F-4D97-AF65-F5344CB8AC3E}">
        <p14:creationId xmlns:p14="http://schemas.microsoft.com/office/powerpoint/2010/main" val="27321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3694-02EC-DC7D-CEAF-E5E5A7A75199}"/>
              </a:ext>
            </a:extLst>
          </p:cNvPr>
          <p:cNvSpPr>
            <a:spLocks noGrp="1"/>
          </p:cNvSpPr>
          <p:nvPr>
            <p:ph type="title"/>
          </p:nvPr>
        </p:nvSpPr>
        <p:spPr/>
        <p:txBody>
          <a:bodyPr/>
          <a:lstStyle/>
          <a:p>
            <a:r>
              <a:rPr lang="en-IN" dirty="0"/>
              <a:t>	 An excellent banking software</a:t>
            </a:r>
          </a:p>
        </p:txBody>
      </p:sp>
      <p:sp>
        <p:nvSpPr>
          <p:cNvPr id="3" name="Content Placeholder 2">
            <a:extLst>
              <a:ext uri="{FF2B5EF4-FFF2-40B4-BE49-F238E27FC236}">
                <a16:creationId xmlns:a16="http://schemas.microsoft.com/office/drawing/2014/main" id="{2D8CF3C9-F18C-F7AD-E2D8-DD33C7FF2FE0}"/>
              </a:ext>
            </a:extLst>
          </p:cNvPr>
          <p:cNvSpPr>
            <a:spLocks noGrp="1"/>
          </p:cNvSpPr>
          <p:nvPr>
            <p:ph idx="1"/>
          </p:nvPr>
        </p:nvSpPr>
        <p:spPr/>
        <p:txBody>
          <a:bodyPr>
            <a:noAutofit/>
          </a:bodyPr>
          <a:lstStyle/>
          <a:p>
            <a:r>
              <a:rPr lang="en-US" sz="2400" b="0" i="0" dirty="0">
                <a:effectLst/>
                <a:latin typeface="AvertaStd"/>
              </a:rPr>
              <a:t>Finance organizations build payment solutions and online banking platforms with Python as well. Venmo is an excellent example of a mobile banking platform that has grown into a full-fledged social network.</a:t>
            </a:r>
          </a:p>
          <a:p>
            <a:r>
              <a:rPr lang="en-US" sz="2400" i="0" dirty="0">
                <a:effectLst/>
                <a:latin typeface="inherit"/>
              </a:rPr>
              <a:t>Thanks to its simplicity and flexibility, Python comes in handy for developing ATM software that enhances payment processing.</a:t>
            </a:r>
            <a:endParaRPr lang="en-IN" sz="2400" dirty="0"/>
          </a:p>
        </p:txBody>
      </p:sp>
    </p:spTree>
    <p:extLst>
      <p:ext uri="{BB962C8B-B14F-4D97-AF65-F5344CB8AC3E}">
        <p14:creationId xmlns:p14="http://schemas.microsoft.com/office/powerpoint/2010/main" val="143517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FC10-347B-E1D7-93D2-E4101B0274F9}"/>
              </a:ext>
            </a:extLst>
          </p:cNvPr>
          <p:cNvSpPr>
            <a:spLocks noGrp="1"/>
          </p:cNvSpPr>
          <p:nvPr>
            <p:ph type="title"/>
          </p:nvPr>
        </p:nvSpPr>
        <p:spPr>
          <a:xfrm>
            <a:off x="1451579" y="159249"/>
            <a:ext cx="9603275" cy="1049235"/>
          </a:xfrm>
        </p:spPr>
        <p:txBody>
          <a:bodyPr/>
          <a:lstStyle/>
          <a:p>
            <a:r>
              <a:rPr lang="en-IN" dirty="0"/>
              <a:t> Cryptocurrency and algorithmic trading</a:t>
            </a:r>
          </a:p>
        </p:txBody>
      </p:sp>
      <p:sp>
        <p:nvSpPr>
          <p:cNvPr id="3" name="Content Placeholder 2">
            <a:extLst>
              <a:ext uri="{FF2B5EF4-FFF2-40B4-BE49-F238E27FC236}">
                <a16:creationId xmlns:a16="http://schemas.microsoft.com/office/drawing/2014/main" id="{60C7EFE6-1C99-1572-EECE-3A85BA91DEC4}"/>
              </a:ext>
            </a:extLst>
          </p:cNvPr>
          <p:cNvSpPr>
            <a:spLocks noGrp="1"/>
          </p:cNvSpPr>
          <p:nvPr>
            <p:ph idx="1"/>
          </p:nvPr>
        </p:nvSpPr>
        <p:spPr>
          <a:xfrm>
            <a:off x="1657062" y="988316"/>
            <a:ext cx="9603275" cy="4683019"/>
          </a:xfrm>
        </p:spPr>
        <p:txBody>
          <a:bodyPr>
            <a:normAutofit fontScale="92500" lnSpcReduction="10000"/>
          </a:bodyPr>
          <a:lstStyle/>
          <a:p>
            <a:r>
              <a:rPr lang="en-US" sz="2400" b="0" i="0" dirty="0">
                <a:effectLst/>
                <a:latin typeface="AvertaStd"/>
              </a:rPr>
              <a:t>Every business that sells cryptocurrency needs tools for carrying out cryptocurrency market data analysis to get insights and predictions.</a:t>
            </a:r>
          </a:p>
          <a:p>
            <a:r>
              <a:rPr lang="en-US" sz="2400" b="0" i="0" dirty="0">
                <a:effectLst/>
                <a:latin typeface="AvertaStd"/>
              </a:rPr>
              <a:t>The Python data science ecosystem called Anaconda helps developers to retrieve cryptocurrency pricing and analyze it or visualize financial data.</a:t>
            </a:r>
          </a:p>
          <a:p>
            <a:r>
              <a:rPr lang="en-US" sz="2400" b="0" i="0" dirty="0">
                <a:effectLst/>
                <a:latin typeface="AvertaStd"/>
              </a:rPr>
              <a:t> That's why most web applications that deal with cryptocurrency analysis take advantage of Python.</a:t>
            </a:r>
          </a:p>
          <a:p>
            <a:r>
              <a:rPr lang="en-US" sz="2400" b="0" i="0" dirty="0">
                <a:effectLst/>
                <a:latin typeface="AvertaStd"/>
              </a:rPr>
              <a:t>Stock markets generate massive amounts of financial data that require a lot of analysis. And that's where Python helps as well. Developers can use it to create solutions that identify the best stock trading strategies and offer actionable, predictive analytical insights into the condition of specific markets. Use cases include algorithmic trading in fintech products,</a:t>
            </a:r>
            <a:endParaRPr lang="en-IN" sz="2400" dirty="0"/>
          </a:p>
        </p:txBody>
      </p:sp>
    </p:spTree>
    <p:extLst>
      <p:ext uri="{BB962C8B-B14F-4D97-AF65-F5344CB8AC3E}">
        <p14:creationId xmlns:p14="http://schemas.microsoft.com/office/powerpoint/2010/main" val="6811602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TotalTime>
  <Words>374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AvertaStd</vt:lpstr>
      <vt:lpstr>Gill Sans MT</vt:lpstr>
      <vt:lpstr>inherit</vt:lpstr>
      <vt:lpstr>Poppins</vt:lpstr>
      <vt:lpstr>Gallery</vt:lpstr>
      <vt:lpstr>PowerPoint Presentation</vt:lpstr>
      <vt:lpstr>Python connects economics and data science</vt:lpstr>
      <vt:lpstr>    A business-oriented language</vt:lpstr>
      <vt:lpstr>          As an analytical tool</vt:lpstr>
      <vt:lpstr>  An excellent banking software</vt:lpstr>
      <vt:lpstr> Cryptocurrency and algorithmic trading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Mishra</dc:creator>
  <cp:lastModifiedBy>Prateek Mishra</cp:lastModifiedBy>
  <cp:revision>4</cp:revision>
  <dcterms:created xsi:type="dcterms:W3CDTF">2022-11-07T10:58:31Z</dcterms:created>
  <dcterms:modified xsi:type="dcterms:W3CDTF">2022-11-07T11:19:03Z</dcterms:modified>
</cp:coreProperties>
</file>