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60" r:id="rId4"/>
    <p:sldId id="261" r:id="rId5"/>
    <p:sldId id="262" r:id="rId6"/>
    <p:sldId id="304" r:id="rId7"/>
    <p:sldId id="267" r:id="rId8"/>
    <p:sldId id="274" r:id="rId9"/>
    <p:sldId id="305" r:id="rId10"/>
    <p:sldId id="266" r:id="rId11"/>
    <p:sldId id="306" r:id="rId12"/>
    <p:sldId id="307" r:id="rId13"/>
  </p:sldIdLst>
  <p:sldSz cx="9144000" cy="5143500" type="screen16x9"/>
  <p:notesSz cx="6858000" cy="9144000"/>
  <p:embeddedFontLst>
    <p:embeddedFont>
      <p:font typeface="Barlow Semi Condensed" panose="00000506000000000000" pitchFamily="2" charset="0"/>
      <p:regular r:id="rId15"/>
      <p:bold r:id="rId16"/>
      <p:italic r:id="rId17"/>
      <p:boldItalic r:id="rId18"/>
    </p:embeddedFont>
    <p:embeddedFont>
      <p:font typeface="Barlow Semi Condensed Medium" panose="00000606000000000000" pitchFamily="2" charset="0"/>
      <p:regular r:id="rId19"/>
      <p:bold r:id="rId20"/>
      <p:italic r:id="rId21"/>
      <p:boldItalic r:id="rId22"/>
    </p:embeddedFont>
    <p:embeddedFont>
      <p:font typeface="Fjalla One" panose="02000506040000020004" pitchFamily="2" charset="0"/>
      <p:regular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F844CE-B726-44FE-B92E-AED7694BE874}">
  <a:tblStyle styleId="{7DF844CE-B726-44FE-B92E-AED7694BE8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97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67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067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425952321"/>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0" r:id="rId5"/>
    <p:sldLayoutId id="2147483661" r:id="rId6"/>
    <p:sldLayoutId id="2147483667" r:id="rId7"/>
    <p:sldLayoutId id="2147483669" r:id="rId8"/>
    <p:sldLayoutId id="2147483670" r:id="rId9"/>
    <p:sldLayoutId id="2147483673" r:id="rId10"/>
    <p:sldLayoutId id="2147483674" r:id="rId11"/>
    <p:sldLayoutId id="2147483675" r:id="rId12"/>
    <p:sldLayoutId id="2147483676" r:id="rId13"/>
    <p:sldLayoutId id="2147483681" r:id="rId14"/>
  </p:sldLayoutIdLst>
  <p:transition spd="med">
    <p:pull/>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631044" y="1255321"/>
            <a:ext cx="7881912"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4400" dirty="0">
                <a:solidFill>
                  <a:schemeClr val="dk2"/>
                </a:solidFill>
              </a:rPr>
              <a:t>IoT Based                                     Smart Street Lighting System</a:t>
            </a:r>
          </a:p>
        </p:txBody>
      </p:sp>
      <p:sp>
        <p:nvSpPr>
          <p:cNvPr id="1885" name="Google Shape;1885;p35"/>
          <p:cNvSpPr txBox="1">
            <a:spLocks noGrp="1"/>
          </p:cNvSpPr>
          <p:nvPr>
            <p:ph type="subTitle" idx="1"/>
          </p:nvPr>
        </p:nvSpPr>
        <p:spPr>
          <a:xfrm>
            <a:off x="1048512" y="3440129"/>
            <a:ext cx="3264300" cy="896100"/>
          </a:xfrm>
          <a:prstGeom prst="rect">
            <a:avLst/>
          </a:prstGeom>
        </p:spPr>
        <p:txBody>
          <a:bodyPr spcFirstLastPara="1" wrap="square" lIns="91425" tIns="91425" rIns="91425" bIns="91425" anchor="t" anchorCtr="0">
            <a:noAutofit/>
          </a:bodyPr>
          <a:lstStyle/>
          <a:p>
            <a:pPr algn="ctr">
              <a:buClr>
                <a:schemeClr val="dk2"/>
              </a:buClr>
            </a:pPr>
            <a:r>
              <a:rPr lang="en-US" sz="2000" dirty="0">
                <a:solidFill>
                  <a:schemeClr val="dk2"/>
                </a:solidFill>
                <a:latin typeface="Fjalla One"/>
                <a:sym typeface="Fjalla One"/>
              </a:rPr>
              <a:t>Presented by :</a:t>
            </a:r>
          </a:p>
          <a:p>
            <a:pPr marL="0" lvl="0" indent="0" algn="l" rtl="0">
              <a:spcBef>
                <a:spcPts val="0"/>
              </a:spcBef>
              <a:spcAft>
                <a:spcPts val="0"/>
              </a:spcAft>
              <a:buClr>
                <a:schemeClr val="dk1"/>
              </a:buClr>
              <a:buSzPts val="1100"/>
              <a:buFont typeface="Arial"/>
              <a:buNone/>
            </a:pPr>
            <a:r>
              <a:rPr lang="en-US" sz="2000" dirty="0">
                <a:solidFill>
                  <a:schemeClr val="dk2"/>
                </a:solidFill>
                <a:latin typeface="Barlow Semi Condensed"/>
                <a:sym typeface="Barlow Semi Condensed"/>
              </a:rPr>
              <a:t>                </a:t>
            </a:r>
            <a:endParaRPr lang="en-IN"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
        <p:nvSpPr>
          <p:cNvPr id="2" name="Oval 1">
            <a:extLst>
              <a:ext uri="{FF2B5EF4-FFF2-40B4-BE49-F238E27FC236}">
                <a16:creationId xmlns:a16="http://schemas.microsoft.com/office/drawing/2014/main" id="{79F7DB75-A22C-B56C-8742-BD0F205D0236}"/>
              </a:ext>
            </a:extLst>
          </p:cNvPr>
          <p:cNvSpPr/>
          <p:nvPr/>
        </p:nvSpPr>
        <p:spPr>
          <a:xfrm>
            <a:off x="207134" y="230883"/>
            <a:ext cx="1682757" cy="1771653"/>
          </a:xfrm>
          <a:prstGeom prst="ellipse">
            <a:avLst/>
          </a:prstGeom>
          <a:blipFill>
            <a:blip r:embed="rId3">
              <a:extLst>
                <a:ext uri="{BEBA8EAE-BF5A-486C-A8C5-ECC9F3942E4B}">
                  <a14:imgProps xmlns:a14="http://schemas.microsoft.com/office/drawing/2010/main">
                    <a14:imgLayer r:embed="rId4"/>
                  </a14:imgProps>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3" name="Google Shape;1885;p35">
            <a:extLst>
              <a:ext uri="{FF2B5EF4-FFF2-40B4-BE49-F238E27FC236}">
                <a16:creationId xmlns:a16="http://schemas.microsoft.com/office/drawing/2014/main" id="{FB8B8570-1A8D-1D28-D51D-2DF60B94A80A}"/>
              </a:ext>
            </a:extLst>
          </p:cNvPr>
          <p:cNvSpPr txBox="1">
            <a:spLocks/>
          </p:cNvSpPr>
          <p:nvPr/>
        </p:nvSpPr>
        <p:spPr>
          <a:xfrm>
            <a:off x="5248656" y="3371304"/>
            <a:ext cx="3264300" cy="896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buClr>
                <a:schemeClr val="dk2"/>
              </a:buClr>
            </a:pPr>
            <a:r>
              <a:rPr lang="en-US" sz="2000" dirty="0">
                <a:solidFill>
                  <a:schemeClr val="dk2"/>
                </a:solidFill>
                <a:latin typeface="Fjalla One"/>
                <a:sym typeface="Fjalla One"/>
              </a:rPr>
              <a:t>Under Guidance of :</a:t>
            </a:r>
          </a:p>
          <a:p>
            <a:pPr algn="l">
              <a:buClr>
                <a:schemeClr val="dk1"/>
              </a:buClr>
              <a:buSzPts val="1100"/>
              <a:buFont typeface="Arial"/>
              <a:buNone/>
            </a:pPr>
            <a:r>
              <a:rPr lang="en-US" sz="2000">
                <a:solidFill>
                  <a:schemeClr val="dk2"/>
                </a:solidFill>
                <a:latin typeface="Barlow Semi Condensed"/>
                <a:sym typeface="Barlow Semi Condensed"/>
              </a:rPr>
              <a:t>                </a:t>
            </a:r>
            <a:endParaRPr lang="en-US" sz="2300"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F2B3-66B5-62C0-95E7-5B6C4E99133A}"/>
              </a:ext>
            </a:extLst>
          </p:cNvPr>
          <p:cNvSpPr>
            <a:spLocks noGrp="1"/>
          </p:cNvSpPr>
          <p:nvPr>
            <p:ph type="title"/>
          </p:nvPr>
        </p:nvSpPr>
        <p:spPr>
          <a:xfrm>
            <a:off x="2308710" y="361351"/>
            <a:ext cx="7696500" cy="572700"/>
          </a:xfrm>
        </p:spPr>
        <p:txBody>
          <a:bodyPr/>
          <a:lstStyle/>
          <a:p>
            <a:r>
              <a:rPr lang="en-IN" dirty="0"/>
              <a:t>Conclusion and Future work</a:t>
            </a:r>
          </a:p>
        </p:txBody>
      </p:sp>
      <p:sp>
        <p:nvSpPr>
          <p:cNvPr id="3" name="Content Placeholder 2">
            <a:extLst>
              <a:ext uri="{FF2B5EF4-FFF2-40B4-BE49-F238E27FC236}">
                <a16:creationId xmlns:a16="http://schemas.microsoft.com/office/drawing/2014/main" id="{71AEEE94-D330-EF22-3EF6-14E2DADF920A}"/>
              </a:ext>
            </a:extLst>
          </p:cNvPr>
          <p:cNvSpPr>
            <a:spLocks noGrp="1"/>
          </p:cNvSpPr>
          <p:nvPr>
            <p:ph idx="1"/>
          </p:nvPr>
        </p:nvSpPr>
        <p:spPr>
          <a:xfrm>
            <a:off x="453390" y="1051721"/>
            <a:ext cx="7894320" cy="3924299"/>
          </a:xfrm>
        </p:spPr>
        <p:txBody>
          <a:bodyPr>
            <a:normAutofit lnSpcReduction="10000"/>
          </a:bodyPr>
          <a:lstStyle/>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Using this smart project, we can also estimate the speed of the vehicle, recognizing the number plate, recognizing the accidents took place on roads etc.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This Smart Street light project not only helps in rural areas but also beneficial in urban areas too. As we are moving towards more advancement we require more power so use of renewable resources is useful and advantageous. With this project, we can even add smart parking of vehicle and it is even useful for driverless cars.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With the advances in technology and good resource planning the cost of the project can be cut down and also with the use of good equipment the maintenance can also be reduced in terms of periodic checks. The LEDs have long life, emit cool light, donor have any toxic material and can be used for fast switching. For these reasons our project presents far more advantages which can over shadow the present limitations.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This project “IoT Based Smart Intelligent Lighting System for Smart City “ is a cost effective, practical, eco-friendly and the safest way to save energy and this system the light status information can be accessed from anytime and anywhere.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It clearly tackles the two problems that world is facing today, saving of energy and also disposal of incandescent lamps, very efficiently </a:t>
            </a:r>
            <a:endParaRPr lang="en-IN" sz="1600" dirty="0">
              <a:solidFill>
                <a:schemeClr val="dk2"/>
              </a:solidFill>
              <a:latin typeface="Barlow Semi Condensed"/>
            </a:endParaRPr>
          </a:p>
        </p:txBody>
      </p:sp>
    </p:spTree>
    <p:extLst>
      <p:ext uri="{BB962C8B-B14F-4D97-AF65-F5344CB8AC3E}">
        <p14:creationId xmlns:p14="http://schemas.microsoft.com/office/powerpoint/2010/main" val="205443529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7" name="TextBox 6">
            <a:extLst>
              <a:ext uri="{FF2B5EF4-FFF2-40B4-BE49-F238E27FC236}">
                <a16:creationId xmlns:a16="http://schemas.microsoft.com/office/drawing/2014/main" id="{A4EA6C47-4063-4407-E64F-8DA44057D8D9}"/>
              </a:ext>
            </a:extLst>
          </p:cNvPr>
          <p:cNvSpPr txBox="1"/>
          <p:nvPr/>
        </p:nvSpPr>
        <p:spPr>
          <a:xfrm>
            <a:off x="2286000" y="459522"/>
            <a:ext cx="4572000" cy="523220"/>
          </a:xfrm>
          <a:prstGeom prst="rect">
            <a:avLst/>
          </a:prstGeom>
          <a:noFill/>
        </p:spPr>
        <p:txBody>
          <a:bodyPr wrap="square">
            <a:spAutoFit/>
          </a:bodyPr>
          <a:lstStyle/>
          <a:p>
            <a:pPr algn="ctr">
              <a:buClr>
                <a:schemeClr val="dk2"/>
              </a:buClr>
              <a:buSzPts val="2800"/>
            </a:pPr>
            <a:r>
              <a:rPr lang="en-IN" sz="2800" dirty="0">
                <a:solidFill>
                  <a:schemeClr val="dk2"/>
                </a:solidFill>
                <a:latin typeface="Fjalla One"/>
                <a:sym typeface="Fjalla One"/>
              </a:rPr>
              <a:t>Reference</a:t>
            </a:r>
          </a:p>
        </p:txBody>
      </p:sp>
      <p:sp>
        <p:nvSpPr>
          <p:cNvPr id="8" name="TextBox 7">
            <a:extLst>
              <a:ext uri="{FF2B5EF4-FFF2-40B4-BE49-F238E27FC236}">
                <a16:creationId xmlns:a16="http://schemas.microsoft.com/office/drawing/2014/main" id="{C1491297-E136-7C0B-B5FD-B498CC9B6A18}"/>
              </a:ext>
            </a:extLst>
          </p:cNvPr>
          <p:cNvSpPr txBox="1"/>
          <p:nvPr/>
        </p:nvSpPr>
        <p:spPr>
          <a:xfrm>
            <a:off x="1219200" y="982742"/>
            <a:ext cx="6705600" cy="3539430"/>
          </a:xfrm>
          <a:prstGeom prst="rect">
            <a:avLst/>
          </a:prstGeom>
          <a:noFill/>
        </p:spPr>
        <p:txBody>
          <a:bodyPr wrap="square" rtlCol="0">
            <a:spAutoFit/>
          </a:bodyPr>
          <a:lstStyle/>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 [2].S. </a:t>
            </a:r>
            <a:r>
              <a:rPr lang="en-US" sz="1600" dirty="0" err="1">
                <a:solidFill>
                  <a:schemeClr val="dk2"/>
                </a:solidFill>
                <a:latin typeface="Barlow Semi Condensed"/>
              </a:rPr>
              <a:t>Suganya</a:t>
            </a:r>
            <a:r>
              <a:rPr lang="en-US" sz="1600" dirty="0">
                <a:solidFill>
                  <a:schemeClr val="dk2"/>
                </a:solidFill>
                <a:latin typeface="Barlow Semi Condensed"/>
              </a:rPr>
              <a:t>, R. </a:t>
            </a:r>
            <a:r>
              <a:rPr lang="en-US" sz="1600" dirty="0" err="1">
                <a:solidFill>
                  <a:schemeClr val="dk2"/>
                </a:solidFill>
                <a:latin typeface="Barlow Semi Condensed"/>
              </a:rPr>
              <a:t>Sinduja</a:t>
            </a:r>
            <a:r>
              <a:rPr lang="en-US" sz="1600" dirty="0">
                <a:solidFill>
                  <a:schemeClr val="dk2"/>
                </a:solidFill>
                <a:latin typeface="Barlow Semi Condensed"/>
              </a:rPr>
              <a:t>, T. </a:t>
            </a:r>
            <a:r>
              <a:rPr lang="en-US" sz="1600" dirty="0" err="1">
                <a:solidFill>
                  <a:schemeClr val="dk2"/>
                </a:solidFill>
                <a:latin typeface="Barlow Semi Condensed"/>
              </a:rPr>
              <a:t>Sowmiya</a:t>
            </a:r>
            <a:r>
              <a:rPr lang="en-US" sz="1600" dirty="0">
                <a:solidFill>
                  <a:schemeClr val="dk2"/>
                </a:solidFill>
                <a:latin typeface="Barlow Semi Condensed"/>
              </a:rPr>
              <a:t>&amp; S. </a:t>
            </a:r>
            <a:r>
              <a:rPr lang="en-US" sz="1600" dirty="0" err="1">
                <a:solidFill>
                  <a:schemeClr val="dk2"/>
                </a:solidFill>
                <a:latin typeface="Barlow Semi Condensed"/>
              </a:rPr>
              <a:t>Senthilkumar</a:t>
            </a:r>
            <a:r>
              <a:rPr lang="en-US" sz="1600" dirty="0">
                <a:solidFill>
                  <a:schemeClr val="dk2"/>
                </a:solidFill>
                <a:latin typeface="Barlow Semi Condensed"/>
              </a:rPr>
              <a:t>, Street light glow on detecting vehicle movement using sensor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[3]. </a:t>
            </a:r>
            <a:r>
              <a:rPr lang="en-US" sz="1600" dirty="0" err="1">
                <a:solidFill>
                  <a:schemeClr val="dk2"/>
                </a:solidFill>
                <a:latin typeface="Barlow Semi Condensed"/>
              </a:rPr>
              <a:t>K.Santha</a:t>
            </a:r>
            <a:r>
              <a:rPr lang="en-US" sz="1600" dirty="0">
                <a:solidFill>
                  <a:schemeClr val="dk2"/>
                </a:solidFill>
                <a:latin typeface="Barlow Semi Condensed"/>
              </a:rPr>
              <a:t> </a:t>
            </a:r>
            <a:r>
              <a:rPr lang="en-US" sz="1600" dirty="0" err="1">
                <a:solidFill>
                  <a:schemeClr val="dk2"/>
                </a:solidFill>
                <a:latin typeface="Barlow Semi Condensed"/>
              </a:rPr>
              <a:t>Sheela,S.Padmadevi</a:t>
            </a:r>
            <a:r>
              <a:rPr lang="en-US" sz="1600" dirty="0">
                <a:solidFill>
                  <a:schemeClr val="dk2"/>
                </a:solidFill>
                <a:latin typeface="Barlow Semi Condensed"/>
              </a:rPr>
              <a:t>, Survey on Street Lighting System Based On Vehicle Movements</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 [4]. Srikanth M, Sudhakar K </a:t>
            </a:r>
            <a:r>
              <a:rPr lang="en-US" sz="1600" dirty="0" err="1">
                <a:solidFill>
                  <a:schemeClr val="dk2"/>
                </a:solidFill>
                <a:latin typeface="Barlow Semi Condensed"/>
              </a:rPr>
              <a:t>N,ZigBee</a:t>
            </a:r>
            <a:r>
              <a:rPr lang="en-US" sz="1600" dirty="0">
                <a:solidFill>
                  <a:schemeClr val="dk2"/>
                </a:solidFill>
                <a:latin typeface="Barlow Semi Condensed"/>
              </a:rPr>
              <a:t> Based Remote Control Automatic Street Light System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[5]. </a:t>
            </a:r>
            <a:r>
              <a:rPr lang="en-US" sz="1600" dirty="0" err="1">
                <a:solidFill>
                  <a:schemeClr val="dk2"/>
                </a:solidFill>
                <a:latin typeface="Barlow Semi Condensed"/>
              </a:rPr>
              <a:t>M.Abhishek</a:t>
            </a:r>
            <a:r>
              <a:rPr lang="en-US" sz="1600" dirty="0">
                <a:solidFill>
                  <a:schemeClr val="dk2"/>
                </a:solidFill>
                <a:latin typeface="Barlow Semi Condensed"/>
              </a:rPr>
              <a:t>, Syed </a:t>
            </a:r>
            <a:r>
              <a:rPr lang="en-US" sz="1600" dirty="0" err="1">
                <a:solidFill>
                  <a:schemeClr val="dk2"/>
                </a:solidFill>
                <a:latin typeface="Barlow Semi Condensed"/>
              </a:rPr>
              <a:t>ajram</a:t>
            </a:r>
            <a:r>
              <a:rPr lang="en-US" sz="1600" dirty="0">
                <a:solidFill>
                  <a:schemeClr val="dk2"/>
                </a:solidFill>
                <a:latin typeface="Barlow Semi Condensed"/>
              </a:rPr>
              <a:t> shah, </a:t>
            </a:r>
            <a:r>
              <a:rPr lang="en-US" sz="1600" dirty="0" err="1">
                <a:solidFill>
                  <a:schemeClr val="dk2"/>
                </a:solidFill>
                <a:latin typeface="Barlow Semi Condensed"/>
              </a:rPr>
              <a:t>K.Chetan</a:t>
            </a:r>
            <a:r>
              <a:rPr lang="en-US" sz="1600" dirty="0">
                <a:solidFill>
                  <a:schemeClr val="dk2"/>
                </a:solidFill>
                <a:latin typeface="Barlow Semi Condensed"/>
              </a:rPr>
              <a:t>, </a:t>
            </a:r>
            <a:r>
              <a:rPr lang="en-US" sz="1600" dirty="0" err="1">
                <a:solidFill>
                  <a:schemeClr val="dk2"/>
                </a:solidFill>
                <a:latin typeface="Barlow Semi Condensed"/>
              </a:rPr>
              <a:t>K,Arun</a:t>
            </a:r>
            <a:r>
              <a:rPr lang="en-US" sz="1600" dirty="0">
                <a:solidFill>
                  <a:schemeClr val="dk2"/>
                </a:solidFill>
                <a:latin typeface="Barlow Semi Condensed"/>
              </a:rPr>
              <a:t> Kumar, Design and implementation of traffic flow based street light control system with effective utilization of solar energy, International journal of Science Engineering and Advance Technology, IJSEAT, Vol 3, Issue 9, September -2015 </a:t>
            </a:r>
          </a:p>
          <a:p>
            <a:pPr marL="285750" indent="-285750" algn="just">
              <a:buClr>
                <a:schemeClr val="accent1">
                  <a:lumMod val="50000"/>
                </a:schemeClr>
              </a:buClr>
              <a:buFont typeface="Wingdings" panose="05000000000000000000" pitchFamily="2" charset="2"/>
              <a:buChar char="ü"/>
            </a:pPr>
            <a:r>
              <a:rPr lang="en-US" sz="1600" dirty="0">
                <a:solidFill>
                  <a:schemeClr val="dk2"/>
                </a:solidFill>
                <a:latin typeface="Barlow Semi Condensed"/>
              </a:rPr>
              <a:t>[6]. </a:t>
            </a:r>
            <a:r>
              <a:rPr lang="en-US" sz="1600" dirty="0" err="1">
                <a:solidFill>
                  <a:schemeClr val="dk2"/>
                </a:solidFill>
                <a:latin typeface="Barlow Semi Condensed"/>
              </a:rPr>
              <a:t>C.Bhuvaneshwari</a:t>
            </a:r>
            <a:r>
              <a:rPr lang="en-US" sz="1600" dirty="0">
                <a:solidFill>
                  <a:schemeClr val="dk2"/>
                </a:solidFill>
                <a:latin typeface="Barlow Semi Condensed"/>
              </a:rPr>
              <a:t>, </a:t>
            </a:r>
            <a:r>
              <a:rPr lang="en-US" sz="1600" dirty="0" err="1">
                <a:solidFill>
                  <a:schemeClr val="dk2"/>
                </a:solidFill>
                <a:latin typeface="Barlow Semi Condensed"/>
              </a:rPr>
              <a:t>R.Rajeswari</a:t>
            </a:r>
            <a:r>
              <a:rPr lang="en-US" sz="1600" dirty="0">
                <a:solidFill>
                  <a:schemeClr val="dk2"/>
                </a:solidFill>
                <a:latin typeface="Barlow Semi Condensed"/>
              </a:rPr>
              <a:t>, </a:t>
            </a:r>
            <a:r>
              <a:rPr lang="en-US" sz="1600" dirty="0" err="1">
                <a:solidFill>
                  <a:schemeClr val="dk2"/>
                </a:solidFill>
                <a:latin typeface="Barlow Semi Condensed"/>
              </a:rPr>
              <a:t>C.Kalaiarasan</a:t>
            </a:r>
            <a:r>
              <a:rPr lang="en-US" sz="1600" dirty="0">
                <a:solidFill>
                  <a:schemeClr val="dk2"/>
                </a:solidFill>
                <a:latin typeface="Barlow Semi Condensed"/>
              </a:rPr>
              <a:t>, Analysis of Solar energy based street light with auto tracking system, International Journal of Advanced Research in Electrical, Electronics and Instrumentation Engineering, Vol 2, Issue 7, July 2013. </a:t>
            </a:r>
          </a:p>
        </p:txBody>
      </p:sp>
    </p:spTree>
    <p:extLst>
      <p:ext uri="{BB962C8B-B14F-4D97-AF65-F5344CB8AC3E}">
        <p14:creationId xmlns:p14="http://schemas.microsoft.com/office/powerpoint/2010/main" val="289767068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5;p63">
            <a:extLst>
              <a:ext uri="{FF2B5EF4-FFF2-40B4-BE49-F238E27FC236}">
                <a16:creationId xmlns:a16="http://schemas.microsoft.com/office/drawing/2014/main" id="{CE6BAC9F-F7D2-AAAE-256E-668B86C8C4D9}"/>
              </a:ext>
            </a:extLst>
          </p:cNvPr>
          <p:cNvSpPr txBox="1">
            <a:spLocks noGrp="1"/>
          </p:cNvSpPr>
          <p:nvPr>
            <p:ph type="title"/>
          </p:nvPr>
        </p:nvSpPr>
        <p:spPr>
          <a:xfrm>
            <a:off x="895350" y="2038350"/>
            <a:ext cx="3567113" cy="13636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Tree>
    <p:extLst>
      <p:ext uri="{BB962C8B-B14F-4D97-AF65-F5344CB8AC3E}">
        <p14:creationId xmlns:p14="http://schemas.microsoft.com/office/powerpoint/2010/main" val="411688443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627412"/>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Table of Contents</a:t>
            </a:r>
            <a:endParaRPr sz="3600" dirty="0"/>
          </a:p>
        </p:txBody>
      </p:sp>
      <p:sp>
        <p:nvSpPr>
          <p:cNvPr id="4" name="TextBox 3">
            <a:extLst>
              <a:ext uri="{FF2B5EF4-FFF2-40B4-BE49-F238E27FC236}">
                <a16:creationId xmlns:a16="http://schemas.microsoft.com/office/drawing/2014/main" id="{18DE5249-5850-8F78-9965-1539BF210501}"/>
              </a:ext>
            </a:extLst>
          </p:cNvPr>
          <p:cNvSpPr txBox="1"/>
          <p:nvPr/>
        </p:nvSpPr>
        <p:spPr>
          <a:xfrm>
            <a:off x="1463040" y="1402080"/>
            <a:ext cx="7078980" cy="3046988"/>
          </a:xfrm>
          <a:prstGeom prst="rect">
            <a:avLst/>
          </a:prstGeom>
          <a:noFill/>
        </p:spPr>
        <p:txBody>
          <a:bodyPr wrap="square" rtlCol="0">
            <a:spAutoFit/>
          </a:bodyPr>
          <a:lstStyle/>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Abstract </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Introduction</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Related Work </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PROBLEM STATEMENTS</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Proposed system</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Result Analysis</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Component used</a:t>
            </a:r>
          </a:p>
          <a:p>
            <a:pPr marL="285750" indent="-285750">
              <a:buClr>
                <a:schemeClr val="accent1">
                  <a:lumMod val="50000"/>
                </a:schemeClr>
              </a:buClr>
              <a:buFont typeface="Wingdings" panose="05000000000000000000" pitchFamily="2" charset="2"/>
              <a:buChar char="q"/>
            </a:pPr>
            <a:r>
              <a:rPr lang="en-IN" sz="2400" dirty="0">
                <a:solidFill>
                  <a:schemeClr val="dk2"/>
                </a:solidFill>
                <a:latin typeface="Barlow Semi Condensed"/>
                <a:sym typeface="Barlow Semi Condensed"/>
              </a:rPr>
              <a:t>Conclusion </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7" name="TextBox 6">
            <a:extLst>
              <a:ext uri="{FF2B5EF4-FFF2-40B4-BE49-F238E27FC236}">
                <a16:creationId xmlns:a16="http://schemas.microsoft.com/office/drawing/2014/main" id="{A4EA6C47-4063-4407-E64F-8DA44057D8D9}"/>
              </a:ext>
            </a:extLst>
          </p:cNvPr>
          <p:cNvSpPr txBox="1"/>
          <p:nvPr/>
        </p:nvSpPr>
        <p:spPr>
          <a:xfrm>
            <a:off x="2286000" y="361563"/>
            <a:ext cx="4572000" cy="523220"/>
          </a:xfrm>
          <a:prstGeom prst="rect">
            <a:avLst/>
          </a:prstGeom>
          <a:noFill/>
        </p:spPr>
        <p:txBody>
          <a:bodyPr wrap="square">
            <a:spAutoFit/>
          </a:bodyPr>
          <a:lstStyle/>
          <a:p>
            <a:pPr algn="ctr">
              <a:buClr>
                <a:schemeClr val="dk2"/>
              </a:buClr>
              <a:buSzPts val="2800"/>
            </a:pPr>
            <a:r>
              <a:rPr lang="en-US" sz="2800" dirty="0">
                <a:solidFill>
                  <a:schemeClr val="dk2"/>
                </a:solidFill>
                <a:latin typeface="Fjalla One"/>
                <a:sym typeface="Barlow Semi Condensed"/>
              </a:rPr>
              <a:t>Abstract</a:t>
            </a:r>
            <a:endParaRPr lang="en-IN" sz="2800" dirty="0">
              <a:solidFill>
                <a:schemeClr val="dk2"/>
              </a:solidFill>
              <a:latin typeface="Fjalla One"/>
              <a:sym typeface="Barlow Semi Condensed"/>
            </a:endParaRPr>
          </a:p>
        </p:txBody>
      </p:sp>
      <p:sp>
        <p:nvSpPr>
          <p:cNvPr id="8" name="TextBox 7">
            <a:extLst>
              <a:ext uri="{FF2B5EF4-FFF2-40B4-BE49-F238E27FC236}">
                <a16:creationId xmlns:a16="http://schemas.microsoft.com/office/drawing/2014/main" id="{C1491297-E136-7C0B-B5FD-B498CC9B6A18}"/>
              </a:ext>
            </a:extLst>
          </p:cNvPr>
          <p:cNvSpPr txBox="1"/>
          <p:nvPr/>
        </p:nvSpPr>
        <p:spPr>
          <a:xfrm>
            <a:off x="1085850" y="996285"/>
            <a:ext cx="6972300" cy="3539430"/>
          </a:xfrm>
          <a:prstGeom prst="rect">
            <a:avLst/>
          </a:prstGeom>
          <a:noFill/>
        </p:spPr>
        <p:txBody>
          <a:bodyPr wrap="square" rtlCol="0">
            <a:spAutoFit/>
          </a:bodyPr>
          <a:lstStyle/>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sym typeface="Barlow Semi Condensed"/>
              </a:rPr>
              <a:t>The main consideration in the present field technologies are Automation, Power consumption and cost effectiveness. Automation is intended to reduce man power with the help of intelligent systems.</a:t>
            </a:r>
          </a:p>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sym typeface="Barlow Semi Condensed"/>
              </a:rPr>
              <a:t>Power saving is the main consideration forever as the source of the power are getting diminished due to various reasons. As we all know that energy consumption has been increasing day by day so, to overcome these consequences we are using IoT devices.</a:t>
            </a:r>
          </a:p>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sym typeface="Barlow Semi Condensed"/>
              </a:rPr>
              <a:t>This project proposes a modal for modifying street light illumination by using sensors at minimum electrical energy consumption. When presence is detected, all surrounding street lights glow at their brightest mode, else they stay in the dim mode. </a:t>
            </a:r>
          </a:p>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sym typeface="Barlow Semi Condensed"/>
              </a:rPr>
              <a:t>LED bulbs shall be implemented as they are better than conventional incandescent bulbs in every way. This shall reduce heat emissions, power consumption, maintenance and replacement costs and carbon dioxide emissions.</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243840"/>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sp>
        <p:nvSpPr>
          <p:cNvPr id="14" name="TextBox 13">
            <a:extLst>
              <a:ext uri="{FF2B5EF4-FFF2-40B4-BE49-F238E27FC236}">
                <a16:creationId xmlns:a16="http://schemas.microsoft.com/office/drawing/2014/main" id="{77BD0828-4866-563D-D2B4-5E7DAA9775D4}"/>
              </a:ext>
            </a:extLst>
          </p:cNvPr>
          <p:cNvSpPr txBox="1"/>
          <p:nvPr/>
        </p:nvSpPr>
        <p:spPr>
          <a:xfrm>
            <a:off x="883920" y="838140"/>
            <a:ext cx="7376160" cy="4247317"/>
          </a:xfrm>
          <a:prstGeom prst="rect">
            <a:avLst/>
          </a:prstGeom>
          <a:noFill/>
        </p:spPr>
        <p:txBody>
          <a:bodyPr wrap="square" rtlCol="0">
            <a:spAutoFit/>
          </a:bodyPr>
          <a:lstStyle/>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The street lighting is one of the largest energy expenses for a </a:t>
            </a:r>
            <a:r>
              <a:rPr lang="en-US" sz="1500" dirty="0" err="1">
                <a:solidFill>
                  <a:schemeClr val="dk2"/>
                </a:solidFill>
                <a:latin typeface="Barlow Semi Condensed"/>
              </a:rPr>
              <a:t>cityThe</a:t>
            </a:r>
            <a:r>
              <a:rPr lang="en-US" sz="1500" dirty="0">
                <a:solidFill>
                  <a:schemeClr val="dk2"/>
                </a:solidFill>
                <a:latin typeface="Barlow Semi Condensed"/>
              </a:rPr>
              <a:t> present system is like the lights will be switched on in the evening before the sun sets and they are switched off the next day morning after there is sufficient light on the outside. </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In sunny and rainy days, ON and OFF time differ discernibly which is one of the significant hindrances of the present street lights systems. Also the manual operation of the lighting system is completely eliminated.</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Every day, streetlights are powered from sunset to sunrise at full strength, even when there is no one around. With this, the power will be wasted up to some extent. </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The maintenance and replacement costs of conventional incandescent bulbs are immense. They consume a lot of electric power to function and their heat emissions are also quite high.</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The main aim of the project is to provide an “IoT based Automatic Street Lightning System” powered with solar energy during night time.</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A simple and effective solution to this would be dimming the lights during off peak hours. Whenever presence is detected, the lights around it will glow at the normal (bright) mode. This would save a lot of energy and also reduce cost of operation of the streetlights. </a:t>
            </a:r>
          </a:p>
          <a:p>
            <a:pPr marL="285750" indent="-285750" algn="just">
              <a:buClr>
                <a:schemeClr val="accent1">
                  <a:lumMod val="50000"/>
                </a:schemeClr>
              </a:buClr>
              <a:buSzPts val="1100"/>
              <a:buFont typeface="Wingdings" panose="05000000000000000000" pitchFamily="2" charset="2"/>
              <a:buChar char="ü"/>
            </a:pPr>
            <a:r>
              <a:rPr lang="en-US" sz="1500" dirty="0">
                <a:solidFill>
                  <a:schemeClr val="dk2"/>
                </a:solidFill>
                <a:latin typeface="Barlow Semi Condensed"/>
              </a:rPr>
              <a:t>We can check the status of streetlight on internet using IOT (Internet of things) from anywhere in real time and solve the issues if happen during the processing</a:t>
            </a:r>
          </a:p>
          <a:p>
            <a:pPr marL="285750" indent="-285750" algn="just">
              <a:buClr>
                <a:schemeClr val="accent1">
                  <a:lumMod val="50000"/>
                </a:schemeClr>
              </a:buClr>
              <a:buSzPts val="1100"/>
              <a:buFont typeface="Wingdings" panose="05000000000000000000" pitchFamily="2" charset="2"/>
              <a:buChar char="ü"/>
            </a:pPr>
            <a:endParaRPr lang="en-IN" sz="1500" dirty="0">
              <a:solidFill>
                <a:schemeClr val="dk2"/>
              </a:solidFill>
              <a:latin typeface="Barlow Semi Condensed"/>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431690"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Related Work</a:t>
            </a:r>
            <a:endParaRPr dirty="0"/>
          </a:p>
        </p:txBody>
      </p:sp>
      <p:sp>
        <p:nvSpPr>
          <p:cNvPr id="18" name="TextBox 17">
            <a:extLst>
              <a:ext uri="{FF2B5EF4-FFF2-40B4-BE49-F238E27FC236}">
                <a16:creationId xmlns:a16="http://schemas.microsoft.com/office/drawing/2014/main" id="{11DE1076-9E96-8824-0D1E-9569AA02FA9B}"/>
              </a:ext>
            </a:extLst>
          </p:cNvPr>
          <p:cNvSpPr txBox="1"/>
          <p:nvPr/>
        </p:nvSpPr>
        <p:spPr>
          <a:xfrm>
            <a:off x="601980" y="1038150"/>
            <a:ext cx="7665720" cy="4001095"/>
          </a:xfrm>
          <a:prstGeom prst="rect">
            <a:avLst/>
          </a:prstGeom>
          <a:noFill/>
        </p:spPr>
        <p:txBody>
          <a:bodyPr wrap="square" rtlCol="0">
            <a:spAutoFit/>
          </a:bodyPr>
          <a:lstStyle/>
          <a:p>
            <a:pPr marL="285750" indent="-285750" algn="just">
              <a:buClr>
                <a:schemeClr val="accent1">
                  <a:lumMod val="50000"/>
                </a:schemeClr>
              </a:buClr>
              <a:buSzPts val="1100"/>
              <a:buFont typeface="Wingdings" panose="05000000000000000000" pitchFamily="2" charset="2"/>
              <a:buChar char="ü"/>
            </a:pPr>
            <a:r>
              <a:rPr lang="en-US" sz="1600" dirty="0" err="1">
                <a:solidFill>
                  <a:schemeClr val="dk2"/>
                </a:solidFill>
                <a:latin typeface="Barlow Semi Condensed"/>
              </a:rPr>
              <a:t>S.Suganya</a:t>
            </a:r>
            <a:r>
              <a:rPr lang="en-US" sz="1600" dirty="0">
                <a:solidFill>
                  <a:schemeClr val="dk2"/>
                </a:solidFill>
                <a:latin typeface="Barlow Semi Condensed"/>
              </a:rPr>
              <a:t> et al have proposed about Street Light Glow on detecting vehicle movement using sensor is a system that utilizes the latest technology for sources of light as LED lamps. It is also used to control the switching of street light automatically according to the light intensity to develop flow based dynamic control statistics using infrared detection technology and maintain wireless communication among lamppost and control terminal using ZigBee Wireless protocol. </a:t>
            </a:r>
          </a:p>
          <a:p>
            <a:pPr marL="285750" indent="-285750" algn="just">
              <a:buClr>
                <a:schemeClr val="accent1">
                  <a:lumMod val="50000"/>
                </a:schemeClr>
              </a:buClr>
              <a:buSzPts val="1100"/>
              <a:buFont typeface="Wingdings" panose="05000000000000000000" pitchFamily="2" charset="2"/>
              <a:buChar char="ü"/>
            </a:pPr>
            <a:r>
              <a:rPr lang="en-US" sz="1600" dirty="0" err="1">
                <a:solidFill>
                  <a:schemeClr val="dk2"/>
                </a:solidFill>
                <a:latin typeface="Barlow Semi Condensed"/>
              </a:rPr>
              <a:t>K.Santha</a:t>
            </a:r>
            <a:r>
              <a:rPr lang="en-US" sz="1600" dirty="0">
                <a:solidFill>
                  <a:schemeClr val="dk2"/>
                </a:solidFill>
                <a:latin typeface="Barlow Semi Condensed"/>
              </a:rPr>
              <a:t> et al have surveyed on Street Lighting System Based on Vehicle Movements. The system operates in the automatic mode which regulates the streetlight according to brightness and dimness algorithm and light intensity. It includes a time cut-out function and an automatic control pattern for conserving more electricity. </a:t>
            </a:r>
          </a:p>
          <a:p>
            <a:pPr marL="285750" indent="-285750" algn="just">
              <a:buClr>
                <a:schemeClr val="accent1">
                  <a:lumMod val="50000"/>
                </a:schemeClr>
              </a:buClr>
              <a:buSzPts val="1100"/>
              <a:buFont typeface="Wingdings" panose="05000000000000000000" pitchFamily="2" charset="2"/>
              <a:buChar char="ü"/>
            </a:pPr>
            <a:r>
              <a:rPr lang="en-US" sz="1600" dirty="0">
                <a:solidFill>
                  <a:schemeClr val="dk2"/>
                </a:solidFill>
                <a:latin typeface="Barlow Semi Condensed"/>
              </a:rPr>
              <a:t>Proposed a ZigBee based Remote Control Automatic Street Light System. The system is designed with the help of ZigBee modules that helps in detecting the faulty lights and control the light. It also discusses about an intelligent system that takes automatic decisions for ON/OFF/DIMMING considering the vehicle movement. PIR motion sensor is used to detect movement of both living and non-living things. </a:t>
            </a:r>
          </a:p>
          <a:p>
            <a:endParaRPr lang="en-IN"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7" name="TextBox 6">
            <a:extLst>
              <a:ext uri="{FF2B5EF4-FFF2-40B4-BE49-F238E27FC236}">
                <a16:creationId xmlns:a16="http://schemas.microsoft.com/office/drawing/2014/main" id="{A4EA6C47-4063-4407-E64F-8DA44057D8D9}"/>
              </a:ext>
            </a:extLst>
          </p:cNvPr>
          <p:cNvSpPr txBox="1"/>
          <p:nvPr/>
        </p:nvSpPr>
        <p:spPr>
          <a:xfrm>
            <a:off x="2286000" y="261402"/>
            <a:ext cx="4572000" cy="523220"/>
          </a:xfrm>
          <a:prstGeom prst="rect">
            <a:avLst/>
          </a:prstGeom>
          <a:noFill/>
        </p:spPr>
        <p:txBody>
          <a:bodyPr wrap="square">
            <a:spAutoFit/>
          </a:bodyPr>
          <a:lstStyle/>
          <a:p>
            <a:pPr algn="ctr">
              <a:buClr>
                <a:schemeClr val="dk2"/>
              </a:buClr>
              <a:buSzPts val="2800"/>
            </a:pPr>
            <a:r>
              <a:rPr lang="en-US" sz="2800" dirty="0">
                <a:solidFill>
                  <a:schemeClr val="dk2"/>
                </a:solidFill>
                <a:latin typeface="Fjalla One"/>
                <a:sym typeface="Fjalla One"/>
              </a:rPr>
              <a:t>PROBLEM STATEMENTS</a:t>
            </a:r>
            <a:endParaRPr lang="en-IN" sz="2800" dirty="0">
              <a:solidFill>
                <a:schemeClr val="dk2"/>
              </a:solidFill>
              <a:latin typeface="Fjalla One"/>
              <a:sym typeface="Fjalla One"/>
            </a:endParaRPr>
          </a:p>
        </p:txBody>
      </p:sp>
      <p:sp>
        <p:nvSpPr>
          <p:cNvPr id="8" name="TextBox 7">
            <a:extLst>
              <a:ext uri="{FF2B5EF4-FFF2-40B4-BE49-F238E27FC236}">
                <a16:creationId xmlns:a16="http://schemas.microsoft.com/office/drawing/2014/main" id="{C1491297-E136-7C0B-B5FD-B498CC9B6A18}"/>
              </a:ext>
            </a:extLst>
          </p:cNvPr>
          <p:cNvSpPr txBox="1"/>
          <p:nvPr/>
        </p:nvSpPr>
        <p:spPr>
          <a:xfrm>
            <a:off x="1280160" y="814864"/>
            <a:ext cx="6743700" cy="4031873"/>
          </a:xfrm>
          <a:prstGeom prst="rect">
            <a:avLst/>
          </a:prstGeom>
          <a:noFill/>
        </p:spPr>
        <p:txBody>
          <a:bodyPr wrap="square" rtlCol="0">
            <a:spAutoFit/>
          </a:bodyPr>
          <a:lstStyle/>
          <a:p>
            <a:pPr algn="just"/>
            <a:r>
              <a:rPr lang="en-US" sz="1600" b="1" dirty="0">
                <a:solidFill>
                  <a:schemeClr val="dk2"/>
                </a:solidFill>
                <a:latin typeface="Barlow Semi Condensed"/>
              </a:rPr>
              <a:t>Statement 1:</a:t>
            </a:r>
            <a:r>
              <a:rPr lang="en-US" sz="1600" dirty="0">
                <a:solidFill>
                  <a:schemeClr val="dk2"/>
                </a:solidFill>
                <a:latin typeface="Barlow Semi Condensed"/>
              </a:rPr>
              <a:t> Street lights are on in the presence of sun light. </a:t>
            </a:r>
          </a:p>
          <a:p>
            <a:pPr algn="just"/>
            <a:r>
              <a:rPr lang="en-US" sz="1600" b="1" dirty="0">
                <a:solidFill>
                  <a:schemeClr val="dk2"/>
                </a:solidFill>
                <a:latin typeface="Barlow Semi Condensed"/>
              </a:rPr>
              <a:t>Statement 2: </a:t>
            </a:r>
            <a:r>
              <a:rPr lang="en-US" sz="1600" dirty="0">
                <a:solidFill>
                  <a:schemeClr val="dk2"/>
                </a:solidFill>
                <a:latin typeface="Barlow Semi Condensed"/>
              </a:rPr>
              <a:t>Street lights are on in the absence of any vehicle and pedestrian. </a:t>
            </a:r>
          </a:p>
          <a:p>
            <a:pPr algn="just"/>
            <a:r>
              <a:rPr lang="en-US" sz="1600" b="1" dirty="0">
                <a:solidFill>
                  <a:schemeClr val="dk2"/>
                </a:solidFill>
                <a:latin typeface="Barlow Semi Condensed"/>
              </a:rPr>
              <a:t>Disadvantages of Classical Street Light: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Street lights remain always on when there is presence of light.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These street lights need a manual switching operation.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It also needs man power.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These street lights are unnecessarily glowing with its full intensity in the absence of any activities in the street.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High power consumption and waste of energy.</a:t>
            </a:r>
          </a:p>
          <a:p>
            <a:pPr algn="just"/>
            <a:r>
              <a:rPr lang="en-US" sz="1600" dirty="0">
                <a:solidFill>
                  <a:schemeClr val="dk2"/>
                </a:solidFill>
                <a:latin typeface="Barlow Semi Condensed"/>
              </a:rPr>
              <a:t> </a:t>
            </a:r>
            <a:r>
              <a:rPr lang="en-US" sz="1600" b="1" dirty="0">
                <a:solidFill>
                  <a:schemeClr val="dk2"/>
                </a:solidFill>
                <a:latin typeface="Barlow Semi Condensed"/>
              </a:rPr>
              <a:t>Advantages of the Proposed System: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Automatic Switching of Street lights.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Maintenance Cost Reduction.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Reduction in CO₂ emission.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Reduction of light pollution.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Energy Saving. </a:t>
            </a:r>
          </a:p>
          <a:p>
            <a:pPr marL="285750" indent="-285750" algn="just">
              <a:buClr>
                <a:schemeClr val="accent1">
                  <a:lumMod val="50000"/>
                </a:schemeClr>
              </a:buClr>
              <a:buFont typeface="Wingdings" panose="05000000000000000000" pitchFamily="2" charset="2"/>
              <a:buChar char="Ø"/>
            </a:pPr>
            <a:r>
              <a:rPr lang="en-US" sz="1600" dirty="0">
                <a:solidFill>
                  <a:schemeClr val="dk2"/>
                </a:solidFill>
                <a:latin typeface="Barlow Semi Condensed"/>
              </a:rPr>
              <a:t>Reduction of manpower.</a:t>
            </a:r>
          </a:p>
        </p:txBody>
      </p:sp>
    </p:spTree>
    <p:extLst>
      <p:ext uri="{BB962C8B-B14F-4D97-AF65-F5344CB8AC3E}">
        <p14:creationId xmlns:p14="http://schemas.microsoft.com/office/powerpoint/2010/main" val="387805845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623170" y="198840"/>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 system </a:t>
            </a:r>
            <a:endParaRPr dirty="0"/>
          </a:p>
        </p:txBody>
      </p:sp>
      <p:sp>
        <p:nvSpPr>
          <p:cNvPr id="2" name="TextBox 1">
            <a:extLst>
              <a:ext uri="{FF2B5EF4-FFF2-40B4-BE49-F238E27FC236}">
                <a16:creationId xmlns:a16="http://schemas.microsoft.com/office/drawing/2014/main" id="{F188093B-5EE0-8608-FCF4-6CA265B0EED9}"/>
              </a:ext>
            </a:extLst>
          </p:cNvPr>
          <p:cNvSpPr txBox="1"/>
          <p:nvPr/>
        </p:nvSpPr>
        <p:spPr>
          <a:xfrm>
            <a:off x="672850" y="771540"/>
            <a:ext cx="7597140" cy="3970318"/>
          </a:xfrm>
          <a:prstGeom prst="rect">
            <a:avLst/>
          </a:prstGeom>
          <a:noFill/>
        </p:spPr>
        <p:txBody>
          <a:bodyPr wrap="square" rtlCol="0">
            <a:spAutoFit/>
          </a:bodyPr>
          <a:lstStyle/>
          <a:p>
            <a:pPr marL="285750" indent="-285750" algn="just">
              <a:buClr>
                <a:schemeClr val="accent1">
                  <a:lumMod val="50000"/>
                </a:schemeClr>
              </a:buClr>
              <a:buFont typeface="Wingdings" panose="05000000000000000000" pitchFamily="2" charset="2"/>
              <a:buChar char="ü"/>
            </a:pPr>
            <a:r>
              <a:rPr lang="en-US" dirty="0">
                <a:solidFill>
                  <a:schemeClr val="dk2"/>
                </a:solidFill>
                <a:latin typeface="Barlow Semi Condensed"/>
              </a:rPr>
              <a:t>The present system employs power delivery via a single phase line to the streetlight. The proposed system involves five more components to regulate the power delivery.  An Infra -Red Proximity Sensor at the base of the street light detects presence in a small area around the street light. </a:t>
            </a:r>
          </a:p>
          <a:p>
            <a:pPr marL="285750" indent="-285750" algn="just">
              <a:buClr>
                <a:schemeClr val="accent1">
                  <a:lumMod val="50000"/>
                </a:schemeClr>
              </a:buClr>
              <a:buFont typeface="Wingdings" panose="05000000000000000000" pitchFamily="2" charset="2"/>
              <a:buChar char="ü"/>
            </a:pPr>
            <a:r>
              <a:rPr lang="en-US" dirty="0">
                <a:solidFill>
                  <a:schemeClr val="dk2"/>
                </a:solidFill>
                <a:latin typeface="Barlow Semi Condensed"/>
              </a:rPr>
              <a:t>Arduino IDE: The Arduino Software (IDE) is an open source software and it makes easy to the code and upload it to the board. I t runs on the different plant from Windows, MAC OS, Linux. </a:t>
            </a:r>
          </a:p>
          <a:p>
            <a:pPr marL="285750" indent="-285750" algn="just">
              <a:buClr>
                <a:schemeClr val="accent1">
                  <a:lumMod val="50000"/>
                </a:schemeClr>
              </a:buClr>
              <a:buFont typeface="Wingdings" panose="05000000000000000000" pitchFamily="2" charset="2"/>
              <a:buChar char="ü"/>
            </a:pPr>
            <a:r>
              <a:rPr lang="en-US" dirty="0">
                <a:solidFill>
                  <a:schemeClr val="dk2"/>
                </a:solidFill>
                <a:latin typeface="Barlow Semi Condensed"/>
              </a:rPr>
              <a:t>LDR: A Light Dependent Resistor (LDR) or a photo resistor is a device whose resistivity is a function of the incident electromagnetic radiation. Hence, they are light sensitive devices.</a:t>
            </a:r>
          </a:p>
          <a:p>
            <a:pPr marL="285750" indent="-285750" algn="just">
              <a:buClr>
                <a:schemeClr val="accent1">
                  <a:lumMod val="50000"/>
                </a:schemeClr>
              </a:buClr>
              <a:buFont typeface="Wingdings" panose="05000000000000000000" pitchFamily="2" charset="2"/>
              <a:buChar char="ü"/>
            </a:pPr>
            <a:r>
              <a:rPr lang="en-US" dirty="0">
                <a:solidFill>
                  <a:schemeClr val="dk2"/>
                </a:solidFill>
                <a:latin typeface="Barlow Semi Condensed"/>
              </a:rPr>
              <a:t>IR Sensor: An infrared sensor is an electronic instrument that is used to sense certain characteristics of its surroundings by either emitting and/or detecting infrared radiation. It is also capable of measuring heat of an object and detecting motion.</a:t>
            </a:r>
          </a:p>
          <a:p>
            <a:pPr algn="just">
              <a:buClr>
                <a:schemeClr val="accent1">
                  <a:lumMod val="50000"/>
                </a:schemeClr>
              </a:buClr>
            </a:pPr>
            <a:endParaRPr lang="en-US" dirty="0">
              <a:solidFill>
                <a:schemeClr val="dk2"/>
              </a:solidFill>
              <a:latin typeface="Barlow Semi Condensed"/>
            </a:endParaRPr>
          </a:p>
          <a:p>
            <a:pPr algn="just"/>
            <a:r>
              <a:rPr lang="en-US" b="1" dirty="0">
                <a:solidFill>
                  <a:schemeClr val="dk2"/>
                </a:solidFill>
                <a:latin typeface="Barlow Semi Condensed"/>
              </a:rPr>
              <a:t>        The design basically includes three working modes:- </a:t>
            </a:r>
          </a:p>
          <a:p>
            <a:pPr marL="285750" indent="-285750" algn="just">
              <a:buClr>
                <a:schemeClr val="accent1">
                  <a:lumMod val="50000"/>
                </a:schemeClr>
              </a:buClr>
              <a:buFont typeface="Wingdings" panose="05000000000000000000" pitchFamily="2" charset="2"/>
              <a:buChar char="Ø"/>
            </a:pPr>
            <a:r>
              <a:rPr lang="en-US" b="1" dirty="0">
                <a:solidFill>
                  <a:schemeClr val="dk2"/>
                </a:solidFill>
                <a:latin typeface="Barlow Semi Condensed"/>
              </a:rPr>
              <a:t>OFF mode: </a:t>
            </a:r>
            <a:r>
              <a:rPr lang="en-US" dirty="0">
                <a:solidFill>
                  <a:schemeClr val="dk2"/>
                </a:solidFill>
                <a:latin typeface="Barlow Semi Condensed"/>
              </a:rPr>
              <a:t>When there is enough natural light in the surrounding i.e. during the daytime, the entire system is switched off and the batteries are charging. </a:t>
            </a:r>
          </a:p>
          <a:p>
            <a:pPr marL="285750" indent="-285750" algn="just">
              <a:buClr>
                <a:schemeClr val="accent1">
                  <a:lumMod val="50000"/>
                </a:schemeClr>
              </a:buClr>
              <a:buFont typeface="Wingdings" panose="05000000000000000000" pitchFamily="2" charset="2"/>
              <a:buChar char="Ø"/>
            </a:pPr>
            <a:r>
              <a:rPr lang="en-US" b="1" dirty="0">
                <a:solidFill>
                  <a:schemeClr val="dk2"/>
                </a:solidFill>
                <a:latin typeface="Barlow Semi Condensed"/>
              </a:rPr>
              <a:t>Active mode: </a:t>
            </a:r>
            <a:r>
              <a:rPr lang="en-US" dirty="0">
                <a:solidFill>
                  <a:schemeClr val="dk2"/>
                </a:solidFill>
                <a:latin typeface="Barlow Semi Condensed"/>
              </a:rPr>
              <a:t>When the natural light drops below a certain level the system automatically turns on and the motion sensors are powered. </a:t>
            </a:r>
          </a:p>
          <a:p>
            <a:pPr marL="285750" indent="-285750" algn="just">
              <a:buClr>
                <a:schemeClr val="accent1">
                  <a:lumMod val="50000"/>
                </a:schemeClr>
              </a:buClr>
              <a:buFont typeface="Wingdings" panose="05000000000000000000" pitchFamily="2" charset="2"/>
              <a:buChar char="Ø"/>
            </a:pPr>
            <a:r>
              <a:rPr lang="en-US" b="1" dirty="0">
                <a:solidFill>
                  <a:schemeClr val="dk2"/>
                </a:solidFill>
                <a:latin typeface="Barlow Semi Condensed"/>
              </a:rPr>
              <a:t>ON mode: </a:t>
            </a:r>
            <a:r>
              <a:rPr lang="en-US" dirty="0">
                <a:solidFill>
                  <a:schemeClr val="dk2"/>
                </a:solidFill>
                <a:latin typeface="Barlow Semi Condensed"/>
              </a:rPr>
              <a:t>On the presence of pedestrians, the sensors turns on which in turn switches on the LED lights. These lights turns off after a period of time. </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0" y="20116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Flowchart</a:t>
            </a:r>
            <a:endParaRPr dirty="0"/>
          </a:p>
        </p:txBody>
      </p:sp>
      <p:pic>
        <p:nvPicPr>
          <p:cNvPr id="19" name="Picture 18" descr="A screenshot of a computer screen&#10;&#10;Description automatically generated with medium confidence">
            <a:extLst>
              <a:ext uri="{FF2B5EF4-FFF2-40B4-BE49-F238E27FC236}">
                <a16:creationId xmlns:a16="http://schemas.microsoft.com/office/drawing/2014/main" id="{4301F352-C0F0-18C2-4EE2-0A80913D7D86}"/>
              </a:ext>
            </a:extLst>
          </p:cNvPr>
          <p:cNvPicPr>
            <a:picLocks noChangeAspect="1"/>
          </p:cNvPicPr>
          <p:nvPr/>
        </p:nvPicPr>
        <p:blipFill>
          <a:blip r:embed="rId3"/>
          <a:stretch>
            <a:fillRect/>
          </a:stretch>
        </p:blipFill>
        <p:spPr>
          <a:xfrm>
            <a:off x="2438400" y="201168"/>
            <a:ext cx="4869180" cy="4782312"/>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2" name="Google Shape;2342;p46"/>
          <p:cNvSpPr txBox="1">
            <a:spLocks noGrp="1"/>
          </p:cNvSpPr>
          <p:nvPr>
            <p:ph type="title"/>
          </p:nvPr>
        </p:nvSpPr>
        <p:spPr>
          <a:xfrm>
            <a:off x="623170" y="351240"/>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Component Used</a:t>
            </a:r>
            <a:endParaRPr dirty="0"/>
          </a:p>
        </p:txBody>
      </p:sp>
      <p:sp>
        <p:nvSpPr>
          <p:cNvPr id="2" name="TextBox 1">
            <a:extLst>
              <a:ext uri="{FF2B5EF4-FFF2-40B4-BE49-F238E27FC236}">
                <a16:creationId xmlns:a16="http://schemas.microsoft.com/office/drawing/2014/main" id="{F188093B-5EE0-8608-FCF4-6CA265B0EED9}"/>
              </a:ext>
            </a:extLst>
          </p:cNvPr>
          <p:cNvSpPr txBox="1"/>
          <p:nvPr/>
        </p:nvSpPr>
        <p:spPr>
          <a:xfrm>
            <a:off x="1546860" y="1023000"/>
            <a:ext cx="7597140" cy="3477875"/>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Arduino IDE:</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LDR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Microcontroller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PIC microcontroller Peripheral Interface Controller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Infrared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PIR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Optical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Temperature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Pressure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Humidity sensor</a:t>
            </a:r>
          </a:p>
          <a:p>
            <a:pPr marL="342900" indent="-342900">
              <a:buClr>
                <a:schemeClr val="accent1">
                  <a:lumMod val="50000"/>
                </a:schemeClr>
              </a:buClr>
              <a:buFont typeface="Wingdings" panose="05000000000000000000" pitchFamily="2" charset="2"/>
              <a:buChar char="q"/>
            </a:pPr>
            <a:r>
              <a:rPr lang="en-US" sz="2000" dirty="0">
                <a:solidFill>
                  <a:schemeClr val="dk2"/>
                </a:solidFill>
                <a:latin typeface="Barlow Semi Condensed"/>
              </a:rPr>
              <a:t>Wi-Fi Module </a:t>
            </a:r>
            <a:r>
              <a:rPr lang="en-US" sz="2000" dirty="0" err="1">
                <a:solidFill>
                  <a:schemeClr val="dk2"/>
                </a:solidFill>
                <a:latin typeface="Barlow Semi Condensed"/>
              </a:rPr>
              <a:t>etc</a:t>
            </a:r>
            <a:endParaRPr lang="en-US" sz="2000" dirty="0">
              <a:solidFill>
                <a:schemeClr val="dk2"/>
              </a:solidFill>
              <a:latin typeface="Barlow Semi Condensed"/>
            </a:endParaRPr>
          </a:p>
        </p:txBody>
      </p:sp>
    </p:spTree>
    <p:extLst>
      <p:ext uri="{BB962C8B-B14F-4D97-AF65-F5344CB8AC3E}">
        <p14:creationId xmlns:p14="http://schemas.microsoft.com/office/powerpoint/2010/main" val="797783491"/>
      </p:ext>
    </p:extLst>
  </p:cSld>
  <p:clrMapOvr>
    <a:masterClrMapping/>
  </p:clrMapOvr>
  <p:transition spd="med">
    <p:pull/>
  </p:transition>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1495</Words>
  <Application>Microsoft Office PowerPoint</Application>
  <PresentationFormat>On-screen Show (16:9)</PresentationFormat>
  <Paragraphs>83</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Fjalla One</vt:lpstr>
      <vt:lpstr>Wingdings</vt:lpstr>
      <vt:lpstr>Barlow Semi Condensed</vt:lpstr>
      <vt:lpstr>Roboto Condensed Light</vt:lpstr>
      <vt:lpstr>Barlow Semi Condensed Medium</vt:lpstr>
      <vt:lpstr>Technology Consulting by Slidesgo</vt:lpstr>
      <vt:lpstr>IoT Based                                     Smart Street Lighting System</vt:lpstr>
      <vt:lpstr>Table of Contents</vt:lpstr>
      <vt:lpstr>PowerPoint Presentation</vt:lpstr>
      <vt:lpstr>Introduction</vt:lpstr>
      <vt:lpstr>Related Work</vt:lpstr>
      <vt:lpstr>PowerPoint Presentation</vt:lpstr>
      <vt:lpstr>Proposed system </vt:lpstr>
      <vt:lpstr>Flowchart</vt:lpstr>
      <vt:lpstr>Component Used</vt:lpstr>
      <vt:lpstr>Conclusion and Future work</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Street Lighting System</dc:title>
  <cp:lastModifiedBy>PRATEEK KUMAR</cp:lastModifiedBy>
  <cp:revision>2</cp:revision>
  <dcterms:modified xsi:type="dcterms:W3CDTF">2023-05-19T08:43:50Z</dcterms:modified>
</cp:coreProperties>
</file>