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6" r:id="rId8"/>
    <p:sldId id="265" r:id="rId9"/>
    <p:sldId id="267" r:id="rId10"/>
    <p:sldId id="268" r:id="rId11"/>
    <p:sldId id="262" r:id="rId12"/>
    <p:sldId id="269" r:id="rId13"/>
    <p:sldId id="270" r:id="rId14"/>
    <p:sldId id="263" r:id="rId15"/>
    <p:sldId id="26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DDBE5-F21B-4B10-9271-C7FC6A15C9E9}" v="6" dt="2023-11-06T05:20:38.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Gupta" userId="c7f0803cbac2b785" providerId="LiveId" clId="{01FDDBE5-F21B-4B10-9271-C7FC6A15C9E9}"/>
    <pc:docChg chg="addSld modSld">
      <pc:chgData name="Prateek Gupta" userId="c7f0803cbac2b785" providerId="LiveId" clId="{01FDDBE5-F21B-4B10-9271-C7FC6A15C9E9}" dt="2023-11-06T05:21:29.455" v="205" actId="255"/>
      <pc:docMkLst>
        <pc:docMk/>
      </pc:docMkLst>
      <pc:sldChg chg="modSp mod">
        <pc:chgData name="Prateek Gupta" userId="c7f0803cbac2b785" providerId="LiveId" clId="{01FDDBE5-F21B-4B10-9271-C7FC6A15C9E9}" dt="2023-11-06T01:40:09.930" v="2" actId="20577"/>
        <pc:sldMkLst>
          <pc:docMk/>
          <pc:sldMk cId="2153985009" sldId="259"/>
        </pc:sldMkLst>
        <pc:spChg chg="mod">
          <ac:chgData name="Prateek Gupta" userId="c7f0803cbac2b785" providerId="LiveId" clId="{01FDDBE5-F21B-4B10-9271-C7FC6A15C9E9}" dt="2023-11-06T01:40:09.930" v="2" actId="20577"/>
          <ac:spMkLst>
            <pc:docMk/>
            <pc:sldMk cId="2153985009" sldId="259"/>
            <ac:spMk id="3" creationId="{6E11DBA8-225E-463B-0B54-99FF35387126}"/>
          </ac:spMkLst>
        </pc:spChg>
      </pc:sldChg>
      <pc:sldChg chg="modSp mod">
        <pc:chgData name="Prateek Gupta" userId="c7f0803cbac2b785" providerId="LiveId" clId="{01FDDBE5-F21B-4B10-9271-C7FC6A15C9E9}" dt="2023-11-06T01:41:07.039" v="5" actId="20577"/>
        <pc:sldMkLst>
          <pc:docMk/>
          <pc:sldMk cId="4237018922" sldId="260"/>
        </pc:sldMkLst>
        <pc:spChg chg="mod">
          <ac:chgData name="Prateek Gupta" userId="c7f0803cbac2b785" providerId="LiveId" clId="{01FDDBE5-F21B-4B10-9271-C7FC6A15C9E9}" dt="2023-11-06T01:41:07.039" v="5" actId="20577"/>
          <ac:spMkLst>
            <pc:docMk/>
            <pc:sldMk cId="4237018922" sldId="260"/>
            <ac:spMk id="3" creationId="{0AAB7105-8ADF-9A81-5306-2C9320250F89}"/>
          </ac:spMkLst>
        </pc:spChg>
      </pc:sldChg>
      <pc:sldChg chg="modSp mod">
        <pc:chgData name="Prateek Gupta" userId="c7f0803cbac2b785" providerId="LiveId" clId="{01FDDBE5-F21B-4B10-9271-C7FC6A15C9E9}" dt="2023-11-06T01:43:05.960" v="7" actId="20577"/>
        <pc:sldMkLst>
          <pc:docMk/>
          <pc:sldMk cId="661555275" sldId="264"/>
        </pc:sldMkLst>
        <pc:spChg chg="mod">
          <ac:chgData name="Prateek Gupta" userId="c7f0803cbac2b785" providerId="LiveId" clId="{01FDDBE5-F21B-4B10-9271-C7FC6A15C9E9}" dt="2023-11-06T01:43:05.960" v="7" actId="20577"/>
          <ac:spMkLst>
            <pc:docMk/>
            <pc:sldMk cId="661555275" sldId="264"/>
            <ac:spMk id="3" creationId="{25DBC941-BBF3-7CD5-1472-3EE825F5F515}"/>
          </ac:spMkLst>
        </pc:spChg>
      </pc:sldChg>
      <pc:sldChg chg="addSp modSp mod">
        <pc:chgData name="Prateek Gupta" userId="c7f0803cbac2b785" providerId="LiveId" clId="{01FDDBE5-F21B-4B10-9271-C7FC6A15C9E9}" dt="2023-11-06T05:17:32.909" v="40" actId="1076"/>
        <pc:sldMkLst>
          <pc:docMk/>
          <pc:sldMk cId="2267516223" sldId="266"/>
        </pc:sldMkLst>
        <pc:spChg chg="add mod">
          <ac:chgData name="Prateek Gupta" userId="c7f0803cbac2b785" providerId="LiveId" clId="{01FDDBE5-F21B-4B10-9271-C7FC6A15C9E9}" dt="2023-11-06T05:17:32.909" v="40" actId="1076"/>
          <ac:spMkLst>
            <pc:docMk/>
            <pc:sldMk cId="2267516223" sldId="266"/>
            <ac:spMk id="6" creationId="{C782369E-1884-2863-FA27-A9D10BCF3CBB}"/>
          </ac:spMkLst>
        </pc:spChg>
      </pc:sldChg>
      <pc:sldChg chg="addSp modSp mod">
        <pc:chgData name="Prateek Gupta" userId="c7f0803cbac2b785" providerId="LiveId" clId="{01FDDBE5-F21B-4B10-9271-C7FC6A15C9E9}" dt="2023-11-06T05:18:09.507" v="84" actId="1076"/>
        <pc:sldMkLst>
          <pc:docMk/>
          <pc:sldMk cId="1555803449" sldId="267"/>
        </pc:sldMkLst>
        <pc:spChg chg="add mod">
          <ac:chgData name="Prateek Gupta" userId="c7f0803cbac2b785" providerId="LiveId" clId="{01FDDBE5-F21B-4B10-9271-C7FC6A15C9E9}" dt="2023-11-06T05:18:09.507" v="84" actId="1076"/>
          <ac:spMkLst>
            <pc:docMk/>
            <pc:sldMk cId="1555803449" sldId="267"/>
            <ac:spMk id="4" creationId="{C33074E3-EBA3-5A7B-90B5-E3C769FF3F18}"/>
          </ac:spMkLst>
        </pc:spChg>
      </pc:sldChg>
      <pc:sldChg chg="addSp modSp mod">
        <pc:chgData name="Prateek Gupta" userId="c7f0803cbac2b785" providerId="LiveId" clId="{01FDDBE5-F21B-4B10-9271-C7FC6A15C9E9}" dt="2023-11-06T05:19:00.437" v="116" actId="1076"/>
        <pc:sldMkLst>
          <pc:docMk/>
          <pc:sldMk cId="1011926147" sldId="268"/>
        </pc:sldMkLst>
        <pc:spChg chg="add mod">
          <ac:chgData name="Prateek Gupta" userId="c7f0803cbac2b785" providerId="LiveId" clId="{01FDDBE5-F21B-4B10-9271-C7FC6A15C9E9}" dt="2023-11-06T05:19:00.437" v="116" actId="1076"/>
          <ac:spMkLst>
            <pc:docMk/>
            <pc:sldMk cId="1011926147" sldId="268"/>
            <ac:spMk id="6" creationId="{58214102-0330-1F3A-414A-663320C8333D}"/>
          </ac:spMkLst>
        </pc:spChg>
        <pc:picChg chg="mod">
          <ac:chgData name="Prateek Gupta" userId="c7f0803cbac2b785" providerId="LiveId" clId="{01FDDBE5-F21B-4B10-9271-C7FC6A15C9E9}" dt="2023-11-06T05:18:47.765" v="113" actId="1076"/>
          <ac:picMkLst>
            <pc:docMk/>
            <pc:sldMk cId="1011926147" sldId="268"/>
            <ac:picMk id="5" creationId="{AAC3738C-C2B3-DB8B-1A09-FE603F70A52E}"/>
          </ac:picMkLst>
        </pc:picChg>
      </pc:sldChg>
      <pc:sldChg chg="addSp modSp mod">
        <pc:chgData name="Prateek Gupta" userId="c7f0803cbac2b785" providerId="LiveId" clId="{01FDDBE5-F21B-4B10-9271-C7FC6A15C9E9}" dt="2023-11-06T05:19:50.091" v="161" actId="1076"/>
        <pc:sldMkLst>
          <pc:docMk/>
          <pc:sldMk cId="2136471705" sldId="269"/>
        </pc:sldMkLst>
        <pc:spChg chg="add mod">
          <ac:chgData name="Prateek Gupta" userId="c7f0803cbac2b785" providerId="LiveId" clId="{01FDDBE5-F21B-4B10-9271-C7FC6A15C9E9}" dt="2023-11-06T05:19:50.091" v="161" actId="1076"/>
          <ac:spMkLst>
            <pc:docMk/>
            <pc:sldMk cId="2136471705" sldId="269"/>
            <ac:spMk id="4" creationId="{7CA1D23D-B1D0-E622-B237-F1B639A7ECA7}"/>
          </ac:spMkLst>
        </pc:spChg>
      </pc:sldChg>
      <pc:sldChg chg="addSp modSp mod">
        <pc:chgData name="Prateek Gupta" userId="c7f0803cbac2b785" providerId="LiveId" clId="{01FDDBE5-F21B-4B10-9271-C7FC6A15C9E9}" dt="2023-11-06T05:20:22.070" v="191" actId="1076"/>
        <pc:sldMkLst>
          <pc:docMk/>
          <pc:sldMk cId="3683828680" sldId="270"/>
        </pc:sldMkLst>
        <pc:spChg chg="add mod">
          <ac:chgData name="Prateek Gupta" userId="c7f0803cbac2b785" providerId="LiveId" clId="{01FDDBE5-F21B-4B10-9271-C7FC6A15C9E9}" dt="2023-11-06T05:20:22.070" v="191" actId="1076"/>
          <ac:spMkLst>
            <pc:docMk/>
            <pc:sldMk cId="3683828680" sldId="270"/>
            <ac:spMk id="6" creationId="{ABECC2AB-934A-5BD3-66BB-58F9CBDCE4B3}"/>
          </ac:spMkLst>
        </pc:spChg>
        <pc:picChg chg="mod">
          <ac:chgData name="Prateek Gupta" userId="c7f0803cbac2b785" providerId="LiveId" clId="{01FDDBE5-F21B-4B10-9271-C7FC6A15C9E9}" dt="2023-11-06T05:19:54.385" v="162" actId="1076"/>
          <ac:picMkLst>
            <pc:docMk/>
            <pc:sldMk cId="3683828680" sldId="270"/>
            <ac:picMk id="5" creationId="{34ADD6B3-2A9B-9201-837B-72FC537BC653}"/>
          </ac:picMkLst>
        </pc:picChg>
      </pc:sldChg>
      <pc:sldChg chg="addSp modSp new mod">
        <pc:chgData name="Prateek Gupta" userId="c7f0803cbac2b785" providerId="LiveId" clId="{01FDDBE5-F21B-4B10-9271-C7FC6A15C9E9}" dt="2023-11-06T05:21:29.455" v="205" actId="255"/>
        <pc:sldMkLst>
          <pc:docMk/>
          <pc:sldMk cId="4142507618" sldId="271"/>
        </pc:sldMkLst>
        <pc:spChg chg="add mod">
          <ac:chgData name="Prateek Gupta" userId="c7f0803cbac2b785" providerId="LiveId" clId="{01FDDBE5-F21B-4B10-9271-C7FC6A15C9E9}" dt="2023-11-06T05:21:29.455" v="205" actId="255"/>
          <ac:spMkLst>
            <pc:docMk/>
            <pc:sldMk cId="4142507618" sldId="271"/>
            <ac:spMk id="4" creationId="{8A26BC64-A397-AF54-DF38-6FCC26342F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20046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130675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B23920-E196-4EAB-889E-04EC71E62FB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797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559C8-6FC8-48CA-B6B1-CE5776A59AC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936782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559C8-6FC8-48CA-B6B1-CE5776A59AC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B23920-E196-4EAB-889E-04EC71E62FB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365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559C8-6FC8-48CA-B6B1-CE5776A59AC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425760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91585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27780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44441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559C8-6FC8-48CA-B6B1-CE5776A59AC3}"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46902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559C8-6FC8-48CA-B6B1-CE5776A59AC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210136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559C8-6FC8-48CA-B6B1-CE5776A59AC3}"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94238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559C8-6FC8-48CA-B6B1-CE5776A59AC3}"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90140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559C8-6FC8-48CA-B6B1-CE5776A59AC3}"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27854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559C8-6FC8-48CA-B6B1-CE5776A59AC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345019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559C8-6FC8-48CA-B6B1-CE5776A59AC3}"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B23920-E196-4EAB-889E-04EC71E62FB8}" type="slidenum">
              <a:rPr lang="en-IN" smtClean="0"/>
              <a:t>‹#›</a:t>
            </a:fld>
            <a:endParaRPr lang="en-IN"/>
          </a:p>
        </p:txBody>
      </p:sp>
    </p:spTree>
    <p:extLst>
      <p:ext uri="{BB962C8B-B14F-4D97-AF65-F5344CB8AC3E}">
        <p14:creationId xmlns:p14="http://schemas.microsoft.com/office/powerpoint/2010/main" val="192508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2559C8-6FC8-48CA-B6B1-CE5776A59AC3}" type="datetimeFigureOut">
              <a:rPr lang="en-IN" smtClean="0"/>
              <a:t>05-11-2023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B23920-E196-4EAB-889E-04EC71E62FB8}" type="slidenum">
              <a:rPr lang="en-IN" smtClean="0"/>
              <a:t>‹#›</a:t>
            </a:fld>
            <a:endParaRPr lang="en-IN"/>
          </a:p>
        </p:txBody>
      </p:sp>
    </p:spTree>
    <p:extLst>
      <p:ext uri="{BB962C8B-B14F-4D97-AF65-F5344CB8AC3E}">
        <p14:creationId xmlns:p14="http://schemas.microsoft.com/office/powerpoint/2010/main" val="12360702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7CD1-E710-D1E8-0A14-FD1DC549608B}"/>
              </a:ext>
            </a:extLst>
          </p:cNvPr>
          <p:cNvSpPr>
            <a:spLocks noGrp="1"/>
          </p:cNvSpPr>
          <p:nvPr>
            <p:ph type="ctrTitle"/>
          </p:nvPr>
        </p:nvSpPr>
        <p:spPr/>
        <p:txBody>
          <a:bodyPr/>
          <a:lstStyle/>
          <a:p>
            <a:r>
              <a:rPr lang="en-IN" dirty="0"/>
              <a:t>Prediction of fare of Airline tickets</a:t>
            </a:r>
          </a:p>
        </p:txBody>
      </p:sp>
      <p:sp>
        <p:nvSpPr>
          <p:cNvPr id="3" name="Subtitle 2">
            <a:extLst>
              <a:ext uri="{FF2B5EF4-FFF2-40B4-BE49-F238E27FC236}">
                <a16:creationId xmlns:a16="http://schemas.microsoft.com/office/drawing/2014/main" id="{9B9D1AE4-BF81-63D7-833D-DC4AFD0086BA}"/>
              </a:ext>
            </a:extLst>
          </p:cNvPr>
          <p:cNvSpPr>
            <a:spLocks noGrp="1"/>
          </p:cNvSpPr>
          <p:nvPr>
            <p:ph type="subTitle" idx="1"/>
          </p:nvPr>
        </p:nvSpPr>
        <p:spPr/>
        <p:txBody>
          <a:bodyPr>
            <a:normAutofit fontScale="70000" lnSpcReduction="20000"/>
          </a:bodyPr>
          <a:lstStyle/>
          <a:p>
            <a:r>
              <a:rPr lang="en-IN" dirty="0"/>
              <a:t>Team Name: Probability Knights</a:t>
            </a:r>
          </a:p>
          <a:p>
            <a:r>
              <a:rPr lang="en-IN" dirty="0"/>
              <a:t>Members:</a:t>
            </a:r>
          </a:p>
          <a:p>
            <a:pPr marL="457200" indent="-457200">
              <a:buAutoNum type="arabicPeriod"/>
            </a:pPr>
            <a:r>
              <a:rPr lang="en-IN" dirty="0"/>
              <a:t>Prateek Gupta  E22CSEU0128</a:t>
            </a:r>
          </a:p>
          <a:p>
            <a:pPr marL="457200" indent="-457200">
              <a:buAutoNum type="arabicPeriod"/>
            </a:pPr>
            <a:r>
              <a:rPr lang="en-IN" dirty="0"/>
              <a:t>Yashvi  E22CSEU1787</a:t>
            </a:r>
          </a:p>
        </p:txBody>
      </p:sp>
    </p:spTree>
    <p:extLst>
      <p:ext uri="{BB962C8B-B14F-4D97-AF65-F5344CB8AC3E}">
        <p14:creationId xmlns:p14="http://schemas.microsoft.com/office/powerpoint/2010/main" val="357400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48B705-468F-D12B-299C-A742EF1AD45B}"/>
              </a:ext>
            </a:extLst>
          </p:cNvPr>
          <p:cNvPicPr>
            <a:picLocks noChangeAspect="1"/>
          </p:cNvPicPr>
          <p:nvPr/>
        </p:nvPicPr>
        <p:blipFill>
          <a:blip r:embed="rId2"/>
          <a:stretch>
            <a:fillRect/>
          </a:stretch>
        </p:blipFill>
        <p:spPr>
          <a:xfrm>
            <a:off x="1432155" y="1041805"/>
            <a:ext cx="9531313" cy="2647588"/>
          </a:xfrm>
          <a:prstGeom prst="rect">
            <a:avLst/>
          </a:prstGeom>
        </p:spPr>
      </p:pic>
      <p:pic>
        <p:nvPicPr>
          <p:cNvPr id="5" name="Picture 4">
            <a:extLst>
              <a:ext uri="{FF2B5EF4-FFF2-40B4-BE49-F238E27FC236}">
                <a16:creationId xmlns:a16="http://schemas.microsoft.com/office/drawing/2014/main" id="{AAC3738C-C2B3-DB8B-1A09-FE603F70A52E}"/>
              </a:ext>
            </a:extLst>
          </p:cNvPr>
          <p:cNvPicPr>
            <a:picLocks noChangeAspect="1"/>
          </p:cNvPicPr>
          <p:nvPr/>
        </p:nvPicPr>
        <p:blipFill>
          <a:blip r:embed="rId3"/>
          <a:stretch>
            <a:fillRect/>
          </a:stretch>
        </p:blipFill>
        <p:spPr>
          <a:xfrm>
            <a:off x="4651258" y="4101005"/>
            <a:ext cx="2889484" cy="778904"/>
          </a:xfrm>
          <a:prstGeom prst="rect">
            <a:avLst/>
          </a:prstGeom>
        </p:spPr>
      </p:pic>
      <p:sp>
        <p:nvSpPr>
          <p:cNvPr id="6" name="TextBox 5">
            <a:extLst>
              <a:ext uri="{FF2B5EF4-FFF2-40B4-BE49-F238E27FC236}">
                <a16:creationId xmlns:a16="http://schemas.microsoft.com/office/drawing/2014/main" id="{58214102-0330-1F3A-414A-663320C8333D}"/>
              </a:ext>
            </a:extLst>
          </p:cNvPr>
          <p:cNvSpPr txBox="1"/>
          <p:nvPr/>
        </p:nvSpPr>
        <p:spPr>
          <a:xfrm>
            <a:off x="4561430" y="5291521"/>
            <a:ext cx="3272761" cy="369332"/>
          </a:xfrm>
          <a:prstGeom prst="rect">
            <a:avLst/>
          </a:prstGeom>
          <a:noFill/>
        </p:spPr>
        <p:txBody>
          <a:bodyPr wrap="square" rtlCol="0">
            <a:spAutoFit/>
          </a:bodyPr>
          <a:lstStyle/>
          <a:p>
            <a:r>
              <a:rPr lang="en-IN" dirty="0"/>
              <a:t>Decision Tree code snippet</a:t>
            </a:r>
          </a:p>
        </p:txBody>
      </p:sp>
    </p:spTree>
    <p:extLst>
      <p:ext uri="{BB962C8B-B14F-4D97-AF65-F5344CB8AC3E}">
        <p14:creationId xmlns:p14="http://schemas.microsoft.com/office/powerpoint/2010/main" val="101192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6498-259A-B210-7A62-73FC142491DC}"/>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D2D67BE3-78DB-F03D-A7CE-52F0F306BC22}"/>
              </a:ext>
            </a:extLst>
          </p:cNvPr>
          <p:cNvSpPr>
            <a:spLocks noGrp="1"/>
          </p:cNvSpPr>
          <p:nvPr>
            <p:ph idx="1"/>
          </p:nvPr>
        </p:nvSpPr>
        <p:spPr/>
        <p:txBody>
          <a:bodyPr/>
          <a:lstStyle/>
          <a:p>
            <a:r>
              <a:rPr lang="en-IN" dirty="0"/>
              <a:t>A random forest algorithm employs the use of multiple decision trees to give a final outcome</a:t>
            </a:r>
          </a:p>
          <a:p>
            <a:r>
              <a:rPr lang="en-IN" dirty="0"/>
              <a:t>It is an extension of the bagging(Bootstrap aggregation) method.</a:t>
            </a:r>
          </a:p>
          <a:p>
            <a:r>
              <a:rPr lang="en-IN" dirty="0"/>
              <a:t>This algorithm is quite useful one the dataset contains a lot of features and its size is also large</a:t>
            </a:r>
          </a:p>
          <a:p>
            <a:r>
              <a:rPr lang="en-IN" dirty="0"/>
              <a:t>In the project we have performed hyper tuning of random forest using “</a:t>
            </a:r>
            <a:r>
              <a:rPr lang="en-IN" dirty="0" err="1"/>
              <a:t>RandomSearchCV</a:t>
            </a:r>
            <a:r>
              <a:rPr lang="en-IN" dirty="0"/>
              <a:t>” method from </a:t>
            </a:r>
            <a:r>
              <a:rPr lang="en-IN" dirty="0" err="1"/>
              <a:t>sklearn</a:t>
            </a:r>
            <a:r>
              <a:rPr lang="en-IN" dirty="0"/>
              <a:t> to find the best parameters for our random forest</a:t>
            </a:r>
          </a:p>
        </p:txBody>
      </p:sp>
    </p:spTree>
    <p:extLst>
      <p:ext uri="{BB962C8B-B14F-4D97-AF65-F5344CB8AC3E}">
        <p14:creationId xmlns:p14="http://schemas.microsoft.com/office/powerpoint/2010/main" val="11653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116A6-D90E-50C8-DDDA-51755A10BC9F}"/>
              </a:ext>
            </a:extLst>
          </p:cNvPr>
          <p:cNvPicPr>
            <a:picLocks noChangeAspect="1"/>
          </p:cNvPicPr>
          <p:nvPr/>
        </p:nvPicPr>
        <p:blipFill>
          <a:blip r:embed="rId2"/>
          <a:stretch>
            <a:fillRect/>
          </a:stretch>
        </p:blipFill>
        <p:spPr>
          <a:xfrm>
            <a:off x="426228" y="1341664"/>
            <a:ext cx="11541468" cy="3762181"/>
          </a:xfrm>
          <a:prstGeom prst="rect">
            <a:avLst/>
          </a:prstGeom>
        </p:spPr>
      </p:pic>
      <p:sp>
        <p:nvSpPr>
          <p:cNvPr id="4" name="TextBox 3">
            <a:extLst>
              <a:ext uri="{FF2B5EF4-FFF2-40B4-BE49-F238E27FC236}">
                <a16:creationId xmlns:a16="http://schemas.microsoft.com/office/drawing/2014/main" id="{7CA1D23D-B1D0-E622-B237-F1B639A7ECA7}"/>
              </a:ext>
            </a:extLst>
          </p:cNvPr>
          <p:cNvSpPr txBox="1"/>
          <p:nvPr/>
        </p:nvSpPr>
        <p:spPr>
          <a:xfrm>
            <a:off x="3646594" y="5516336"/>
            <a:ext cx="5100735" cy="369332"/>
          </a:xfrm>
          <a:prstGeom prst="rect">
            <a:avLst/>
          </a:prstGeom>
          <a:noFill/>
        </p:spPr>
        <p:txBody>
          <a:bodyPr wrap="square" rtlCol="0">
            <a:spAutoFit/>
          </a:bodyPr>
          <a:lstStyle/>
          <a:p>
            <a:r>
              <a:rPr lang="en-IN" dirty="0"/>
              <a:t>Finding best parameters for Random Forest</a:t>
            </a:r>
          </a:p>
        </p:txBody>
      </p:sp>
    </p:spTree>
    <p:extLst>
      <p:ext uri="{BB962C8B-B14F-4D97-AF65-F5344CB8AC3E}">
        <p14:creationId xmlns:p14="http://schemas.microsoft.com/office/powerpoint/2010/main" val="213647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2A88D3-3E47-3128-2386-CCA61B378BF9}"/>
              </a:ext>
            </a:extLst>
          </p:cNvPr>
          <p:cNvPicPr>
            <a:picLocks noChangeAspect="1"/>
          </p:cNvPicPr>
          <p:nvPr/>
        </p:nvPicPr>
        <p:blipFill>
          <a:blip r:embed="rId2"/>
          <a:stretch>
            <a:fillRect/>
          </a:stretch>
        </p:blipFill>
        <p:spPr>
          <a:xfrm>
            <a:off x="516637" y="1389772"/>
            <a:ext cx="11158725" cy="2398457"/>
          </a:xfrm>
          <a:prstGeom prst="rect">
            <a:avLst/>
          </a:prstGeom>
        </p:spPr>
      </p:pic>
      <p:pic>
        <p:nvPicPr>
          <p:cNvPr id="5" name="Picture 4">
            <a:extLst>
              <a:ext uri="{FF2B5EF4-FFF2-40B4-BE49-F238E27FC236}">
                <a16:creationId xmlns:a16="http://schemas.microsoft.com/office/drawing/2014/main" id="{34ADD6B3-2A9B-9201-837B-72FC537BC653}"/>
              </a:ext>
            </a:extLst>
          </p:cNvPr>
          <p:cNvPicPr>
            <a:picLocks noChangeAspect="1"/>
          </p:cNvPicPr>
          <p:nvPr/>
        </p:nvPicPr>
        <p:blipFill>
          <a:blip r:embed="rId3"/>
          <a:stretch>
            <a:fillRect/>
          </a:stretch>
        </p:blipFill>
        <p:spPr>
          <a:xfrm>
            <a:off x="4427267" y="4317490"/>
            <a:ext cx="3337464" cy="824166"/>
          </a:xfrm>
          <a:prstGeom prst="rect">
            <a:avLst/>
          </a:prstGeom>
        </p:spPr>
      </p:pic>
      <p:sp>
        <p:nvSpPr>
          <p:cNvPr id="6" name="TextBox 5">
            <a:extLst>
              <a:ext uri="{FF2B5EF4-FFF2-40B4-BE49-F238E27FC236}">
                <a16:creationId xmlns:a16="http://schemas.microsoft.com/office/drawing/2014/main" id="{ABECC2AB-934A-5BD3-66BB-58F9CBDCE4B3}"/>
              </a:ext>
            </a:extLst>
          </p:cNvPr>
          <p:cNvSpPr txBox="1"/>
          <p:nvPr/>
        </p:nvSpPr>
        <p:spPr>
          <a:xfrm>
            <a:off x="4374501" y="5670917"/>
            <a:ext cx="3442996" cy="369332"/>
          </a:xfrm>
          <a:prstGeom prst="rect">
            <a:avLst/>
          </a:prstGeom>
          <a:noFill/>
        </p:spPr>
        <p:txBody>
          <a:bodyPr wrap="square" rtlCol="0">
            <a:spAutoFit/>
          </a:bodyPr>
          <a:lstStyle/>
          <a:p>
            <a:r>
              <a:rPr lang="en-IN" dirty="0"/>
              <a:t>Random Forest code snippet</a:t>
            </a:r>
          </a:p>
        </p:txBody>
      </p:sp>
    </p:spTree>
    <p:extLst>
      <p:ext uri="{BB962C8B-B14F-4D97-AF65-F5344CB8AC3E}">
        <p14:creationId xmlns:p14="http://schemas.microsoft.com/office/powerpoint/2010/main" val="368382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9953-2159-A794-9D92-8495CBD5610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8AC518B-12CC-CAD5-4B56-E1111FB406DF}"/>
              </a:ext>
            </a:extLst>
          </p:cNvPr>
          <p:cNvSpPr>
            <a:spLocks noGrp="1"/>
          </p:cNvSpPr>
          <p:nvPr>
            <p:ph idx="1"/>
          </p:nvPr>
        </p:nvSpPr>
        <p:spPr/>
        <p:txBody>
          <a:bodyPr/>
          <a:lstStyle/>
          <a:p>
            <a:r>
              <a:rPr lang="en-IN" dirty="0"/>
              <a:t>The result of the various models used have been compiled below:</a:t>
            </a:r>
          </a:p>
          <a:p>
            <a:endParaRPr lang="en-IN" dirty="0"/>
          </a:p>
        </p:txBody>
      </p:sp>
      <p:graphicFrame>
        <p:nvGraphicFramePr>
          <p:cNvPr id="4" name="Table 3">
            <a:extLst>
              <a:ext uri="{FF2B5EF4-FFF2-40B4-BE49-F238E27FC236}">
                <a16:creationId xmlns:a16="http://schemas.microsoft.com/office/drawing/2014/main" id="{955CDF69-EEFB-2D5D-24D5-14BC2ED0E0B3}"/>
              </a:ext>
            </a:extLst>
          </p:cNvPr>
          <p:cNvGraphicFramePr>
            <a:graphicFrameLocks noGrp="1"/>
          </p:cNvGraphicFramePr>
          <p:nvPr>
            <p:extLst>
              <p:ext uri="{D42A27DB-BD31-4B8C-83A1-F6EECF244321}">
                <p14:modId xmlns:p14="http://schemas.microsoft.com/office/powerpoint/2010/main" val="4052931957"/>
              </p:ext>
            </p:extLst>
          </p:nvPr>
        </p:nvGraphicFramePr>
        <p:xfrm>
          <a:off x="2610983" y="3051214"/>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55144208"/>
                    </a:ext>
                  </a:extLst>
                </a:gridCol>
                <a:gridCol w="2032000">
                  <a:extLst>
                    <a:ext uri="{9D8B030D-6E8A-4147-A177-3AD203B41FA5}">
                      <a16:colId xmlns:a16="http://schemas.microsoft.com/office/drawing/2014/main" val="4084343440"/>
                    </a:ext>
                  </a:extLst>
                </a:gridCol>
                <a:gridCol w="2032000">
                  <a:extLst>
                    <a:ext uri="{9D8B030D-6E8A-4147-A177-3AD203B41FA5}">
                      <a16:colId xmlns:a16="http://schemas.microsoft.com/office/drawing/2014/main" val="1701126134"/>
                    </a:ext>
                  </a:extLst>
                </a:gridCol>
                <a:gridCol w="2032000">
                  <a:extLst>
                    <a:ext uri="{9D8B030D-6E8A-4147-A177-3AD203B41FA5}">
                      <a16:colId xmlns:a16="http://schemas.microsoft.com/office/drawing/2014/main" val="679998157"/>
                    </a:ext>
                  </a:extLst>
                </a:gridCol>
              </a:tblGrid>
              <a:tr h="370840">
                <a:tc>
                  <a:txBody>
                    <a:bodyPr/>
                    <a:lstStyle/>
                    <a:p>
                      <a:r>
                        <a:rPr lang="en-IN" dirty="0"/>
                        <a:t>Model</a:t>
                      </a:r>
                    </a:p>
                  </a:txBody>
                  <a:tcPr/>
                </a:tc>
                <a:tc>
                  <a:txBody>
                    <a:bodyPr/>
                    <a:lstStyle/>
                    <a:p>
                      <a:r>
                        <a:rPr lang="en-IN" dirty="0"/>
                        <a:t>MSE</a:t>
                      </a:r>
                    </a:p>
                  </a:txBody>
                  <a:tcPr/>
                </a:tc>
                <a:tc>
                  <a:txBody>
                    <a:bodyPr/>
                    <a:lstStyle/>
                    <a:p>
                      <a:r>
                        <a:rPr lang="en-IN" dirty="0"/>
                        <a:t>MAE</a:t>
                      </a:r>
                    </a:p>
                  </a:txBody>
                  <a:tcPr/>
                </a:tc>
                <a:tc>
                  <a:txBody>
                    <a:bodyPr/>
                    <a:lstStyle/>
                    <a:p>
                      <a:r>
                        <a:rPr lang="en-IN" dirty="0"/>
                        <a:t>R2 score</a:t>
                      </a:r>
                    </a:p>
                  </a:txBody>
                  <a:tcPr/>
                </a:tc>
                <a:extLst>
                  <a:ext uri="{0D108BD9-81ED-4DB2-BD59-A6C34878D82A}">
                    <a16:rowId xmlns:a16="http://schemas.microsoft.com/office/drawing/2014/main" val="3967401094"/>
                  </a:ext>
                </a:extLst>
              </a:tr>
              <a:tr h="370840">
                <a:tc>
                  <a:txBody>
                    <a:bodyPr/>
                    <a:lstStyle/>
                    <a:p>
                      <a:r>
                        <a:rPr lang="en-IN" dirty="0"/>
                        <a:t>Linear Regression</a:t>
                      </a:r>
                    </a:p>
                  </a:txBody>
                  <a:tcPr/>
                </a:tc>
                <a:tc>
                  <a:txBody>
                    <a:bodyPr/>
                    <a:lstStyle/>
                    <a:p>
                      <a:r>
                        <a:rPr lang="en-IN" dirty="0"/>
                        <a:t>8062232.51</a:t>
                      </a:r>
                    </a:p>
                  </a:txBody>
                  <a:tcPr/>
                </a:tc>
                <a:tc>
                  <a:txBody>
                    <a:bodyPr/>
                    <a:lstStyle/>
                    <a:p>
                      <a:r>
                        <a:rPr lang="en-IN" dirty="0"/>
                        <a:t>2231.3</a:t>
                      </a:r>
                    </a:p>
                  </a:txBody>
                  <a:tcPr/>
                </a:tc>
                <a:tc>
                  <a:txBody>
                    <a:bodyPr/>
                    <a:lstStyle/>
                    <a:p>
                      <a:r>
                        <a:rPr lang="en-IN" dirty="0"/>
                        <a:t>0.51</a:t>
                      </a:r>
                    </a:p>
                  </a:txBody>
                  <a:tcPr/>
                </a:tc>
                <a:extLst>
                  <a:ext uri="{0D108BD9-81ED-4DB2-BD59-A6C34878D82A}">
                    <a16:rowId xmlns:a16="http://schemas.microsoft.com/office/drawing/2014/main" val="2165726659"/>
                  </a:ext>
                </a:extLst>
              </a:tr>
              <a:tr h="370840">
                <a:tc>
                  <a:txBody>
                    <a:bodyPr/>
                    <a:lstStyle/>
                    <a:p>
                      <a:r>
                        <a:rPr lang="en-IN" dirty="0"/>
                        <a:t>Decision Tree</a:t>
                      </a:r>
                    </a:p>
                  </a:txBody>
                  <a:tcPr/>
                </a:tc>
                <a:tc>
                  <a:txBody>
                    <a:bodyPr/>
                    <a:lstStyle/>
                    <a:p>
                      <a:r>
                        <a:rPr lang="en-IN" dirty="0"/>
                        <a:t>2526664.18</a:t>
                      </a:r>
                    </a:p>
                  </a:txBody>
                  <a:tcPr/>
                </a:tc>
                <a:tc>
                  <a:txBody>
                    <a:bodyPr/>
                    <a:lstStyle/>
                    <a:p>
                      <a:r>
                        <a:rPr lang="en-IN" dirty="0"/>
                        <a:t>973.18</a:t>
                      </a:r>
                    </a:p>
                  </a:txBody>
                  <a:tcPr/>
                </a:tc>
                <a:tc>
                  <a:txBody>
                    <a:bodyPr/>
                    <a:lstStyle/>
                    <a:p>
                      <a:r>
                        <a:rPr lang="en-IN" dirty="0"/>
                        <a:t>0.85</a:t>
                      </a:r>
                    </a:p>
                  </a:txBody>
                  <a:tcPr/>
                </a:tc>
                <a:extLst>
                  <a:ext uri="{0D108BD9-81ED-4DB2-BD59-A6C34878D82A}">
                    <a16:rowId xmlns:a16="http://schemas.microsoft.com/office/drawing/2014/main" val="1643245827"/>
                  </a:ext>
                </a:extLst>
              </a:tr>
              <a:tr h="370840">
                <a:tc>
                  <a:txBody>
                    <a:bodyPr/>
                    <a:lstStyle/>
                    <a:p>
                      <a:r>
                        <a:rPr lang="en-IN" dirty="0"/>
                        <a:t>Random Forest</a:t>
                      </a:r>
                    </a:p>
                  </a:txBody>
                  <a:tcPr/>
                </a:tc>
                <a:tc>
                  <a:txBody>
                    <a:bodyPr/>
                    <a:lstStyle/>
                    <a:p>
                      <a:r>
                        <a:rPr lang="en-IN" dirty="0"/>
                        <a:t>1516080.03</a:t>
                      </a:r>
                    </a:p>
                  </a:txBody>
                  <a:tcPr/>
                </a:tc>
                <a:tc>
                  <a:txBody>
                    <a:bodyPr/>
                    <a:lstStyle/>
                    <a:p>
                      <a:r>
                        <a:rPr lang="en-IN" dirty="0"/>
                        <a:t>648.5</a:t>
                      </a:r>
                    </a:p>
                  </a:txBody>
                  <a:tcPr/>
                </a:tc>
                <a:tc>
                  <a:txBody>
                    <a:bodyPr/>
                    <a:lstStyle/>
                    <a:p>
                      <a:r>
                        <a:rPr lang="en-IN" dirty="0"/>
                        <a:t>0.91</a:t>
                      </a:r>
                    </a:p>
                  </a:txBody>
                  <a:tcPr/>
                </a:tc>
                <a:extLst>
                  <a:ext uri="{0D108BD9-81ED-4DB2-BD59-A6C34878D82A}">
                    <a16:rowId xmlns:a16="http://schemas.microsoft.com/office/drawing/2014/main" val="1477241890"/>
                  </a:ext>
                </a:extLst>
              </a:tr>
            </a:tbl>
          </a:graphicData>
        </a:graphic>
      </p:graphicFrame>
    </p:spTree>
    <p:extLst>
      <p:ext uri="{BB962C8B-B14F-4D97-AF65-F5344CB8AC3E}">
        <p14:creationId xmlns:p14="http://schemas.microsoft.com/office/powerpoint/2010/main" val="4997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CFE5-BCC2-1069-4881-66870865911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5DBC941-BBF3-7CD5-1472-3EE825F5F515}"/>
              </a:ext>
            </a:extLst>
          </p:cNvPr>
          <p:cNvSpPr>
            <a:spLocks noGrp="1"/>
          </p:cNvSpPr>
          <p:nvPr>
            <p:ph idx="1"/>
          </p:nvPr>
        </p:nvSpPr>
        <p:spPr/>
        <p:txBody>
          <a:bodyPr/>
          <a:lstStyle/>
          <a:p>
            <a:r>
              <a:rPr lang="en-IN" dirty="0"/>
              <a:t>As can be inferred from the table, the best model to use for predicting the fares of different airlines is the Random Forest model.</a:t>
            </a:r>
          </a:p>
          <a:p>
            <a:r>
              <a:rPr lang="en-IN" dirty="0"/>
              <a:t>It gives an R2 score of 0.91 and a Mean absolute error of 648.5 .</a:t>
            </a:r>
          </a:p>
          <a:p>
            <a:r>
              <a:rPr lang="en-IN" dirty="0"/>
              <a:t>We can use tis model to make an application for all travellers in which they can provide details of their journey and get the estimated airline fares based on the same.</a:t>
            </a:r>
          </a:p>
          <a:p>
            <a:r>
              <a:rPr lang="en-IN" dirty="0"/>
              <a:t>This will enable them to make well informed decisions regarding their trip and avoid unnecessary expenses. </a:t>
            </a:r>
          </a:p>
        </p:txBody>
      </p:sp>
    </p:spTree>
    <p:extLst>
      <p:ext uri="{BB962C8B-B14F-4D97-AF65-F5344CB8AC3E}">
        <p14:creationId xmlns:p14="http://schemas.microsoft.com/office/powerpoint/2010/main" val="66155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7EC8-029B-AC73-3ABA-3E077D9D2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25C4D0-DE8A-0C1B-003A-C03909596988}"/>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A26BC64-A397-AF54-DF38-6FCC26342FAD}"/>
              </a:ext>
            </a:extLst>
          </p:cNvPr>
          <p:cNvSpPr/>
          <p:nvPr/>
        </p:nvSpPr>
        <p:spPr>
          <a:xfrm>
            <a:off x="4837814" y="2846037"/>
            <a:ext cx="4418197" cy="1107996"/>
          </a:xfrm>
          <a:prstGeom prst="rect">
            <a:avLst/>
          </a:prstGeom>
          <a:noFill/>
        </p:spPr>
        <p:txBody>
          <a:bodyPr wrap="non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4250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5329-3884-87BE-C427-93E695650A7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FE1B5A9-B120-0C04-8CCE-480F4AF8E6A4}"/>
              </a:ext>
            </a:extLst>
          </p:cNvPr>
          <p:cNvSpPr>
            <a:spLocks noGrp="1"/>
          </p:cNvSpPr>
          <p:nvPr>
            <p:ph idx="1"/>
          </p:nvPr>
        </p:nvSpPr>
        <p:spPr/>
        <p:txBody>
          <a:bodyPr>
            <a:normAutofit/>
          </a:bodyPr>
          <a:lstStyle/>
          <a:p>
            <a:r>
              <a:rPr lang="en-US" dirty="0"/>
              <a:t>In recent times, the aviation industry has witnessed a substantial surge in airline ticket prices, driven by a multitude of influential factors. This project is dedicated to the development of a predictive model for airline fares, using a diverse set of features such as the number of stops between the source and destination, airline carrier, departure and arrival times, among others. Our research encompasses comprehensive data visualization and analysis, providing us with valuable insights that are presented within this project. Employing a range of machine learning models, we have rigorously assessed their performance to identify the most suitable model for our predictive task.</a:t>
            </a:r>
            <a:endParaRPr lang="en-IN" dirty="0"/>
          </a:p>
        </p:txBody>
      </p:sp>
    </p:spTree>
    <p:extLst>
      <p:ext uri="{BB962C8B-B14F-4D97-AF65-F5344CB8AC3E}">
        <p14:creationId xmlns:p14="http://schemas.microsoft.com/office/powerpoint/2010/main" val="384953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6F8F-52C9-D880-7134-4EE5A783D4E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0E6799E-135C-DCEC-B52C-3A76D0DAF92B}"/>
              </a:ext>
            </a:extLst>
          </p:cNvPr>
          <p:cNvSpPr>
            <a:spLocks noGrp="1"/>
          </p:cNvSpPr>
          <p:nvPr>
            <p:ph idx="1"/>
          </p:nvPr>
        </p:nvSpPr>
        <p:spPr/>
        <p:txBody>
          <a:bodyPr>
            <a:normAutofit lnSpcReduction="10000"/>
          </a:bodyPr>
          <a:lstStyle/>
          <a:p>
            <a:r>
              <a:rPr lang="en-US" dirty="0"/>
              <a:t>The aviation industry, like many others, experienced a profound impact due to the onset of the Covid-19 pandemic. Despite managing to make a gradual recovery after the initial restrictions were lifted, the industry is still dealing with numerous challenges. </a:t>
            </a:r>
          </a:p>
          <a:p>
            <a:r>
              <a:rPr lang="en-US" dirty="0"/>
              <a:t>Chief among these challenges is the sharp increase in airline ticket prices, with jet fuel costs surging by nearly 150%. This increase has had a cascading effect on travelers' expenses, making informed ticket booking an imperative need.</a:t>
            </a:r>
          </a:p>
          <a:p>
            <a:r>
              <a:rPr lang="en-US" dirty="0"/>
              <a:t>With billions of individuals traveling by air annually, this project aspires to provide a valuable solution by creating a predictive model for airline fares. </a:t>
            </a:r>
          </a:p>
          <a:p>
            <a:r>
              <a:rPr lang="en-US" dirty="0"/>
              <a:t>The primary goal is to empower travelers with the ability to anticipate ticket prices accurately, enabling them to make well-informed booking decisions and avoid unnecessary expenses.</a:t>
            </a:r>
            <a:endParaRPr lang="en-IN" dirty="0"/>
          </a:p>
        </p:txBody>
      </p:sp>
    </p:spTree>
    <p:extLst>
      <p:ext uri="{BB962C8B-B14F-4D97-AF65-F5344CB8AC3E}">
        <p14:creationId xmlns:p14="http://schemas.microsoft.com/office/powerpoint/2010/main" val="411624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BC2-A2BB-E98A-2676-629CC8BD6D37}"/>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6E11DBA8-225E-463B-0B54-99FF35387126}"/>
              </a:ext>
            </a:extLst>
          </p:cNvPr>
          <p:cNvSpPr>
            <a:spLocks noGrp="1"/>
          </p:cNvSpPr>
          <p:nvPr>
            <p:ph idx="1"/>
          </p:nvPr>
        </p:nvSpPr>
        <p:spPr/>
        <p:txBody>
          <a:bodyPr/>
          <a:lstStyle/>
          <a:p>
            <a:r>
              <a:rPr lang="en-IN" dirty="0"/>
              <a:t>For this project we have used the dataset “Flight_data.csv” which contains 11 different features.</a:t>
            </a:r>
          </a:p>
          <a:p>
            <a:r>
              <a:rPr lang="en-IN" dirty="0"/>
              <a:t>We have performed univariate and bivariate analysis on different features and the dataset to understand its properties.</a:t>
            </a:r>
          </a:p>
          <a:p>
            <a:r>
              <a:rPr lang="en-IN" dirty="0"/>
              <a:t>We have performed label encoding and one hot encoding on the features of the data set so that they can be used for our different predictive models</a:t>
            </a:r>
          </a:p>
          <a:p>
            <a:r>
              <a:rPr lang="en-IN" dirty="0"/>
              <a:t>In the project we have employed three different ML models viz:</a:t>
            </a:r>
          </a:p>
          <a:p>
            <a:pPr lvl="1">
              <a:buFont typeface="+mj-lt"/>
              <a:buAutoNum type="arabicPeriod"/>
            </a:pPr>
            <a:r>
              <a:rPr lang="en-IN" dirty="0"/>
              <a:t> Linear regression model</a:t>
            </a:r>
          </a:p>
          <a:p>
            <a:pPr lvl="1">
              <a:buFont typeface="+mj-lt"/>
              <a:buAutoNum type="arabicPeriod"/>
            </a:pPr>
            <a:r>
              <a:rPr lang="en-IN" dirty="0"/>
              <a:t>Decision Tree model</a:t>
            </a:r>
          </a:p>
          <a:p>
            <a:pPr lvl="1">
              <a:buFont typeface="+mj-lt"/>
              <a:buAutoNum type="arabicPeriod"/>
            </a:pPr>
            <a:r>
              <a:rPr lang="en-IN" dirty="0"/>
              <a:t>Random Forest Model</a:t>
            </a:r>
          </a:p>
        </p:txBody>
      </p:sp>
    </p:spTree>
    <p:extLst>
      <p:ext uri="{BB962C8B-B14F-4D97-AF65-F5344CB8AC3E}">
        <p14:creationId xmlns:p14="http://schemas.microsoft.com/office/powerpoint/2010/main" val="215398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8BB2-E2F0-F92D-D103-2A619575970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AAB7105-8ADF-9A81-5306-2C9320250F89}"/>
              </a:ext>
            </a:extLst>
          </p:cNvPr>
          <p:cNvSpPr>
            <a:spLocks noGrp="1"/>
          </p:cNvSpPr>
          <p:nvPr>
            <p:ph idx="1"/>
          </p:nvPr>
        </p:nvSpPr>
        <p:spPr/>
        <p:txBody>
          <a:bodyPr/>
          <a:lstStyle/>
          <a:p>
            <a:r>
              <a:rPr lang="en-IN" dirty="0"/>
              <a:t>After encoding the data, we have also performed outlier detection on the data to make our models more robust.</a:t>
            </a:r>
          </a:p>
          <a:p>
            <a:r>
              <a:rPr lang="en-IN" dirty="0"/>
              <a:t>For dealing with outliers, we have employees the </a:t>
            </a:r>
            <a:r>
              <a:rPr lang="en-IN" b="1" dirty="0"/>
              <a:t>Inter Quartile range Method </a:t>
            </a:r>
          </a:p>
          <a:p>
            <a:r>
              <a:rPr lang="en-IN" dirty="0"/>
              <a:t>We have replaced all the outliers values in the Price feature with its median as it is the most unaffected quantity due to outliers.</a:t>
            </a:r>
          </a:p>
          <a:p>
            <a:endParaRPr lang="en-IN" dirty="0"/>
          </a:p>
        </p:txBody>
      </p:sp>
    </p:spTree>
    <p:extLst>
      <p:ext uri="{BB962C8B-B14F-4D97-AF65-F5344CB8AC3E}">
        <p14:creationId xmlns:p14="http://schemas.microsoft.com/office/powerpoint/2010/main" val="423701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FBC9-FF9E-8BA7-B38B-81A068336710}"/>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E04B4E68-4A8F-BB34-B58F-05E003627E04}"/>
              </a:ext>
            </a:extLst>
          </p:cNvPr>
          <p:cNvSpPr>
            <a:spLocks noGrp="1"/>
          </p:cNvSpPr>
          <p:nvPr>
            <p:ph idx="1"/>
          </p:nvPr>
        </p:nvSpPr>
        <p:spPr/>
        <p:txBody>
          <a:bodyPr/>
          <a:lstStyle/>
          <a:p>
            <a:r>
              <a:rPr lang="en-IN" dirty="0"/>
              <a:t>Linear regression is type of statistical analysis use to predict relationship between many independent variables and one dependent variable.</a:t>
            </a:r>
          </a:p>
          <a:p>
            <a:r>
              <a:rPr lang="en-IN" dirty="0"/>
              <a:t>It assumes a linear relationship between the independent and dependent variables and aims to find the best fit hyperplane between the independent and dependent variables</a:t>
            </a:r>
          </a:p>
          <a:p>
            <a:r>
              <a:rPr lang="en-IN" dirty="0"/>
              <a:t>It requires data to be on the same scale for more precise predictions. In this project we have scaled down our data using min-max scaling method.</a:t>
            </a:r>
          </a:p>
          <a:p>
            <a:r>
              <a:rPr lang="en-IN" dirty="0"/>
              <a:t>We then pass this data to the model and train it.</a:t>
            </a:r>
          </a:p>
          <a:p>
            <a:r>
              <a:rPr lang="en-IN" dirty="0"/>
              <a:t>We evaluate the model’s performance with the help of metrics like Mean Squared Error, Mean Absolute Error and R2 score.</a:t>
            </a:r>
            <a:endParaRPr lang="en-IN" baseline="-25000" dirty="0"/>
          </a:p>
        </p:txBody>
      </p:sp>
    </p:spTree>
    <p:extLst>
      <p:ext uri="{BB962C8B-B14F-4D97-AF65-F5344CB8AC3E}">
        <p14:creationId xmlns:p14="http://schemas.microsoft.com/office/powerpoint/2010/main" val="74815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9B235B-0266-1F0A-1D63-B585CB599F0D}"/>
              </a:ext>
            </a:extLst>
          </p:cNvPr>
          <p:cNvPicPr>
            <a:picLocks noChangeAspect="1"/>
          </p:cNvPicPr>
          <p:nvPr/>
        </p:nvPicPr>
        <p:blipFill>
          <a:blip r:embed="rId2"/>
          <a:stretch>
            <a:fillRect/>
          </a:stretch>
        </p:blipFill>
        <p:spPr>
          <a:xfrm>
            <a:off x="2399979" y="686663"/>
            <a:ext cx="7392041" cy="3375953"/>
          </a:xfrm>
          <a:prstGeom prst="rect">
            <a:avLst/>
          </a:prstGeom>
        </p:spPr>
      </p:pic>
      <p:pic>
        <p:nvPicPr>
          <p:cNvPr id="5" name="Picture 4">
            <a:extLst>
              <a:ext uri="{FF2B5EF4-FFF2-40B4-BE49-F238E27FC236}">
                <a16:creationId xmlns:a16="http://schemas.microsoft.com/office/drawing/2014/main" id="{D0359631-45A3-ED6C-BB83-A5CC385FCBA4}"/>
              </a:ext>
            </a:extLst>
          </p:cNvPr>
          <p:cNvPicPr>
            <a:picLocks noChangeAspect="1"/>
          </p:cNvPicPr>
          <p:nvPr/>
        </p:nvPicPr>
        <p:blipFill>
          <a:blip r:embed="rId3"/>
          <a:stretch>
            <a:fillRect/>
          </a:stretch>
        </p:blipFill>
        <p:spPr>
          <a:xfrm>
            <a:off x="4362520" y="4797139"/>
            <a:ext cx="3466960" cy="978510"/>
          </a:xfrm>
          <a:prstGeom prst="rect">
            <a:avLst/>
          </a:prstGeom>
        </p:spPr>
      </p:pic>
      <p:sp>
        <p:nvSpPr>
          <p:cNvPr id="6" name="TextBox 5">
            <a:extLst>
              <a:ext uri="{FF2B5EF4-FFF2-40B4-BE49-F238E27FC236}">
                <a16:creationId xmlns:a16="http://schemas.microsoft.com/office/drawing/2014/main" id="{C782369E-1884-2863-FA27-A9D10BCF3CBB}"/>
              </a:ext>
            </a:extLst>
          </p:cNvPr>
          <p:cNvSpPr txBox="1"/>
          <p:nvPr/>
        </p:nvSpPr>
        <p:spPr>
          <a:xfrm>
            <a:off x="1399591" y="4963228"/>
            <a:ext cx="2491274" cy="646331"/>
          </a:xfrm>
          <a:prstGeom prst="rect">
            <a:avLst/>
          </a:prstGeom>
          <a:noFill/>
        </p:spPr>
        <p:txBody>
          <a:bodyPr wrap="square" rtlCol="0">
            <a:spAutoFit/>
          </a:bodyPr>
          <a:lstStyle/>
          <a:p>
            <a:r>
              <a:rPr lang="en-IN" dirty="0"/>
              <a:t>Linear Regression Code Snippet</a:t>
            </a:r>
          </a:p>
        </p:txBody>
      </p:sp>
    </p:spTree>
    <p:extLst>
      <p:ext uri="{BB962C8B-B14F-4D97-AF65-F5344CB8AC3E}">
        <p14:creationId xmlns:p14="http://schemas.microsoft.com/office/powerpoint/2010/main" val="22675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A836-F940-ABD3-DA6D-019F5F001961}"/>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26BFE20E-992F-96AD-B3E5-01202BFEFB27}"/>
              </a:ext>
            </a:extLst>
          </p:cNvPr>
          <p:cNvSpPr>
            <a:spLocks noGrp="1"/>
          </p:cNvSpPr>
          <p:nvPr>
            <p:ph idx="1"/>
          </p:nvPr>
        </p:nvSpPr>
        <p:spPr/>
        <p:txBody>
          <a:bodyPr/>
          <a:lstStyle/>
          <a:p>
            <a:r>
              <a:rPr lang="en-IN" dirty="0"/>
              <a:t>A decision tree builds a flow chart like data structure where each node denotes a test on an attribute, each branch represents the outcome of the test and each leaf node holds a class value.</a:t>
            </a:r>
          </a:p>
          <a:p>
            <a:r>
              <a:rPr lang="en-IN" dirty="0"/>
              <a:t>One of its best advantages is that it does not require data to be scaled and can use raw data</a:t>
            </a:r>
          </a:p>
          <a:p>
            <a:r>
              <a:rPr lang="en-IN" dirty="0"/>
              <a:t>In this project we have employed “</a:t>
            </a:r>
            <a:r>
              <a:rPr lang="en-IN" dirty="0" err="1"/>
              <a:t>GridSearchCv</a:t>
            </a:r>
            <a:r>
              <a:rPr lang="en-IN" dirty="0"/>
              <a:t>” function available in the </a:t>
            </a:r>
            <a:r>
              <a:rPr lang="en-IN" dirty="0" err="1"/>
              <a:t>Sklearn</a:t>
            </a:r>
            <a:r>
              <a:rPr lang="en-IN" dirty="0"/>
              <a:t> library to find the best parameters for our decision tree.</a:t>
            </a:r>
          </a:p>
          <a:p>
            <a:pPr marL="0" indent="0">
              <a:buNone/>
            </a:pPr>
            <a:endParaRPr lang="en-IN" dirty="0"/>
          </a:p>
        </p:txBody>
      </p:sp>
    </p:spTree>
    <p:extLst>
      <p:ext uri="{BB962C8B-B14F-4D97-AF65-F5344CB8AC3E}">
        <p14:creationId xmlns:p14="http://schemas.microsoft.com/office/powerpoint/2010/main" val="132444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53D9F-975E-26AD-4925-650AF2E2EB9F}"/>
              </a:ext>
            </a:extLst>
          </p:cNvPr>
          <p:cNvPicPr>
            <a:picLocks noChangeAspect="1"/>
          </p:cNvPicPr>
          <p:nvPr/>
        </p:nvPicPr>
        <p:blipFill>
          <a:blip r:embed="rId2"/>
          <a:stretch>
            <a:fillRect/>
          </a:stretch>
        </p:blipFill>
        <p:spPr>
          <a:xfrm>
            <a:off x="1686952" y="1134328"/>
            <a:ext cx="8818096" cy="4589344"/>
          </a:xfrm>
          <a:prstGeom prst="rect">
            <a:avLst/>
          </a:prstGeom>
        </p:spPr>
      </p:pic>
      <p:sp>
        <p:nvSpPr>
          <p:cNvPr id="4" name="TextBox 3">
            <a:extLst>
              <a:ext uri="{FF2B5EF4-FFF2-40B4-BE49-F238E27FC236}">
                <a16:creationId xmlns:a16="http://schemas.microsoft.com/office/drawing/2014/main" id="{C33074E3-EBA3-5A7B-90B5-E3C769FF3F18}"/>
              </a:ext>
            </a:extLst>
          </p:cNvPr>
          <p:cNvSpPr txBox="1"/>
          <p:nvPr/>
        </p:nvSpPr>
        <p:spPr>
          <a:xfrm>
            <a:off x="3712028" y="5980922"/>
            <a:ext cx="4767943" cy="369332"/>
          </a:xfrm>
          <a:prstGeom prst="rect">
            <a:avLst/>
          </a:prstGeom>
          <a:noFill/>
        </p:spPr>
        <p:txBody>
          <a:bodyPr wrap="square" rtlCol="0">
            <a:spAutoFit/>
          </a:bodyPr>
          <a:lstStyle/>
          <a:p>
            <a:r>
              <a:rPr lang="en-IN" dirty="0"/>
              <a:t>Finding best parameters for decision tree</a:t>
            </a:r>
          </a:p>
        </p:txBody>
      </p:sp>
    </p:spTree>
    <p:extLst>
      <p:ext uri="{BB962C8B-B14F-4D97-AF65-F5344CB8AC3E}">
        <p14:creationId xmlns:p14="http://schemas.microsoft.com/office/powerpoint/2010/main" val="15558034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770</TotalTime>
  <Words>843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Prediction of fare of Airline tickets</vt:lpstr>
      <vt:lpstr>Abstract</vt:lpstr>
      <vt:lpstr>Introduction</vt:lpstr>
      <vt:lpstr>Method</vt:lpstr>
      <vt:lpstr>PowerPoint Presentation</vt:lpstr>
      <vt:lpstr>Linear Regression</vt:lpstr>
      <vt:lpstr>PowerPoint Presentation</vt:lpstr>
      <vt:lpstr>Decision Tree</vt:lpstr>
      <vt:lpstr>PowerPoint Presentation</vt:lpstr>
      <vt:lpstr>PowerPoint Presentation</vt:lpstr>
      <vt:lpstr>Random Forest</vt:lpstr>
      <vt:lpstr>PowerPoint Presentation</vt:lpstr>
      <vt:lpstr>PowerPoint Presentation</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fare of Airline tickets</dc:title>
  <dc:creator>Prateek Gupta</dc:creator>
  <cp:lastModifiedBy>Prateek Gupta</cp:lastModifiedBy>
  <cp:revision>1</cp:revision>
  <dcterms:created xsi:type="dcterms:W3CDTF">2023-11-05T16:31:29Z</dcterms:created>
  <dcterms:modified xsi:type="dcterms:W3CDTF">2023-11-06T05:21:34Z</dcterms:modified>
</cp:coreProperties>
</file>