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aleway"/>
      <p:regular r:id="rId19"/>
      <p:bold r:id="rId20"/>
      <p:italic r:id="rId21"/>
      <p:boldItalic r:id="rId22"/>
    </p:embeddedFont>
    <p:embeddedFont>
      <p:font typeface="Play"/>
      <p:regular r:id="rId23"/>
      <p:bold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lR4G5XK/UatPMfuJdE+0D/TM3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Play-bold.fntdata"/><Relationship Id="rId23"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44" name="Google Shape;14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 name="Google Shape;15;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2100"/>
              </a:spcAft>
              <a:buClr>
                <a:schemeClr val="dk1"/>
              </a:buClr>
              <a:buSzPts val="1800"/>
              <a:buChar char="■"/>
              <a:defRPr/>
            </a:lvl9pPr>
          </a:lstStyle>
          <a:p/>
        </p:txBody>
      </p:sp>
      <p:sp>
        <p:nvSpPr>
          <p:cNvPr id="16" name="Google Shape;16;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sp>
        <p:nvSpPr>
          <p:cNvPr id="81" name="Google Shape;81;p25"/>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1700"/>
              <a:buNone/>
              <a:defRPr/>
            </a:lvl1pPr>
          </a:lstStyle>
          <a:p/>
        </p:txBody>
      </p:sp>
      <p:sp>
        <p:nvSpPr>
          <p:cNvPr id="82" name="Google Shape;82;p2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3" name="Shape 83"/>
        <p:cNvGrpSpPr/>
        <p:nvPr/>
      </p:nvGrpSpPr>
      <p:grpSpPr>
        <a:xfrm>
          <a:off x="0" y="0"/>
          <a:ext cx="0" cy="0"/>
          <a:chOff x="0" y="0"/>
          <a:chExt cx="0" cy="0"/>
        </a:xfrm>
      </p:grpSpPr>
      <p:grpSp>
        <p:nvGrpSpPr>
          <p:cNvPr id="84" name="Google Shape;84;p26"/>
          <p:cNvGrpSpPr/>
          <p:nvPr/>
        </p:nvGrpSpPr>
        <p:grpSpPr>
          <a:xfrm>
            <a:off x="1107036" y="5558926"/>
            <a:ext cx="994316" cy="61102"/>
            <a:chOff x="4580561" y="2589004"/>
            <a:chExt cx="1064464" cy="25200"/>
          </a:xfrm>
        </p:grpSpPr>
        <p:sp>
          <p:nvSpPr>
            <p:cNvPr id="85" name="Google Shape;85;p26"/>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6"/>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 name="Google Shape;87;p26"/>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88" name="Google Shape;88;p26"/>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2100"/>
              </a:spcBef>
              <a:spcAft>
                <a:spcPts val="0"/>
              </a:spcAft>
              <a:buClr>
                <a:schemeClr val="lt1"/>
              </a:buClr>
              <a:buSzPts val="1500"/>
              <a:buChar char="○"/>
              <a:defRPr>
                <a:solidFill>
                  <a:schemeClr val="lt1"/>
                </a:solidFill>
              </a:defRPr>
            </a:lvl2pPr>
            <a:lvl3pPr indent="-323850" lvl="2" marL="1371600" algn="l">
              <a:lnSpc>
                <a:spcPct val="115000"/>
              </a:lnSpc>
              <a:spcBef>
                <a:spcPts val="2100"/>
              </a:spcBef>
              <a:spcAft>
                <a:spcPts val="0"/>
              </a:spcAft>
              <a:buClr>
                <a:schemeClr val="lt1"/>
              </a:buClr>
              <a:buSzPts val="1500"/>
              <a:buChar char="■"/>
              <a:defRPr>
                <a:solidFill>
                  <a:schemeClr val="lt1"/>
                </a:solidFill>
              </a:defRPr>
            </a:lvl3pPr>
            <a:lvl4pPr indent="-323850" lvl="3" marL="1828800" algn="l">
              <a:lnSpc>
                <a:spcPct val="115000"/>
              </a:lnSpc>
              <a:spcBef>
                <a:spcPts val="2100"/>
              </a:spcBef>
              <a:spcAft>
                <a:spcPts val="0"/>
              </a:spcAft>
              <a:buClr>
                <a:schemeClr val="lt1"/>
              </a:buClr>
              <a:buSzPts val="1500"/>
              <a:buChar char="●"/>
              <a:defRPr>
                <a:solidFill>
                  <a:schemeClr val="lt1"/>
                </a:solidFill>
              </a:defRPr>
            </a:lvl4pPr>
            <a:lvl5pPr indent="-323850" lvl="4" marL="2286000" algn="l">
              <a:lnSpc>
                <a:spcPct val="115000"/>
              </a:lnSpc>
              <a:spcBef>
                <a:spcPts val="2100"/>
              </a:spcBef>
              <a:spcAft>
                <a:spcPts val="0"/>
              </a:spcAft>
              <a:buClr>
                <a:schemeClr val="lt1"/>
              </a:buClr>
              <a:buSzPts val="1500"/>
              <a:buChar char="○"/>
              <a:defRPr>
                <a:solidFill>
                  <a:schemeClr val="lt1"/>
                </a:solidFill>
              </a:defRPr>
            </a:lvl5pPr>
            <a:lvl6pPr indent="-323850" lvl="5" marL="2743200" algn="l">
              <a:lnSpc>
                <a:spcPct val="115000"/>
              </a:lnSpc>
              <a:spcBef>
                <a:spcPts val="2100"/>
              </a:spcBef>
              <a:spcAft>
                <a:spcPts val="0"/>
              </a:spcAft>
              <a:buClr>
                <a:schemeClr val="lt1"/>
              </a:buClr>
              <a:buSzPts val="1500"/>
              <a:buChar char="■"/>
              <a:defRPr>
                <a:solidFill>
                  <a:schemeClr val="lt1"/>
                </a:solidFill>
              </a:defRPr>
            </a:lvl6pPr>
            <a:lvl7pPr indent="-323850" lvl="6" marL="3200400" algn="l">
              <a:lnSpc>
                <a:spcPct val="115000"/>
              </a:lnSpc>
              <a:spcBef>
                <a:spcPts val="2100"/>
              </a:spcBef>
              <a:spcAft>
                <a:spcPts val="0"/>
              </a:spcAft>
              <a:buClr>
                <a:schemeClr val="lt1"/>
              </a:buClr>
              <a:buSzPts val="1500"/>
              <a:buChar char="●"/>
              <a:defRPr>
                <a:solidFill>
                  <a:schemeClr val="lt1"/>
                </a:solidFill>
              </a:defRPr>
            </a:lvl7pPr>
            <a:lvl8pPr indent="-323850" lvl="7" marL="3657600" algn="l">
              <a:lnSpc>
                <a:spcPct val="115000"/>
              </a:lnSpc>
              <a:spcBef>
                <a:spcPts val="2100"/>
              </a:spcBef>
              <a:spcAft>
                <a:spcPts val="0"/>
              </a:spcAft>
              <a:buClr>
                <a:schemeClr val="lt1"/>
              </a:buClr>
              <a:buSzPts val="1500"/>
              <a:buChar char="○"/>
              <a:defRPr>
                <a:solidFill>
                  <a:schemeClr val="lt1"/>
                </a:solidFill>
              </a:defRPr>
            </a:lvl8pPr>
            <a:lvl9pPr indent="-323850" lvl="8" marL="4114800" algn="l">
              <a:lnSpc>
                <a:spcPct val="115000"/>
              </a:lnSpc>
              <a:spcBef>
                <a:spcPts val="2100"/>
              </a:spcBef>
              <a:spcAft>
                <a:spcPts val="2100"/>
              </a:spcAft>
              <a:buClr>
                <a:schemeClr val="lt1"/>
              </a:buClr>
              <a:buSzPts val="1500"/>
              <a:buChar char="■"/>
              <a:defRPr>
                <a:solidFill>
                  <a:schemeClr val="lt1"/>
                </a:solidFill>
              </a:defRPr>
            </a:lvl9pPr>
          </a:lstStyle>
          <a:p/>
        </p:txBody>
      </p:sp>
      <p:sp>
        <p:nvSpPr>
          <p:cNvPr id="89" name="Google Shape;89;p2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9" name="Shape 19"/>
        <p:cNvGrpSpPr/>
        <p:nvPr/>
      </p:nvGrpSpPr>
      <p:grpSpPr>
        <a:xfrm>
          <a:off x="0" y="0"/>
          <a:ext cx="0" cy="0"/>
          <a:chOff x="0" y="0"/>
          <a:chExt cx="0" cy="0"/>
        </a:xfrm>
      </p:grpSpPr>
      <p:sp>
        <p:nvSpPr>
          <p:cNvPr id="20" name="Google Shape;20;p17"/>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17"/>
          <p:cNvGrpSpPr/>
          <p:nvPr/>
        </p:nvGrpSpPr>
        <p:grpSpPr>
          <a:xfrm>
            <a:off x="1107036" y="1588427"/>
            <a:ext cx="994316" cy="61102"/>
            <a:chOff x="4580561" y="2589004"/>
            <a:chExt cx="1064464" cy="25200"/>
          </a:xfrm>
        </p:grpSpPr>
        <p:sp>
          <p:nvSpPr>
            <p:cNvPr id="22" name="Google Shape;22;p1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 name="Google Shape;24;p17"/>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5600"/>
              <a:buNone/>
              <a:defRPr sz="5600">
                <a:solidFill>
                  <a:schemeClr val="dk2"/>
                </a:solidFill>
              </a:defRPr>
            </a:lvl1pPr>
            <a:lvl2pPr lvl="1" algn="l">
              <a:lnSpc>
                <a:spcPct val="100000"/>
              </a:lnSpc>
              <a:spcBef>
                <a:spcPts val="0"/>
              </a:spcBef>
              <a:spcAft>
                <a:spcPts val="0"/>
              </a:spcAft>
              <a:buClr>
                <a:schemeClr val="dk2"/>
              </a:buClr>
              <a:buSzPts val="5600"/>
              <a:buNone/>
              <a:defRPr sz="5600">
                <a:solidFill>
                  <a:schemeClr val="dk2"/>
                </a:solidFill>
              </a:defRPr>
            </a:lvl2pPr>
            <a:lvl3pPr lvl="2" algn="l">
              <a:lnSpc>
                <a:spcPct val="100000"/>
              </a:lnSpc>
              <a:spcBef>
                <a:spcPts val="0"/>
              </a:spcBef>
              <a:spcAft>
                <a:spcPts val="0"/>
              </a:spcAft>
              <a:buClr>
                <a:schemeClr val="dk2"/>
              </a:buClr>
              <a:buSzPts val="5600"/>
              <a:buNone/>
              <a:defRPr sz="5600">
                <a:solidFill>
                  <a:schemeClr val="dk2"/>
                </a:solidFill>
              </a:defRPr>
            </a:lvl3pPr>
            <a:lvl4pPr lvl="3" algn="l">
              <a:lnSpc>
                <a:spcPct val="100000"/>
              </a:lnSpc>
              <a:spcBef>
                <a:spcPts val="0"/>
              </a:spcBef>
              <a:spcAft>
                <a:spcPts val="0"/>
              </a:spcAft>
              <a:buClr>
                <a:schemeClr val="dk2"/>
              </a:buClr>
              <a:buSzPts val="5600"/>
              <a:buNone/>
              <a:defRPr sz="5600">
                <a:solidFill>
                  <a:schemeClr val="dk2"/>
                </a:solidFill>
              </a:defRPr>
            </a:lvl4pPr>
            <a:lvl5pPr lvl="4" algn="l">
              <a:lnSpc>
                <a:spcPct val="100000"/>
              </a:lnSpc>
              <a:spcBef>
                <a:spcPts val="0"/>
              </a:spcBef>
              <a:spcAft>
                <a:spcPts val="0"/>
              </a:spcAft>
              <a:buClr>
                <a:schemeClr val="dk2"/>
              </a:buClr>
              <a:buSzPts val="5600"/>
              <a:buNone/>
              <a:defRPr sz="5600">
                <a:solidFill>
                  <a:schemeClr val="dk2"/>
                </a:solidFill>
              </a:defRPr>
            </a:lvl5pPr>
            <a:lvl6pPr lvl="5" algn="l">
              <a:lnSpc>
                <a:spcPct val="100000"/>
              </a:lnSpc>
              <a:spcBef>
                <a:spcPts val="0"/>
              </a:spcBef>
              <a:spcAft>
                <a:spcPts val="0"/>
              </a:spcAft>
              <a:buClr>
                <a:schemeClr val="dk2"/>
              </a:buClr>
              <a:buSzPts val="5600"/>
              <a:buNone/>
              <a:defRPr sz="5600">
                <a:solidFill>
                  <a:schemeClr val="dk2"/>
                </a:solidFill>
              </a:defRPr>
            </a:lvl6pPr>
            <a:lvl7pPr lvl="6" algn="l">
              <a:lnSpc>
                <a:spcPct val="100000"/>
              </a:lnSpc>
              <a:spcBef>
                <a:spcPts val="0"/>
              </a:spcBef>
              <a:spcAft>
                <a:spcPts val="0"/>
              </a:spcAft>
              <a:buClr>
                <a:schemeClr val="dk2"/>
              </a:buClr>
              <a:buSzPts val="5600"/>
              <a:buNone/>
              <a:defRPr sz="5600">
                <a:solidFill>
                  <a:schemeClr val="dk2"/>
                </a:solidFill>
              </a:defRPr>
            </a:lvl7pPr>
            <a:lvl8pPr lvl="7" algn="l">
              <a:lnSpc>
                <a:spcPct val="100000"/>
              </a:lnSpc>
              <a:spcBef>
                <a:spcPts val="0"/>
              </a:spcBef>
              <a:spcAft>
                <a:spcPts val="0"/>
              </a:spcAft>
              <a:buClr>
                <a:schemeClr val="dk2"/>
              </a:buClr>
              <a:buSzPts val="5600"/>
              <a:buNone/>
              <a:defRPr sz="5600">
                <a:solidFill>
                  <a:schemeClr val="dk2"/>
                </a:solidFill>
              </a:defRPr>
            </a:lvl8pPr>
            <a:lvl9pPr lvl="8" algn="l">
              <a:lnSpc>
                <a:spcPct val="100000"/>
              </a:lnSpc>
              <a:spcBef>
                <a:spcPts val="0"/>
              </a:spcBef>
              <a:spcAft>
                <a:spcPts val="0"/>
              </a:spcAft>
              <a:buClr>
                <a:schemeClr val="dk2"/>
              </a:buClr>
              <a:buSzPts val="5600"/>
              <a:buNone/>
              <a:defRPr sz="5600">
                <a:solidFill>
                  <a:schemeClr val="dk2"/>
                </a:solidFill>
              </a:defRPr>
            </a:lvl9pPr>
          </a:lstStyle>
          <a:p/>
        </p:txBody>
      </p:sp>
      <p:sp>
        <p:nvSpPr>
          <p:cNvPr id="25" name="Google Shape;25;p17"/>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26" name="Google Shape;26;p1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grpSp>
        <p:nvGrpSpPr>
          <p:cNvPr id="28" name="Google Shape;28;p18"/>
          <p:cNvGrpSpPr/>
          <p:nvPr/>
        </p:nvGrpSpPr>
        <p:grpSpPr>
          <a:xfrm>
            <a:off x="1107036" y="1588427"/>
            <a:ext cx="994316" cy="61102"/>
            <a:chOff x="4580561" y="2589004"/>
            <a:chExt cx="1064464" cy="25200"/>
          </a:xfrm>
        </p:grpSpPr>
        <p:sp>
          <p:nvSpPr>
            <p:cNvPr id="29" name="Google Shape;29;p1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18"/>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2" name="Google Shape;32;p1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1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9"/>
          <p:cNvGrpSpPr/>
          <p:nvPr/>
        </p:nvGrpSpPr>
        <p:grpSpPr>
          <a:xfrm>
            <a:off x="1107036" y="1588427"/>
            <a:ext cx="994316" cy="61102"/>
            <a:chOff x="4580561" y="2589004"/>
            <a:chExt cx="1064464" cy="25200"/>
          </a:xfrm>
        </p:grpSpPr>
        <p:sp>
          <p:nvSpPr>
            <p:cNvPr id="36" name="Google Shape;36;p1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9"/>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39" name="Google Shape;39;p19"/>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40" name="Google Shape;40;p1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2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 name="Google Shape;43;p20"/>
          <p:cNvGrpSpPr/>
          <p:nvPr/>
        </p:nvGrpSpPr>
        <p:grpSpPr>
          <a:xfrm>
            <a:off x="1107036" y="1588427"/>
            <a:ext cx="994316" cy="61102"/>
            <a:chOff x="4580561" y="2589004"/>
            <a:chExt cx="1064464" cy="25200"/>
          </a:xfrm>
        </p:grpSpPr>
        <p:sp>
          <p:nvSpPr>
            <p:cNvPr id="44" name="Google Shape;44;p2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0"/>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47" name="Google Shape;47;p20"/>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48" name="Google Shape;48;p20"/>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49" name="Google Shape;49;p2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21"/>
          <p:cNvGrpSpPr/>
          <p:nvPr/>
        </p:nvGrpSpPr>
        <p:grpSpPr>
          <a:xfrm>
            <a:off x="1107036" y="1588427"/>
            <a:ext cx="994316" cy="61102"/>
            <a:chOff x="4580561" y="2589004"/>
            <a:chExt cx="1064464" cy="25200"/>
          </a:xfrm>
        </p:grpSpPr>
        <p:sp>
          <p:nvSpPr>
            <p:cNvPr id="53" name="Google Shape;53;p2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21"/>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56" name="Google Shape;56;p2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2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22"/>
          <p:cNvGrpSpPr/>
          <p:nvPr/>
        </p:nvGrpSpPr>
        <p:grpSpPr>
          <a:xfrm>
            <a:off x="1107036" y="1588427"/>
            <a:ext cx="994316" cy="61102"/>
            <a:chOff x="4580561" y="2589004"/>
            <a:chExt cx="1064464" cy="25200"/>
          </a:xfrm>
        </p:grpSpPr>
        <p:sp>
          <p:nvSpPr>
            <p:cNvPr id="60" name="Google Shape;60;p2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22"/>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63" name="Google Shape;63;p22"/>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64" name="Google Shape;64;p2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5" name="Shape 65"/>
        <p:cNvGrpSpPr/>
        <p:nvPr/>
      </p:nvGrpSpPr>
      <p:grpSpPr>
        <a:xfrm>
          <a:off x="0" y="0"/>
          <a:ext cx="0" cy="0"/>
          <a:chOff x="0" y="0"/>
          <a:chExt cx="0" cy="0"/>
        </a:xfrm>
      </p:grpSpPr>
      <p:grpSp>
        <p:nvGrpSpPr>
          <p:cNvPr id="66" name="Google Shape;66;p23"/>
          <p:cNvGrpSpPr/>
          <p:nvPr/>
        </p:nvGrpSpPr>
        <p:grpSpPr>
          <a:xfrm>
            <a:off x="1107036" y="5558926"/>
            <a:ext cx="994316" cy="61102"/>
            <a:chOff x="4580561" y="2589004"/>
            <a:chExt cx="1064464" cy="25200"/>
          </a:xfrm>
        </p:grpSpPr>
        <p:sp>
          <p:nvSpPr>
            <p:cNvPr id="67" name="Google Shape;67;p2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23"/>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0" name="Google Shape;70;p2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1" name="Shape 71"/>
        <p:cNvGrpSpPr/>
        <p:nvPr/>
      </p:nvGrpSpPr>
      <p:grpSpPr>
        <a:xfrm>
          <a:off x="0" y="0"/>
          <a:ext cx="0" cy="0"/>
          <a:chOff x="0" y="0"/>
          <a:chExt cx="0" cy="0"/>
        </a:xfrm>
      </p:grpSpPr>
      <p:sp>
        <p:nvSpPr>
          <p:cNvPr id="72" name="Google Shape;72;p24"/>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p24"/>
          <p:cNvGrpSpPr/>
          <p:nvPr/>
        </p:nvGrpSpPr>
        <p:grpSpPr>
          <a:xfrm>
            <a:off x="1107036" y="1588427"/>
            <a:ext cx="994316" cy="61102"/>
            <a:chOff x="4580561" y="2589004"/>
            <a:chExt cx="1064464" cy="25200"/>
          </a:xfrm>
        </p:grpSpPr>
        <p:sp>
          <p:nvSpPr>
            <p:cNvPr id="74" name="Google Shape;74;p2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24"/>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77" name="Google Shape;77;p24"/>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78" name="Google Shape;78;p24"/>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79" name="Google Shape;79;p2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9pPr>
          </a:lstStyle>
          <a:p/>
        </p:txBody>
      </p:sp>
      <p:sp>
        <p:nvSpPr>
          <p:cNvPr id="11" name="Google Shape;11;p1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2100"/>
              </a:spcBef>
              <a:spcAft>
                <a:spcPts val="210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12" name="Google Shape;12;p1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Team : Tech-Know-Brats</a:t>
            </a:r>
            <a:endParaRPr/>
          </a:p>
        </p:txBody>
      </p:sp>
      <p:sp>
        <p:nvSpPr>
          <p:cNvPr id="97" name="Google Shape;97;p1"/>
          <p:cNvSpPr txBox="1"/>
          <p:nvPr>
            <p:ph idx="1" type="body"/>
          </p:nvPr>
        </p:nvSpPr>
        <p:spPr>
          <a:xfrm>
            <a:off x="838200" y="1825624"/>
            <a:ext cx="10515600" cy="454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IN" sz="3200">
                <a:solidFill>
                  <a:schemeClr val="dk1"/>
                </a:solidFill>
                <a:latin typeface="Arial"/>
                <a:ea typeface="Arial"/>
                <a:cs typeface="Arial"/>
                <a:sym typeface="Arial"/>
              </a:rPr>
              <a:t>B</a:t>
            </a:r>
            <a:r>
              <a:rPr b="1" lang="en-IN" sz="2000">
                <a:solidFill>
                  <a:schemeClr val="dk1"/>
                </a:solidFill>
                <a:latin typeface="Arial"/>
                <a:ea typeface="Arial"/>
                <a:cs typeface="Arial"/>
                <a:sym typeface="Arial"/>
              </a:rPr>
              <a:t>ACKGROUND</a:t>
            </a:r>
            <a:endParaRPr/>
          </a:p>
          <a:p>
            <a:pPr indent="0" lvl="0" marL="0" rtl="0" algn="just">
              <a:lnSpc>
                <a:spcPct val="90000"/>
              </a:lnSpc>
              <a:spcBef>
                <a:spcPts val="1000"/>
              </a:spcBef>
              <a:spcAft>
                <a:spcPts val="0"/>
              </a:spcAft>
              <a:buSzPts val="2800"/>
              <a:buNone/>
            </a:pPr>
            <a:r>
              <a:rPr lang="en-IN" sz="2000">
                <a:latin typeface="Play"/>
                <a:ea typeface="Play"/>
                <a:cs typeface="Play"/>
                <a:sym typeface="Play"/>
              </a:rPr>
              <a:t>Passwords are ubiquitous today on any platform, on possibly any website. But to remember so difficult passwords and that too on numerous websites seems daunting and therefore you can devise a project illustrating graphical password strategy. This will allow the user to set passwords in the form of graphical presentation in a certain pattern and later use that pattern to login the system.</a:t>
            </a:r>
            <a:endParaRPr/>
          </a:p>
          <a:p>
            <a:pPr indent="0" lvl="0" marL="0" rtl="0" algn="just">
              <a:lnSpc>
                <a:spcPct val="90000"/>
              </a:lnSpc>
              <a:spcBef>
                <a:spcPts val="0"/>
              </a:spcBef>
              <a:spcAft>
                <a:spcPts val="0"/>
              </a:spcAft>
              <a:buClr>
                <a:schemeClr val="dk1"/>
              </a:buClr>
              <a:buSzPts val="2800"/>
              <a:buNone/>
            </a:pPr>
            <a:r>
              <a:t/>
            </a:r>
            <a:endParaRPr sz="2000">
              <a:latin typeface="Calibri"/>
              <a:ea typeface="Calibri"/>
              <a:cs typeface="Calibri"/>
              <a:sym typeface="Calibri"/>
            </a:endParaRPr>
          </a:p>
          <a:p>
            <a:pPr indent="0" lvl="0" marL="0" rtl="0" algn="just">
              <a:lnSpc>
                <a:spcPct val="90000"/>
              </a:lnSpc>
              <a:spcBef>
                <a:spcPts val="0"/>
              </a:spcBef>
              <a:spcAft>
                <a:spcPts val="0"/>
              </a:spcAft>
              <a:buClr>
                <a:schemeClr val="dk1"/>
              </a:buClr>
              <a:buSzPts val="28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b="1" lang="en-IN" sz="3200">
                <a:solidFill>
                  <a:schemeClr val="dk1"/>
                </a:solidFill>
                <a:latin typeface="Arial"/>
                <a:ea typeface="Arial"/>
                <a:cs typeface="Arial"/>
                <a:sym typeface="Arial"/>
              </a:rPr>
              <a:t>R</a:t>
            </a:r>
            <a:r>
              <a:rPr b="1" lang="en-IN" sz="2000">
                <a:solidFill>
                  <a:schemeClr val="dk1"/>
                </a:solidFill>
                <a:latin typeface="Arial"/>
                <a:ea typeface="Arial"/>
                <a:cs typeface="Arial"/>
                <a:sym typeface="Arial"/>
              </a:rPr>
              <a:t>ECORD </a:t>
            </a:r>
            <a:r>
              <a:rPr b="1" lang="en-IN" sz="3200">
                <a:solidFill>
                  <a:schemeClr val="dk1"/>
                </a:solidFill>
                <a:latin typeface="Arial"/>
                <a:ea typeface="Arial"/>
                <a:cs typeface="Arial"/>
                <a:sym typeface="Arial"/>
              </a:rPr>
              <a:t>A</a:t>
            </a:r>
            <a:r>
              <a:rPr b="1" lang="en-IN" sz="2000">
                <a:solidFill>
                  <a:schemeClr val="dk1"/>
                </a:solidFill>
                <a:latin typeface="Arial"/>
                <a:ea typeface="Arial"/>
                <a:cs typeface="Arial"/>
                <a:sym typeface="Arial"/>
              </a:rPr>
              <a:t>ND </a:t>
            </a:r>
            <a:r>
              <a:rPr b="1" lang="en-IN" sz="3200">
                <a:solidFill>
                  <a:schemeClr val="dk1"/>
                </a:solidFill>
                <a:latin typeface="Arial"/>
                <a:ea typeface="Arial"/>
                <a:cs typeface="Arial"/>
                <a:sym typeface="Arial"/>
              </a:rPr>
              <a:t>V</a:t>
            </a:r>
            <a:r>
              <a:rPr b="1" lang="en-IN" sz="2000">
                <a:solidFill>
                  <a:schemeClr val="dk1"/>
                </a:solidFill>
                <a:latin typeface="Arial"/>
                <a:ea typeface="Arial"/>
                <a:cs typeface="Arial"/>
                <a:sym typeface="Arial"/>
              </a:rPr>
              <a:t>ISION </a:t>
            </a:r>
            <a:r>
              <a:rPr b="1" lang="en-IN" sz="3200">
                <a:solidFill>
                  <a:schemeClr val="dk1"/>
                </a:solidFill>
                <a:latin typeface="Arial"/>
                <a:ea typeface="Arial"/>
                <a:cs typeface="Arial"/>
                <a:sym typeface="Arial"/>
              </a:rPr>
              <a:t>T</a:t>
            </a:r>
            <a:r>
              <a:rPr b="1" lang="en-IN" sz="2000">
                <a:solidFill>
                  <a:schemeClr val="dk1"/>
                </a:solidFill>
                <a:latin typeface="Arial"/>
                <a:ea typeface="Arial"/>
                <a:cs typeface="Arial"/>
                <a:sym typeface="Arial"/>
              </a:rPr>
              <a:t>O </a:t>
            </a:r>
            <a:r>
              <a:rPr b="1" lang="en-IN" sz="3200">
                <a:solidFill>
                  <a:schemeClr val="dk1"/>
                </a:solidFill>
                <a:latin typeface="Arial"/>
                <a:ea typeface="Arial"/>
                <a:cs typeface="Arial"/>
                <a:sym typeface="Arial"/>
              </a:rPr>
              <a:t>S</a:t>
            </a:r>
            <a:r>
              <a:rPr b="1" lang="en-IN" sz="2000">
                <a:solidFill>
                  <a:schemeClr val="dk1"/>
                </a:solidFill>
                <a:latin typeface="Arial"/>
                <a:ea typeface="Arial"/>
                <a:cs typeface="Arial"/>
                <a:sym typeface="Arial"/>
              </a:rPr>
              <a:t>UCCEED</a:t>
            </a:r>
            <a:endParaRPr/>
          </a:p>
          <a:p>
            <a:pPr indent="0" lvl="0" marL="0" rtl="0" algn="just">
              <a:lnSpc>
                <a:spcPct val="90000"/>
              </a:lnSpc>
              <a:spcBef>
                <a:spcPts val="1000"/>
              </a:spcBef>
              <a:spcAft>
                <a:spcPts val="0"/>
              </a:spcAft>
              <a:buSzPts val="2800"/>
              <a:buNone/>
            </a:pPr>
            <a:r>
              <a:rPr lang="en-IN" sz="2000">
                <a:latin typeface="Play"/>
                <a:ea typeface="Play"/>
                <a:cs typeface="Play"/>
                <a:sym typeface="Play"/>
              </a:rPr>
              <a:t>The project is an authentication system that validates user for accessing the system only when they have input correct password. The project involves graphical user authentication. There are varieties of password systems available, many of which have failed due to bot attacks while few have sustained it but to a limit. In short, almost all the passwords available today can be broken to a limit. Hence this project is aimed to achieve the highest security in authenticating users.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Competitive advantages</a:t>
            </a:r>
            <a:endParaRPr/>
          </a:p>
        </p:txBody>
      </p:sp>
      <p:sp>
        <p:nvSpPr>
          <p:cNvPr id="153" name="Google Shape;15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just">
              <a:lnSpc>
                <a:spcPct val="90000"/>
              </a:lnSpc>
              <a:spcBef>
                <a:spcPts val="1000"/>
              </a:spcBef>
              <a:spcAft>
                <a:spcPts val="0"/>
              </a:spcAft>
              <a:buClr>
                <a:schemeClr val="dk1"/>
              </a:buClr>
              <a:buSzPts val="2800"/>
              <a:buNone/>
            </a:pPr>
            <a:r>
              <a:rPr lang="en-IN"/>
              <a:t>Keeping user’s private information secure is the most important aspect of a business and this model will help businesses to solve this purpose by enabling the user to login In a different way as mentioned in the above slides.</a:t>
            </a:r>
            <a:endParaRPr/>
          </a:p>
          <a:p>
            <a:pPr indent="-50800" lvl="0" marL="228600" rtl="0" algn="just">
              <a:lnSpc>
                <a:spcPct val="90000"/>
              </a:lnSpc>
              <a:spcBef>
                <a:spcPts val="3100"/>
              </a:spcBef>
              <a:spcAft>
                <a:spcPts val="0"/>
              </a:spcAft>
              <a:buClr>
                <a:schemeClr val="dk1"/>
              </a:buClr>
              <a:buSzPts val="2800"/>
              <a:buNone/>
            </a:pPr>
            <a:r>
              <a:rPr lang="en-IN"/>
              <a:t>We will implement this model in such a way that it can be fitted with different frameworks and we will outsource it to new or already established startups so that they can improve their users privacy.</a:t>
            </a:r>
            <a:endParaRPr/>
          </a:p>
          <a:p>
            <a:pPr indent="-50800" lvl="0" marL="228600" rtl="0" algn="just">
              <a:lnSpc>
                <a:spcPct val="90000"/>
              </a:lnSpc>
              <a:spcBef>
                <a:spcPts val="3100"/>
              </a:spcBef>
              <a:spcAft>
                <a:spcPts val="2100"/>
              </a:spcAft>
              <a:buClr>
                <a:schemeClr val="dk1"/>
              </a:buClr>
              <a:buSzPts val="2800"/>
              <a:buNone/>
            </a:pPr>
            <a:r>
              <a:rPr lang="en-IN"/>
              <a:t>Not only that, this can be easily integrated to management systems and can be customized as well. More recently, banking sites are shifting towards graphical interfaces.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Assumptions and Risks</a:t>
            </a:r>
            <a:endParaRPr/>
          </a:p>
        </p:txBody>
      </p:sp>
      <p:sp>
        <p:nvSpPr>
          <p:cNvPr id="159" name="Google Shape;15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b="1" lang="en-IN" sz="3200">
                <a:solidFill>
                  <a:schemeClr val="dk1"/>
                </a:solidFill>
                <a:latin typeface="Arial"/>
                <a:ea typeface="Arial"/>
                <a:cs typeface="Arial"/>
                <a:sym typeface="Arial"/>
              </a:rPr>
              <a:t>SWOT</a:t>
            </a:r>
            <a:endParaRPr sz="3200"/>
          </a:p>
          <a:p>
            <a:pPr indent="0" lvl="0" marL="0" rtl="0" algn="l">
              <a:lnSpc>
                <a:spcPct val="90000"/>
              </a:lnSpc>
              <a:spcBef>
                <a:spcPts val="0"/>
              </a:spcBef>
              <a:spcAft>
                <a:spcPts val="0"/>
              </a:spcAft>
              <a:buClr>
                <a:schemeClr val="dk1"/>
              </a:buClr>
              <a:buSzPts val="2800"/>
              <a:buNone/>
            </a:pPr>
            <a:r>
              <a:rPr lang="en-IN"/>
              <a:t>STRENGTHS : Secure, Easy to use, Easy Integration.</a:t>
            </a:r>
            <a:endParaRPr/>
          </a:p>
          <a:p>
            <a:pPr indent="0" lvl="0" marL="0" rtl="0" algn="l">
              <a:lnSpc>
                <a:spcPct val="90000"/>
              </a:lnSpc>
              <a:spcBef>
                <a:spcPts val="0"/>
              </a:spcBef>
              <a:spcAft>
                <a:spcPts val="0"/>
              </a:spcAft>
              <a:buClr>
                <a:schemeClr val="dk1"/>
              </a:buClr>
              <a:buSzPts val="2800"/>
              <a:buNone/>
            </a:pPr>
            <a:r>
              <a:rPr lang="en-IN"/>
              <a:t>WEAKNESSES: Limited Patterns (Can be increased based on Scalability)</a:t>
            </a:r>
            <a:endParaRPr/>
          </a:p>
          <a:p>
            <a:pPr indent="0" lvl="0" marL="0" rtl="0" algn="l">
              <a:lnSpc>
                <a:spcPct val="90000"/>
              </a:lnSpc>
              <a:spcBef>
                <a:spcPts val="0"/>
              </a:spcBef>
              <a:spcAft>
                <a:spcPts val="0"/>
              </a:spcAft>
              <a:buClr>
                <a:schemeClr val="dk1"/>
              </a:buClr>
              <a:buSzPts val="2800"/>
              <a:buNone/>
            </a:pPr>
            <a:r>
              <a:rPr lang="en-IN"/>
              <a:t>OPPORTUNITIES: First mover advantage and new in market space.</a:t>
            </a:r>
            <a:endParaRPr/>
          </a:p>
          <a:p>
            <a:pPr indent="0" lvl="0" marL="0" rtl="0" algn="l">
              <a:lnSpc>
                <a:spcPct val="90000"/>
              </a:lnSpc>
              <a:spcBef>
                <a:spcPts val="0"/>
              </a:spcBef>
              <a:spcAft>
                <a:spcPts val="0"/>
              </a:spcAft>
              <a:buClr>
                <a:schemeClr val="dk1"/>
              </a:buClr>
              <a:buSzPts val="2800"/>
              <a:buNone/>
            </a:pPr>
            <a:r>
              <a:rPr lang="en-IN"/>
              <a:t>THREATS: Needs more security developments against breach and other factors.</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SzPts val="2800"/>
              <a:buNone/>
            </a:pPr>
            <a:r>
              <a:rPr b="1" lang="en-IN" sz="3200">
                <a:solidFill>
                  <a:schemeClr val="dk1"/>
                </a:solidFill>
                <a:latin typeface="Arial"/>
                <a:ea typeface="Arial"/>
                <a:cs typeface="Arial"/>
                <a:sym typeface="Arial"/>
              </a:rPr>
              <a:t>C</a:t>
            </a:r>
            <a:r>
              <a:rPr b="1" lang="en-IN" sz="1600">
                <a:solidFill>
                  <a:schemeClr val="dk1"/>
                </a:solidFill>
                <a:latin typeface="Arial"/>
                <a:ea typeface="Arial"/>
                <a:cs typeface="Arial"/>
                <a:sym typeface="Arial"/>
              </a:rPr>
              <a:t>ONCERNS</a:t>
            </a:r>
            <a:r>
              <a:rPr b="1" lang="en-IN" sz="3200">
                <a:solidFill>
                  <a:schemeClr val="dk1"/>
                </a:solidFill>
                <a:latin typeface="Arial"/>
                <a:ea typeface="Arial"/>
                <a:cs typeface="Arial"/>
                <a:sym typeface="Arial"/>
              </a:rPr>
              <a:t> </a:t>
            </a:r>
            <a:endParaRPr/>
          </a:p>
          <a:p>
            <a:pPr indent="0" lvl="0" marL="0" rtl="0" algn="just">
              <a:lnSpc>
                <a:spcPct val="90000"/>
              </a:lnSpc>
              <a:spcBef>
                <a:spcPts val="0"/>
              </a:spcBef>
              <a:spcAft>
                <a:spcPts val="0"/>
              </a:spcAft>
              <a:buSzPts val="2800"/>
              <a:buNone/>
            </a:pPr>
            <a:r>
              <a:rPr lang="en-IN" sz="1600"/>
              <a:t>As of now the patterns and permutations of selecting the images is limited hence does not provides the user with a lot of choices. This can be problematic because if the project is used on a large scale, many people might end up selecting the same order of images and hence might have same password. We will mitigate this challenge by increasing the number of photos and introducing more categories to the kind of images the user can select. At a later stage we also plan to implement a method wherein the actual images selected also becomes important in addition to the order of images. This is to say the order and actual image both will be required to login.</a:t>
            </a:r>
            <a:endParaRPr/>
          </a:p>
          <a:p>
            <a:pPr indent="0" lvl="0" marL="0" rtl="0" algn="l">
              <a:lnSpc>
                <a:spcPct val="90000"/>
              </a:lnSpc>
              <a:spcBef>
                <a:spcPts val="0"/>
              </a:spcBef>
              <a:spcAft>
                <a:spcPts val="0"/>
              </a:spcAft>
              <a:buSzPts val="2800"/>
              <a:buNone/>
            </a:pPr>
            <a:r>
              <a:t/>
            </a:r>
            <a:endParaRPr b="1" sz="3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Summary</a:t>
            </a:r>
            <a:endParaRPr/>
          </a:p>
        </p:txBody>
      </p:sp>
      <p:sp>
        <p:nvSpPr>
          <p:cNvPr id="165" name="Google Shape;16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IN" sz="1800">
                <a:latin typeface="Calibri"/>
                <a:ea typeface="Calibri"/>
                <a:cs typeface="Calibri"/>
                <a:sym typeface="Calibri"/>
              </a:rPr>
              <a:t>The project is an authentication system that validates user for accessing the system only when they have input correct password. The project involves three levels of user authentication. There are varieties of password systems available, many of which have failed due to bot attacks while few have sustained it but to a limit. In short, almost all the passwords available today can be broken to a limit. Hence this project is aimed to achieve the highest security in authenticating users.</a:t>
            </a:r>
            <a:endParaRPr/>
          </a:p>
          <a:p>
            <a:pPr indent="0" lvl="0" marL="0" rtl="0" algn="l">
              <a:lnSpc>
                <a:spcPct val="90000"/>
              </a:lnSpc>
              <a:spcBef>
                <a:spcPts val="2100"/>
              </a:spcBef>
              <a:spcAft>
                <a:spcPts val="0"/>
              </a:spcAft>
              <a:buSzPts val="2800"/>
              <a:buNone/>
            </a:pPr>
            <a:r>
              <a:rPr lang="en-IN" sz="1800">
                <a:latin typeface="Calibri"/>
                <a:ea typeface="Calibri"/>
                <a:cs typeface="Calibri"/>
                <a:sym typeface="Calibri"/>
              </a:rPr>
              <a:t>Many users find the most widespread text‐based password systems unfriendly, so in the case of three level password we tried creating a simple user interface and providing users with the best possible comfort in solving password.</a:t>
            </a:r>
            <a:endParaRPr sz="1800">
              <a:latin typeface="Calibri"/>
              <a:ea typeface="Calibri"/>
              <a:cs typeface="Calibri"/>
              <a:sym typeface="Calibri"/>
            </a:endParaRPr>
          </a:p>
          <a:p>
            <a:pPr indent="0" lvl="0" marL="0" rtl="0" algn="l">
              <a:lnSpc>
                <a:spcPct val="90000"/>
              </a:lnSpc>
              <a:spcBef>
                <a:spcPts val="2100"/>
              </a:spcBef>
              <a:spcAft>
                <a:spcPts val="0"/>
              </a:spcAft>
              <a:buSzPts val="2800"/>
              <a:buNone/>
            </a:pPr>
            <a:r>
              <a:rPr lang="en-IN" sz="1800">
                <a:latin typeface="Calibri"/>
                <a:ea typeface="Calibri"/>
                <a:cs typeface="Calibri"/>
                <a:sym typeface="Calibri"/>
              </a:rPr>
              <a:t>The image based password will work in a way that users need to keep track of positions and that will act as password. Users have to select the positions as set by them initially.</a:t>
            </a:r>
            <a:endParaRPr sz="1800">
              <a:latin typeface="Calibri"/>
              <a:ea typeface="Calibri"/>
              <a:cs typeface="Calibri"/>
              <a:sym typeface="Calibri"/>
            </a:endParaRPr>
          </a:p>
          <a:p>
            <a:pPr indent="0" lvl="0" marL="0" rtl="0" algn="l">
              <a:lnSpc>
                <a:spcPct val="90000"/>
              </a:lnSpc>
              <a:spcBef>
                <a:spcPts val="2100"/>
              </a:spcBef>
              <a:spcAft>
                <a:spcPts val="0"/>
              </a:spcAft>
              <a:buSzPts val="2800"/>
              <a:buNone/>
            </a:pPr>
            <a:r>
              <a:t/>
            </a:r>
            <a:endParaRPr sz="1800">
              <a:latin typeface="Calibri"/>
              <a:ea typeface="Calibri"/>
              <a:cs typeface="Calibri"/>
              <a:sym typeface="Calibri"/>
            </a:endParaRPr>
          </a:p>
          <a:p>
            <a:pPr indent="0" lvl="0" marL="0" rtl="0" algn="l">
              <a:lnSpc>
                <a:spcPct val="90000"/>
              </a:lnSpc>
              <a:spcBef>
                <a:spcPts val="2100"/>
              </a:spcBef>
              <a:spcAft>
                <a:spcPts val="210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IN"/>
              <a:t>Q ‘n’ A</a:t>
            </a:r>
            <a:endParaRPr/>
          </a:p>
        </p:txBody>
      </p:sp>
      <p:sp>
        <p:nvSpPr>
          <p:cNvPr id="171" name="Google Shape;17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ctr">
              <a:lnSpc>
                <a:spcPct val="90000"/>
              </a:lnSpc>
              <a:spcBef>
                <a:spcPts val="0"/>
              </a:spcBef>
              <a:spcAft>
                <a:spcPts val="0"/>
              </a:spcAft>
              <a:buClr>
                <a:schemeClr val="dk1"/>
              </a:buClr>
              <a:buSzPts val="2800"/>
              <a:buNone/>
            </a:pPr>
            <a:r>
              <a:t/>
            </a:r>
            <a:endParaRPr sz="1100">
              <a:solidFill>
                <a:schemeClr val="dk1"/>
              </a:solidFill>
            </a:endParaRPr>
          </a:p>
          <a:p>
            <a:pPr indent="-50800" lvl="0" marL="228600" rtl="0" algn="ctr">
              <a:lnSpc>
                <a:spcPct val="90000"/>
              </a:lnSpc>
              <a:spcBef>
                <a:spcPts val="2100"/>
              </a:spcBef>
              <a:spcAft>
                <a:spcPts val="0"/>
              </a:spcAft>
              <a:buClr>
                <a:schemeClr val="dk1"/>
              </a:buClr>
              <a:buSzPts val="2800"/>
              <a:buNone/>
            </a:pPr>
            <a:r>
              <a:t/>
            </a:r>
            <a:endParaRPr sz="4000">
              <a:solidFill>
                <a:schemeClr val="dk1"/>
              </a:solidFill>
            </a:endParaRPr>
          </a:p>
          <a:p>
            <a:pPr indent="-50800" lvl="0" marL="228600" rtl="0" algn="ctr">
              <a:lnSpc>
                <a:spcPct val="90000"/>
              </a:lnSpc>
              <a:spcBef>
                <a:spcPts val="2100"/>
              </a:spcBef>
              <a:spcAft>
                <a:spcPts val="2100"/>
              </a:spcAft>
              <a:buClr>
                <a:schemeClr val="dk1"/>
              </a:buClr>
              <a:buSzPts val="2800"/>
              <a:buNone/>
            </a:pPr>
            <a:r>
              <a:rPr lang="en-IN" sz="4000">
                <a:solidFill>
                  <a:schemeClr val="dk1"/>
                </a:solidFill>
              </a:rPr>
              <a:t>Audience is now free to ask questions and clear their doubts.</a:t>
            </a:r>
            <a:endParaRPr sz="4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Team : Tech-Know-Brats</a:t>
            </a:r>
            <a:endParaRPr/>
          </a:p>
        </p:txBody>
      </p:sp>
      <p:sp>
        <p:nvSpPr>
          <p:cNvPr id="103" name="Google Shape;103;p2"/>
          <p:cNvSpPr txBox="1"/>
          <p:nvPr>
            <p:ph idx="1" type="body"/>
          </p:nvPr>
        </p:nvSpPr>
        <p:spPr>
          <a:xfrm>
            <a:off x="838200" y="1825624"/>
            <a:ext cx="10515600" cy="45443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IN" sz="3200">
                <a:solidFill>
                  <a:schemeClr val="dk1"/>
                </a:solidFill>
                <a:latin typeface="Arial"/>
                <a:ea typeface="Arial"/>
                <a:cs typeface="Arial"/>
                <a:sym typeface="Arial"/>
              </a:rPr>
              <a:t>M</a:t>
            </a:r>
            <a:r>
              <a:rPr b="1" lang="en-IN" sz="2000">
                <a:solidFill>
                  <a:schemeClr val="dk1"/>
                </a:solidFill>
                <a:latin typeface="Arial"/>
                <a:ea typeface="Arial"/>
                <a:cs typeface="Arial"/>
                <a:sym typeface="Arial"/>
              </a:rPr>
              <a:t>ISSION</a:t>
            </a:r>
            <a:endParaRPr/>
          </a:p>
          <a:p>
            <a:pPr indent="0" lvl="0" marL="0" rtl="0" algn="just">
              <a:lnSpc>
                <a:spcPct val="90000"/>
              </a:lnSpc>
              <a:spcBef>
                <a:spcPts val="1000"/>
              </a:spcBef>
              <a:spcAft>
                <a:spcPts val="0"/>
              </a:spcAft>
              <a:buSzPts val="2800"/>
              <a:buNone/>
            </a:pPr>
            <a:r>
              <a:rPr lang="en-IN" sz="2000">
                <a:latin typeface="Play"/>
                <a:ea typeface="Play"/>
                <a:cs typeface="Play"/>
                <a:sym typeface="Play"/>
              </a:rPr>
              <a:t>Remembering numerous passwords from various different sites can be difficult for a user. So to provide some flexibility we can provide users a graphical password authentication system where instead of creating a password a user has to select graphical objects in a particular order to keep it as their passwords. This type of authentication is difficult to break since neither brute force nor dictionary attacks could breach it. We need techniques that can be easily implemented and provide better results to this process.</a:t>
            </a:r>
            <a:endParaRPr/>
          </a:p>
          <a:p>
            <a:pPr indent="0" lvl="0" marL="0" rtl="0" algn="just">
              <a:lnSpc>
                <a:spcPct val="90000"/>
              </a:lnSpc>
              <a:spcBef>
                <a:spcPts val="0"/>
              </a:spcBef>
              <a:spcAft>
                <a:spcPts val="0"/>
              </a:spcAft>
              <a:buClr>
                <a:schemeClr val="dk1"/>
              </a:buClr>
              <a:buSzPts val="2800"/>
              <a:buNone/>
            </a:pPr>
            <a:r>
              <a:t/>
            </a:r>
            <a:endParaRPr sz="2000">
              <a:latin typeface="Calibri"/>
              <a:ea typeface="Calibri"/>
              <a:cs typeface="Calibri"/>
              <a:sym typeface="Calibri"/>
            </a:endParaRPr>
          </a:p>
          <a:p>
            <a:pPr indent="0" lvl="0" marL="0" rtl="0" algn="just">
              <a:lnSpc>
                <a:spcPct val="90000"/>
              </a:lnSpc>
              <a:spcBef>
                <a:spcPts val="0"/>
              </a:spcBef>
              <a:spcAft>
                <a:spcPts val="0"/>
              </a:spcAft>
              <a:buClr>
                <a:schemeClr val="dk1"/>
              </a:buClr>
              <a:buSzPts val="2800"/>
              <a:buNone/>
            </a:pPr>
            <a:r>
              <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1000"/>
              </a:spcBef>
              <a:spcAft>
                <a:spcPts val="0"/>
              </a:spcAft>
              <a:buSzPts val="1800"/>
              <a:buFont typeface="Arial"/>
              <a:buAutoNum type="alphaUcPeriod"/>
            </a:pPr>
            <a:r>
              <a:rPr lang="en-IN"/>
              <a:t>Khushi Sahay |	2</a:t>
            </a:r>
            <a:r>
              <a:rPr baseline="30000" lang="en-IN"/>
              <a:t>nd</a:t>
            </a:r>
            <a:r>
              <a:rPr lang="en-IN"/>
              <a:t> Year | ECE | 2020UEC2510 | +91 8882726597  </a:t>
            </a:r>
            <a:endParaRPr/>
          </a:p>
          <a:p>
            <a:pPr indent="-342900" lvl="0" marL="342900" rtl="0" algn="l">
              <a:lnSpc>
                <a:spcPct val="90000"/>
              </a:lnSpc>
              <a:spcBef>
                <a:spcPts val="3100"/>
              </a:spcBef>
              <a:spcAft>
                <a:spcPts val="0"/>
              </a:spcAft>
              <a:buSzPts val="1800"/>
              <a:buFont typeface="Arial"/>
              <a:buAutoNum type="alphaUcPeriod"/>
            </a:pPr>
            <a:r>
              <a:rPr lang="en-IN"/>
              <a:t>Shivam Singla | 2</a:t>
            </a:r>
            <a:r>
              <a:rPr baseline="30000" lang="en-IN"/>
              <a:t>nd</a:t>
            </a:r>
            <a:r>
              <a:rPr lang="en-IN"/>
              <a:t> Year | CSAI | 2020UCA1896 | +91 83074 81670.</a:t>
            </a:r>
            <a:endParaRPr/>
          </a:p>
          <a:p>
            <a:pPr indent="-342900" lvl="0" marL="342900" rtl="0" algn="l">
              <a:lnSpc>
                <a:spcPct val="90000"/>
              </a:lnSpc>
              <a:spcBef>
                <a:spcPts val="3100"/>
              </a:spcBef>
              <a:spcAft>
                <a:spcPts val="0"/>
              </a:spcAft>
              <a:buSzPts val="1800"/>
              <a:buFont typeface="Arial"/>
              <a:buAutoNum type="alphaUcPeriod"/>
            </a:pPr>
            <a:r>
              <a:rPr lang="en-IN"/>
              <a:t>Aryan Gupta | 2</a:t>
            </a:r>
            <a:r>
              <a:rPr baseline="30000" lang="en-IN"/>
              <a:t>nd</a:t>
            </a:r>
            <a:r>
              <a:rPr lang="en-IN"/>
              <a:t> Year | ECE | 2020UEC2513 | + 91 9958854077</a:t>
            </a:r>
            <a:endParaRPr/>
          </a:p>
          <a:p>
            <a:pPr indent="-342900" lvl="0" marL="342900" rtl="0" algn="l">
              <a:lnSpc>
                <a:spcPct val="90000"/>
              </a:lnSpc>
              <a:spcBef>
                <a:spcPts val="3100"/>
              </a:spcBef>
              <a:spcAft>
                <a:spcPts val="0"/>
              </a:spcAft>
              <a:buSzPts val="1800"/>
              <a:buAutoNum type="alphaUcPeriod"/>
            </a:pPr>
            <a:r>
              <a:rPr lang="en-IN"/>
              <a:t>Aditya verma| </a:t>
            </a:r>
            <a:r>
              <a:rPr lang="en-IN"/>
              <a:t>2</a:t>
            </a:r>
            <a:r>
              <a:rPr baseline="30000" lang="en-IN"/>
              <a:t>nd</a:t>
            </a:r>
            <a:r>
              <a:rPr lang="en-IN"/>
              <a:t> Year | EE | 2020UEE4608|+91 9315748690</a:t>
            </a:r>
            <a:endParaRPr/>
          </a:p>
          <a:p>
            <a:pPr indent="-342900" lvl="0" marL="342900" rtl="0" algn="l">
              <a:lnSpc>
                <a:spcPct val="90000"/>
              </a:lnSpc>
              <a:spcBef>
                <a:spcPts val="3100"/>
              </a:spcBef>
              <a:spcAft>
                <a:spcPts val="0"/>
              </a:spcAft>
              <a:buSzPts val="1800"/>
              <a:buAutoNum type="alphaUcPeriod"/>
            </a:pPr>
            <a:r>
              <a:rPr lang="en-IN"/>
              <a:t>Prateek Mishra| 2</a:t>
            </a:r>
            <a:r>
              <a:rPr baseline="30000" lang="en-IN"/>
              <a:t>nd</a:t>
            </a:r>
            <a:r>
              <a:rPr lang="en-IN"/>
              <a:t> Year | CSAI | 2020UCA1890 | +91 9773920369.</a:t>
            </a:r>
            <a:endParaRPr/>
          </a:p>
          <a:p>
            <a:pPr indent="-342900" lvl="0" marL="457200" rtl="0" algn="l">
              <a:spcBef>
                <a:spcPts val="3100"/>
              </a:spcBef>
              <a:spcAft>
                <a:spcPts val="2100"/>
              </a:spcAft>
              <a:buSzPts val="1800"/>
              <a:buAutoNum type="alphaUcPeriod"/>
            </a:pPr>
            <a:r>
              <a:rPr lang="en-IN"/>
              <a:t>Nimish Bhatia| 2</a:t>
            </a:r>
            <a:r>
              <a:rPr baseline="30000" lang="en-IN"/>
              <a:t>nd</a:t>
            </a:r>
            <a:r>
              <a:rPr lang="en-IN"/>
              <a:t> Year | CSAI | 2020UCA1895 | +91 9911128218.</a:t>
            </a:r>
            <a:endParaRPr/>
          </a:p>
        </p:txBody>
      </p:sp>
      <p:sp>
        <p:nvSpPr>
          <p:cNvPr id="110" name="Google Shape;1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IN"/>
              <a:t>Team : Tech-Know-Brats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Problem</a:t>
            </a:r>
            <a:endParaRPr/>
          </a:p>
        </p:txBody>
      </p:sp>
      <p:sp>
        <p:nvSpPr>
          <p:cNvPr id="116" name="Google Shape;11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IN" sz="1800">
                <a:latin typeface="Play"/>
                <a:ea typeface="Play"/>
                <a:cs typeface="Play"/>
                <a:sym typeface="Play"/>
              </a:rPr>
              <a:t>Passwords are ubiquitous today on any platform, on possibly any website. But to remember so difficult passwords and that too on numerous websites seems daunting and therefore you can devise a project illustrating graphical password strategy.</a:t>
            </a:r>
            <a:endParaRPr/>
          </a:p>
          <a:p>
            <a:pPr indent="0" lvl="0" marL="0" rtl="0" algn="l">
              <a:lnSpc>
                <a:spcPct val="90000"/>
              </a:lnSpc>
              <a:spcBef>
                <a:spcPts val="1000"/>
              </a:spcBef>
              <a:spcAft>
                <a:spcPts val="0"/>
              </a:spcAft>
              <a:buSzPts val="2800"/>
              <a:buNone/>
            </a:pPr>
            <a:r>
              <a:t/>
            </a:r>
            <a:endParaRPr b="1" sz="1800">
              <a:solidFill>
                <a:schemeClr val="dk1"/>
              </a:solidFill>
              <a:latin typeface="Play"/>
              <a:ea typeface="Play"/>
              <a:cs typeface="Play"/>
              <a:sym typeface="Play"/>
            </a:endParaRPr>
          </a:p>
          <a:p>
            <a:pPr indent="0" lvl="0" marL="0" rtl="0" algn="l">
              <a:lnSpc>
                <a:spcPct val="90000"/>
              </a:lnSpc>
              <a:spcBef>
                <a:spcPts val="1000"/>
              </a:spcBef>
              <a:spcAft>
                <a:spcPts val="0"/>
              </a:spcAft>
              <a:buSzPts val="2800"/>
              <a:buNone/>
            </a:pPr>
            <a:r>
              <a:rPr lang="en-IN" sz="1800">
                <a:latin typeface="Play"/>
                <a:ea typeface="Play"/>
                <a:cs typeface="Play"/>
                <a:sym typeface="Play"/>
              </a:rPr>
              <a:t>Along with that traditional keyboard sign-ups are easier to hack.</a:t>
            </a:r>
            <a:endParaRPr b="1" sz="18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Solution</a:t>
            </a:r>
            <a:endParaRPr/>
          </a:p>
        </p:txBody>
      </p:sp>
      <p:sp>
        <p:nvSpPr>
          <p:cNvPr id="122" name="Google Shape;12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IN" sz="2000"/>
              <a:t>It incorporates the idea of a wider and broader space for passwords and are not limited to alpha-numeric permutations. We would be using more playful and relatable images that help the user memorize and retain the password more easily and for a longer time giving them a safe browsing experience at the same time.</a:t>
            </a:r>
            <a:endParaRPr/>
          </a:p>
          <a:p>
            <a:pPr indent="0" lvl="0" marL="0" rtl="0" algn="l">
              <a:lnSpc>
                <a:spcPct val="90000"/>
              </a:lnSpc>
              <a:spcBef>
                <a:spcPts val="0"/>
              </a:spcBef>
              <a:spcAft>
                <a:spcPts val="0"/>
              </a:spcAft>
              <a:buClr>
                <a:schemeClr val="dk1"/>
              </a:buClr>
              <a:buSzPts val="2800"/>
              <a:buNone/>
            </a:pPr>
            <a:r>
              <a:t/>
            </a:r>
            <a:endParaRPr sz="2000"/>
          </a:p>
          <a:p>
            <a:pPr indent="0" lvl="0" marL="0" rtl="0" algn="l">
              <a:lnSpc>
                <a:spcPct val="90000"/>
              </a:lnSpc>
              <a:spcBef>
                <a:spcPts val="0"/>
              </a:spcBef>
              <a:spcAft>
                <a:spcPts val="0"/>
              </a:spcAft>
              <a:buClr>
                <a:schemeClr val="dk1"/>
              </a:buClr>
              <a:buSzPts val="2800"/>
              <a:buNone/>
            </a:pPr>
            <a:r>
              <a:rPr lang="en-IN" sz="2000"/>
              <a:t>Also, this will avoid the potential risk of cyber crimes.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Market Size</a:t>
            </a:r>
            <a:endParaRPr/>
          </a:p>
        </p:txBody>
      </p:sp>
      <p:sp>
        <p:nvSpPr>
          <p:cNvPr id="128" name="Google Shape;12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IN" sz="2800">
                <a:solidFill>
                  <a:schemeClr val="dk1"/>
                </a:solidFill>
                <a:latin typeface="Arial"/>
                <a:ea typeface="Arial"/>
                <a:cs typeface="Arial"/>
                <a:sym typeface="Arial"/>
              </a:rPr>
              <a:t>Size of market</a:t>
            </a:r>
            <a:endParaRPr sz="2800"/>
          </a:p>
          <a:p>
            <a:pPr indent="0" lvl="0" marL="0" rtl="0" algn="l">
              <a:lnSpc>
                <a:spcPct val="90000"/>
              </a:lnSpc>
              <a:spcBef>
                <a:spcPts val="0"/>
              </a:spcBef>
              <a:spcAft>
                <a:spcPts val="0"/>
              </a:spcAft>
              <a:buClr>
                <a:schemeClr val="dk1"/>
              </a:buClr>
              <a:buSzPts val="2800"/>
              <a:buNone/>
            </a:pPr>
            <a:r>
              <a:rPr lang="en-IN" sz="2400"/>
              <a:t>The market can be estimated to nearly everyone because in the present era, nearly every single app demands sign up/login. The people are fed up with the conventional methods of entering passwords.</a:t>
            </a:r>
            <a:endParaRPr b="1" sz="2400">
              <a:solidFill>
                <a:schemeClr val="dk1"/>
              </a:solidFill>
              <a:latin typeface="Arial"/>
              <a:ea typeface="Arial"/>
              <a:cs typeface="Arial"/>
              <a:sym typeface="Arial"/>
            </a:endParaRPr>
          </a:p>
          <a:p>
            <a:pPr indent="0" lvl="0" marL="0" rtl="0" algn="l">
              <a:lnSpc>
                <a:spcPct val="90000"/>
              </a:lnSpc>
              <a:spcBef>
                <a:spcPts val="0"/>
              </a:spcBef>
              <a:spcAft>
                <a:spcPts val="0"/>
              </a:spcAft>
              <a:buSzPts val="2800"/>
              <a:buNone/>
            </a:pPr>
            <a:r>
              <a:t/>
            </a:r>
            <a:endParaRPr b="1" sz="2800">
              <a:solidFill>
                <a:schemeClr val="dk1"/>
              </a:solidFill>
              <a:latin typeface="Arial"/>
              <a:ea typeface="Arial"/>
              <a:cs typeface="Arial"/>
              <a:sym typeface="Arial"/>
            </a:endParaRPr>
          </a:p>
          <a:p>
            <a:pPr indent="0" lvl="0" marL="0" rtl="0" algn="l">
              <a:lnSpc>
                <a:spcPct val="90000"/>
              </a:lnSpc>
              <a:spcBef>
                <a:spcPts val="0"/>
              </a:spcBef>
              <a:spcAft>
                <a:spcPts val="0"/>
              </a:spcAft>
              <a:buSzPts val="2800"/>
              <a:buNone/>
            </a:pPr>
            <a:r>
              <a:rPr b="1" lang="en-IN" sz="2800">
                <a:solidFill>
                  <a:schemeClr val="dk1"/>
                </a:solidFill>
                <a:latin typeface="Arial"/>
                <a:ea typeface="Arial"/>
                <a:cs typeface="Arial"/>
                <a:sym typeface="Arial"/>
              </a:rPr>
              <a:t>Sales and distribution</a:t>
            </a:r>
            <a:endParaRPr/>
          </a:p>
          <a:p>
            <a:pPr indent="0" lvl="0" marL="0" rtl="0" algn="l">
              <a:lnSpc>
                <a:spcPct val="90000"/>
              </a:lnSpc>
              <a:spcBef>
                <a:spcPts val="0"/>
              </a:spcBef>
              <a:spcAft>
                <a:spcPts val="0"/>
              </a:spcAft>
              <a:buSzPts val="2800"/>
              <a:buNone/>
            </a:pPr>
            <a:r>
              <a:rPr lang="en-IN" sz="2400"/>
              <a:t>This can be easily integrated to management systems and can be customized as well. More recently, banking sites are shifting towards graphical interfaces. We will act as an outsource service for login-authentications.</a:t>
            </a:r>
            <a:endParaRPr b="1"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Business Model</a:t>
            </a:r>
            <a:endParaRPr/>
          </a:p>
        </p:txBody>
      </p:sp>
      <p:sp>
        <p:nvSpPr>
          <p:cNvPr id="134" name="Google Shape;13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IN" sz="2400"/>
              <a:t>At this moment we do not have any revenue generation model, but at a later stage we plan to be in a service-based business model where we provide our login services to schools, colleges, banks, and all the big and renowned firms where login services are required thereby charging them for this service on a monthly subscription basis.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Competition</a:t>
            </a:r>
            <a:endParaRPr/>
          </a:p>
        </p:txBody>
      </p:sp>
      <p:sp>
        <p:nvSpPr>
          <p:cNvPr id="140" name="Google Shape;14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IN" sz="2800"/>
              <a:t>The system is very unique and new to the market however the system can be copied to some extent but not in the way our team has implemented it and the service we are expecting to outsource. </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Financial Model and Projections</a:t>
            </a:r>
            <a:endParaRPr/>
          </a:p>
        </p:txBody>
      </p:sp>
      <p:sp>
        <p:nvSpPr>
          <p:cNvPr id="147" name="Google Shape;14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IN" sz="4000">
                <a:solidFill>
                  <a:schemeClr val="dk1"/>
                </a:solidFill>
              </a:rPr>
              <a:t>Investment to Develop</a:t>
            </a:r>
            <a:endParaRPr/>
          </a:p>
          <a:p>
            <a:pPr indent="0" lvl="0" marL="0" rtl="0" algn="l">
              <a:lnSpc>
                <a:spcPct val="90000"/>
              </a:lnSpc>
              <a:spcBef>
                <a:spcPts val="0"/>
              </a:spcBef>
              <a:spcAft>
                <a:spcPts val="0"/>
              </a:spcAft>
              <a:buClr>
                <a:schemeClr val="dk1"/>
              </a:buClr>
              <a:buSzPts val="2800"/>
              <a:buNone/>
            </a:pPr>
            <a:r>
              <a:t/>
            </a:r>
            <a:endParaRPr sz="4000">
              <a:solidFill>
                <a:schemeClr val="dk1"/>
              </a:solidFill>
            </a:endParaRPr>
          </a:p>
          <a:p>
            <a:pPr indent="0" lvl="0" marL="0" rtl="0" algn="l">
              <a:lnSpc>
                <a:spcPct val="90000"/>
              </a:lnSpc>
              <a:spcBef>
                <a:spcPts val="0"/>
              </a:spcBef>
              <a:spcAft>
                <a:spcPts val="0"/>
              </a:spcAft>
              <a:buClr>
                <a:schemeClr val="dk1"/>
              </a:buClr>
              <a:buSzPts val="2800"/>
              <a:buNone/>
            </a:pPr>
            <a:r>
              <a:rPr b="1" lang="en-IN"/>
              <a:t>The project involved minimal development material. The cost to which depends entirely on the scale on which the project is being executed.</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0"/>
              </a:spcBef>
              <a:spcAft>
                <a:spcPts val="0"/>
              </a:spcAft>
              <a:buSzPts val="2800"/>
              <a:buNone/>
            </a:pPr>
            <a:r>
              <a:rPr lang="en-IN" sz="4000">
                <a:solidFill>
                  <a:schemeClr val="dk1"/>
                </a:solidFill>
              </a:rPr>
              <a:t>Return on Investment</a:t>
            </a:r>
            <a:endParaRPr/>
          </a:p>
          <a:p>
            <a:pPr indent="0" lvl="0" marL="0" rtl="0" algn="l">
              <a:lnSpc>
                <a:spcPct val="90000"/>
              </a:lnSpc>
              <a:spcBef>
                <a:spcPts val="0"/>
              </a:spcBef>
              <a:spcAft>
                <a:spcPts val="0"/>
              </a:spcAft>
              <a:buSzPts val="2800"/>
              <a:buNone/>
            </a:pPr>
            <a:r>
              <a:t/>
            </a:r>
            <a:endParaRPr sz="4000">
              <a:solidFill>
                <a:schemeClr val="dk1"/>
              </a:solidFill>
            </a:endParaRPr>
          </a:p>
          <a:p>
            <a:pPr indent="0" lvl="0" marL="0" rtl="0" algn="l">
              <a:lnSpc>
                <a:spcPct val="90000"/>
              </a:lnSpc>
              <a:spcBef>
                <a:spcPts val="0"/>
              </a:spcBef>
              <a:spcAft>
                <a:spcPts val="0"/>
              </a:spcAft>
              <a:buSzPts val="2800"/>
              <a:buNone/>
            </a:pPr>
            <a:r>
              <a:rPr b="1" lang="en-IN"/>
              <a:t>To be Estimated in “Trails and Testing Phase.”</a:t>
            </a:r>
            <a:endParaRPr/>
          </a:p>
          <a:p>
            <a:pPr indent="0" lvl="0" marL="0" rtl="0" algn="l">
              <a:lnSpc>
                <a:spcPct val="90000"/>
              </a:lnSpc>
              <a:spcBef>
                <a:spcPts val="0"/>
              </a:spcBef>
              <a:spcAft>
                <a:spcPts val="0"/>
              </a:spcAft>
              <a:buSzPts val="2800"/>
              <a:buNone/>
            </a:pPr>
            <a:r>
              <a:t/>
            </a:r>
            <a:endParaRPr sz="4000">
              <a:solidFill>
                <a:schemeClr val="dk1"/>
              </a:solidFill>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