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61" r:id="rId4"/>
    <p:sldId id="279" r:id="rId5"/>
    <p:sldId id="263" r:id="rId6"/>
    <p:sldId id="270" r:id="rId7"/>
    <p:sldId id="264" r:id="rId8"/>
    <p:sldId id="284" r:id="rId9"/>
    <p:sldId id="285" r:id="rId10"/>
    <p:sldId id="287" r:id="rId11"/>
    <p:sldId id="286" r:id="rId12"/>
    <p:sldId id="273" r:id="rId13"/>
    <p:sldId id="281" r:id="rId14"/>
    <p:sldId id="280" r:id="rId15"/>
    <p:sldId id="278" r:id="rId16"/>
    <p:sldId id="282" r:id="rId17"/>
  </p:sldIdLst>
  <p:sldSz cx="9144000" cy="5143500" type="screen16x9"/>
  <p:notesSz cx="6858000" cy="9144000"/>
  <p:embeddedFontLst>
    <p:embeddedFont>
      <p:font typeface="Bebas Neue" panose="020B0604020202020204" charset="0"/>
      <p:regular r:id="rId19"/>
    </p:embeddedFont>
    <p:embeddedFont>
      <p:font typeface="IBM Plex Sans Condense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7C70346-2B44-4DC8-BD4B-0DF901FBA5B0}">
          <p14:sldIdLst>
            <p14:sldId id="256"/>
            <p14:sldId id="257"/>
            <p14:sldId id="261"/>
            <p14:sldId id="279"/>
            <p14:sldId id="263"/>
            <p14:sldId id="270"/>
            <p14:sldId id="264"/>
            <p14:sldId id="284"/>
            <p14:sldId id="285"/>
            <p14:sldId id="287"/>
            <p14:sldId id="286"/>
            <p14:sldId id="273"/>
            <p14:sldId id="281"/>
            <p14:sldId id="280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8811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60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644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95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58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38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024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03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85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813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17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2e6846a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2e6846a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13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pinventor.mit.edu/" TargetMode="External"/><Relationship Id="rId5" Type="http://schemas.openxmlformats.org/officeDocument/2006/relationships/hyperlink" Target="https://youtu.be/xfmdanZ_Fgc" TargetMode="External"/><Relationship Id="rId4" Type="http://schemas.openxmlformats.org/officeDocument/2006/relationships/hyperlink" Target="https://www.youtu.be/j7yltf_LtKQ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651848" y="364618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VOICE CONTROLLER ROBOT</a:t>
            </a:r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14777" y="3573888"/>
            <a:ext cx="2929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ebas Neue" panose="020B0604020202020204" charset="0"/>
              </a:rPr>
              <a:t>BY: 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Bebas Neue" panose="020B0604020202020204" charset="0"/>
              </a:rPr>
              <a:t>PRATEEK GANGURDE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Bebas Neue" panose="020B0604020202020204" charset="0"/>
              </a:rPr>
              <a:t>SOURABH BHALERAO</a:t>
            </a:r>
            <a:endParaRPr lang="en-IN" sz="28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6" y="167424"/>
            <a:ext cx="2380888" cy="4792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82" y="167423"/>
            <a:ext cx="2372993" cy="479246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28985" y="1255690"/>
            <a:ext cx="1764406" cy="907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App </a:t>
            </a:r>
          </a:p>
          <a:p>
            <a:pPr algn="ctr"/>
            <a:r>
              <a:rPr lang="en-US" dirty="0" smtClean="0"/>
              <a:t>Screenshot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4" name="16848251187028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2799" y="194659"/>
            <a:ext cx="2558603" cy="4660675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</p:spTree>
    <p:extLst>
      <p:ext uri="{BB962C8B-B14F-4D97-AF65-F5344CB8AC3E}">
        <p14:creationId xmlns:p14="http://schemas.microsoft.com/office/powerpoint/2010/main" val="35127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LIMITATION OF PROJECT</a:t>
            </a:r>
            <a:endParaRPr dirty="0"/>
          </a:p>
        </p:txBody>
      </p:sp>
      <p:grpSp>
        <p:nvGrpSpPr>
          <p:cNvPr id="275" name="Google Shape;275;p28"/>
          <p:cNvGrpSpPr/>
          <p:nvPr/>
        </p:nvGrpSpPr>
        <p:grpSpPr>
          <a:xfrm>
            <a:off x="6715673" y="1238676"/>
            <a:ext cx="2428325" cy="3590902"/>
            <a:chOff x="5864298" y="1238675"/>
            <a:chExt cx="2428325" cy="3645025"/>
          </a:xfrm>
        </p:grpSpPr>
        <p:pic>
          <p:nvPicPr>
            <p:cNvPr id="276" name="Google Shape;276;p28"/>
            <p:cNvPicPr preferRelativeResize="0"/>
            <p:nvPr/>
          </p:nvPicPr>
          <p:blipFill rotWithShape="1">
            <a:blip r:embed="rId3">
              <a:alphaModFix/>
            </a:blip>
            <a:srcRect r="14500"/>
            <a:stretch/>
          </p:blipFill>
          <p:spPr>
            <a:xfrm>
              <a:off x="5864298" y="1238675"/>
              <a:ext cx="2428325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8" name="Google Shape;2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422" y="605525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9100" y="1268468"/>
            <a:ext cx="5936573" cy="3418200"/>
          </a:xfrm>
        </p:spPr>
        <p:txBody>
          <a:bodyPr/>
          <a:lstStyle/>
          <a:p>
            <a:r>
              <a:rPr lang="en-IN" dirty="0" smtClean="0"/>
              <a:t>Accuracy</a:t>
            </a:r>
          </a:p>
          <a:p>
            <a:endParaRPr lang="en-IN" dirty="0" smtClean="0"/>
          </a:p>
          <a:p>
            <a:r>
              <a:rPr lang="en-IN" dirty="0"/>
              <a:t>Limited </a:t>
            </a:r>
            <a:r>
              <a:rPr lang="en-IN" dirty="0" smtClean="0"/>
              <a:t>Vocabulary</a:t>
            </a:r>
          </a:p>
          <a:p>
            <a:endParaRPr lang="en-IN" dirty="0" smtClean="0"/>
          </a:p>
          <a:p>
            <a:r>
              <a:rPr lang="en-IN" dirty="0"/>
              <a:t>Dependence on Internet </a:t>
            </a:r>
            <a:r>
              <a:rPr lang="en-IN" dirty="0" smtClean="0"/>
              <a:t>Connectivity</a:t>
            </a:r>
          </a:p>
          <a:p>
            <a:endParaRPr lang="en-IN" dirty="0" smtClean="0"/>
          </a:p>
          <a:p>
            <a:r>
              <a:rPr lang="en-IN" dirty="0" smtClean="0"/>
              <a:t>Cost</a:t>
            </a:r>
          </a:p>
          <a:p>
            <a:endParaRPr lang="en-IN" dirty="0" smtClean="0"/>
          </a:p>
          <a:p>
            <a:r>
              <a:rPr lang="en-US" dirty="0"/>
              <a:t>R</a:t>
            </a:r>
            <a:r>
              <a:rPr lang="en-US" dirty="0" smtClean="0"/>
              <a:t>egular </a:t>
            </a:r>
            <a:r>
              <a:rPr lang="en-US" dirty="0"/>
              <a:t>software updates and </a:t>
            </a:r>
            <a:r>
              <a:rPr lang="en-US" dirty="0" smtClean="0"/>
              <a:t>maintenance</a:t>
            </a:r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isk </a:t>
            </a:r>
            <a:r>
              <a:rPr lang="en-US" dirty="0"/>
              <a:t>of misunderstanding or misinterpreting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ctrTitle"/>
          </p:nvPr>
        </p:nvSpPr>
        <p:spPr>
          <a:xfrm>
            <a:off x="779100" y="373487"/>
            <a:ext cx="4586941" cy="63420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FUTURE ENHANCEMENT</a:t>
            </a:r>
            <a:endParaRPr sz="3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ubTitle" idx="1"/>
          </p:nvPr>
        </p:nvSpPr>
        <p:spPr>
          <a:xfrm>
            <a:off x="779100" y="1156818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Multimodal </a:t>
            </a:r>
            <a:r>
              <a:rPr lang="en-IN" sz="1800" dirty="0" smtClean="0"/>
              <a:t>Interaction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 smtClean="0"/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Improved Physical </a:t>
            </a:r>
            <a:r>
              <a:rPr lang="en-IN" sz="1800" dirty="0" smtClean="0"/>
              <a:t>Interaction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 smtClean="0"/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Improved Energy </a:t>
            </a:r>
            <a:r>
              <a:rPr lang="en-IN" sz="1800" dirty="0" smtClean="0"/>
              <a:t>Efficiency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 smtClean="0"/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Improved Voice </a:t>
            </a:r>
            <a:r>
              <a:rPr lang="en-IN" sz="1800" dirty="0" smtClean="0"/>
              <a:t>Recognition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 smtClean="0"/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Increased Vocabulary</a:t>
            </a:r>
            <a:endParaRPr sz="1800" dirty="0"/>
          </a:p>
        </p:txBody>
      </p:sp>
      <p:pic>
        <p:nvPicPr>
          <p:cNvPr id="386" name="Google Shape;3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225" y="759800"/>
            <a:ext cx="1077782" cy="9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779100" y="614254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References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374" name="Google Shape;374;p35"/>
          <p:cNvSpPr txBox="1">
            <a:spLocks noGrp="1"/>
          </p:cNvSpPr>
          <p:nvPr>
            <p:ph type="body" idx="1"/>
          </p:nvPr>
        </p:nvSpPr>
        <p:spPr>
          <a:xfrm>
            <a:off x="527403" y="1156100"/>
            <a:ext cx="6015110" cy="34037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https</a:t>
            </a:r>
            <a:r>
              <a:rPr lang="en-US" sz="1600" dirty="0"/>
              <a:t>://www.viralsciencecreativity.com/post/Nodemcu -</a:t>
            </a:r>
            <a:r>
              <a:rPr lang="en-US" sz="1600" dirty="0" smtClean="0"/>
              <a:t>voice-</a:t>
            </a:r>
            <a:r>
              <a:rPr lang="en-US" sz="1600" dirty="0" err="1" smtClean="0"/>
              <a:t>controlledrobot</a:t>
            </a:r>
            <a:r>
              <a:rPr lang="en-US" sz="1600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https</a:t>
            </a:r>
            <a:r>
              <a:rPr lang="en-US" sz="1600" dirty="0"/>
              <a:t>://www.youtube.com/watch?v=QYa02BYWD14 </a:t>
            </a:r>
            <a:endParaRPr lang="en-US" sz="1600" dirty="0" smtClean="0"/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u="sng" dirty="0">
                <a:solidFill>
                  <a:schemeClr val="tx1"/>
                </a:solidFill>
                <a:hlinkClick r:id="rId4"/>
              </a:rPr>
              <a:t>https</a:t>
            </a:r>
            <a:r>
              <a:rPr lang="en-IN" sz="1600" u="sng" dirty="0" smtClean="0">
                <a:solidFill>
                  <a:schemeClr val="tx1"/>
                </a:solidFill>
                <a:hlinkClick r:id="rId4"/>
              </a:rPr>
              <a:t>://www.youtu.be/j7yltf_LtKQ</a:t>
            </a:r>
            <a:endParaRPr lang="en-IN" sz="1600" u="sng" dirty="0" smtClean="0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600" u="sng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 </a:t>
            </a:r>
            <a:r>
              <a:rPr lang="en-IN" sz="1600" u="sng" dirty="0">
                <a:hlinkClick r:id="rId5"/>
              </a:rPr>
              <a:t>https://youtu.be/xfmdanZ_Fgc</a:t>
            </a:r>
            <a:r>
              <a:rPr lang="en-IN" sz="1600" dirty="0"/>
              <a:t> </a:t>
            </a:r>
            <a:r>
              <a:rPr lang="en-US" sz="1600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hlinkClick r:id="rId6"/>
              </a:rPr>
              <a:t>https://appinventor.mit.edu</a:t>
            </a:r>
            <a:r>
              <a:rPr lang="en-US" sz="1600" dirty="0" smtClean="0"/>
              <a:t>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sz="1600" dirty="0"/>
          </a:p>
        </p:txBody>
      </p:sp>
      <p:pic>
        <p:nvPicPr>
          <p:cNvPr id="377" name="Google Shape;37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5"/>
          <p:cNvSpPr/>
          <p:nvPr/>
        </p:nvSpPr>
        <p:spPr>
          <a:xfrm>
            <a:off x="6695975" y="986975"/>
            <a:ext cx="396295" cy="396311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gradFill>
            <a:gsLst>
              <a:gs pos="0">
                <a:srgbClr val="FF9F4D"/>
              </a:gs>
              <a:gs pos="58000">
                <a:schemeClr val="accent5"/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049" y="442685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>
            <a:off x="6452663" y="985601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Thanks!</a:t>
            </a:r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6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74800" y="1402178"/>
            <a:ext cx="2572825" cy="34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Callout 1"/>
          <p:cNvSpPr/>
          <p:nvPr/>
        </p:nvSpPr>
        <p:spPr>
          <a:xfrm>
            <a:off x="1690141" y="510258"/>
            <a:ext cx="1815238" cy="9506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  <p:sp>
        <p:nvSpPr>
          <p:cNvPr id="8" name="Google Shape;355;p33"/>
          <p:cNvSpPr/>
          <p:nvPr/>
        </p:nvSpPr>
        <p:spPr>
          <a:xfrm>
            <a:off x="2061212" y="797818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Thanks</a:t>
            </a:r>
            <a:r>
              <a:rPr b="1" i="0" dirty="0" smtClean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!</a:t>
            </a:r>
            <a:endParaRPr b="1" i="0" dirty="0">
              <a:ln>
                <a:noFill/>
              </a:ln>
              <a:gradFill>
                <a:gsLst>
                  <a:gs pos="0">
                    <a:srgbClr val="9FFAFF"/>
                  </a:gs>
                  <a:gs pos="58000">
                    <a:schemeClr val="accent1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4308" y="2692778"/>
            <a:ext cx="33870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ebas Neue" panose="020B0604020202020204" charset="0"/>
              </a:rPr>
              <a:t>PROJECT BY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ebas Neue" panose="020B0604020202020204" charset="0"/>
              </a:rPr>
              <a:t>: </a:t>
            </a:r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ebas Neue" panose="020B0604020202020204" charset="0"/>
              </a:rPr>
              <a:t>PRATEEK GANGURDE</a:t>
            </a:r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ebas Neue" panose="020B0604020202020204" charset="0"/>
              </a:rPr>
              <a:t>SOURABH BHALERAO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Bebas Neue" panose="020B0604020202020204" charset="0"/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229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Currently exisiting system</a:t>
            </a:r>
            <a:endParaRPr dirty="0"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3429909" y="1353949"/>
            <a:ext cx="2681115" cy="36059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200" b="1" dirty="0"/>
              <a:t>iRobot </a:t>
            </a:r>
            <a:r>
              <a:rPr lang="en-US" sz="1200" b="1" dirty="0" smtClean="0"/>
              <a:t>Roomba</a:t>
            </a:r>
            <a:r>
              <a:rPr lang="en-US" sz="1200" dirty="0" smtClean="0"/>
              <a:t> </a:t>
            </a:r>
          </a:p>
          <a:p>
            <a:pPr marL="101600" indent="0">
              <a:buNone/>
            </a:pPr>
            <a:r>
              <a:rPr lang="en-US" sz="1200" dirty="0" smtClean="0"/>
              <a:t>This </a:t>
            </a:r>
            <a:r>
              <a:rPr lang="en-US" sz="1200" dirty="0"/>
              <a:t>is a popular robot vacuum cleaner that can be controlled with voice commands through Amazon Alexa or Google </a:t>
            </a:r>
            <a:r>
              <a:rPr lang="en-US" sz="1200" dirty="0" smtClean="0"/>
              <a:t>Assistant.</a:t>
            </a:r>
          </a:p>
          <a:p>
            <a:pPr marL="101600" indent="0">
              <a:buNone/>
            </a:pPr>
            <a:endParaRPr lang="en-US" sz="1200" dirty="0" smtClean="0"/>
          </a:p>
          <a:p>
            <a:pPr marL="101600" indent="0">
              <a:buNone/>
            </a:pPr>
            <a:r>
              <a:rPr lang="en-US" sz="1200" b="1" dirty="0" err="1" smtClean="0"/>
              <a:t>Anki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Cozmo</a:t>
            </a:r>
            <a:endParaRPr lang="en-US" sz="1200" b="1" dirty="0" smtClean="0"/>
          </a:p>
          <a:p>
            <a:pPr marL="101600" indent="0">
              <a:buNone/>
            </a:pPr>
            <a:r>
              <a:rPr lang="en-US" sz="1200" dirty="0" smtClean="0"/>
              <a:t>This </a:t>
            </a:r>
            <a:r>
              <a:rPr lang="en-US" sz="1200" dirty="0"/>
              <a:t>is a toy robot that can be controlled with voice commands and can perform a variety of tasks, such as playing games and exploring its </a:t>
            </a:r>
            <a:r>
              <a:rPr lang="en-US" sz="1200" dirty="0" smtClean="0"/>
              <a:t>environment.</a:t>
            </a:r>
          </a:p>
          <a:p>
            <a:pPr marL="101600" indent="0">
              <a:buNone/>
            </a:pPr>
            <a:endParaRPr lang="en-US" sz="1200" dirty="0"/>
          </a:p>
          <a:p>
            <a:pPr marL="101600" indent="0">
              <a:buNone/>
            </a:pPr>
            <a:r>
              <a:rPr lang="en-US" sz="1200" b="1" dirty="0"/>
              <a:t>Boston Dynamics </a:t>
            </a:r>
            <a:r>
              <a:rPr lang="en-US" sz="1200" b="1" dirty="0" smtClean="0"/>
              <a:t>Spot</a:t>
            </a:r>
          </a:p>
          <a:p>
            <a:pPr marL="101600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This is a sophisticated robot that can be controlled with voice commands and is used in a variety of industrial settings, such as construction and inspection.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725931" y="1353949"/>
            <a:ext cx="2377869" cy="29205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/>
              <a:t>Amazon Echo</a:t>
            </a:r>
            <a:endParaRPr sz="1200" dirty="0"/>
          </a:p>
          <a:p>
            <a:pPr marL="0" lvl="0" indent="0">
              <a:spcBef>
                <a:spcPts val="800"/>
              </a:spcBef>
              <a:buSzPts val="1100"/>
              <a:buNone/>
            </a:pPr>
            <a:r>
              <a:rPr lang="en-US" sz="1200" dirty="0"/>
              <a:t>This is a popular smart speaker that uses Amazon's Alexa voice assistant to perform a variety of tasks, such as playing music, controlling smart home devices, and answering </a:t>
            </a:r>
            <a:r>
              <a:rPr lang="en-US" sz="1200" dirty="0" smtClean="0"/>
              <a:t>questions.</a:t>
            </a:r>
          </a:p>
          <a:p>
            <a:pPr marL="0" lvl="0" indent="0">
              <a:spcBef>
                <a:spcPts val="800"/>
              </a:spcBef>
              <a:buSzPts val="1100"/>
              <a:buNone/>
            </a:pPr>
            <a:endParaRPr lang="en-US" sz="1200" dirty="0"/>
          </a:p>
          <a:p>
            <a:pPr marL="0" lvl="0" indent="0">
              <a:spcBef>
                <a:spcPts val="800"/>
              </a:spcBef>
              <a:buSzPts val="1100"/>
              <a:buNone/>
            </a:pPr>
            <a:r>
              <a:rPr lang="en-IN" sz="1200" b="1" dirty="0"/>
              <a:t>Google </a:t>
            </a:r>
            <a:r>
              <a:rPr lang="en-IN" sz="1200" b="1" dirty="0" smtClean="0"/>
              <a:t>Home</a:t>
            </a:r>
          </a:p>
          <a:p>
            <a:pPr marL="0" lvl="0" indent="0">
              <a:spcBef>
                <a:spcPts val="800"/>
              </a:spcBef>
              <a:buSzPts val="1100"/>
              <a:buNone/>
            </a:pPr>
            <a:r>
              <a:rPr lang="en-US" sz="1200" dirty="0"/>
              <a:t>This is another smart speaker that uses Google Assistant to perform similar tasks as the Amazon Echo.</a:t>
            </a:r>
            <a:endParaRPr sz="1200"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37" y="131717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9100" y="45077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BRIEFING OF THE PROJECT 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100" y="981533"/>
            <a:ext cx="4975500" cy="42601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400" dirty="0"/>
              <a:t>N</a:t>
            </a:r>
            <a:r>
              <a:rPr lang="en-US" sz="1400" dirty="0" smtClean="0"/>
              <a:t>eeds </a:t>
            </a:r>
            <a:r>
              <a:rPr lang="en-US" sz="1400" dirty="0"/>
              <a:t>to be able to accurately recognize and interpret voice </a:t>
            </a:r>
            <a:r>
              <a:rPr lang="en-US" sz="1400" dirty="0" smtClean="0"/>
              <a:t>commands.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1400" dirty="0" smtClean="0"/>
              <a:t>It should provide feedback and confirmation to the user when it receives a voice command.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1400" dirty="0" smtClean="0"/>
              <a:t>It should </a:t>
            </a:r>
            <a:r>
              <a:rPr lang="en-US" sz="1400" dirty="0"/>
              <a:t>be able to understand the context in which a command is given, so that it can provide appropriate responses</a:t>
            </a:r>
            <a:r>
              <a:rPr lang="en-US" sz="1400" dirty="0" smtClean="0"/>
              <a:t>.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1400" dirty="0" smtClean="0"/>
              <a:t>It should </a:t>
            </a:r>
            <a:r>
              <a:rPr lang="en-US" sz="1400" dirty="0"/>
              <a:t>be able to connect and work with multiple devices such as smartphones, </a:t>
            </a:r>
            <a:r>
              <a:rPr lang="en-US" sz="1400" dirty="0" err="1"/>
              <a:t>smartwatches</a:t>
            </a:r>
            <a:r>
              <a:rPr lang="en-US" sz="1400" dirty="0"/>
              <a:t>, tablets, and other smart home devices</a:t>
            </a:r>
            <a:r>
              <a:rPr lang="en-US" sz="1400" dirty="0" smtClean="0"/>
              <a:t>.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1400" dirty="0" smtClean="0"/>
              <a:t>It should </a:t>
            </a:r>
            <a:r>
              <a:rPr lang="en-US" sz="1400" dirty="0"/>
              <a:t>be accessible to users with different abilities, such as those who are visually or hearing impaired.</a:t>
            </a:r>
            <a:endParaRPr sz="1400" dirty="0"/>
          </a:p>
        </p:txBody>
      </p:sp>
      <p:grpSp>
        <p:nvGrpSpPr>
          <p:cNvPr id="98" name="Google Shape;98;p16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9938" y="546667"/>
            <a:ext cx="548700" cy="66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407" y="1396292"/>
            <a:ext cx="2572825" cy="34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>
            <a:spLocks noGrp="1"/>
          </p:cNvSpPr>
          <p:nvPr>
            <p:ph type="title"/>
          </p:nvPr>
        </p:nvSpPr>
        <p:spPr>
          <a:xfrm>
            <a:off x="618114" y="56165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STAKEHOLDERS </a:t>
            </a:r>
            <a:endParaRPr dirty="0"/>
          </a:p>
        </p:txBody>
      </p:sp>
      <p:sp>
        <p:nvSpPr>
          <p:cNvPr id="365" name="Google Shape;365;p34"/>
          <p:cNvSpPr txBox="1">
            <a:spLocks noGrp="1"/>
          </p:cNvSpPr>
          <p:nvPr>
            <p:ph type="body" idx="1"/>
          </p:nvPr>
        </p:nvSpPr>
        <p:spPr>
          <a:xfrm>
            <a:off x="779100" y="1277749"/>
            <a:ext cx="4975500" cy="27855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55600">
              <a:spcBef>
                <a:spcPts val="800"/>
              </a:spcBef>
              <a:buSzPts val="2000"/>
            </a:pPr>
            <a:r>
              <a:rPr lang="en-IN" sz="2000" dirty="0" smtClean="0"/>
              <a:t>Manufacturers</a:t>
            </a:r>
            <a:endParaRPr lang="en-IN" sz="2000" dirty="0"/>
          </a:p>
          <a:p>
            <a:pPr lvl="0" indent="-355600">
              <a:spcBef>
                <a:spcPts val="800"/>
              </a:spcBef>
              <a:buSzPts val="2000"/>
            </a:pPr>
            <a:r>
              <a:rPr lang="en-IN" sz="2000" dirty="0" smtClean="0"/>
              <a:t>Developers</a:t>
            </a:r>
          </a:p>
          <a:p>
            <a:pPr lvl="0" indent="-355600">
              <a:spcBef>
                <a:spcPts val="800"/>
              </a:spcBef>
              <a:buSzPts val="2000"/>
            </a:pPr>
            <a:r>
              <a:rPr lang="en-IN" sz="2000" dirty="0" smtClean="0"/>
              <a:t>Users</a:t>
            </a:r>
          </a:p>
          <a:p>
            <a:pPr lvl="0" indent="-355600">
              <a:spcBef>
                <a:spcPts val="800"/>
              </a:spcBef>
              <a:buSzPts val="2000"/>
            </a:pPr>
            <a:r>
              <a:rPr lang="en-IN" sz="2000" dirty="0" smtClean="0"/>
              <a:t>Regulators</a:t>
            </a:r>
          </a:p>
          <a:p>
            <a:pPr lvl="0" indent="-355600">
              <a:spcBef>
                <a:spcPts val="800"/>
              </a:spcBef>
              <a:buSzPts val="2000"/>
            </a:pPr>
            <a:r>
              <a:rPr lang="en-IN" sz="2000" dirty="0" smtClean="0"/>
              <a:t>Investors</a:t>
            </a:r>
          </a:p>
          <a:p>
            <a:pPr lvl="0" indent="-355600">
              <a:spcBef>
                <a:spcPts val="800"/>
              </a:spcBef>
              <a:buSzPts val="2000"/>
            </a:pPr>
            <a:r>
              <a:rPr lang="en-IN" sz="2000" dirty="0"/>
              <a:t>Service Providers</a:t>
            </a:r>
            <a:endParaRPr sz="2000" dirty="0"/>
          </a:p>
        </p:txBody>
      </p:sp>
      <p:pic>
        <p:nvPicPr>
          <p:cNvPr id="367" name="Google Shape;3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402" y="759800"/>
            <a:ext cx="612270" cy="6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779100" y="1224893"/>
            <a:ext cx="2176601" cy="33084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SOFTWARE: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 smtClean="0"/>
              <a:t>C/C++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 smtClean="0"/>
              <a:t>Arduino</a:t>
            </a:r>
            <a:r>
              <a:rPr lang="en-US" sz="1800" dirty="0" smtClean="0"/>
              <a:t> IDE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smtClean="0"/>
              <a:t>MIT </a:t>
            </a:r>
            <a:r>
              <a:rPr lang="en-US" sz="1800" smtClean="0"/>
              <a:t>App Inventor</a:t>
            </a:r>
            <a:endParaRPr lang="en-IN" sz="1800" dirty="0" smtClean="0"/>
          </a:p>
          <a:p>
            <a:pPr marL="342900" lvl="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1800" dirty="0" smtClean="0"/>
          </a:p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" dirty="0" smtClean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79100" y="402601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SOFTWARE &amp; HARDWARE REQUIREMENT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3434466" y="1225317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HARDWARE: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342900" lvl="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Node MCU </a:t>
            </a:r>
            <a:r>
              <a:rPr lang="en-IN" sz="1600" dirty="0" smtClean="0"/>
              <a:t>ESP8266</a:t>
            </a:r>
          </a:p>
          <a:p>
            <a:pPr marL="342900" lvl="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Motor Shield (L29n</a:t>
            </a:r>
            <a:r>
              <a:rPr lang="en-IN" sz="1600" dirty="0" smtClean="0"/>
              <a:t>)</a:t>
            </a:r>
          </a:p>
          <a:p>
            <a:pPr marL="342900" lvl="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dirty="0" smtClean="0"/>
              <a:t>Ultrasonic Sensor(HC-SR04</a:t>
            </a:r>
            <a:r>
              <a:rPr lang="en-IN" sz="1600" dirty="0"/>
              <a:t>)</a:t>
            </a:r>
            <a:endParaRPr lang="en-IN" sz="1600" dirty="0" smtClean="0"/>
          </a:p>
          <a:p>
            <a:pPr marL="342900" lvl="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Tower Pro 9G Micro Servo Motor</a:t>
            </a:r>
            <a:endParaRPr sz="1600" dirty="0"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5747886" y="598638"/>
            <a:ext cx="419450" cy="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ctrTitle" idx="4294967295"/>
          </p:nvPr>
        </p:nvSpPr>
        <p:spPr>
          <a:xfrm>
            <a:off x="2939065" y="182454"/>
            <a:ext cx="2901504" cy="4164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methodology</a:t>
            </a:r>
            <a:endParaRPr sz="3200" dirty="0"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6548907" y="2820473"/>
            <a:ext cx="3047798" cy="2323027"/>
            <a:chOff x="5503605" y="983607"/>
            <a:chExt cx="3588232" cy="2803836"/>
          </a:xfrm>
        </p:grpSpPr>
        <p:pic>
          <p:nvPicPr>
            <p:cNvPr id="215" name="Google Shape;215;p25"/>
            <p:cNvPicPr preferRelativeResize="0"/>
            <p:nvPr/>
          </p:nvPicPr>
          <p:blipFill rotWithShape="1">
            <a:blip r:embed="rId3">
              <a:alphaModFix/>
            </a:blip>
            <a:srcRect b="41934"/>
            <a:stretch/>
          </p:blipFill>
          <p:spPr>
            <a:xfrm>
              <a:off x="5503605" y="983607"/>
              <a:ext cx="3588232" cy="2803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1"/>
          <p:cNvSpPr/>
          <p:nvPr/>
        </p:nvSpPr>
        <p:spPr>
          <a:xfrm>
            <a:off x="2889695" y="1129830"/>
            <a:ext cx="3129565" cy="3541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Design of Prototype Model </a:t>
            </a:r>
          </a:p>
        </p:txBody>
      </p:sp>
      <p:sp>
        <p:nvSpPr>
          <p:cNvPr id="3" name="Down Arrow 2"/>
          <p:cNvSpPr/>
          <p:nvPr/>
        </p:nvSpPr>
        <p:spPr>
          <a:xfrm>
            <a:off x="4359227" y="1512228"/>
            <a:ext cx="264018" cy="30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841398" y="1825121"/>
            <a:ext cx="3177863" cy="367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Development of Mobile 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41397" y="2517622"/>
            <a:ext cx="3177863" cy="43267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Program Node MCU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65546" y="3286775"/>
            <a:ext cx="3177863" cy="4415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Manufacture of Robot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39063" y="4062310"/>
            <a:ext cx="3104346" cy="5096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of Mobile Application &amp; Robot</a:t>
            </a:r>
            <a:endParaRPr lang="en-IN" dirty="0"/>
          </a:p>
        </p:txBody>
      </p:sp>
      <p:sp>
        <p:nvSpPr>
          <p:cNvPr id="15" name="Down Arrow 14"/>
          <p:cNvSpPr/>
          <p:nvPr/>
        </p:nvSpPr>
        <p:spPr>
          <a:xfrm>
            <a:off x="4365938" y="2214040"/>
            <a:ext cx="264018" cy="30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4365938" y="2967098"/>
            <a:ext cx="264018" cy="30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4365938" y="3756916"/>
            <a:ext cx="264018" cy="30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 OF PROJECT</a:t>
            </a: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877645" y="1383293"/>
            <a:ext cx="5143227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 smtClean="0"/>
              <a:t>Home Automation</a:t>
            </a:r>
          </a:p>
          <a:p>
            <a:pPr marL="285750" lvl="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/>
              <a:t>Industrial </a:t>
            </a:r>
            <a:r>
              <a:rPr lang="en-IN" dirty="0" smtClean="0"/>
              <a:t>Automation</a:t>
            </a:r>
          </a:p>
          <a:p>
            <a:pPr marL="285750" lvl="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 smtClean="0"/>
              <a:t>Healthcare</a:t>
            </a:r>
          </a:p>
          <a:p>
            <a:pPr marL="285750" lvl="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 smtClean="0"/>
              <a:t>Education</a:t>
            </a:r>
          </a:p>
          <a:p>
            <a:pPr marL="285750" lvl="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/>
              <a:t>Customer </a:t>
            </a:r>
            <a:r>
              <a:rPr lang="en-IN" dirty="0" smtClean="0"/>
              <a:t>Service</a:t>
            </a:r>
          </a:p>
          <a:p>
            <a:pPr marL="285750" lvl="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 smtClean="0"/>
              <a:t>Entertainment</a:t>
            </a:r>
            <a:endParaRPr dirty="0"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7621"/>
          <a:stretch/>
        </p:blipFill>
        <p:spPr>
          <a:xfrm>
            <a:off x="6551075" y="1156825"/>
            <a:ext cx="2592926" cy="37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40" y="641960"/>
            <a:ext cx="485775" cy="44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8077" y="-33865"/>
            <a:ext cx="3419412" cy="937069"/>
          </a:xfrm>
        </p:spPr>
        <p:txBody>
          <a:bodyPr/>
          <a:lstStyle/>
          <a:p>
            <a:r>
              <a:rPr lang="en-US" sz="3200" dirty="0" smtClean="0"/>
              <a:t>BLOCK</a:t>
            </a:r>
            <a:r>
              <a:rPr lang="en-US" sz="5400" dirty="0" smtClean="0"/>
              <a:t> </a:t>
            </a:r>
            <a:r>
              <a:rPr lang="en-US" sz="3200" dirty="0" smtClean="0"/>
              <a:t>DIAGRAM of robot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151405" y="1696788"/>
            <a:ext cx="1790163" cy="8500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Android App Voice </a:t>
            </a:r>
          </a:p>
          <a:p>
            <a:pPr algn="ctr"/>
            <a:r>
              <a:rPr lang="en-US" sz="1600" dirty="0" smtClean="0"/>
              <a:t>Command</a:t>
            </a:r>
            <a:endParaRPr lang="en-IN" sz="1600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1662973" y="2727980"/>
            <a:ext cx="660043" cy="387816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97914" y="3280879"/>
            <a:ext cx="1790163" cy="113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Module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96233" y="1632392"/>
            <a:ext cx="798490" cy="27625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</a:t>
            </a:r>
          </a:p>
          <a:p>
            <a:pPr algn="ctr"/>
            <a:r>
              <a:rPr lang="en-US" dirty="0" smtClean="0"/>
              <a:t>MCU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4514042" y="1938263"/>
            <a:ext cx="740537" cy="334851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273898" y="1638827"/>
            <a:ext cx="1532586" cy="9530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</a:t>
            </a:r>
          </a:p>
          <a:p>
            <a:pPr algn="ctr"/>
            <a:r>
              <a:rPr lang="en-US" dirty="0" smtClean="0"/>
              <a:t>IC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273898" y="3548124"/>
            <a:ext cx="1532586" cy="1068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Transmitter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4514041" y="3915171"/>
            <a:ext cx="740537" cy="334851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2904176" y="3808911"/>
            <a:ext cx="764234" cy="334851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825803" y="1947926"/>
            <a:ext cx="792048" cy="2768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637170" y="1625954"/>
            <a:ext cx="1133340" cy="9208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9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 flipH="1" flipV="1">
            <a:off x="8712558" y="4855333"/>
            <a:ext cx="367048" cy="22538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5" y="444434"/>
            <a:ext cx="1593962" cy="2007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47" y="444434"/>
            <a:ext cx="2430887" cy="2012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24" y="444434"/>
            <a:ext cx="1883534" cy="2102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61" y="3025324"/>
            <a:ext cx="1856948" cy="1600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44" y="3025324"/>
            <a:ext cx="2162134" cy="16004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10298" y="4732986"/>
            <a:ext cx="991673" cy="235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NODE</a:t>
            </a:r>
            <a:r>
              <a:rPr lang="en-US" dirty="0" smtClean="0"/>
              <a:t> </a:t>
            </a:r>
            <a:r>
              <a:rPr lang="en-US" sz="1050" dirty="0" smtClean="0"/>
              <a:t>MCU</a:t>
            </a:r>
            <a:endParaRPr lang="en-IN" sz="1800" dirty="0"/>
          </a:p>
        </p:txBody>
      </p:sp>
      <p:sp>
        <p:nvSpPr>
          <p:cNvPr id="10" name="Rectangle 9"/>
          <p:cNvSpPr/>
          <p:nvPr/>
        </p:nvSpPr>
        <p:spPr>
          <a:xfrm>
            <a:off x="5962918" y="4732986"/>
            <a:ext cx="1255690" cy="235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MOTOR DRIVER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42092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</TotalTime>
  <Words>419</Words>
  <Application>Microsoft Office PowerPoint</Application>
  <PresentationFormat>On-screen Show (16:9)</PresentationFormat>
  <Paragraphs>113</Paragraphs>
  <Slides>16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Bebas Neue</vt:lpstr>
      <vt:lpstr>IBM Plex Sans Condensed</vt:lpstr>
      <vt:lpstr>Flavius template</vt:lpstr>
      <vt:lpstr>VOICE CONTROLLER ROBOT</vt:lpstr>
      <vt:lpstr>Currently exisiting system</vt:lpstr>
      <vt:lpstr>BRIEFING OF THE PROJECT </vt:lpstr>
      <vt:lpstr>STAKEHOLDERS </vt:lpstr>
      <vt:lpstr>SOFTWARE &amp; HARDWARE REQUIREMENT</vt:lpstr>
      <vt:lpstr>methodology</vt:lpstr>
      <vt:lpstr>SCOPE OF PROJECT</vt:lpstr>
      <vt:lpstr>BLOCK DIAGRAM of robot</vt:lpstr>
      <vt:lpstr>PowerPoint Presentation</vt:lpstr>
      <vt:lpstr>PowerPoint Presentation</vt:lpstr>
      <vt:lpstr>PowerPoint Presentation</vt:lpstr>
      <vt:lpstr>LIMITATION OF PROJECT</vt:lpstr>
      <vt:lpstr>FUTURE ENHANCEMENT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CONTROLLER ROBOT</dc:title>
  <cp:lastModifiedBy>Microsoft account</cp:lastModifiedBy>
  <cp:revision>36</cp:revision>
  <dcterms:modified xsi:type="dcterms:W3CDTF">2023-05-23T07:07:51Z</dcterms:modified>
</cp:coreProperties>
</file>