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ezi.com/u9gow6pe9xra/calculus-in-robotics/" TargetMode="External"/><Relationship Id="rId3" Type="http://schemas.openxmlformats.org/officeDocument/2006/relationships/hyperlink" Target="https://www.youtube.com/watch?v=apPJtJqCu44" TargetMode="External"/><Relationship Id="rId4" Type="http://schemas.openxmlformats.org/officeDocument/2006/relationships/hyperlink" Target="https://www.youtube.com/watch?v=Egr48ULKihE" TargetMode="External"/><Relationship Id="rId5" Type="http://schemas.openxmlformats.org/officeDocument/2006/relationships/hyperlink" Target="https://www.youtube.com/watch?v=qGkNjDZgBNQ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aphics.stanford.edu/courses/cs205a-13-fall/assets/notes/cs205a_notes.pdf" TargetMode="External"/><Relationship Id="rId3" Type="http://schemas.openxmlformats.org/officeDocument/2006/relationships/hyperlink" Target="https://arxiv.org/pdf/1506.03771.pdf" TargetMode="External"/><Relationship Id="rId4" Type="http://schemas.openxmlformats.org/officeDocument/2006/relationships/hyperlink" Target="https://en.wikipedia.org/wiki/Eikonal_equation#Continuous_shortest-path_problems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https://prezi.com/u9gow6pe9xra/calculus-in-robotics/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https://www.youtube.com/watch?v=apPJtJqCu44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https://www.youtube.com/watch?v=Egr48ULKihE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https://www.youtube.com/watch?v=qGkNjDZgBNQ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1af652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1af652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46eddae1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46eddae1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46eddae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46edda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https://graphics.stanford.edu/courses/cs205a-13-fall/assets/notes/cs205a_notes.pdf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https://arxiv.org/pdf/1506.03771.pdf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https://en.wikipedia.org/wiki/Eikonal_equation#Continuous_shortest-path_problems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72226b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72226b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72226b2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72226b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72226b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72226b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72226b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72226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72226b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72226b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878a5a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878a5a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78a5aefb_0_2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78a5aefb_0_2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1af652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1af652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78a5aefb_0_3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78a5aefb_0_3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78a5aefb_0_4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78a5aefb_0_4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78a5aefb_0_4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78a5aefb_0_4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78a5aefb_0_4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78a5aefb_0_4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878a5aefb_0_3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878a5aefb_0_3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78a5aefb_0_2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78a5aefb_0_2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78a5aefb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78a5aefb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1af65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1af65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8a5aefb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8a5aefb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78a5aefb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78a5aefb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78a5aefb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78a5aefb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78a5aefb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78a5aefb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78a5aefb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78a5aefb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2145713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5"/>
          <p:cNvCxnSpPr>
            <a:stCxn id="61" idx="6"/>
            <a:endCxn id="63" idx="2"/>
          </p:cNvCxnSpPr>
          <p:nvPr/>
        </p:nvCxnSpPr>
        <p:spPr>
          <a:xfrm>
            <a:off x="2235713" y="3012150"/>
            <a:ext cx="4672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/>
          <p:nvPr/>
        </p:nvSpPr>
        <p:spPr>
          <a:xfrm>
            <a:off x="6908488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831620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2D314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3107950" y="1381225"/>
            <a:ext cx="4200" cy="3282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8"/>
          <p:cNvCxnSpPr/>
          <p:nvPr/>
        </p:nvCxnSpPr>
        <p:spPr>
          <a:xfrm>
            <a:off x="6040900" y="1381225"/>
            <a:ext cx="4200" cy="3282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307825"/>
            <a:ext cx="5729100" cy="79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7450" y="3718825"/>
            <a:ext cx="2652300" cy="92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3250375" y="3718825"/>
            <a:ext cx="2652300" cy="92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183325" y="3718825"/>
            <a:ext cx="2652300" cy="92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6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2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Relationship Id="rId7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://wiki.ros.org/tf/Overview/Transformations" TargetMode="External"/><Relationship Id="rId10" Type="http://schemas.openxmlformats.org/officeDocument/2006/relationships/hyperlink" Target="https://link.springer.com/chapter/10.1007/978-3-319-62533-1_5" TargetMode="External"/><Relationship Id="rId12" Type="http://schemas.openxmlformats.org/officeDocument/2006/relationships/hyperlink" Target="http://robots.stanford.edu/papers/fox.aaai99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raphics.stanford.edu/courses/cs205a-13-fall/assets/notes/cs205a_notes.pdf" TargetMode="External"/><Relationship Id="rId4" Type="http://schemas.openxmlformats.org/officeDocument/2006/relationships/hyperlink" Target="https://math.berkeley.edu/~sethian/2006/Explanations/fast_marching_explain.html" TargetMode="External"/><Relationship Id="rId9" Type="http://schemas.openxmlformats.org/officeDocument/2006/relationships/hyperlink" Target="https://math.oregonstate.edu/home/programs/undergrad/CalculusQuestStudyGuides/vcalc/grad/grad.html" TargetMode="External"/><Relationship Id="rId5" Type="http://schemas.openxmlformats.org/officeDocument/2006/relationships/hyperlink" Target="https://en.wikipedia.org/wiki/Eikonal_equation#Continuous_shortest-path_problems" TargetMode="External"/><Relationship Id="rId6" Type="http://schemas.openxmlformats.org/officeDocument/2006/relationships/hyperlink" Target="https://en.wikipedia.org/wiki/Upwind_scheme" TargetMode="External"/><Relationship Id="rId7" Type="http://schemas.openxmlformats.org/officeDocument/2006/relationships/hyperlink" Target="https://arxiv.org/pdf/1506.03771.pdf" TargetMode="External"/><Relationship Id="rId8" Type="http://schemas.openxmlformats.org/officeDocument/2006/relationships/hyperlink" Target="https://jvgomez.github.io/files/pubs/fm2star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 amt="50000"/>
          </a:blip>
          <a:srcRect b="826" l="0" r="0" t="816"/>
          <a:stretch/>
        </p:blipFill>
        <p:spPr>
          <a:xfrm>
            <a:off x="0" y="0"/>
            <a:ext cx="914400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Movement in Robotics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Calculus Plays a Role in Path Planning, Sensor Feedback, and Actuating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planning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832600" y="2394406"/>
            <a:ext cx="58104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Shortest path algorithms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Dijkstra's</a:t>
            </a:r>
            <a:r>
              <a:rPr lang="en"/>
              <a:t> Algorithm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Fast Marching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27223" l="10865" r="0" t="11127"/>
          <a:stretch/>
        </p:blipFill>
        <p:spPr>
          <a:xfrm>
            <a:off x="1770650" y="1738825"/>
            <a:ext cx="5859674" cy="31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 amt="42000"/>
          </a:blip>
          <a:srcRect b="27223" l="10865" r="0" t="11127"/>
          <a:stretch/>
        </p:blipFill>
        <p:spPr>
          <a:xfrm>
            <a:off x="1762250" y="1719725"/>
            <a:ext cx="5859674" cy="31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15578" l="10629" r="16367" t="10451"/>
          <a:stretch/>
        </p:blipFill>
        <p:spPr>
          <a:xfrm>
            <a:off x="1481075" y="1262523"/>
            <a:ext cx="5600356" cy="3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>
            <p:ph type="ctrTitle"/>
          </p:nvPr>
        </p:nvSpPr>
        <p:spPr>
          <a:xfrm>
            <a:off x="161850" y="2851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approach vs Calculus approach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2600250" y="1079125"/>
            <a:ext cx="4051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</a:t>
            </a:r>
            <a:r>
              <a:rPr lang="en"/>
              <a:t> algorithm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2711050" y="1079125"/>
            <a:ext cx="4051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Marching Method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5">
            <a:alphaModFix/>
          </a:blip>
          <a:srcRect b="1506" l="0" r="0" t="0"/>
          <a:stretch/>
        </p:blipFill>
        <p:spPr>
          <a:xfrm>
            <a:off x="2475025" y="1392650"/>
            <a:ext cx="921821" cy="7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8800" y="3274475"/>
            <a:ext cx="433457" cy="75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</a:t>
            </a:r>
            <a:r>
              <a:rPr lang="en"/>
              <a:t>Marching Method - </a:t>
            </a:r>
            <a:r>
              <a:rPr lang="en"/>
              <a:t>Eikonal Equation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235500" y="2121300"/>
            <a:ext cx="8520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Eikonal equation is a non-linear partial differential equation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Ω some domain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f(x)</a:t>
            </a:r>
            <a:r>
              <a:rPr lang="en"/>
              <a:t> is some speed as a function of position (in the domain)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solved </a:t>
            </a:r>
            <a:r>
              <a:rPr i="1" lang="en"/>
              <a:t>u(x)</a:t>
            </a:r>
            <a:r>
              <a:rPr lang="en"/>
              <a:t> represents a time of arrival function given 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point (x,y) corresponding to the discretized cell (i,j)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u(x</a:t>
            </a:r>
            <a:r>
              <a:rPr baseline="-25000" i="1" lang="en"/>
              <a:t>ij</a:t>
            </a:r>
            <a:r>
              <a:rPr i="1" lang="en"/>
              <a:t>)</a:t>
            </a:r>
            <a:r>
              <a:rPr lang="en"/>
              <a:t> ≈ </a:t>
            </a:r>
            <a:r>
              <a:rPr i="1" lang="en"/>
              <a:t>u(x) </a:t>
            </a:r>
            <a:r>
              <a:rPr lang="en"/>
              <a:t>and </a:t>
            </a:r>
            <a:r>
              <a:rPr i="1" lang="en"/>
              <a:t>f(x</a:t>
            </a:r>
            <a:r>
              <a:rPr baseline="-25000" i="1" lang="en"/>
              <a:t>ij</a:t>
            </a:r>
            <a:r>
              <a:rPr i="1" lang="en"/>
              <a:t>)</a:t>
            </a:r>
            <a:r>
              <a:rPr lang="en"/>
              <a:t> </a:t>
            </a:r>
            <a:r>
              <a:rPr i="1" lang="en"/>
              <a:t>≈</a:t>
            </a:r>
            <a:r>
              <a:rPr lang="en"/>
              <a:t> </a:t>
            </a:r>
            <a:r>
              <a:rPr i="1" lang="en"/>
              <a:t>f(x)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39860" l="0" r="0" t="0"/>
          <a:stretch/>
        </p:blipFill>
        <p:spPr>
          <a:xfrm>
            <a:off x="1019325" y="1164975"/>
            <a:ext cx="5097400" cy="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Eikonal Equation discretized in 2D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1175175"/>
            <a:ext cx="8248875" cy="9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899700"/>
            <a:ext cx="8329276" cy="8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250" y="3763925"/>
            <a:ext cx="4776675" cy="10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50" y="2802250"/>
            <a:ext cx="7330100" cy="6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8250" y="578725"/>
            <a:ext cx="2336675" cy="4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Eikonal Equation discretized in 2D</a:t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3123425" y="31822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083250" y="31822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(i,j)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5043075" y="3182225"/>
            <a:ext cx="851700" cy="7380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4083250" y="4020425"/>
            <a:ext cx="851700" cy="73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4083250" y="2344025"/>
            <a:ext cx="851700" cy="738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5043075" y="40204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3123425" y="40204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3123425" y="23440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5043075" y="2344025"/>
            <a:ext cx="851700" cy="7380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1175175"/>
            <a:ext cx="8248875" cy="9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Eikonal Equation discretized in 2D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123425" y="31822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760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(i-1,j)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4083250" y="31822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(i,j)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5043075" y="3182225"/>
            <a:ext cx="851700" cy="7380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(i+1, j)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4083250" y="4020425"/>
            <a:ext cx="851700" cy="73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(i, j-1)</a:t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4083250" y="2344025"/>
            <a:ext cx="851700" cy="738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(i, j+1)</a:t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5043075" y="40204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3123425" y="40204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3123425" y="23440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5043075" y="2344025"/>
            <a:ext cx="851700" cy="7380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" y="1262863"/>
            <a:ext cx="8329276" cy="8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Eikonal Equation discretized in 2D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3123425" y="31822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760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baseline="-25000" lang="en">
                <a:solidFill>
                  <a:schemeClr val="dk1"/>
                </a:solidFill>
              </a:rPr>
              <a:t>H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(i-1,j)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4083250" y="31822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(i,j)</a:t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5043075" y="3182225"/>
            <a:ext cx="851700" cy="7380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(i+1, j)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4083250" y="4020425"/>
            <a:ext cx="851700" cy="73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baseline="-25000" lang="en">
                <a:solidFill>
                  <a:schemeClr val="dk1"/>
                </a:solidFill>
              </a:rPr>
              <a:t>V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(i, j-1)</a:t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4083250" y="2344025"/>
            <a:ext cx="851700" cy="738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(i, j+1)</a:t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5043075" y="40204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3123425" y="40204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3123425" y="2344025"/>
            <a:ext cx="851700" cy="738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5043075" y="2344025"/>
            <a:ext cx="851700" cy="7380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75" y="1246700"/>
            <a:ext cx="7330100" cy="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Eikonal Equation discretized in 2D</a:t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3123425" y="31822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4083250" y="31822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U</a:t>
            </a:r>
            <a:r>
              <a:rPr baseline="-25000" lang="en" sz="2400">
                <a:solidFill>
                  <a:schemeClr val="dk1"/>
                </a:solidFill>
              </a:rPr>
              <a:t>ij</a:t>
            </a:r>
            <a:endParaRPr sz="2400"/>
          </a:p>
        </p:txBody>
      </p:sp>
      <p:sp>
        <p:nvSpPr>
          <p:cNvPr id="245" name="Google Shape;245;p36"/>
          <p:cNvSpPr/>
          <p:nvPr/>
        </p:nvSpPr>
        <p:spPr>
          <a:xfrm>
            <a:off x="5043075" y="31822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4083250" y="40204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4083250" y="23440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5043075" y="40204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3123425" y="40204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3123425" y="23440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5043075" y="2344025"/>
            <a:ext cx="851700" cy="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3123425" y="31822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baseline="-25000" lang="en"/>
              <a:t>H</a:t>
            </a:r>
            <a:endParaRPr baseline="-25000"/>
          </a:p>
        </p:txBody>
      </p:sp>
      <p:sp>
        <p:nvSpPr>
          <p:cNvPr id="253" name="Google Shape;253;p36"/>
          <p:cNvSpPr/>
          <p:nvPr/>
        </p:nvSpPr>
        <p:spPr>
          <a:xfrm>
            <a:off x="4083250" y="4020425"/>
            <a:ext cx="851700" cy="738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baseline="-25000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123425" y="4020425"/>
            <a:ext cx="851700" cy="73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50" y="1133012"/>
            <a:ext cx="4776675" cy="10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Feedback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832600" y="1861000"/>
            <a:ext cx="64014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PID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Laplace transform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Localizing</a:t>
            </a:r>
            <a:endParaRPr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Path Planning</a:t>
            </a:r>
            <a:endParaRPr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Feedback Control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3131" l="0" r="0" t="3121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-2" y="277298"/>
            <a:ext cx="3224225" cy="14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>
            <p:ph type="title"/>
          </p:nvPr>
        </p:nvSpPr>
        <p:spPr>
          <a:xfrm>
            <a:off x="175025" y="727725"/>
            <a:ext cx="3049200" cy="9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- concept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741" y="2698164"/>
            <a:ext cx="4112595" cy="209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</a:t>
            </a:r>
            <a:r>
              <a:rPr lang="en"/>
              <a:t>ID - tuning proportion</a:t>
            </a:r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1268700"/>
            <a:ext cx="4382625" cy="33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400" y="2169975"/>
            <a:ext cx="2472500" cy="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D - tuning integral</a:t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0" y="1318000"/>
            <a:ext cx="4197775" cy="33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250" y="2106700"/>
            <a:ext cx="2669375" cy="10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</a:t>
            </a:r>
            <a:r>
              <a:rPr lang="en">
                <a:solidFill>
                  <a:srgbClr val="FF0000"/>
                </a:solidFill>
              </a:rPr>
              <a:t>D</a:t>
            </a:r>
            <a:r>
              <a:rPr lang="en"/>
              <a:t> - tuning derivative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5" y="1330325"/>
            <a:ext cx="4284025" cy="33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750" y="2283675"/>
            <a:ext cx="3078100" cy="11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- mathematical form</a:t>
            </a:r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75" y="1712350"/>
            <a:ext cx="7075100" cy="12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https://graphics.stanford.edu/courses/cs205a-13-fall/assets/notes/cs205a_notes.pdf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https://math.berkeley.edu/~sethian/2006/Explanations/fast_marching_explain.html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https://en.wikipedia.org/wiki/Eikonal_equation#Continuous_shortest-path_problems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https://en.wikipedia.org/wiki/Upwind_scheme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https://arxiv.org/pdf/1506.03771.pdf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https://jvgomez.github.io/files/pubs/fm2star.pdf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https://math.oregonstate.edu/home/programs/undergrad/CalculusQuestStudyGuides/vcalc/grad/grad.html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https://link.springer.com/chapter/10.1007/978-3-319-62533-1_5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http://wiki.ros.org/tf/Overview/Transformations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http://robots.stanford.edu/papers/fox.aaai99.pdf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Localizing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832600" y="1861000"/>
            <a:ext cx="64014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Odometry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Transforms (TFs)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r>
              <a:rPr lang="en"/>
              <a:t> - Odometry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350" y="1522975"/>
            <a:ext cx="47625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342800" y="998550"/>
            <a:ext cx="6679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use of data from motion sensors to estimate change in position over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Odometry - Encoders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575"/>
            <a:ext cx="46767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00" y="3591700"/>
            <a:ext cx="3792249" cy="13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625" y="4226325"/>
            <a:ext cx="30575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1400" y="3048775"/>
            <a:ext cx="13239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1150" y="790575"/>
            <a:ext cx="15335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18892" r="20534" t="0"/>
          <a:stretch/>
        </p:blipFill>
        <p:spPr>
          <a:xfrm>
            <a:off x="645800" y="1415500"/>
            <a:ext cx="1943100" cy="199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4611" r="4620" t="0"/>
          <a:stretch/>
        </p:blipFill>
        <p:spPr>
          <a:xfrm>
            <a:off x="3578725" y="1415500"/>
            <a:ext cx="1995600" cy="199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 b="0" l="9" r="9" t="0"/>
          <a:stretch/>
        </p:blipFill>
        <p:spPr>
          <a:xfrm>
            <a:off x="6511675" y="1415500"/>
            <a:ext cx="1995600" cy="199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07825"/>
            <a:ext cx="5729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Odometry - IMU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7450" y="3718825"/>
            <a:ext cx="26523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3250375" y="3718825"/>
            <a:ext cx="26523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gyroscope</a:t>
            </a:r>
            <a:endParaRPr/>
          </a:p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6183325" y="3718825"/>
            <a:ext cx="26523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Odometry - IMU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75" y="1090275"/>
            <a:ext cx="6184172" cy="3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1200" r="1200" t="0"/>
          <a:stretch/>
        </p:blipFill>
        <p:spPr>
          <a:xfrm>
            <a:off x="444350" y="1949961"/>
            <a:ext cx="4051464" cy="241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0" l="64935" r="-393" t="0"/>
          <a:stretch/>
        </p:blipFill>
        <p:spPr>
          <a:xfrm>
            <a:off x="4648206" y="1949949"/>
            <a:ext cx="4051441" cy="24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1200" r="1200" t="0"/>
          <a:stretch/>
        </p:blipFill>
        <p:spPr>
          <a:xfrm>
            <a:off x="4572000" y="1023273"/>
            <a:ext cx="4051464" cy="24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50" y="1551013"/>
            <a:ext cx="35814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390450" y="3758675"/>
            <a:ext cx="7344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[Map2base_link] [base_link2laser_link] = [map2laser_link]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[Map2base_link] = [map2laser_link][base_link2laser_link]</a:t>
            </a:r>
            <a:r>
              <a:rPr baseline="30000" lang="en" sz="1800">
                <a:solidFill>
                  <a:schemeClr val="dk1"/>
                </a:solidFill>
              </a:rPr>
              <a:t>-1</a:t>
            </a:r>
            <a:endParaRPr baseline="3000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