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7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787"/>
  </p:normalViewPr>
  <p:slideViewPr>
    <p:cSldViewPr snapToGrid="0">
      <p:cViewPr>
        <p:scale>
          <a:sx n="79" d="100"/>
          <a:sy n="79" d="100"/>
        </p:scale>
        <p:origin x="119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07D4E-BB3C-574B-B654-078033DAC7B8}" type="datetimeFigureOut">
              <a:rPr lang="en-US" smtClean="0"/>
              <a:t>4/8/23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68A7D-3245-8545-9FB9-2FC3ECF4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6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68A7D-3245-8545-9FB9-2FC3ECF4A3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31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88F6-BCE7-534E-BDD0-205F11FBF9AB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129A-9A84-CB4D-A49B-B25AE01E2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3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88F6-BCE7-534E-BDD0-205F11FBF9AB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129A-9A84-CB4D-A49B-B25AE01E2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7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88F6-BCE7-534E-BDD0-205F11FBF9AB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129A-9A84-CB4D-A49B-B25AE01E2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8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88F6-BCE7-534E-BDD0-205F11FBF9AB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129A-9A84-CB4D-A49B-B25AE01E2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0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88F6-BCE7-534E-BDD0-205F11FBF9AB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129A-9A84-CB4D-A49B-B25AE01E2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4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88F6-BCE7-534E-BDD0-205F11FBF9AB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129A-9A84-CB4D-A49B-B25AE01E2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7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88F6-BCE7-534E-BDD0-205F11FBF9AB}" type="datetimeFigureOut">
              <a:rPr lang="en-US" smtClean="0"/>
              <a:t>4/7/23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129A-9A84-CB4D-A49B-B25AE01E2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9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88F6-BCE7-534E-BDD0-205F11FBF9AB}" type="datetimeFigureOut">
              <a:rPr lang="en-US" smtClean="0"/>
              <a:t>4/7/23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129A-9A84-CB4D-A49B-B25AE01E2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3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88F6-BCE7-534E-BDD0-205F11FBF9AB}" type="datetimeFigureOut">
              <a:rPr lang="en-US" smtClean="0"/>
              <a:t>4/7/23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129A-9A84-CB4D-A49B-B25AE01E2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9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88F6-BCE7-534E-BDD0-205F11FBF9AB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129A-9A84-CB4D-A49B-B25AE01E2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4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888F6-BCE7-534E-BDD0-205F11FBF9AB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0129A-9A84-CB4D-A49B-B25AE01E2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0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888F6-BCE7-534E-BDD0-205F11FBF9AB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129A-9A84-CB4D-A49B-B25AE01E2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2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6CE51-AB0E-0805-853E-25EC0D13E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8989"/>
          <a:stretch/>
        </p:blipFill>
        <p:spPr>
          <a:xfrm>
            <a:off x="3527607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57C0B-5A62-3658-B2CF-194BDBA33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1057387"/>
            <a:ext cx="5873392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Community" panose="02000303040000020003" pitchFamily="2" charset="0"/>
              </a:rPr>
              <a:t>Observability </a:t>
            </a:r>
            <a:br>
              <a:rPr lang="en-US" sz="4800" dirty="0">
                <a:latin typeface="Community" panose="02000303040000020003" pitchFamily="2" charset="0"/>
              </a:rPr>
            </a:br>
            <a:r>
              <a:rPr lang="en-US" sz="4800" dirty="0">
                <a:latin typeface="Community" panose="02000303040000020003" pitchFamily="2" charset="0"/>
              </a:rPr>
              <a:t>into hybrid systems using Azure Monitor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19B27A-E1BC-559B-30ED-4DDCBE7DA368}"/>
              </a:ext>
            </a:extLst>
          </p:cNvPr>
          <p:cNvSpPr txBox="1">
            <a:spLocks/>
          </p:cNvSpPr>
          <p:nvPr/>
        </p:nvSpPr>
        <p:spPr>
          <a:xfrm>
            <a:off x="505286" y="3350039"/>
            <a:ext cx="7328898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Community" panose="02000303040000020003" pitchFamily="2" charset="0"/>
              </a:rPr>
              <a:t>Take this 2-minutes quiz! </a:t>
            </a:r>
            <a:br>
              <a:rPr lang="en-US" sz="2800" dirty="0">
                <a:latin typeface="Community" panose="02000303040000020003" pitchFamily="2" charset="0"/>
              </a:rPr>
            </a:b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mmunity" panose="02000303040000020003" pitchFamily="2" charset="0"/>
              </a:rPr>
              <a:t>https://bitpro.azurewebsites.net </a:t>
            </a:r>
          </a:p>
        </p:txBody>
      </p:sp>
    </p:spTree>
    <p:extLst>
      <p:ext uri="{BB962C8B-B14F-4D97-AF65-F5344CB8AC3E}">
        <p14:creationId xmlns:p14="http://schemas.microsoft.com/office/powerpoint/2010/main" val="329481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B0AB3653-7DFA-4C88-C338-5E37C7791AC6}"/>
              </a:ext>
            </a:extLst>
          </p:cNvPr>
          <p:cNvGrpSpPr/>
          <p:nvPr/>
        </p:nvGrpSpPr>
        <p:grpSpPr>
          <a:xfrm>
            <a:off x="421240" y="2443832"/>
            <a:ext cx="18607471" cy="2636320"/>
            <a:chOff x="5358528" y="2913388"/>
            <a:chExt cx="18607471" cy="2636320"/>
          </a:xfrm>
        </p:grpSpPr>
        <p:pic>
          <p:nvPicPr>
            <p:cNvPr id="60" name="Picture 4">
              <a:extLst>
                <a:ext uri="{FF2B5EF4-FFF2-40B4-BE49-F238E27FC236}">
                  <a16:creationId xmlns:a16="http://schemas.microsoft.com/office/drawing/2014/main" id="{40E4FA3B-798F-C8D9-E082-AE6029414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5358528" y="3500183"/>
              <a:ext cx="909696" cy="909696"/>
            </a:xfrm>
            <a:prstGeom prst="rect">
              <a:avLst/>
            </a:prstGeom>
          </p:spPr>
        </p:pic>
        <p:pic>
          <p:nvPicPr>
            <p:cNvPr id="61" name="Picture 5">
              <a:extLst>
                <a:ext uri="{FF2B5EF4-FFF2-40B4-BE49-F238E27FC236}">
                  <a16:creationId xmlns:a16="http://schemas.microsoft.com/office/drawing/2014/main" id="{78A48045-5F0B-E70C-BA48-32AA940C7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5540160" y="4325398"/>
              <a:ext cx="594077" cy="580472"/>
            </a:xfrm>
            <a:prstGeom prst="rect">
              <a:avLst/>
            </a:prstGeom>
          </p:spPr>
        </p:pic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D72FBB36-0AB3-5E85-91B2-E20A1F0DA45B}"/>
                </a:ext>
              </a:extLst>
            </p:cNvPr>
            <p:cNvSpPr txBox="1"/>
            <p:nvPr/>
          </p:nvSpPr>
          <p:spPr>
            <a:xfrm>
              <a:off x="6367271" y="2913388"/>
              <a:ext cx="5260406" cy="119372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816"/>
                </a:lnSpc>
                <a:spcBef>
                  <a:spcPct val="0"/>
                </a:spcBef>
              </a:pPr>
              <a:r>
                <a:rPr lang="en-US" sz="3200" dirty="0">
                  <a:latin typeface="Community" panose="02000303040000020003" pitchFamily="2" charset="0"/>
                </a:rPr>
                <a:t>/in/</a:t>
              </a:r>
              <a:r>
                <a:rPr lang="en-US" sz="3200" dirty="0">
                  <a:solidFill>
                    <a:srgbClr val="000000"/>
                  </a:solidFill>
                  <a:latin typeface="Community" panose="02000303040000020003" pitchFamily="2" charset="0"/>
                </a:rPr>
                <a:t>prateekkumarsingh</a:t>
              </a:r>
            </a:p>
            <a:p>
              <a:pPr>
                <a:lnSpc>
                  <a:spcPts val="4816"/>
                </a:lnSpc>
                <a:spcBef>
                  <a:spcPct val="0"/>
                </a:spcBef>
              </a:pPr>
              <a:endParaRPr lang="en-US" sz="3200" spc="-72" dirty="0">
                <a:solidFill>
                  <a:srgbClr val="000000"/>
                </a:solidFill>
                <a:latin typeface="+mj-lt"/>
              </a:endParaRPr>
            </a:p>
          </p:txBody>
        </p:sp>
        <p:pic>
          <p:nvPicPr>
            <p:cNvPr id="69" name="Picture 26">
              <a:extLst>
                <a:ext uri="{FF2B5EF4-FFF2-40B4-BE49-F238E27FC236}">
                  <a16:creationId xmlns:a16="http://schemas.microsoft.com/office/drawing/2014/main" id="{F2D7E399-4F29-5D94-4DF6-B1C4782DA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3433" r="15352" b="37542"/>
            <a:stretch>
              <a:fillRect/>
            </a:stretch>
          </p:blipFill>
          <p:spPr>
            <a:xfrm>
              <a:off x="5434700" y="4986814"/>
              <a:ext cx="833524" cy="562894"/>
            </a:xfrm>
            <a:prstGeom prst="rect">
              <a:avLst/>
            </a:prstGeom>
          </p:spPr>
        </p:pic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55D26475-99C7-E2F4-D454-EF3FCABE1D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0505" y="3058681"/>
              <a:ext cx="555495" cy="555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">
              <a:extLst>
                <a:ext uri="{FF2B5EF4-FFF2-40B4-BE49-F238E27FC236}">
                  <a16:creationId xmlns:a16="http://schemas.microsoft.com/office/drawing/2014/main" id="{E908679A-B8C0-47EF-5D72-315CE8D6D345}"/>
                </a:ext>
              </a:extLst>
            </p:cNvPr>
            <p:cNvSpPr txBox="1"/>
            <p:nvPr/>
          </p:nvSpPr>
          <p:spPr>
            <a:xfrm>
              <a:off x="6367272" y="4302485"/>
              <a:ext cx="17598727" cy="5615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12"/>
                </a:lnSpc>
                <a:spcBef>
                  <a:spcPct val="0"/>
                </a:spcBef>
              </a:pPr>
              <a:r>
                <a:rPr lang="en-US" sz="3200" dirty="0">
                  <a:solidFill>
                    <a:srgbClr val="000000"/>
                  </a:solidFill>
                  <a:latin typeface="Barlow Bold"/>
                </a:rPr>
                <a:t>/</a:t>
              </a:r>
              <a:r>
                <a:rPr lang="en-US" sz="3200" dirty="0">
                  <a:solidFill>
                    <a:srgbClr val="000000"/>
                  </a:solidFill>
                  <a:latin typeface="Community" panose="02000303040000020003" pitchFamily="2" charset="0"/>
                </a:rPr>
                <a:t>prateekkumarsingh</a:t>
              </a:r>
            </a:p>
          </p:txBody>
        </p:sp>
        <p:sp>
          <p:nvSpPr>
            <p:cNvPr id="74" name="TextBox 29">
              <a:extLst>
                <a:ext uri="{FF2B5EF4-FFF2-40B4-BE49-F238E27FC236}">
                  <a16:creationId xmlns:a16="http://schemas.microsoft.com/office/drawing/2014/main" id="{244B9E94-EDC1-7CC5-6EF3-523ABA6D7704}"/>
                </a:ext>
              </a:extLst>
            </p:cNvPr>
            <p:cNvSpPr txBox="1"/>
            <p:nvPr/>
          </p:nvSpPr>
          <p:spPr>
            <a:xfrm>
              <a:off x="6413048" y="4975112"/>
              <a:ext cx="17438750" cy="5604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30"/>
                </a:lnSpc>
                <a:spcBef>
                  <a:spcPct val="0"/>
                </a:spcBef>
              </a:pPr>
              <a:r>
                <a:rPr lang="en-US" sz="3200" dirty="0" err="1">
                  <a:solidFill>
                    <a:srgbClr val="000000"/>
                  </a:solidFill>
                  <a:latin typeface="Community" panose="02000303040000020003" pitchFamily="2" charset="0"/>
                </a:rPr>
                <a:t>leanpub.com</a:t>
              </a:r>
              <a:r>
                <a:rPr lang="en-US" sz="3200" dirty="0">
                  <a:solidFill>
                    <a:srgbClr val="000000"/>
                  </a:solidFill>
                  <a:latin typeface="Community" panose="02000303040000020003" pitchFamily="2" charset="0"/>
                </a:rPr>
                <a:t>/b/books</a:t>
              </a:r>
            </a:p>
          </p:txBody>
        </p:sp>
        <p:sp>
          <p:nvSpPr>
            <p:cNvPr id="75" name="TextBox 7">
              <a:extLst>
                <a:ext uri="{FF2B5EF4-FFF2-40B4-BE49-F238E27FC236}">
                  <a16:creationId xmlns:a16="http://schemas.microsoft.com/office/drawing/2014/main" id="{DC752057-F481-699F-9EAA-C3A51F0ACFCC}"/>
                </a:ext>
              </a:extLst>
            </p:cNvPr>
            <p:cNvSpPr txBox="1"/>
            <p:nvPr/>
          </p:nvSpPr>
          <p:spPr>
            <a:xfrm>
              <a:off x="6367271" y="3625586"/>
              <a:ext cx="17598727" cy="5615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812"/>
                </a:lnSpc>
                <a:spcBef>
                  <a:spcPct val="0"/>
                </a:spcBef>
              </a:pPr>
              <a:r>
                <a:rPr lang="en-US" sz="3200" dirty="0">
                  <a:solidFill>
                    <a:srgbClr val="000000"/>
                  </a:solidFill>
                  <a:latin typeface="Community" panose="02000303040000020003" pitchFamily="2" charset="0"/>
                </a:rPr>
                <a:t>@</a:t>
              </a:r>
              <a:r>
                <a:rPr lang="en-US" sz="3200" dirty="0" err="1">
                  <a:solidFill>
                    <a:srgbClr val="000000"/>
                  </a:solidFill>
                  <a:latin typeface="Community" panose="02000303040000020003" pitchFamily="2" charset="0"/>
                </a:rPr>
                <a:t>singhprateik</a:t>
              </a:r>
              <a:endParaRPr lang="en-US" sz="3200" dirty="0">
                <a:solidFill>
                  <a:srgbClr val="000000"/>
                </a:solidFill>
                <a:latin typeface="Community" panose="02000303040000020003" pitchFamily="2" charset="0"/>
              </a:endParaRPr>
            </a:p>
          </p:txBody>
        </p:sp>
      </p:grpSp>
      <p:sp>
        <p:nvSpPr>
          <p:cNvPr id="77" name="TextBox 28">
            <a:extLst>
              <a:ext uri="{FF2B5EF4-FFF2-40B4-BE49-F238E27FC236}">
                <a16:creationId xmlns:a16="http://schemas.microsoft.com/office/drawing/2014/main" id="{517A93CB-D053-ECB0-3DE8-3DE2DA7799E2}"/>
              </a:ext>
            </a:extLst>
          </p:cNvPr>
          <p:cNvSpPr txBox="1"/>
          <p:nvPr/>
        </p:nvSpPr>
        <p:spPr>
          <a:xfrm>
            <a:off x="213300" y="-172346"/>
            <a:ext cx="7693772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4800" b="1" spc="-126" dirty="0">
                <a:solidFill>
                  <a:srgbClr val="000000"/>
                </a:solidFill>
                <a:latin typeface="Barlow Medium"/>
              </a:rPr>
              <a:t>&gt;_ </a:t>
            </a:r>
            <a:r>
              <a:rPr lang="en-US" sz="4800" b="1" spc="-126" dirty="0" err="1">
                <a:solidFill>
                  <a:srgbClr val="5271FF"/>
                </a:solidFill>
                <a:latin typeface="Barlow Medium"/>
              </a:rPr>
              <a:t>Whoami</a:t>
            </a:r>
            <a:endParaRPr lang="en-US" sz="4800" b="1" spc="-126" dirty="0">
              <a:solidFill>
                <a:srgbClr val="5271FF"/>
              </a:solidFill>
              <a:latin typeface="Barlow Medium"/>
            </a:endParaRPr>
          </a:p>
        </p:txBody>
      </p:sp>
      <p:pic>
        <p:nvPicPr>
          <p:cNvPr id="80" name="Picture 79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47E8B23C-91F7-0C81-07FD-D9653B17F9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9308" y="904791"/>
            <a:ext cx="4532161" cy="4526417"/>
          </a:xfrm>
          <a:prstGeom prst="ellipse">
            <a:avLst/>
          </a:prstGeom>
          <a:noFill/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3825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28">
            <a:extLst>
              <a:ext uri="{FF2B5EF4-FFF2-40B4-BE49-F238E27FC236}">
                <a16:creationId xmlns:a16="http://schemas.microsoft.com/office/drawing/2014/main" id="{517A93CB-D053-ECB0-3DE8-3DE2DA7799E2}"/>
              </a:ext>
            </a:extLst>
          </p:cNvPr>
          <p:cNvSpPr txBox="1"/>
          <p:nvPr/>
        </p:nvSpPr>
        <p:spPr>
          <a:xfrm>
            <a:off x="303998" y="-183756"/>
            <a:ext cx="7693772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4800" b="1" spc="-126" dirty="0">
                <a:solidFill>
                  <a:srgbClr val="000000"/>
                </a:solidFill>
                <a:latin typeface="Barlow Medium"/>
              </a:rPr>
              <a:t>&gt;_ </a:t>
            </a:r>
            <a:r>
              <a:rPr lang="en-US" sz="4800" b="1" spc="-126" dirty="0">
                <a:solidFill>
                  <a:srgbClr val="5271FF"/>
                </a:solidFill>
                <a:latin typeface="Barlow Medium"/>
              </a:rPr>
              <a:t>Agenda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19EE0-2038-CD3D-1FE3-E7304F0A1CAC}"/>
              </a:ext>
            </a:extLst>
          </p:cNvPr>
          <p:cNvSpPr txBox="1">
            <a:spLocks/>
          </p:cNvSpPr>
          <p:nvPr/>
        </p:nvSpPr>
        <p:spPr>
          <a:xfrm>
            <a:off x="303997" y="2005148"/>
            <a:ext cx="11272959" cy="32036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lnSpc>
                <a:spcPct val="160000"/>
              </a:lnSpc>
              <a:buFont typeface="+mj-lt"/>
              <a:buAutoNum type="arabicPeriod"/>
            </a:pPr>
            <a:r>
              <a:rPr lang="en-US" sz="3200" dirty="0">
                <a:latin typeface="Community" panose="02000303040000020003" pitchFamily="2" charset="0"/>
              </a:rPr>
              <a:t>Monitoring Vs Observability</a:t>
            </a:r>
          </a:p>
          <a:p>
            <a:pPr marL="685800" indent="-685800" algn="l">
              <a:lnSpc>
                <a:spcPct val="160000"/>
              </a:lnSpc>
              <a:buFont typeface="+mj-lt"/>
              <a:buAutoNum type="arabicPeriod"/>
            </a:pPr>
            <a:r>
              <a:rPr lang="en-US" sz="3200" dirty="0">
                <a:latin typeface="Community" panose="02000303040000020003" pitchFamily="2" charset="0"/>
              </a:rPr>
              <a:t>What is Azure Monitor?</a:t>
            </a:r>
          </a:p>
          <a:p>
            <a:pPr marL="685800" indent="-685800" algn="l">
              <a:lnSpc>
                <a:spcPct val="160000"/>
              </a:lnSpc>
              <a:buFont typeface="+mj-lt"/>
              <a:buAutoNum type="arabicPeriod"/>
            </a:pPr>
            <a:r>
              <a:rPr lang="en-US" sz="3200" dirty="0">
                <a:latin typeface="Community" panose="02000303040000020003" pitchFamily="2" charset="0"/>
              </a:rPr>
              <a:t>Demo 1 - Monitoring on-prem containers in Azure Monitor</a:t>
            </a:r>
          </a:p>
          <a:p>
            <a:pPr marL="685800" indent="-685800" algn="l">
              <a:lnSpc>
                <a:spcPct val="160000"/>
              </a:lnSpc>
              <a:buFont typeface="+mj-lt"/>
              <a:buAutoNum type="arabicPeriod"/>
            </a:pPr>
            <a:r>
              <a:rPr lang="en-US" sz="3200" dirty="0">
                <a:latin typeface="Community" panose="02000303040000020003" pitchFamily="2" charset="0"/>
              </a:rPr>
              <a:t>Demo 2 -  Instrumenting a Web Application for end-to-end Observability</a:t>
            </a:r>
          </a:p>
          <a:p>
            <a:pPr marL="685800" indent="-685800" algn="l">
              <a:lnSpc>
                <a:spcPct val="160000"/>
              </a:lnSpc>
              <a:buFont typeface="+mj-lt"/>
              <a:buAutoNum type="arabicPeriod"/>
            </a:pPr>
            <a:r>
              <a:rPr lang="en-US" sz="3200" dirty="0">
                <a:latin typeface="Community" panose="02000303040000020003" pitchFamily="2" charset="0"/>
              </a:rPr>
              <a:t>Thank you and Questions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3200" dirty="0">
              <a:latin typeface="Community" panose="02000303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0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8372276-E9EF-96BE-7D3A-4039CE86683E}"/>
              </a:ext>
            </a:extLst>
          </p:cNvPr>
          <p:cNvSpPr txBox="1"/>
          <p:nvPr/>
        </p:nvSpPr>
        <p:spPr>
          <a:xfrm>
            <a:off x="3048886" y="3244334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1C2796-AD48-8D98-C5B5-BE42298C004E}"/>
              </a:ext>
            </a:extLst>
          </p:cNvPr>
          <p:cNvGrpSpPr/>
          <p:nvPr/>
        </p:nvGrpSpPr>
        <p:grpSpPr>
          <a:xfrm>
            <a:off x="-2105562" y="726609"/>
            <a:ext cx="16403124" cy="6867839"/>
            <a:chOff x="-477213" y="656374"/>
            <a:chExt cx="16403124" cy="6867839"/>
          </a:xfrm>
        </p:grpSpPr>
        <p:pic>
          <p:nvPicPr>
            <p:cNvPr id="16" name="Picture 2" descr="Beyond Monitoring: The Rise of Observability - Arize AI">
              <a:extLst>
                <a:ext uri="{FF2B5EF4-FFF2-40B4-BE49-F238E27FC236}">
                  <a16:creationId xmlns:a16="http://schemas.microsoft.com/office/drawing/2014/main" id="{2D6F4F5A-6245-4BFB-6FBA-66A41C53A1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424"/>
            <a:stretch/>
          </p:blipFill>
          <p:spPr bwMode="auto">
            <a:xfrm>
              <a:off x="-477213" y="666213"/>
              <a:ext cx="4984530" cy="6858000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9C29049-F625-EBEF-192A-1EB57C55DA97}"/>
                </a:ext>
              </a:extLst>
            </p:cNvPr>
            <p:cNvGrpSpPr/>
            <p:nvPr/>
          </p:nvGrpSpPr>
          <p:grpSpPr>
            <a:xfrm>
              <a:off x="3445587" y="656374"/>
              <a:ext cx="12480324" cy="6858000"/>
              <a:chOff x="0" y="334086"/>
              <a:chExt cx="12480324" cy="6858000"/>
            </a:xfrm>
          </p:grpSpPr>
          <p:pic>
            <p:nvPicPr>
              <p:cNvPr id="4" name="Picture 2" descr="Beyond Monitoring: The Rise of Observability - Arize AI">
                <a:extLst>
                  <a:ext uri="{FF2B5EF4-FFF2-40B4-BE49-F238E27FC236}">
                    <a16:creationId xmlns:a16="http://schemas.microsoft.com/office/drawing/2014/main" id="{8A676028-EB5C-F706-2164-8703767D61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7424"/>
              <a:stretch/>
            </p:blipFill>
            <p:spPr bwMode="auto">
              <a:xfrm>
                <a:off x="7495794" y="334086"/>
                <a:ext cx="4984530" cy="6858000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8" name="Picture 2" descr="Beyond Monitoring: The Rise of Observability - Arize AI">
                <a:extLst>
                  <a:ext uri="{FF2B5EF4-FFF2-40B4-BE49-F238E27FC236}">
                    <a16:creationId xmlns:a16="http://schemas.microsoft.com/office/drawing/2014/main" id="{24A341C1-066C-CA5C-6B6D-F077938F39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334086"/>
                <a:ext cx="7712075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" name="TextBox 28">
            <a:extLst>
              <a:ext uri="{FF2B5EF4-FFF2-40B4-BE49-F238E27FC236}">
                <a16:creationId xmlns:a16="http://schemas.microsoft.com/office/drawing/2014/main" id="{F2DB12EC-BA53-68DE-5783-4C6072A58BF6}"/>
              </a:ext>
            </a:extLst>
          </p:cNvPr>
          <p:cNvSpPr txBox="1"/>
          <p:nvPr/>
        </p:nvSpPr>
        <p:spPr>
          <a:xfrm>
            <a:off x="143972" y="-188898"/>
            <a:ext cx="9887678" cy="961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4800" spc="-126" dirty="0">
                <a:solidFill>
                  <a:srgbClr val="000000"/>
                </a:solidFill>
                <a:latin typeface="Barlow Medium"/>
              </a:rPr>
              <a:t>&gt;_ </a:t>
            </a:r>
            <a:r>
              <a:rPr lang="en-US" sz="4800" spc="-126" dirty="0">
                <a:solidFill>
                  <a:srgbClr val="5271FF"/>
                </a:solidFill>
                <a:latin typeface="Barlow Medium"/>
              </a:rPr>
              <a:t>Monitoring </a:t>
            </a:r>
            <a:r>
              <a:rPr lang="en-US" sz="4800" spc="-126" dirty="0">
                <a:latin typeface="Barlow Medium"/>
              </a:rPr>
              <a:t>vs</a:t>
            </a:r>
            <a:r>
              <a:rPr lang="en-US" sz="4800" spc="-126" dirty="0">
                <a:solidFill>
                  <a:srgbClr val="5271FF"/>
                </a:solidFill>
                <a:latin typeface="Barlow Medium"/>
              </a:rPr>
              <a:t> Observability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0BE20E-E181-A1ED-5D46-739A41E73E66}"/>
              </a:ext>
            </a:extLst>
          </p:cNvPr>
          <p:cNvGrpSpPr/>
          <p:nvPr/>
        </p:nvGrpSpPr>
        <p:grpSpPr>
          <a:xfrm>
            <a:off x="7684683" y="1459068"/>
            <a:ext cx="4507317" cy="4741092"/>
            <a:chOff x="6984467" y="1483782"/>
            <a:chExt cx="4507317" cy="4741092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E6630D91-1B85-D775-0790-C56452D47331}"/>
                </a:ext>
              </a:extLst>
            </p:cNvPr>
            <p:cNvSpPr txBox="1">
              <a:spLocks/>
            </p:cNvSpPr>
            <p:nvPr/>
          </p:nvSpPr>
          <p:spPr>
            <a:xfrm>
              <a:off x="6998267" y="1483782"/>
              <a:ext cx="3974533" cy="96180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Community" panose="02000303040000020003" pitchFamily="2" charset="0"/>
                </a:rPr>
                <a:t>WHAT</a:t>
              </a:r>
              <a:r>
                <a:rPr lang="en-US" sz="2000" dirty="0">
                  <a:latin typeface="Community" panose="02000303040000020003" pitchFamily="2" charset="0"/>
                </a:rPr>
                <a:t> Happened?</a:t>
              </a:r>
            </a:p>
            <a:p>
              <a:pPr algn="l"/>
              <a:r>
                <a:rPr lang="en-US" sz="2000" dirty="0">
                  <a:latin typeface="Community" panose="02000303040000020003" pitchFamily="2" charset="0"/>
                </a:rPr>
                <a:t>Is this a 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Community" panose="02000303040000020003" pitchFamily="2" charset="0"/>
                </a:rPr>
                <a:t>KNOWN</a:t>
              </a:r>
              <a:r>
                <a:rPr lang="en-US" sz="2000" dirty="0">
                  <a:latin typeface="Community" panose="02000303040000020003" pitchFamily="2" charset="0"/>
                </a:rPr>
                <a:t> issue?</a:t>
              </a:r>
            </a:p>
            <a:p>
              <a:pPr algn="l"/>
              <a:r>
                <a:rPr lang="en-US" sz="2000" dirty="0">
                  <a:latin typeface="Community" panose="02000303040000020003" pitchFamily="2" charset="0"/>
                </a:rPr>
                <a:t>Is there a 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Community" panose="02000303040000020003" pitchFamily="2" charset="0"/>
                </a:rPr>
                <a:t>KNOWN</a:t>
              </a:r>
              <a:r>
                <a:rPr lang="en-US" sz="2000" dirty="0">
                  <a:latin typeface="Community" panose="02000303040000020003" pitchFamily="2" charset="0"/>
                </a:rPr>
                <a:t> fix?</a:t>
              </a:r>
            </a:p>
          </p:txBody>
        </p:sp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B6E5BB3C-42F3-6543-E146-A40E09EF2B10}"/>
                </a:ext>
              </a:extLst>
            </p:cNvPr>
            <p:cNvSpPr txBox="1">
              <a:spLocks/>
            </p:cNvSpPr>
            <p:nvPr/>
          </p:nvSpPr>
          <p:spPr>
            <a:xfrm>
              <a:off x="6984467" y="3402685"/>
              <a:ext cx="3974533" cy="156511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Community" panose="02000303040000020003" pitchFamily="2" charset="0"/>
                </a:rPr>
                <a:t>WHY</a:t>
              </a:r>
              <a:r>
                <a:rPr lang="en-US" sz="2000" dirty="0">
                  <a:latin typeface="Community" panose="02000303040000020003" pitchFamily="2" charset="0"/>
                </a:rPr>
                <a:t> did it happen?</a:t>
              </a:r>
            </a:p>
            <a:p>
              <a:pPr algn="l"/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Community" panose="02000303040000020003" pitchFamily="2" charset="0"/>
                </a:rPr>
                <a:t>HOW</a:t>
              </a:r>
              <a:r>
                <a:rPr lang="en-US" sz="2000" dirty="0">
                  <a:latin typeface="Community" panose="02000303040000020003" pitchFamily="2" charset="0"/>
                </a:rPr>
                <a:t> can we make system more reliable?</a:t>
              </a:r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F9F02B3A-D743-D0A9-EB94-696B76E74A71}"/>
                </a:ext>
              </a:extLst>
            </p:cNvPr>
            <p:cNvSpPr txBox="1">
              <a:spLocks/>
            </p:cNvSpPr>
            <p:nvPr/>
          </p:nvSpPr>
          <p:spPr>
            <a:xfrm>
              <a:off x="6984468" y="2536546"/>
              <a:ext cx="3974533" cy="48090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b="1" dirty="0">
                  <a:latin typeface="Community" panose="02000303040000020003" pitchFamily="2" charset="0"/>
                </a:rPr>
                <a:t>Example: Your backend is down</a:t>
              </a:r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238F052B-2996-346D-2AFC-A75E80055ABA}"/>
                </a:ext>
              </a:extLst>
            </p:cNvPr>
            <p:cNvSpPr txBox="1">
              <a:spLocks/>
            </p:cNvSpPr>
            <p:nvPr/>
          </p:nvSpPr>
          <p:spPr>
            <a:xfrm>
              <a:off x="6998267" y="5135836"/>
              <a:ext cx="4493517" cy="108903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b="1" dirty="0">
                  <a:latin typeface="Community" panose="02000303040000020003" pitchFamily="2" charset="0"/>
                </a:rPr>
                <a:t>Example:  You have a backend outage because a time triggered job has failed due to an invalid Database entry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B276209-3CAF-48D4-87DB-352D85407810}"/>
              </a:ext>
            </a:extLst>
          </p:cNvPr>
          <p:cNvGrpSpPr/>
          <p:nvPr/>
        </p:nvGrpSpPr>
        <p:grpSpPr>
          <a:xfrm>
            <a:off x="562766" y="1698987"/>
            <a:ext cx="4507317" cy="4741092"/>
            <a:chOff x="6984467" y="1483782"/>
            <a:chExt cx="4507317" cy="4741092"/>
          </a:xfrm>
        </p:grpSpPr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8AC26F4-486B-C58F-4186-748BE31DA321}"/>
                </a:ext>
              </a:extLst>
            </p:cNvPr>
            <p:cNvSpPr txBox="1">
              <a:spLocks/>
            </p:cNvSpPr>
            <p:nvPr/>
          </p:nvSpPr>
          <p:spPr>
            <a:xfrm>
              <a:off x="6998267" y="1483782"/>
              <a:ext cx="3974533" cy="96180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b="1" dirty="0">
                  <a:latin typeface="Community" panose="02000303040000020003" pitchFamily="2" charset="0"/>
                </a:rPr>
                <a:t>IMPLEMENTATION</a:t>
              </a:r>
              <a:br>
                <a:rPr lang="en-US" sz="2000" b="1" dirty="0">
                  <a:latin typeface="Community" panose="02000303040000020003" pitchFamily="2" charset="0"/>
                </a:rPr>
              </a:br>
              <a:r>
                <a:rPr lang="en-US" sz="2000" b="1" dirty="0">
                  <a:latin typeface="Community" panose="02000303040000020003" pitchFamily="2" charset="0"/>
                </a:rPr>
                <a:t>PREDICTABLE</a:t>
              </a:r>
            </a:p>
            <a:p>
              <a:pPr algn="l"/>
              <a:r>
                <a:rPr lang="en-US" sz="2000" b="1" dirty="0">
                  <a:latin typeface="Community" panose="02000303040000020003" pitchFamily="2" charset="0"/>
                </a:rPr>
                <a:t>REACTIVE</a:t>
              </a:r>
              <a:br>
                <a:rPr lang="en-US" sz="2000" b="1" dirty="0">
                  <a:latin typeface="Community" panose="02000303040000020003" pitchFamily="2" charset="0"/>
                </a:rPr>
              </a:br>
              <a:r>
                <a:rPr lang="en-US" sz="2000" b="1" dirty="0">
                  <a:latin typeface="Community" panose="02000303040000020003" pitchFamily="2" charset="0"/>
                </a:rPr>
                <a:t>ALERTS &amp; OUTAGE</a:t>
              </a:r>
              <a:endParaRPr lang="en-US" sz="2000" dirty="0">
                <a:latin typeface="Community" panose="02000303040000020003" pitchFamily="2" charset="0"/>
              </a:endParaRP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323E8209-7183-679D-95B7-12D84C768BCE}"/>
                </a:ext>
              </a:extLst>
            </p:cNvPr>
            <p:cNvSpPr txBox="1">
              <a:spLocks/>
            </p:cNvSpPr>
            <p:nvPr/>
          </p:nvSpPr>
          <p:spPr>
            <a:xfrm>
              <a:off x="6984467" y="3402685"/>
              <a:ext cx="3974533" cy="156511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b="1" dirty="0">
                  <a:latin typeface="Community" panose="02000303040000020003" pitchFamily="2" charset="0"/>
                </a:rPr>
                <a:t>IMAGINATION </a:t>
              </a:r>
              <a:br>
                <a:rPr lang="en-US" sz="2000" b="1" dirty="0">
                  <a:latin typeface="Community" panose="02000303040000020003" pitchFamily="2" charset="0"/>
                </a:rPr>
              </a:br>
              <a:r>
                <a:rPr lang="en-US" sz="2000" b="1" dirty="0">
                  <a:latin typeface="Community" panose="02000303040000020003" pitchFamily="2" charset="0"/>
                </a:rPr>
                <a:t>ROOT CAUSE </a:t>
              </a:r>
              <a:br>
                <a:rPr lang="en-US" sz="2000" b="1" dirty="0">
                  <a:latin typeface="Community" panose="02000303040000020003" pitchFamily="2" charset="0"/>
                </a:rPr>
              </a:br>
              <a:r>
                <a:rPr lang="en-US" sz="2000" b="1" dirty="0">
                  <a:latin typeface="Community" panose="02000303040000020003" pitchFamily="2" charset="0"/>
                </a:rPr>
                <a:t>PROACTIVE</a:t>
              </a:r>
              <a:br>
                <a:rPr lang="en-US" sz="2000" b="1" dirty="0">
                  <a:latin typeface="Community" panose="02000303040000020003" pitchFamily="2" charset="0"/>
                </a:rPr>
              </a:br>
              <a:r>
                <a:rPr lang="en-US" sz="2000" b="1" dirty="0">
                  <a:latin typeface="Community" panose="02000303040000020003" pitchFamily="2" charset="0"/>
                </a:rPr>
                <a:t>GAIN INSIGHTS INTO SYSTEMS</a:t>
              </a:r>
              <a:endParaRPr lang="en-US" sz="2000" dirty="0">
                <a:latin typeface="Community" panose="02000303040000020003" pitchFamily="2" charset="0"/>
              </a:endParaRPr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F178FE1D-36B0-C48A-9CA0-29DEC63E2787}"/>
                </a:ext>
              </a:extLst>
            </p:cNvPr>
            <p:cNvSpPr txBox="1">
              <a:spLocks/>
            </p:cNvSpPr>
            <p:nvPr/>
          </p:nvSpPr>
          <p:spPr>
            <a:xfrm>
              <a:off x="6998267" y="5135836"/>
              <a:ext cx="4493517" cy="108903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endParaRPr lang="en-US" sz="2000" b="1" dirty="0">
                <a:latin typeface="Community" panose="0200030304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27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1D44E14-DB07-EAFC-4A11-85ACB9CDF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232" y="4623729"/>
            <a:ext cx="5631841" cy="2428826"/>
          </a:xfrm>
          <a:prstGeom prst="rect">
            <a:avLst/>
          </a:prstGeom>
        </p:spPr>
      </p:pic>
      <p:sp>
        <p:nvSpPr>
          <p:cNvPr id="4" name="TextBox 28">
            <a:extLst>
              <a:ext uri="{FF2B5EF4-FFF2-40B4-BE49-F238E27FC236}">
                <a16:creationId xmlns:a16="http://schemas.microsoft.com/office/drawing/2014/main" id="{154DA579-096F-A395-8AC9-05DDB2E0FFD3}"/>
              </a:ext>
            </a:extLst>
          </p:cNvPr>
          <p:cNvSpPr txBox="1"/>
          <p:nvPr/>
        </p:nvSpPr>
        <p:spPr>
          <a:xfrm>
            <a:off x="255012" y="-261257"/>
            <a:ext cx="9887678" cy="961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4800" spc="-126" dirty="0">
                <a:solidFill>
                  <a:srgbClr val="000000"/>
                </a:solidFill>
                <a:latin typeface="Barlow Medium"/>
              </a:rPr>
              <a:t>&gt;_ </a:t>
            </a:r>
            <a:r>
              <a:rPr lang="en-US" sz="4800" spc="-126" dirty="0">
                <a:solidFill>
                  <a:srgbClr val="5271FF"/>
                </a:solidFill>
                <a:latin typeface="Barlow Medium"/>
              </a:rPr>
              <a:t>What is Azure Monitor?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7B439-9127-809D-11C0-316599407CEE}"/>
              </a:ext>
            </a:extLst>
          </p:cNvPr>
          <p:cNvSpPr txBox="1"/>
          <p:nvPr/>
        </p:nvSpPr>
        <p:spPr>
          <a:xfrm>
            <a:off x="23032" y="474345"/>
            <a:ext cx="600075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Community" panose="0200030304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mmunity" panose="02000303040000020003" pitchFamily="2" charset="0"/>
              </a:rPr>
              <a:t>Azure Monitor is a comprehensive monitoring solution for </a:t>
            </a:r>
            <a:r>
              <a:rPr lang="en-US" b="1" i="0" dirty="0">
                <a:effectLst/>
                <a:latin typeface="Community" panose="02000303040000020003" pitchFamily="2" charset="0"/>
              </a:rPr>
              <a:t>hybrid IT Systems and applications</a:t>
            </a:r>
            <a:br>
              <a:rPr lang="en-US" b="0" i="0" dirty="0">
                <a:effectLst/>
                <a:latin typeface="Community" panose="02000303040000020003" pitchFamily="2" charset="0"/>
              </a:rPr>
            </a:br>
            <a:endParaRPr lang="en-US" b="0" i="0" dirty="0">
              <a:effectLst/>
              <a:latin typeface="Community" panose="0200030304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mmunity" panose="02000303040000020003" pitchFamily="2" charset="0"/>
              </a:rPr>
              <a:t>Single pane of glass </a:t>
            </a:r>
            <a:r>
              <a:rPr lang="en-US" dirty="0">
                <a:latin typeface="Community" panose="02000303040000020003" pitchFamily="2" charset="0"/>
              </a:rPr>
              <a:t>for monitoring </a:t>
            </a:r>
            <a:r>
              <a:rPr lang="en-US" b="0" i="0" dirty="0">
                <a:effectLst/>
                <a:latin typeface="Community" panose="02000303040000020003" pitchFamily="2" charset="0"/>
              </a:rPr>
              <a:t>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Community" panose="02000303040000020003" pitchFamily="2" charset="0"/>
              </a:rPr>
              <a:t>Collect</a:t>
            </a:r>
            <a:r>
              <a:rPr lang="en-US" b="0" i="0" dirty="0">
                <a:effectLst/>
                <a:latin typeface="Community" panose="02000303040000020003" pitchFamily="2" charset="0"/>
              </a:rPr>
              <a:t> - Metrics, Logs, Traces (Pillars of monitoring)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mmunity" panose="02000303040000020003" pitchFamily="2" charset="0"/>
              </a:rPr>
              <a:t>A</a:t>
            </a:r>
            <a:r>
              <a:rPr lang="en-US" b="1" i="0" dirty="0">
                <a:effectLst/>
                <a:latin typeface="Community" panose="02000303040000020003" pitchFamily="2" charset="0"/>
              </a:rPr>
              <a:t>nalyze</a:t>
            </a:r>
            <a:r>
              <a:rPr lang="en-US" b="0" i="0" dirty="0">
                <a:effectLst/>
                <a:latin typeface="Community" panose="02000303040000020003" pitchFamily="2" charset="0"/>
              </a:rPr>
              <a:t> - KQL queries, Visualization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mmunity" panose="02000303040000020003" pitchFamily="2" charset="0"/>
              </a:rPr>
              <a:t>R</a:t>
            </a:r>
            <a:r>
              <a:rPr lang="en-US" b="1" i="0" dirty="0">
                <a:effectLst/>
                <a:latin typeface="Community" panose="02000303040000020003" pitchFamily="2" charset="0"/>
              </a:rPr>
              <a:t>espond</a:t>
            </a:r>
            <a:r>
              <a:rPr lang="en-US" b="0" i="0" dirty="0">
                <a:effectLst/>
                <a:latin typeface="Community" panose="02000303040000020003" pitchFamily="2" charset="0"/>
              </a:rPr>
              <a:t> - Alerts, Actions, Auto-scaling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ommunity" panose="0200030304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mmunity" panose="02000303040000020003" pitchFamily="2" charset="0"/>
              </a:rPr>
              <a:t>Collects and aggregates the data from every layer and component of your system into a </a:t>
            </a:r>
            <a:r>
              <a:rPr lang="en-US" b="1" i="0" dirty="0">
                <a:effectLst/>
                <a:latin typeface="Community" panose="02000303040000020003" pitchFamily="2" charset="0"/>
              </a:rPr>
              <a:t>common data platform</a:t>
            </a:r>
            <a:br>
              <a:rPr lang="en-US" b="0" i="0" dirty="0">
                <a:effectLst/>
                <a:latin typeface="Community" panose="02000303040000020003" pitchFamily="2" charset="0"/>
              </a:rPr>
            </a:br>
            <a:endParaRPr lang="en-US" dirty="0">
              <a:latin typeface="Community" panose="0200030304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mmunity" panose="02000303040000020003" pitchFamily="2" charset="0"/>
              </a:rPr>
              <a:t>Azure </a:t>
            </a:r>
            <a:r>
              <a:rPr lang="en-US" i="0" dirty="0">
                <a:effectLst/>
                <a:latin typeface="Community" panose="02000303040000020003" pitchFamily="2" charset="0"/>
              </a:rPr>
              <a:t>Monitor</a:t>
            </a:r>
            <a:r>
              <a:rPr lang="en-US" b="1" i="0" dirty="0">
                <a:effectLst/>
                <a:latin typeface="Community" panose="02000303040000020003" pitchFamily="2" charset="0"/>
              </a:rPr>
              <a:t> achieves observability by correlating data from multiple pillars</a:t>
            </a:r>
            <a:r>
              <a:rPr lang="en-US" b="0" i="0" dirty="0">
                <a:effectLst/>
                <a:latin typeface="Community" panose="02000303040000020003" pitchFamily="2" charset="0"/>
              </a:rPr>
              <a:t> and aggregating data across the entire set of monitored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munity" panose="0200030304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mmunity" panose="02000303040000020003" pitchFamily="2" charset="0"/>
              </a:rPr>
              <a:t>Use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mmunity" panose="02000303040000020003" pitchFamily="2" charset="0"/>
              </a:rPr>
              <a:t>Performance monitoring </a:t>
            </a:r>
            <a:r>
              <a:rPr lang="en-US" dirty="0">
                <a:latin typeface="Community" panose="02000303040000020003" pitchFamily="2" charset="0"/>
              </a:rPr>
              <a:t>- IaaS, PaaS, APM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mmunity" panose="02000303040000020003" pitchFamily="2" charset="0"/>
              </a:rPr>
              <a:t>Capacity planning </a:t>
            </a:r>
            <a:r>
              <a:rPr lang="en-US" dirty="0">
                <a:latin typeface="Community" panose="02000303040000020003" pitchFamily="2" charset="0"/>
              </a:rPr>
              <a:t>- Time series forecasting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mmunity" panose="02000303040000020003" pitchFamily="2" charset="0"/>
              </a:rPr>
              <a:t>Security monitoring </a:t>
            </a:r>
            <a:r>
              <a:rPr lang="en-US" dirty="0">
                <a:latin typeface="Community" panose="02000303040000020003" pitchFamily="2" charset="0"/>
              </a:rPr>
              <a:t>- Powerful log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mmunity" panose="02000303040000020003" pitchFamily="2" charset="0"/>
              </a:rPr>
              <a:t>Audits and compliance </a:t>
            </a:r>
            <a:r>
              <a:rPr lang="en-US" dirty="0">
                <a:latin typeface="Community" panose="02000303040000020003" pitchFamily="2" charset="0"/>
              </a:rPr>
              <a:t>- Change analysis, Activity logs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2382D-889B-1F4B-743D-2E84C620DEEE}"/>
              </a:ext>
            </a:extLst>
          </p:cNvPr>
          <p:cNvSpPr txBox="1"/>
          <p:nvPr/>
        </p:nvSpPr>
        <p:spPr>
          <a:xfrm>
            <a:off x="6497969" y="828291"/>
            <a:ext cx="6000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Community" panose="0200030304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mmunity" panose="02000303040000020003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1849E4-D425-1055-F13E-015400E07D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13" t="27500" r="8148" b="4022"/>
          <a:stretch/>
        </p:blipFill>
        <p:spPr>
          <a:xfrm>
            <a:off x="9498344" y="0"/>
            <a:ext cx="2564388" cy="1714500"/>
          </a:xfrm>
          <a:prstGeom prst="rect">
            <a:avLst/>
          </a:prstGeom>
        </p:spPr>
      </p:pic>
      <p:pic>
        <p:nvPicPr>
          <p:cNvPr id="8200" name="Picture 8" descr="Application Insights transaction diagnostics - Azure Monitor | Microsoft  Learn">
            <a:extLst>
              <a:ext uri="{FF2B5EF4-FFF2-40B4-BE49-F238E27FC236}">
                <a16:creationId xmlns:a16="http://schemas.microsoft.com/office/drawing/2014/main" id="{A6CE469D-DBEE-7038-19F3-FA1406BB0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" t="5138" r="40307" b="51068"/>
          <a:stretch/>
        </p:blipFill>
        <p:spPr bwMode="auto">
          <a:xfrm>
            <a:off x="5683238" y="2012688"/>
            <a:ext cx="4629837" cy="193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Metrics, tracing 和logging 的关系| 吴晟的个人主页">
            <a:extLst>
              <a:ext uri="{FF2B5EF4-FFF2-40B4-BE49-F238E27FC236}">
                <a16:creationId xmlns:a16="http://schemas.microsoft.com/office/drawing/2014/main" id="{5846EA43-F29B-3FFD-3F69-7E78ABBAE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468" y="1946347"/>
            <a:ext cx="2439264" cy="249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26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iagram that shows an overview of Azure Monitor.">
            <a:extLst>
              <a:ext uri="{FF2B5EF4-FFF2-40B4-BE49-F238E27FC236}">
                <a16:creationId xmlns:a16="http://schemas.microsoft.com/office/drawing/2014/main" id="{E7E65302-5ABC-467D-7E51-6C4AF7922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43" y="0"/>
            <a:ext cx="10145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372276-E9EF-96BE-7D3A-4039CE86683E}"/>
              </a:ext>
            </a:extLst>
          </p:cNvPr>
          <p:cNvSpPr txBox="1"/>
          <p:nvPr/>
        </p:nvSpPr>
        <p:spPr>
          <a:xfrm>
            <a:off x="3048886" y="3244334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7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6CE51-AB0E-0805-853E-25EC0D13E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898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57C0B-5A62-3658-B2CF-194BDBA33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1518523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Community" panose="02000303040000020003" pitchFamily="2" charset="0"/>
              </a:rPr>
              <a:t>DEMO - 1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BE6FFAE-0632-A42E-E609-DAC582E5BA17}"/>
              </a:ext>
            </a:extLst>
          </p:cNvPr>
          <p:cNvSpPr txBox="1">
            <a:spLocks/>
          </p:cNvSpPr>
          <p:nvPr/>
        </p:nvSpPr>
        <p:spPr>
          <a:xfrm>
            <a:off x="477981" y="2834641"/>
            <a:ext cx="6293522" cy="15185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atin typeface="Community" panose="02000303040000020003" pitchFamily="2" charset="0"/>
              </a:rPr>
              <a:t>Monitoring on-premise container workload in Azure</a:t>
            </a:r>
          </a:p>
        </p:txBody>
      </p:sp>
    </p:spTree>
    <p:extLst>
      <p:ext uri="{BB962C8B-B14F-4D97-AF65-F5344CB8AC3E}">
        <p14:creationId xmlns:p14="http://schemas.microsoft.com/office/powerpoint/2010/main" val="3317483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6CE51-AB0E-0805-853E-25EC0D13E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898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57C0B-5A62-3658-B2CF-194BDBA33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1518523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Community" panose="02000303040000020003" pitchFamily="2" charset="0"/>
              </a:rPr>
              <a:t>DEMO - 2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BE6FFAE-0632-A42E-E609-DAC582E5BA17}"/>
              </a:ext>
            </a:extLst>
          </p:cNvPr>
          <p:cNvSpPr txBox="1">
            <a:spLocks/>
          </p:cNvSpPr>
          <p:nvPr/>
        </p:nvSpPr>
        <p:spPr>
          <a:xfrm>
            <a:off x="477981" y="2834641"/>
            <a:ext cx="6293522" cy="15185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atin typeface="Community" panose="02000303040000020003" pitchFamily="2" charset="0"/>
              </a:rPr>
              <a:t>Instrumenting </a:t>
            </a:r>
            <a:br>
              <a:rPr lang="en-US" sz="4800" dirty="0">
                <a:latin typeface="Community" panose="02000303040000020003" pitchFamily="2" charset="0"/>
              </a:rPr>
            </a:br>
            <a:r>
              <a:rPr lang="en-US" sz="4800" dirty="0">
                <a:latin typeface="Community" panose="02000303040000020003" pitchFamily="2" charset="0"/>
              </a:rPr>
              <a:t>a Web Application </a:t>
            </a:r>
            <a:br>
              <a:rPr lang="en-US" sz="4800" dirty="0">
                <a:latin typeface="Community" panose="02000303040000020003" pitchFamily="2" charset="0"/>
              </a:rPr>
            </a:br>
            <a:r>
              <a:rPr lang="en-US" sz="4800" dirty="0">
                <a:latin typeface="Community" panose="02000303040000020003" pitchFamily="2" charset="0"/>
              </a:rPr>
              <a:t>for end-to-end observability</a:t>
            </a:r>
          </a:p>
        </p:txBody>
      </p:sp>
    </p:spTree>
    <p:extLst>
      <p:ext uri="{BB962C8B-B14F-4D97-AF65-F5344CB8AC3E}">
        <p14:creationId xmlns:p14="http://schemas.microsoft.com/office/powerpoint/2010/main" val="772695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6CE51-AB0E-0805-853E-25EC0D13E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898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57C0B-5A62-3658-B2CF-194BDBA33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940" y="1906034"/>
            <a:ext cx="4023360" cy="1518523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Community" panose="02000303040000020003" pitchFamily="2" charset="0"/>
              </a:rPr>
              <a:t>Thank you!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006A6B-147F-C8A5-8781-45B039049143}"/>
              </a:ext>
            </a:extLst>
          </p:cNvPr>
          <p:cNvSpPr txBox="1">
            <a:spLocks/>
          </p:cNvSpPr>
          <p:nvPr/>
        </p:nvSpPr>
        <p:spPr>
          <a:xfrm>
            <a:off x="269940" y="2478483"/>
            <a:ext cx="8377457" cy="32571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Community" panose="02000303040000020003" pitchFamily="2" charset="0"/>
              </a:rPr>
              <a:t>Get the slide deck and code samples on:</a:t>
            </a:r>
            <a:br>
              <a:rPr lang="en-US" sz="2800" dirty="0">
                <a:latin typeface="Community" panose="02000303040000020003" pitchFamily="2" charset="0"/>
              </a:rPr>
            </a:b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mmunity" panose="02000303040000020003" pitchFamily="2" charset="0"/>
              </a:rPr>
              <a:t>https://github.com/prateekkumarsingh/presentations  </a:t>
            </a:r>
          </a:p>
        </p:txBody>
      </p:sp>
    </p:spTree>
    <p:extLst>
      <p:ext uri="{BB962C8B-B14F-4D97-AF65-F5344CB8AC3E}">
        <p14:creationId xmlns:p14="http://schemas.microsoft.com/office/powerpoint/2010/main" val="1005204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1721</TotalTime>
  <Words>315</Words>
  <Application>Microsoft Macintosh PowerPoint</Application>
  <PresentationFormat>Widescreen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Barlow Bold</vt:lpstr>
      <vt:lpstr>Barlow Medium</vt:lpstr>
      <vt:lpstr>Calibri</vt:lpstr>
      <vt:lpstr>Calibri Light</vt:lpstr>
      <vt:lpstr>Community</vt:lpstr>
      <vt:lpstr>Office Theme</vt:lpstr>
      <vt:lpstr>Observability  into hybrid systems using Azure Monitor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- 1</vt:lpstr>
      <vt:lpstr>DEMO - 2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  into hybrid systems using Azure Monitor</dc:title>
  <dc:creator>Prateek Singh</dc:creator>
  <cp:lastModifiedBy>Prateek Singh</cp:lastModifiedBy>
  <cp:revision>5</cp:revision>
  <dcterms:created xsi:type="dcterms:W3CDTF">2023-04-06T19:21:41Z</dcterms:created>
  <dcterms:modified xsi:type="dcterms:W3CDTF">2023-04-08T00:02:50Z</dcterms:modified>
</cp:coreProperties>
</file>