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1"/>
  </p:notesMasterIdLst>
  <p:sldIdLst>
    <p:sldId id="256" r:id="rId2"/>
    <p:sldId id="261" r:id="rId3"/>
    <p:sldId id="286" r:id="rId4"/>
    <p:sldId id="287" r:id="rId5"/>
    <p:sldId id="288" r:id="rId6"/>
    <p:sldId id="291" r:id="rId7"/>
    <p:sldId id="262" r:id="rId8"/>
    <p:sldId id="284" r:id="rId9"/>
    <p:sldId id="285" r:id="rId10"/>
    <p:sldId id="289" r:id="rId11"/>
    <p:sldId id="298" r:id="rId12"/>
    <p:sldId id="290" r:id="rId13"/>
    <p:sldId id="263" r:id="rId14"/>
    <p:sldId id="264" r:id="rId15"/>
    <p:sldId id="265" r:id="rId16"/>
    <p:sldId id="266" r:id="rId17"/>
    <p:sldId id="267" r:id="rId18"/>
    <p:sldId id="283" r:id="rId19"/>
    <p:sldId id="299" r:id="rId20"/>
    <p:sldId id="292" r:id="rId21"/>
    <p:sldId id="293" r:id="rId22"/>
    <p:sldId id="420" r:id="rId23"/>
    <p:sldId id="294" r:id="rId24"/>
    <p:sldId id="295"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300" r:id="rId41"/>
    <p:sldId id="302" r:id="rId42"/>
    <p:sldId id="303" r:id="rId43"/>
    <p:sldId id="304" r:id="rId44"/>
    <p:sldId id="305" r:id="rId45"/>
    <p:sldId id="306" r:id="rId46"/>
    <p:sldId id="307" r:id="rId47"/>
    <p:sldId id="311" r:id="rId48"/>
    <p:sldId id="308" r:id="rId49"/>
    <p:sldId id="309" r:id="rId50"/>
    <p:sldId id="310" r:id="rId51"/>
    <p:sldId id="312" r:id="rId52"/>
    <p:sldId id="313" r:id="rId53"/>
    <p:sldId id="314" r:id="rId54"/>
    <p:sldId id="315" r:id="rId55"/>
    <p:sldId id="316" r:id="rId56"/>
    <p:sldId id="317" r:id="rId57"/>
    <p:sldId id="334" r:id="rId58"/>
    <p:sldId id="318" r:id="rId59"/>
    <p:sldId id="319" r:id="rId60"/>
    <p:sldId id="320" r:id="rId61"/>
    <p:sldId id="321" r:id="rId62"/>
    <p:sldId id="322" r:id="rId63"/>
    <p:sldId id="323" r:id="rId64"/>
    <p:sldId id="333" r:id="rId65"/>
    <p:sldId id="324" r:id="rId66"/>
    <p:sldId id="325" r:id="rId67"/>
    <p:sldId id="326" r:id="rId68"/>
    <p:sldId id="327" r:id="rId69"/>
    <p:sldId id="328" r:id="rId70"/>
    <p:sldId id="329" r:id="rId71"/>
    <p:sldId id="330" r:id="rId72"/>
    <p:sldId id="331" r:id="rId73"/>
    <p:sldId id="332" r:id="rId74"/>
    <p:sldId id="335" r:id="rId75"/>
    <p:sldId id="336" r:id="rId76"/>
    <p:sldId id="337" r:id="rId77"/>
    <p:sldId id="338" r:id="rId78"/>
    <p:sldId id="339" r:id="rId79"/>
    <p:sldId id="340" r:id="rId80"/>
    <p:sldId id="342" r:id="rId81"/>
    <p:sldId id="345" r:id="rId82"/>
    <p:sldId id="343" r:id="rId83"/>
    <p:sldId id="348" r:id="rId84"/>
    <p:sldId id="341" r:id="rId85"/>
    <p:sldId id="346" r:id="rId86"/>
    <p:sldId id="349" r:id="rId87"/>
    <p:sldId id="350" r:id="rId88"/>
    <p:sldId id="369" r:id="rId89"/>
    <p:sldId id="351" r:id="rId90"/>
    <p:sldId id="352" r:id="rId91"/>
    <p:sldId id="353" r:id="rId92"/>
    <p:sldId id="354" r:id="rId93"/>
    <p:sldId id="355" r:id="rId94"/>
    <p:sldId id="356" r:id="rId95"/>
    <p:sldId id="361" r:id="rId96"/>
    <p:sldId id="385" r:id="rId97"/>
    <p:sldId id="364" r:id="rId98"/>
    <p:sldId id="362" r:id="rId99"/>
    <p:sldId id="363" r:id="rId100"/>
    <p:sldId id="365" r:id="rId101"/>
    <p:sldId id="359" r:id="rId102"/>
    <p:sldId id="360" r:id="rId103"/>
    <p:sldId id="357" r:id="rId104"/>
    <p:sldId id="366" r:id="rId105"/>
    <p:sldId id="367" r:id="rId106"/>
    <p:sldId id="368" r:id="rId107"/>
    <p:sldId id="370" r:id="rId108"/>
    <p:sldId id="371" r:id="rId109"/>
    <p:sldId id="372" r:id="rId110"/>
    <p:sldId id="373" r:id="rId111"/>
    <p:sldId id="374" r:id="rId112"/>
    <p:sldId id="375" r:id="rId113"/>
    <p:sldId id="376" r:id="rId114"/>
    <p:sldId id="377" r:id="rId115"/>
    <p:sldId id="396" r:id="rId116"/>
    <p:sldId id="397" r:id="rId117"/>
    <p:sldId id="378" r:id="rId118"/>
    <p:sldId id="379" r:id="rId119"/>
    <p:sldId id="380" r:id="rId120"/>
    <p:sldId id="381" r:id="rId121"/>
    <p:sldId id="382" r:id="rId122"/>
    <p:sldId id="383" r:id="rId123"/>
    <p:sldId id="408" r:id="rId124"/>
    <p:sldId id="384" r:id="rId125"/>
    <p:sldId id="386" r:id="rId126"/>
    <p:sldId id="388" r:id="rId127"/>
    <p:sldId id="387" r:id="rId128"/>
    <p:sldId id="257" r:id="rId129"/>
    <p:sldId id="258" r:id="rId130"/>
    <p:sldId id="259" r:id="rId131"/>
    <p:sldId id="260" r:id="rId132"/>
    <p:sldId id="410" r:id="rId133"/>
    <p:sldId id="411" r:id="rId134"/>
    <p:sldId id="412" r:id="rId135"/>
    <p:sldId id="413" r:id="rId136"/>
    <p:sldId id="414" r:id="rId137"/>
    <p:sldId id="389" r:id="rId138"/>
    <p:sldId id="409" r:id="rId139"/>
    <p:sldId id="390" r:id="rId140"/>
    <p:sldId id="391" r:id="rId141"/>
    <p:sldId id="392" r:id="rId142"/>
    <p:sldId id="393" r:id="rId143"/>
    <p:sldId id="399" r:id="rId144"/>
    <p:sldId id="400" r:id="rId145"/>
    <p:sldId id="394" r:id="rId146"/>
    <p:sldId id="395" r:id="rId147"/>
    <p:sldId id="401" r:id="rId148"/>
    <p:sldId id="402" r:id="rId149"/>
    <p:sldId id="403" r:id="rId150"/>
    <p:sldId id="421" r:id="rId151"/>
    <p:sldId id="404" r:id="rId152"/>
    <p:sldId id="405" r:id="rId153"/>
    <p:sldId id="406" r:id="rId154"/>
    <p:sldId id="407" r:id="rId155"/>
    <p:sldId id="415" r:id="rId156"/>
    <p:sldId id="416" r:id="rId157"/>
    <p:sldId id="417" r:id="rId158"/>
    <p:sldId id="418" r:id="rId159"/>
    <p:sldId id="419" r:id="rId1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E1EA7-D5BC-4235-9ECC-3AFB39FF1618}" v="142" dt="2025-03-20T09:08:43.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una Adireddy" userId="5338c096f063bd0e" providerId="LiveId" clId="{48DE1EA7-D5BC-4235-9ECC-3AFB39FF1618}"/>
    <pc:docChg chg="undo custSel addSld delSld modSld">
      <pc:chgData name="Yamuna Adireddy" userId="5338c096f063bd0e" providerId="LiveId" clId="{48DE1EA7-D5BC-4235-9ECC-3AFB39FF1618}" dt="2025-03-20T09:09:06.804" v="527" actId="14100"/>
      <pc:docMkLst>
        <pc:docMk/>
      </pc:docMkLst>
      <pc:sldChg chg="add">
        <pc:chgData name="Yamuna Adireddy" userId="5338c096f063bd0e" providerId="LiveId" clId="{48DE1EA7-D5BC-4235-9ECC-3AFB39FF1618}" dt="2025-03-19T06:44:23.879" v="0"/>
        <pc:sldMkLst>
          <pc:docMk/>
          <pc:sldMk cId="1845273154" sldId="257"/>
        </pc:sldMkLst>
      </pc:sldChg>
      <pc:sldChg chg="add">
        <pc:chgData name="Yamuna Adireddy" userId="5338c096f063bd0e" providerId="LiveId" clId="{48DE1EA7-D5BC-4235-9ECC-3AFB39FF1618}" dt="2025-03-19T06:44:23.879" v="0"/>
        <pc:sldMkLst>
          <pc:docMk/>
          <pc:sldMk cId="3449385936" sldId="258"/>
        </pc:sldMkLst>
      </pc:sldChg>
      <pc:sldChg chg="add">
        <pc:chgData name="Yamuna Adireddy" userId="5338c096f063bd0e" providerId="LiveId" clId="{48DE1EA7-D5BC-4235-9ECC-3AFB39FF1618}" dt="2025-03-19T06:44:23.879" v="0"/>
        <pc:sldMkLst>
          <pc:docMk/>
          <pc:sldMk cId="1837220524" sldId="259"/>
        </pc:sldMkLst>
      </pc:sldChg>
      <pc:sldChg chg="add">
        <pc:chgData name="Yamuna Adireddy" userId="5338c096f063bd0e" providerId="LiveId" clId="{48DE1EA7-D5BC-4235-9ECC-3AFB39FF1618}" dt="2025-03-19T06:44:23.879" v="0"/>
        <pc:sldMkLst>
          <pc:docMk/>
          <pc:sldMk cId="3719357320" sldId="260"/>
        </pc:sldMkLst>
      </pc:sldChg>
      <pc:sldChg chg="modSp mod">
        <pc:chgData name="Yamuna Adireddy" userId="5338c096f063bd0e" providerId="LiveId" clId="{48DE1EA7-D5BC-4235-9ECC-3AFB39FF1618}" dt="2025-03-20T09:07:04.539" v="489" actId="113"/>
        <pc:sldMkLst>
          <pc:docMk/>
          <pc:sldMk cId="387423003" sldId="292"/>
        </pc:sldMkLst>
        <pc:spChg chg="mod">
          <ac:chgData name="Yamuna Adireddy" userId="5338c096f063bd0e" providerId="LiveId" clId="{48DE1EA7-D5BC-4235-9ECC-3AFB39FF1618}" dt="2025-03-20T09:07:04.539" v="489" actId="113"/>
          <ac:spMkLst>
            <pc:docMk/>
            <pc:sldMk cId="387423003" sldId="292"/>
            <ac:spMk id="3" creationId="{C4A6A4A1-C2E5-15A6-CDFF-84922BF0A31F}"/>
          </ac:spMkLst>
        </pc:spChg>
      </pc:sldChg>
      <pc:sldChg chg="modSp mod modAnim">
        <pc:chgData name="Yamuna Adireddy" userId="5338c096f063bd0e" providerId="LiveId" clId="{48DE1EA7-D5BC-4235-9ECC-3AFB39FF1618}" dt="2025-03-20T09:07:00.316" v="488" actId="113"/>
        <pc:sldMkLst>
          <pc:docMk/>
          <pc:sldMk cId="2624525166" sldId="293"/>
        </pc:sldMkLst>
        <pc:spChg chg="mod">
          <ac:chgData name="Yamuna Adireddy" userId="5338c096f063bd0e" providerId="LiveId" clId="{48DE1EA7-D5BC-4235-9ECC-3AFB39FF1618}" dt="2025-03-20T09:07:00.316" v="488" actId="113"/>
          <ac:spMkLst>
            <pc:docMk/>
            <pc:sldMk cId="2624525166" sldId="293"/>
            <ac:spMk id="3" creationId="{EA50E6AA-F2D7-7F3C-E5BE-41049BA49C1F}"/>
          </ac:spMkLst>
        </pc:spChg>
      </pc:sldChg>
      <pc:sldChg chg="modSp modAnim">
        <pc:chgData name="Yamuna Adireddy" userId="5338c096f063bd0e" providerId="LiveId" clId="{48DE1EA7-D5BC-4235-9ECC-3AFB39FF1618}" dt="2025-03-20T09:06:54.378" v="487" actId="113"/>
        <pc:sldMkLst>
          <pc:docMk/>
          <pc:sldMk cId="791741837" sldId="294"/>
        </pc:sldMkLst>
        <pc:spChg chg="mod">
          <ac:chgData name="Yamuna Adireddy" userId="5338c096f063bd0e" providerId="LiveId" clId="{48DE1EA7-D5BC-4235-9ECC-3AFB39FF1618}" dt="2025-03-20T09:06:54.378" v="487" actId="113"/>
          <ac:spMkLst>
            <pc:docMk/>
            <pc:sldMk cId="791741837" sldId="294"/>
            <ac:spMk id="3" creationId="{504481B9-C8B6-89AC-6641-F56F151BAEE3}"/>
          </ac:spMkLst>
        </pc:spChg>
      </pc:sldChg>
      <pc:sldChg chg="delSp modSp mod delAnim modAnim">
        <pc:chgData name="Yamuna Adireddy" userId="5338c096f063bd0e" providerId="LiveId" clId="{48DE1EA7-D5BC-4235-9ECC-3AFB39FF1618}" dt="2025-03-20T09:06:50.340" v="486" actId="255"/>
        <pc:sldMkLst>
          <pc:docMk/>
          <pc:sldMk cId="2728716722" sldId="295"/>
        </pc:sldMkLst>
        <pc:spChg chg="mod">
          <ac:chgData name="Yamuna Adireddy" userId="5338c096f063bd0e" providerId="LiveId" clId="{48DE1EA7-D5BC-4235-9ECC-3AFB39FF1618}" dt="2025-03-20T09:06:50.340" v="486" actId="255"/>
          <ac:spMkLst>
            <pc:docMk/>
            <pc:sldMk cId="2728716722" sldId="295"/>
            <ac:spMk id="3" creationId="{9ED9598F-B294-AAEA-4242-549ABE231DBF}"/>
          </ac:spMkLst>
        </pc:spChg>
        <pc:spChg chg="del mod">
          <ac:chgData name="Yamuna Adireddy" userId="5338c096f063bd0e" providerId="LiveId" clId="{48DE1EA7-D5BC-4235-9ECC-3AFB39FF1618}" dt="2025-03-20T09:05:14.811" v="387" actId="21"/>
          <ac:spMkLst>
            <pc:docMk/>
            <pc:sldMk cId="2728716722" sldId="295"/>
            <ac:spMk id="5" creationId="{CD6B45CA-8B25-DC3E-0601-3EE59C10D61C}"/>
          </ac:spMkLst>
        </pc:spChg>
      </pc:sldChg>
      <pc:sldChg chg="modSp del modAnim">
        <pc:chgData name="Yamuna Adireddy" userId="5338c096f063bd0e" providerId="LiveId" clId="{48DE1EA7-D5BC-4235-9ECC-3AFB39FF1618}" dt="2025-03-20T09:06:10.010" v="400" actId="2696"/>
        <pc:sldMkLst>
          <pc:docMk/>
          <pc:sldMk cId="2443820803" sldId="296"/>
        </pc:sldMkLst>
        <pc:spChg chg="mod">
          <ac:chgData name="Yamuna Adireddy" userId="5338c096f063bd0e" providerId="LiveId" clId="{48DE1EA7-D5BC-4235-9ECC-3AFB39FF1618}" dt="2025-03-20T09:05:22.158" v="390" actId="20577"/>
          <ac:spMkLst>
            <pc:docMk/>
            <pc:sldMk cId="2443820803" sldId="296"/>
            <ac:spMk id="6" creationId="{FEF2CCF4-6380-8A3F-1829-20236D634409}"/>
          </ac:spMkLst>
        </pc:spChg>
      </pc:sldChg>
      <pc:sldChg chg="del">
        <pc:chgData name="Yamuna Adireddy" userId="5338c096f063bd0e" providerId="LiveId" clId="{48DE1EA7-D5BC-4235-9ECC-3AFB39FF1618}" dt="2025-03-20T09:06:13.734" v="401" actId="2696"/>
        <pc:sldMkLst>
          <pc:docMk/>
          <pc:sldMk cId="4177017481" sldId="297"/>
        </pc:sldMkLst>
      </pc:sldChg>
      <pc:sldChg chg="modSp mod">
        <pc:chgData name="Yamuna Adireddy" userId="5338c096f063bd0e" providerId="LiveId" clId="{48DE1EA7-D5BC-4235-9ECC-3AFB39FF1618}" dt="2025-03-19T06:47:28.419" v="40" actId="27636"/>
        <pc:sldMkLst>
          <pc:docMk/>
          <pc:sldMk cId="2716810761" sldId="407"/>
        </pc:sldMkLst>
        <pc:spChg chg="mod">
          <ac:chgData name="Yamuna Adireddy" userId="5338c096f063bd0e" providerId="LiveId" clId="{48DE1EA7-D5BC-4235-9ECC-3AFB39FF1618}" dt="2025-03-19T06:44:54.302" v="23" actId="20577"/>
          <ac:spMkLst>
            <pc:docMk/>
            <pc:sldMk cId="2716810761" sldId="407"/>
            <ac:spMk id="2" creationId="{7D49ACAC-2231-25CC-01E0-29096DD9447D}"/>
          </ac:spMkLst>
        </pc:spChg>
        <pc:spChg chg="mod">
          <ac:chgData name="Yamuna Adireddy" userId="5338c096f063bd0e" providerId="LiveId" clId="{48DE1EA7-D5BC-4235-9ECC-3AFB39FF1618}" dt="2025-03-19T06:47:28.419" v="40" actId="27636"/>
          <ac:spMkLst>
            <pc:docMk/>
            <pc:sldMk cId="2716810761" sldId="407"/>
            <ac:spMk id="3" creationId="{2BC1D5C8-1088-377E-7756-7A9D7A264AAE}"/>
          </ac:spMkLst>
        </pc:spChg>
      </pc:sldChg>
      <pc:sldChg chg="add">
        <pc:chgData name="Yamuna Adireddy" userId="5338c096f063bd0e" providerId="LiveId" clId="{48DE1EA7-D5BC-4235-9ECC-3AFB39FF1618}" dt="2025-03-19T06:44:23.879" v="0"/>
        <pc:sldMkLst>
          <pc:docMk/>
          <pc:sldMk cId="3571133580" sldId="410"/>
        </pc:sldMkLst>
      </pc:sldChg>
      <pc:sldChg chg="add">
        <pc:chgData name="Yamuna Adireddy" userId="5338c096f063bd0e" providerId="LiveId" clId="{48DE1EA7-D5BC-4235-9ECC-3AFB39FF1618}" dt="2025-03-19T06:44:23.879" v="0"/>
        <pc:sldMkLst>
          <pc:docMk/>
          <pc:sldMk cId="3992926107" sldId="411"/>
        </pc:sldMkLst>
      </pc:sldChg>
      <pc:sldChg chg="add">
        <pc:chgData name="Yamuna Adireddy" userId="5338c096f063bd0e" providerId="LiveId" clId="{48DE1EA7-D5BC-4235-9ECC-3AFB39FF1618}" dt="2025-03-19T06:44:23.879" v="0"/>
        <pc:sldMkLst>
          <pc:docMk/>
          <pc:sldMk cId="3270846642" sldId="412"/>
        </pc:sldMkLst>
      </pc:sldChg>
      <pc:sldChg chg="add">
        <pc:chgData name="Yamuna Adireddy" userId="5338c096f063bd0e" providerId="LiveId" clId="{48DE1EA7-D5BC-4235-9ECC-3AFB39FF1618}" dt="2025-03-19T06:44:23.879" v="0"/>
        <pc:sldMkLst>
          <pc:docMk/>
          <pc:sldMk cId="381374609" sldId="413"/>
        </pc:sldMkLst>
      </pc:sldChg>
      <pc:sldChg chg="add">
        <pc:chgData name="Yamuna Adireddy" userId="5338c096f063bd0e" providerId="LiveId" clId="{48DE1EA7-D5BC-4235-9ECC-3AFB39FF1618}" dt="2025-03-19T06:44:23.879" v="0"/>
        <pc:sldMkLst>
          <pc:docMk/>
          <pc:sldMk cId="2322178804" sldId="414"/>
        </pc:sldMkLst>
      </pc:sldChg>
      <pc:sldChg chg="modSp new mod">
        <pc:chgData name="Yamuna Adireddy" userId="5338c096f063bd0e" providerId="LiveId" clId="{48DE1EA7-D5BC-4235-9ECC-3AFB39FF1618}" dt="2025-03-19T06:47:52.646" v="73" actId="20577"/>
        <pc:sldMkLst>
          <pc:docMk/>
          <pc:sldMk cId="2111586422" sldId="415"/>
        </pc:sldMkLst>
        <pc:spChg chg="mod">
          <ac:chgData name="Yamuna Adireddy" userId="5338c096f063bd0e" providerId="LiveId" clId="{48DE1EA7-D5BC-4235-9ECC-3AFB39FF1618}" dt="2025-03-19T06:47:52.646" v="73" actId="20577"/>
          <ac:spMkLst>
            <pc:docMk/>
            <pc:sldMk cId="2111586422" sldId="415"/>
            <ac:spMk id="2" creationId="{5CA9514F-B9AD-7BD3-C149-535645C8F215}"/>
          </ac:spMkLst>
        </pc:spChg>
        <pc:spChg chg="mod">
          <ac:chgData name="Yamuna Adireddy" userId="5338c096f063bd0e" providerId="LiveId" clId="{48DE1EA7-D5BC-4235-9ECC-3AFB39FF1618}" dt="2025-03-19T06:47:45.366" v="52" actId="27636"/>
          <ac:spMkLst>
            <pc:docMk/>
            <pc:sldMk cId="2111586422" sldId="415"/>
            <ac:spMk id="3" creationId="{9D233E2F-8D12-BE0D-5AA1-0C858C5F64D9}"/>
          </ac:spMkLst>
        </pc:spChg>
      </pc:sldChg>
      <pc:sldChg chg="addSp delSp modSp new mod">
        <pc:chgData name="Yamuna Adireddy" userId="5338c096f063bd0e" providerId="LiveId" clId="{48DE1EA7-D5BC-4235-9ECC-3AFB39FF1618}" dt="2025-03-19T06:49:47.394" v="118" actId="27636"/>
        <pc:sldMkLst>
          <pc:docMk/>
          <pc:sldMk cId="2965030112" sldId="416"/>
        </pc:sldMkLst>
        <pc:spChg chg="mod">
          <ac:chgData name="Yamuna Adireddy" userId="5338c096f063bd0e" providerId="LiveId" clId="{48DE1EA7-D5BC-4235-9ECC-3AFB39FF1618}" dt="2025-03-19T06:48:07.049" v="104" actId="20577"/>
          <ac:spMkLst>
            <pc:docMk/>
            <pc:sldMk cId="2965030112" sldId="416"/>
            <ac:spMk id="2" creationId="{27C657AA-6F64-84F0-9302-BF7BAAA7ABDC}"/>
          </ac:spMkLst>
        </pc:spChg>
        <pc:spChg chg="del">
          <ac:chgData name="Yamuna Adireddy" userId="5338c096f063bd0e" providerId="LiveId" clId="{48DE1EA7-D5BC-4235-9ECC-3AFB39FF1618}" dt="2025-03-19T06:48:50.614" v="105"/>
          <ac:spMkLst>
            <pc:docMk/>
            <pc:sldMk cId="2965030112" sldId="416"/>
            <ac:spMk id="3" creationId="{EA880840-9ED4-2248-E9F2-C0CA715FE43F}"/>
          </ac:spMkLst>
        </pc:spChg>
        <pc:spChg chg="add del mod">
          <ac:chgData name="Yamuna Adireddy" userId="5338c096f063bd0e" providerId="LiveId" clId="{48DE1EA7-D5BC-4235-9ECC-3AFB39FF1618}" dt="2025-03-19T06:48:51.990" v="106" actId="21"/>
          <ac:spMkLst>
            <pc:docMk/>
            <pc:sldMk cId="2965030112" sldId="416"/>
            <ac:spMk id="4" creationId="{57563ACB-0472-3F11-C09F-BBEB6FCA7926}"/>
          </ac:spMkLst>
        </pc:spChg>
        <pc:spChg chg="add mod">
          <ac:chgData name="Yamuna Adireddy" userId="5338c096f063bd0e" providerId="LiveId" clId="{48DE1EA7-D5BC-4235-9ECC-3AFB39FF1618}" dt="2025-03-19T06:49:47.394" v="118" actId="27636"/>
          <ac:spMkLst>
            <pc:docMk/>
            <pc:sldMk cId="2965030112" sldId="416"/>
            <ac:spMk id="5" creationId="{4D79314B-18AB-085D-909A-54A1BFBE275E}"/>
          </ac:spMkLst>
        </pc:spChg>
      </pc:sldChg>
      <pc:sldChg chg="modSp new mod">
        <pc:chgData name="Yamuna Adireddy" userId="5338c096f063bd0e" providerId="LiveId" clId="{48DE1EA7-D5BC-4235-9ECC-3AFB39FF1618}" dt="2025-03-19T06:50:33.204" v="164" actId="20577"/>
        <pc:sldMkLst>
          <pc:docMk/>
          <pc:sldMk cId="3498544559" sldId="417"/>
        </pc:sldMkLst>
        <pc:spChg chg="mod">
          <ac:chgData name="Yamuna Adireddy" userId="5338c096f063bd0e" providerId="LiveId" clId="{48DE1EA7-D5BC-4235-9ECC-3AFB39FF1618}" dt="2025-03-19T06:49:54.590" v="134" actId="20577"/>
          <ac:spMkLst>
            <pc:docMk/>
            <pc:sldMk cId="3498544559" sldId="417"/>
            <ac:spMk id="2" creationId="{DF648597-659F-50E5-F6D4-DC8BCA6BB8D0}"/>
          </ac:spMkLst>
        </pc:spChg>
        <pc:spChg chg="mod">
          <ac:chgData name="Yamuna Adireddy" userId="5338c096f063bd0e" providerId="LiveId" clId="{48DE1EA7-D5BC-4235-9ECC-3AFB39FF1618}" dt="2025-03-19T06:50:33.204" v="164" actId="20577"/>
          <ac:spMkLst>
            <pc:docMk/>
            <pc:sldMk cId="3498544559" sldId="417"/>
            <ac:spMk id="3" creationId="{9D27F4CF-7522-66E8-05B7-F792ADC4EC2C}"/>
          </ac:spMkLst>
        </pc:spChg>
      </pc:sldChg>
      <pc:sldChg chg="modSp new mod">
        <pc:chgData name="Yamuna Adireddy" userId="5338c096f063bd0e" providerId="LiveId" clId="{48DE1EA7-D5BC-4235-9ECC-3AFB39FF1618}" dt="2025-03-19T06:51:51.373" v="189" actId="20577"/>
        <pc:sldMkLst>
          <pc:docMk/>
          <pc:sldMk cId="3033171130" sldId="418"/>
        </pc:sldMkLst>
        <pc:spChg chg="mod">
          <ac:chgData name="Yamuna Adireddy" userId="5338c096f063bd0e" providerId="LiveId" clId="{48DE1EA7-D5BC-4235-9ECC-3AFB39FF1618}" dt="2025-03-19T06:51:11.689" v="169" actId="20577"/>
          <ac:spMkLst>
            <pc:docMk/>
            <pc:sldMk cId="3033171130" sldId="418"/>
            <ac:spMk id="2" creationId="{692182F4-1F88-8A93-11DE-956AB6C1C6A2}"/>
          </ac:spMkLst>
        </pc:spChg>
        <pc:spChg chg="mod">
          <ac:chgData name="Yamuna Adireddy" userId="5338c096f063bd0e" providerId="LiveId" clId="{48DE1EA7-D5BC-4235-9ECC-3AFB39FF1618}" dt="2025-03-19T06:51:51.373" v="189" actId="20577"/>
          <ac:spMkLst>
            <pc:docMk/>
            <pc:sldMk cId="3033171130" sldId="418"/>
            <ac:spMk id="3" creationId="{F9CA0D8C-3437-3A78-9BAF-20293A028C40}"/>
          </ac:spMkLst>
        </pc:spChg>
      </pc:sldChg>
      <pc:sldChg chg="modSp new mod">
        <pc:chgData name="Yamuna Adireddy" userId="5338c096f063bd0e" providerId="LiveId" clId="{48DE1EA7-D5BC-4235-9ECC-3AFB39FF1618}" dt="2025-03-19T06:52:13.003" v="213" actId="20577"/>
        <pc:sldMkLst>
          <pc:docMk/>
          <pc:sldMk cId="1280220175" sldId="419"/>
        </pc:sldMkLst>
        <pc:spChg chg="mod">
          <ac:chgData name="Yamuna Adireddy" userId="5338c096f063bd0e" providerId="LiveId" clId="{48DE1EA7-D5BC-4235-9ECC-3AFB39FF1618}" dt="2025-03-19T06:52:13.003" v="213" actId="20577"/>
          <ac:spMkLst>
            <pc:docMk/>
            <pc:sldMk cId="1280220175" sldId="419"/>
            <ac:spMk id="2" creationId="{01B7CB9C-6BF9-251C-43A6-B19D661E9996}"/>
          </ac:spMkLst>
        </pc:spChg>
        <pc:spChg chg="mod">
          <ac:chgData name="Yamuna Adireddy" userId="5338c096f063bd0e" providerId="LiveId" clId="{48DE1EA7-D5BC-4235-9ECC-3AFB39FF1618}" dt="2025-03-19T06:52:10.458" v="209" actId="20577"/>
          <ac:spMkLst>
            <pc:docMk/>
            <pc:sldMk cId="1280220175" sldId="419"/>
            <ac:spMk id="3" creationId="{4BB0DD38-AD9A-F658-8598-CECE7B386248}"/>
          </ac:spMkLst>
        </pc:spChg>
      </pc:sldChg>
      <pc:sldChg chg="delSp modSp new mod">
        <pc:chgData name="Yamuna Adireddy" userId="5338c096f063bd0e" providerId="LiveId" clId="{48DE1EA7-D5BC-4235-9ECC-3AFB39FF1618}" dt="2025-03-19T07:01:02.530" v="363" actId="27636"/>
        <pc:sldMkLst>
          <pc:docMk/>
          <pc:sldMk cId="452365096" sldId="420"/>
        </pc:sldMkLst>
        <pc:spChg chg="del">
          <ac:chgData name="Yamuna Adireddy" userId="5338c096f063bd0e" providerId="LiveId" clId="{48DE1EA7-D5BC-4235-9ECC-3AFB39FF1618}" dt="2025-03-19T07:00:41.433" v="349" actId="21"/>
          <ac:spMkLst>
            <pc:docMk/>
            <pc:sldMk cId="452365096" sldId="420"/>
            <ac:spMk id="2" creationId="{BA3D0F3E-9BA1-1D51-19A6-17F72B2D5B70}"/>
          </ac:spMkLst>
        </pc:spChg>
        <pc:spChg chg="mod">
          <ac:chgData name="Yamuna Adireddy" userId="5338c096f063bd0e" providerId="LiveId" clId="{48DE1EA7-D5BC-4235-9ECC-3AFB39FF1618}" dt="2025-03-19T07:01:02.530" v="363" actId="27636"/>
          <ac:spMkLst>
            <pc:docMk/>
            <pc:sldMk cId="452365096" sldId="420"/>
            <ac:spMk id="3" creationId="{91DFFE52-5927-9CE4-5D3E-4A7F7A796089}"/>
          </ac:spMkLst>
        </pc:spChg>
      </pc:sldChg>
      <pc:sldChg chg="addSp delSp modSp new mod">
        <pc:chgData name="Yamuna Adireddy" userId="5338c096f063bd0e" providerId="LiveId" clId="{48DE1EA7-D5BC-4235-9ECC-3AFB39FF1618}" dt="2025-03-20T09:09:06.804" v="527" actId="14100"/>
        <pc:sldMkLst>
          <pc:docMk/>
          <pc:sldMk cId="2873300352" sldId="421"/>
        </pc:sldMkLst>
        <pc:spChg chg="mod">
          <ac:chgData name="Yamuna Adireddy" userId="5338c096f063bd0e" providerId="LiveId" clId="{48DE1EA7-D5BC-4235-9ECC-3AFB39FF1618}" dt="2025-03-20T09:09:06.804" v="527" actId="14100"/>
          <ac:spMkLst>
            <pc:docMk/>
            <pc:sldMk cId="2873300352" sldId="421"/>
            <ac:spMk id="2" creationId="{D9DB1853-9EFD-0B14-6C56-76B8FD8D6040}"/>
          </ac:spMkLst>
        </pc:spChg>
        <pc:spChg chg="del mod">
          <ac:chgData name="Yamuna Adireddy" userId="5338c096f063bd0e" providerId="LiveId" clId="{48DE1EA7-D5BC-4235-9ECC-3AFB39FF1618}" dt="2025-03-20T09:08:43.511" v="524"/>
          <ac:spMkLst>
            <pc:docMk/>
            <pc:sldMk cId="2873300352" sldId="421"/>
            <ac:spMk id="3" creationId="{9EAAEA17-8B5D-D2B2-9B57-B3E246109750}"/>
          </ac:spMkLst>
        </pc:spChg>
        <pc:graphicFrameChg chg="add mod modGraphic">
          <ac:chgData name="Yamuna Adireddy" userId="5338c096f063bd0e" providerId="LiveId" clId="{48DE1EA7-D5BC-4235-9ECC-3AFB39FF1618}" dt="2025-03-20T09:09:06.804" v="527" actId="14100"/>
          <ac:graphicFrameMkLst>
            <pc:docMk/>
            <pc:sldMk cId="2873300352" sldId="421"/>
            <ac:graphicFrameMk id="4" creationId="{D4E13511-297A-A0E5-6C1E-1533FCE27C2E}"/>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06:32:21.029"/>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212 3,'105'-1,"0"0,187 20,-270-17,28 6,-47-8,0 1,0 0,0 0,-1 0,1 0,0 0,0 1,-1-1,1 1,-1 0,1 0,2 2,-12-3,0-1,0 1,1-1,-1-1,-9-1,-236-20,80 9,-151 3,360 9,1-1,62 6,-90-3,1 0,-1 1,0 1,1 0,-1 0,0 0,-1 2,1-1,-1 1,0 0,10 8,-8-5,0 0,0-2,23 11,-23-12,0 1,0 0,-1 1,18 13,-23-16,0 0,-1 1,0 0,0 0,5 8,-8-12,0 0,-1 0,1 0,-1 0,0 0,1 0,-1 0,0 0,0 0,1 0,-1 0,0 1,0-1,0 0,0 0,-1 0,1 0,0 0,0 0,-1 0,1 0,0 0,-1 1,1-1,-1-1,0 1,1 0,-1 0,0 0,0 0,1 0,-1 0,0-1,0 1,0 0,0-1,0 1,0-1,-1 1,-5 3,-1-1,0 0,0-1,0 0,0 0,0 0,-15 0,-66-2,55-1,-252-2,336 6,-1 2,68 16,-4 0,-74-15,34 6,0-4,86-1,-432-21,-2-1,253 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1T06:32:26.483"/>
    </inkml:context>
    <inkml:brush xml:id="br0">
      <inkml:brushProperty name="width" value="0.05" units="cm"/>
      <inkml:brushProperty name="height" value="0.05" units="cm"/>
    </inkml:brush>
  </inkml:definitions>
  <inkml:trace contextRef="#ctx0" brushRef="#br0">0 1 24575,'43'2'0,"0"2"0,0 2 0,-1 1 0,0 3 0,-1 1 0,0 3 0,42 19 0,-1 1 0,97 36 0,-119-53 0,-26-8 0,1 2 0,44 20 0,-64-23-273,1 2 0,-1-1 0,0 2 0,13 12 0,-12-7-6553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1T06:32:28.409"/>
    </inkml:context>
    <inkml:brush xml:id="br0">
      <inkml:brushProperty name="width" value="0.05" units="cm"/>
      <inkml:brushProperty name="height" value="0.05" units="cm"/>
    </inkml:brush>
  </inkml:definitions>
  <inkml:trace contextRef="#ctx0" brushRef="#br0">993 1 24575,'-13'1'0,"0"1"0,0 1 0,0 0 0,1 1 0,0 1 0,-1-1 0,-12 8 0,-9 3 0,-56 23 0,2 3 0,2 4 0,-83 59 0,135-78 0,2 1 0,-45 48 0,33-30 0,-65 64 0,104-103 0,0 0 0,1 0 0,-1 0 0,1 0 0,1 1 0,-4 8 0,4-10 0,1 1 0,-1-1 0,0 0 0,0 0 0,0 0 0,-1 0 0,0-1 0,0 1 0,0-1 0,0 0 0,-7 5 0,-7 0-1365,1-3-5461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583ED-C1FF-4AB7-A5F9-A0EEA685ACDD}"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6BD12-DF64-4BA5-B3C7-9A335849FA9E}" type="slidenum">
              <a:rPr lang="en-IN" smtClean="0"/>
              <a:t>‹#›</a:t>
            </a:fld>
            <a:endParaRPr lang="en-IN"/>
          </a:p>
        </p:txBody>
      </p:sp>
    </p:spTree>
    <p:extLst>
      <p:ext uri="{BB962C8B-B14F-4D97-AF65-F5344CB8AC3E}">
        <p14:creationId xmlns:p14="http://schemas.microsoft.com/office/powerpoint/2010/main" val="229663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5 2 3 4 1 0</a:t>
            </a:r>
          </a:p>
        </p:txBody>
      </p:sp>
      <p:sp>
        <p:nvSpPr>
          <p:cNvPr id="4" name="Slide Number Placeholder 3"/>
          <p:cNvSpPr>
            <a:spLocks noGrp="1"/>
          </p:cNvSpPr>
          <p:nvPr>
            <p:ph type="sldNum" sz="quarter" idx="5"/>
          </p:nvPr>
        </p:nvSpPr>
        <p:spPr/>
        <p:txBody>
          <a:bodyPr/>
          <a:lstStyle/>
          <a:p>
            <a:fld id="{19C6BD12-DF64-4BA5-B3C7-9A335849FA9E}" type="slidenum">
              <a:rPr lang="en-IN" smtClean="0"/>
              <a:t>73</a:t>
            </a:fld>
            <a:endParaRPr lang="en-IN"/>
          </a:p>
        </p:txBody>
      </p:sp>
    </p:spTree>
    <p:extLst>
      <p:ext uri="{BB962C8B-B14F-4D97-AF65-F5344CB8AC3E}">
        <p14:creationId xmlns:p14="http://schemas.microsoft.com/office/powerpoint/2010/main" val="352098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0 3 2 6 5 7</a:t>
            </a:r>
            <a:endParaRPr lang="en-IN" dirty="0"/>
          </a:p>
        </p:txBody>
      </p:sp>
      <p:sp>
        <p:nvSpPr>
          <p:cNvPr id="4" name="Slide Number Placeholder 3"/>
          <p:cNvSpPr>
            <a:spLocks noGrp="1"/>
          </p:cNvSpPr>
          <p:nvPr>
            <p:ph type="sldNum" sz="quarter" idx="5"/>
          </p:nvPr>
        </p:nvSpPr>
        <p:spPr/>
        <p:txBody>
          <a:bodyPr/>
          <a:lstStyle/>
          <a:p>
            <a:fld id="{19C6BD12-DF64-4BA5-B3C7-9A335849FA9E}" type="slidenum">
              <a:rPr lang="en-IN" smtClean="0"/>
              <a:t>101</a:t>
            </a:fld>
            <a:endParaRPr lang="en-IN"/>
          </a:p>
        </p:txBody>
      </p:sp>
    </p:spTree>
    <p:extLst>
      <p:ext uri="{BB962C8B-B14F-4D97-AF65-F5344CB8AC3E}">
        <p14:creationId xmlns:p14="http://schemas.microsoft.com/office/powerpoint/2010/main" val="388956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0 5 8 7</a:t>
            </a:r>
            <a:endParaRPr lang="en-IN" dirty="0"/>
          </a:p>
        </p:txBody>
      </p:sp>
      <p:sp>
        <p:nvSpPr>
          <p:cNvPr id="4" name="Slide Number Placeholder 3"/>
          <p:cNvSpPr>
            <a:spLocks noGrp="1"/>
          </p:cNvSpPr>
          <p:nvPr>
            <p:ph type="sldNum" sz="quarter" idx="5"/>
          </p:nvPr>
        </p:nvSpPr>
        <p:spPr/>
        <p:txBody>
          <a:bodyPr/>
          <a:lstStyle/>
          <a:p>
            <a:fld id="{19C6BD12-DF64-4BA5-B3C7-9A335849FA9E}" type="slidenum">
              <a:rPr lang="en-IN" smtClean="0"/>
              <a:t>102</a:t>
            </a:fld>
            <a:endParaRPr lang="en-IN"/>
          </a:p>
        </p:txBody>
      </p:sp>
    </p:spTree>
    <p:extLst>
      <p:ext uri="{BB962C8B-B14F-4D97-AF65-F5344CB8AC3E}">
        <p14:creationId xmlns:p14="http://schemas.microsoft.com/office/powerpoint/2010/main" val="3597462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1 2 3 4 5 6</a:t>
            </a:r>
          </a:p>
        </p:txBody>
      </p:sp>
      <p:sp>
        <p:nvSpPr>
          <p:cNvPr id="4" name="Slide Number Placeholder 3"/>
          <p:cNvSpPr>
            <a:spLocks noGrp="1"/>
          </p:cNvSpPr>
          <p:nvPr>
            <p:ph type="sldNum" sz="quarter" idx="5"/>
          </p:nvPr>
        </p:nvSpPr>
        <p:spPr/>
        <p:txBody>
          <a:bodyPr/>
          <a:lstStyle/>
          <a:p>
            <a:fld id="{19C6BD12-DF64-4BA5-B3C7-9A335849FA9E}" type="slidenum">
              <a:rPr lang="en-IN" smtClean="0"/>
              <a:t>74</a:t>
            </a:fld>
            <a:endParaRPr lang="en-IN"/>
          </a:p>
        </p:txBody>
      </p:sp>
    </p:spTree>
    <p:extLst>
      <p:ext uri="{BB962C8B-B14F-4D97-AF65-F5344CB8AC3E}">
        <p14:creationId xmlns:p14="http://schemas.microsoft.com/office/powerpoint/2010/main" val="1675539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7 6 5 4 3 2 1 0</a:t>
            </a:r>
          </a:p>
        </p:txBody>
      </p:sp>
      <p:sp>
        <p:nvSpPr>
          <p:cNvPr id="4" name="Slide Number Placeholder 3"/>
          <p:cNvSpPr>
            <a:spLocks noGrp="1"/>
          </p:cNvSpPr>
          <p:nvPr>
            <p:ph type="sldNum" sz="quarter" idx="5"/>
          </p:nvPr>
        </p:nvSpPr>
        <p:spPr/>
        <p:txBody>
          <a:bodyPr/>
          <a:lstStyle/>
          <a:p>
            <a:fld id="{19C6BD12-DF64-4BA5-B3C7-9A335849FA9E}" type="slidenum">
              <a:rPr lang="en-IN" smtClean="0"/>
              <a:t>75</a:t>
            </a:fld>
            <a:endParaRPr lang="en-IN"/>
          </a:p>
        </p:txBody>
      </p:sp>
    </p:spTree>
    <p:extLst>
      <p:ext uri="{BB962C8B-B14F-4D97-AF65-F5344CB8AC3E}">
        <p14:creationId xmlns:p14="http://schemas.microsoft.com/office/powerpoint/2010/main" val="198176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0 2 3 8 6 9</a:t>
            </a:r>
          </a:p>
        </p:txBody>
      </p:sp>
      <p:sp>
        <p:nvSpPr>
          <p:cNvPr id="4" name="Slide Number Placeholder 3"/>
          <p:cNvSpPr>
            <a:spLocks noGrp="1"/>
          </p:cNvSpPr>
          <p:nvPr>
            <p:ph type="sldNum" sz="quarter" idx="5"/>
          </p:nvPr>
        </p:nvSpPr>
        <p:spPr/>
        <p:txBody>
          <a:bodyPr/>
          <a:lstStyle/>
          <a:p>
            <a:fld id="{19C6BD12-DF64-4BA5-B3C7-9A335849FA9E}" type="slidenum">
              <a:rPr lang="en-IN" smtClean="0"/>
              <a:t>81</a:t>
            </a:fld>
            <a:endParaRPr lang="en-IN"/>
          </a:p>
        </p:txBody>
      </p:sp>
    </p:spTree>
    <p:extLst>
      <p:ext uri="{BB962C8B-B14F-4D97-AF65-F5344CB8AC3E}">
        <p14:creationId xmlns:p14="http://schemas.microsoft.com/office/powerpoint/2010/main" val="305301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0 4 12 19 28 16 18 8 14</a:t>
            </a:r>
          </a:p>
        </p:txBody>
      </p:sp>
      <p:sp>
        <p:nvSpPr>
          <p:cNvPr id="4" name="Slide Number Placeholder 3"/>
          <p:cNvSpPr>
            <a:spLocks noGrp="1"/>
          </p:cNvSpPr>
          <p:nvPr>
            <p:ph type="sldNum" sz="quarter" idx="5"/>
          </p:nvPr>
        </p:nvSpPr>
        <p:spPr/>
        <p:txBody>
          <a:bodyPr/>
          <a:lstStyle/>
          <a:p>
            <a:fld id="{19C6BD12-DF64-4BA5-B3C7-9A335849FA9E}" type="slidenum">
              <a:rPr lang="en-IN" smtClean="0"/>
              <a:t>82</a:t>
            </a:fld>
            <a:endParaRPr lang="en-IN"/>
          </a:p>
        </p:txBody>
      </p:sp>
    </p:spTree>
    <p:extLst>
      <p:ext uri="{BB962C8B-B14F-4D97-AF65-F5344CB8AC3E}">
        <p14:creationId xmlns:p14="http://schemas.microsoft.com/office/powerpoint/2010/main" val="50311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0 1 3 5 0 3</a:t>
            </a:r>
          </a:p>
        </p:txBody>
      </p:sp>
      <p:sp>
        <p:nvSpPr>
          <p:cNvPr id="4" name="Slide Number Placeholder 3"/>
          <p:cNvSpPr>
            <a:spLocks noGrp="1"/>
          </p:cNvSpPr>
          <p:nvPr>
            <p:ph type="sldNum" sz="quarter" idx="5"/>
          </p:nvPr>
        </p:nvSpPr>
        <p:spPr/>
        <p:txBody>
          <a:bodyPr/>
          <a:lstStyle/>
          <a:p>
            <a:fld id="{19C6BD12-DF64-4BA5-B3C7-9A335849FA9E}" type="slidenum">
              <a:rPr lang="en-IN" smtClean="0"/>
              <a:t>86</a:t>
            </a:fld>
            <a:endParaRPr lang="en-IN"/>
          </a:p>
        </p:txBody>
      </p:sp>
    </p:spTree>
    <p:extLst>
      <p:ext uri="{BB962C8B-B14F-4D97-AF65-F5344CB8AC3E}">
        <p14:creationId xmlns:p14="http://schemas.microsoft.com/office/powerpoint/2010/main" val="1983833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0 5 3 3 2 1</a:t>
            </a:r>
          </a:p>
        </p:txBody>
      </p:sp>
      <p:sp>
        <p:nvSpPr>
          <p:cNvPr id="4" name="Slide Number Placeholder 3"/>
          <p:cNvSpPr>
            <a:spLocks noGrp="1"/>
          </p:cNvSpPr>
          <p:nvPr>
            <p:ph type="sldNum" sz="quarter" idx="5"/>
          </p:nvPr>
        </p:nvSpPr>
        <p:spPr/>
        <p:txBody>
          <a:bodyPr/>
          <a:lstStyle/>
          <a:p>
            <a:fld id="{19C6BD12-DF64-4BA5-B3C7-9A335849FA9E}" type="slidenum">
              <a:rPr lang="en-IN" smtClean="0"/>
              <a:t>87</a:t>
            </a:fld>
            <a:endParaRPr lang="en-IN"/>
          </a:p>
        </p:txBody>
      </p:sp>
    </p:spTree>
    <p:extLst>
      <p:ext uri="{BB962C8B-B14F-4D97-AF65-F5344CB8AC3E}">
        <p14:creationId xmlns:p14="http://schemas.microsoft.com/office/powerpoint/2010/main" val="239086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0 2 3 6 4 6</a:t>
            </a:r>
          </a:p>
        </p:txBody>
      </p:sp>
      <p:sp>
        <p:nvSpPr>
          <p:cNvPr id="4" name="Slide Number Placeholder 3"/>
          <p:cNvSpPr>
            <a:spLocks noGrp="1"/>
          </p:cNvSpPr>
          <p:nvPr>
            <p:ph type="sldNum" sz="quarter" idx="5"/>
          </p:nvPr>
        </p:nvSpPr>
        <p:spPr/>
        <p:txBody>
          <a:bodyPr/>
          <a:lstStyle/>
          <a:p>
            <a:fld id="{19C6BD12-DF64-4BA5-B3C7-9A335849FA9E}" type="slidenum">
              <a:rPr lang="en-IN" smtClean="0"/>
              <a:t>97</a:t>
            </a:fld>
            <a:endParaRPr lang="en-IN"/>
          </a:p>
        </p:txBody>
      </p:sp>
    </p:spTree>
    <p:extLst>
      <p:ext uri="{BB962C8B-B14F-4D97-AF65-F5344CB8AC3E}">
        <p14:creationId xmlns:p14="http://schemas.microsoft.com/office/powerpoint/2010/main" val="248554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0 4 12 19 21 11 9 8 14</a:t>
            </a:r>
          </a:p>
        </p:txBody>
      </p:sp>
      <p:sp>
        <p:nvSpPr>
          <p:cNvPr id="4" name="Slide Number Placeholder 3"/>
          <p:cNvSpPr>
            <a:spLocks noGrp="1"/>
          </p:cNvSpPr>
          <p:nvPr>
            <p:ph type="sldNum" sz="quarter" idx="5"/>
          </p:nvPr>
        </p:nvSpPr>
        <p:spPr/>
        <p:txBody>
          <a:bodyPr/>
          <a:lstStyle/>
          <a:p>
            <a:fld id="{19C6BD12-DF64-4BA5-B3C7-9A335849FA9E}" type="slidenum">
              <a:rPr lang="en-IN" smtClean="0"/>
              <a:t>100</a:t>
            </a:fld>
            <a:endParaRPr lang="en-IN"/>
          </a:p>
        </p:txBody>
      </p:sp>
    </p:spTree>
    <p:extLst>
      <p:ext uri="{BB962C8B-B14F-4D97-AF65-F5344CB8AC3E}">
        <p14:creationId xmlns:p14="http://schemas.microsoft.com/office/powerpoint/2010/main" val="16952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0A67-D648-7419-960E-CBCAA9FA4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70484C-F679-AAC3-636C-E3842A44F4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47824F-710A-6652-9021-3788C2DABC6A}"/>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5" name="Footer Placeholder 4">
            <a:extLst>
              <a:ext uri="{FF2B5EF4-FFF2-40B4-BE49-F238E27FC236}">
                <a16:creationId xmlns:a16="http://schemas.microsoft.com/office/drawing/2014/main" id="{40DF0AC8-4C56-C18D-F940-1AD923A0D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83546-5047-67B1-7D83-D8B3DF7677AB}"/>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226867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FCD1-A35A-C6DF-CD7E-3A0C7649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32178B-3532-EFAA-5F48-765DB1A9F3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662AD-55D1-1BA5-EACC-C5D120B276DB}"/>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5" name="Footer Placeholder 4">
            <a:extLst>
              <a:ext uri="{FF2B5EF4-FFF2-40B4-BE49-F238E27FC236}">
                <a16:creationId xmlns:a16="http://schemas.microsoft.com/office/drawing/2014/main" id="{2D1CDCA9-0063-FFDD-9D91-D9DC27E89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36FE0-B7CA-B800-ABEF-7E382621BAF2}"/>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252397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4E4336-A79C-6844-C055-334621328F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A04BC2-9409-F282-9E68-A988978C8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6ABB6-6B27-17DF-FB25-6868A36A50FD}"/>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5" name="Footer Placeholder 4">
            <a:extLst>
              <a:ext uri="{FF2B5EF4-FFF2-40B4-BE49-F238E27FC236}">
                <a16:creationId xmlns:a16="http://schemas.microsoft.com/office/drawing/2014/main" id="{EE5DE4DC-C96B-5892-D5EC-CFADA71B0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1C948-6D5D-CB65-30FC-3757C581D983}"/>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254211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EA0-1E57-E772-6370-D44F2B0F00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FF1C9-BACE-805E-8A1B-0DFB00C4D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077CC-272F-E38F-C861-45A2BFB399EE}"/>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5" name="Footer Placeholder 4">
            <a:extLst>
              <a:ext uri="{FF2B5EF4-FFF2-40B4-BE49-F238E27FC236}">
                <a16:creationId xmlns:a16="http://schemas.microsoft.com/office/drawing/2014/main" id="{5A1736BE-232E-6BDE-A79C-62C81794F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2802D-B2BB-C4F7-F22E-9EEDE714F55B}"/>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153501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714A-7AE9-EFAD-0B00-9D78B71CDF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DEFF3C-BBC0-6517-3DA9-4B04C0F56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49356D-2116-0AE1-FD12-6FAC7A8742C5}"/>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5" name="Footer Placeholder 4">
            <a:extLst>
              <a:ext uri="{FF2B5EF4-FFF2-40B4-BE49-F238E27FC236}">
                <a16:creationId xmlns:a16="http://schemas.microsoft.com/office/drawing/2014/main" id="{755150AB-7C18-66BD-A20E-1506FFB08E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6F969-9021-D34F-094A-3E4C98E08ADC}"/>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180658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7569-80C2-21C7-3B0E-7944E07F59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9BB21D-0124-89F1-EAAB-FB3794FF0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77E190-C822-53CB-A380-E2E06A8432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5A45F3-9987-C8FA-E21A-E2546C159A48}"/>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6" name="Footer Placeholder 5">
            <a:extLst>
              <a:ext uri="{FF2B5EF4-FFF2-40B4-BE49-F238E27FC236}">
                <a16:creationId xmlns:a16="http://schemas.microsoft.com/office/drawing/2014/main" id="{9F07F9EE-AB03-969A-6E36-1EAA98908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8375A3-0472-3FE6-CF32-B46F65EF403D}"/>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359628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02C1-B35D-8530-ADEB-36B54ACE38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044904-8214-3C1F-B167-43379BD87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91E570-4521-EC7C-1F14-593F0CDCF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185BA6-3812-6B9A-1A53-17B1C25935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49551B-45E7-E4C4-1E4E-C03B444A5A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2A6380-AFEC-4B38-CCDB-80C2190D38A0}"/>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8" name="Footer Placeholder 7">
            <a:extLst>
              <a:ext uri="{FF2B5EF4-FFF2-40B4-BE49-F238E27FC236}">
                <a16:creationId xmlns:a16="http://schemas.microsoft.com/office/drawing/2014/main" id="{16DAC415-BA49-21BD-973F-D11A6EBF65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A8CCCC-5525-380F-63A8-2B768B7B3892}"/>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86638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1E8E-14DC-416E-53C6-B0AEBDD36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C617CB-2C26-55D4-E42D-7E2CC3D89E36}"/>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4" name="Footer Placeholder 3">
            <a:extLst>
              <a:ext uri="{FF2B5EF4-FFF2-40B4-BE49-F238E27FC236}">
                <a16:creationId xmlns:a16="http://schemas.microsoft.com/office/drawing/2014/main" id="{F8550944-4C49-040C-DA50-844FDB4D4B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FDC27F-78F1-A636-C337-475EB865E952}"/>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102067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6D5D7-EF23-6C05-EA12-A61B699ECB22}"/>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3" name="Footer Placeholder 2">
            <a:extLst>
              <a:ext uri="{FF2B5EF4-FFF2-40B4-BE49-F238E27FC236}">
                <a16:creationId xmlns:a16="http://schemas.microsoft.com/office/drawing/2014/main" id="{15912952-2FA0-F1A7-5C13-5835A3971E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41C5A3-A446-BE66-E119-D543C330D2B1}"/>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287954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2A79-77BC-56C1-0653-DCA5319CE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194B1E-DBCB-6BE8-4F33-1BF72CAB5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B184D9-8BD9-DE72-228D-F39162E96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A8D2F-0188-0A59-D3AD-C5B53FE79F84}"/>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6" name="Footer Placeholder 5">
            <a:extLst>
              <a:ext uri="{FF2B5EF4-FFF2-40B4-BE49-F238E27FC236}">
                <a16:creationId xmlns:a16="http://schemas.microsoft.com/office/drawing/2014/main" id="{C15A343B-CB03-4007-FAEB-B3883289CC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86E215-96AB-6A3A-2D93-7AD5E245E734}"/>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369156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B8E7-47B3-70C3-6B3B-7B5D03625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2EFDA8-DCBE-39C0-5C13-B54170C17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764E05-E36F-96C8-3D09-2B170501B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A213E-E2E0-3E10-BAC5-611F97FBB48C}"/>
              </a:ext>
            </a:extLst>
          </p:cNvPr>
          <p:cNvSpPr>
            <a:spLocks noGrp="1"/>
          </p:cNvSpPr>
          <p:nvPr>
            <p:ph type="dt" sz="half" idx="10"/>
          </p:nvPr>
        </p:nvSpPr>
        <p:spPr/>
        <p:txBody>
          <a:bodyPr/>
          <a:lstStyle/>
          <a:p>
            <a:fld id="{BDA5F3DA-FFA7-416F-B0D2-CFBD01B88A27}" type="datetimeFigureOut">
              <a:rPr lang="en-IN" smtClean="0"/>
              <a:t>20-03-2025</a:t>
            </a:fld>
            <a:endParaRPr lang="en-IN"/>
          </a:p>
        </p:txBody>
      </p:sp>
      <p:sp>
        <p:nvSpPr>
          <p:cNvPr id="6" name="Footer Placeholder 5">
            <a:extLst>
              <a:ext uri="{FF2B5EF4-FFF2-40B4-BE49-F238E27FC236}">
                <a16:creationId xmlns:a16="http://schemas.microsoft.com/office/drawing/2014/main" id="{6ECC34F1-AF8D-C279-A496-05903C013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E2D92-BFE5-06AB-EB04-CB2513FCD826}"/>
              </a:ext>
            </a:extLst>
          </p:cNvPr>
          <p:cNvSpPr>
            <a:spLocks noGrp="1"/>
          </p:cNvSpPr>
          <p:nvPr>
            <p:ph type="sldNum" sz="quarter" idx="12"/>
          </p:nvPr>
        </p:nvSpPr>
        <p:spPr/>
        <p:txBody>
          <a:bodyPr/>
          <a:lstStyle/>
          <a:p>
            <a:fld id="{6ACD9540-41C4-41BF-AC26-9632B8B6AE1E}" type="slidenum">
              <a:rPr lang="en-IN" smtClean="0"/>
              <a:t>‹#›</a:t>
            </a:fld>
            <a:endParaRPr lang="en-IN"/>
          </a:p>
        </p:txBody>
      </p:sp>
    </p:spTree>
    <p:extLst>
      <p:ext uri="{BB962C8B-B14F-4D97-AF65-F5344CB8AC3E}">
        <p14:creationId xmlns:p14="http://schemas.microsoft.com/office/powerpoint/2010/main" val="6438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24A4D-6463-3347-F83C-DBF7602A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A567D8-1EBA-EC71-8FD0-E4307525E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B228FD-3043-B6F8-6D20-F50391852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5F3DA-FFA7-416F-B0D2-CFBD01B88A27}" type="datetimeFigureOut">
              <a:rPr lang="en-IN" smtClean="0"/>
              <a:t>20-03-2025</a:t>
            </a:fld>
            <a:endParaRPr lang="en-IN"/>
          </a:p>
        </p:txBody>
      </p:sp>
      <p:sp>
        <p:nvSpPr>
          <p:cNvPr id="5" name="Footer Placeholder 4">
            <a:extLst>
              <a:ext uri="{FF2B5EF4-FFF2-40B4-BE49-F238E27FC236}">
                <a16:creationId xmlns:a16="http://schemas.microsoft.com/office/drawing/2014/main" id="{421C4491-B844-B71C-969C-83DD9FD12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8EBA9B-85B6-C577-68CB-A62DA19D6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D9540-41C4-41BF-AC26-9632B8B6AE1E}" type="slidenum">
              <a:rPr lang="en-IN" smtClean="0"/>
              <a:t>‹#›</a:t>
            </a:fld>
            <a:endParaRPr lang="en-IN"/>
          </a:p>
        </p:txBody>
      </p:sp>
    </p:spTree>
    <p:extLst>
      <p:ext uri="{BB962C8B-B14F-4D97-AF65-F5344CB8AC3E}">
        <p14:creationId xmlns:p14="http://schemas.microsoft.com/office/powerpoint/2010/main" val="91861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www.geeksforgeeks.org/complete-binary-tre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brilliant.org/wiki/binomial-trees/" TargetMode="External"/><Relationship Id="rId2" Type="http://schemas.openxmlformats.org/officeDocument/2006/relationships/hyperlink" Target="https://brilliant.org/wiki/heaps/"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www.geeksforgeeks.org/introduction-to-directed-acyclic-graph/"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2.xml"/><Relationship Id="rId4" Type="http://schemas.openxmlformats.org/officeDocument/2006/relationships/image" Target="../media/image20.png"/></Relationships>
</file>

<file path=ppt/slides/_rels/slide8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9F48-CF66-61F8-A376-0C27985BF034}"/>
              </a:ext>
            </a:extLst>
          </p:cNvPr>
          <p:cNvSpPr>
            <a:spLocks noGrp="1"/>
          </p:cNvSpPr>
          <p:nvPr>
            <p:ph type="ctrTitle"/>
          </p:nvPr>
        </p:nvSpPr>
        <p:spPr/>
        <p:txBody>
          <a:bodyPr/>
          <a:lstStyle/>
          <a:p>
            <a:r>
              <a:rPr lang="en-IN" dirty="0"/>
              <a:t>Module-2</a:t>
            </a:r>
          </a:p>
        </p:txBody>
      </p:sp>
    </p:spTree>
    <p:extLst>
      <p:ext uri="{BB962C8B-B14F-4D97-AF65-F5344CB8AC3E}">
        <p14:creationId xmlns:p14="http://schemas.microsoft.com/office/powerpoint/2010/main" val="124556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697D-D356-30C7-8B35-23B8C079BAB9}"/>
              </a:ext>
            </a:extLst>
          </p:cNvPr>
          <p:cNvSpPr>
            <a:spLocks noGrp="1"/>
          </p:cNvSpPr>
          <p:nvPr>
            <p:ph type="title"/>
          </p:nvPr>
        </p:nvSpPr>
        <p:spPr>
          <a:xfrm>
            <a:off x="838200" y="152810"/>
            <a:ext cx="10515600" cy="1325563"/>
          </a:xfrm>
        </p:spPr>
        <p:txBody>
          <a:bodyPr/>
          <a:lstStyle/>
          <a:p>
            <a:r>
              <a:rPr lang="en-IN" b="1" u="sng" dirty="0"/>
              <a:t>BST(Binary Search Tree)</a:t>
            </a:r>
          </a:p>
        </p:txBody>
      </p:sp>
      <p:sp>
        <p:nvSpPr>
          <p:cNvPr id="3" name="Content Placeholder 2">
            <a:extLst>
              <a:ext uri="{FF2B5EF4-FFF2-40B4-BE49-F238E27FC236}">
                <a16:creationId xmlns:a16="http://schemas.microsoft.com/office/drawing/2014/main" id="{338CFFD9-BA20-FA1B-8B60-23377D9595EF}"/>
              </a:ext>
            </a:extLst>
          </p:cNvPr>
          <p:cNvSpPr>
            <a:spLocks noGrp="1"/>
          </p:cNvSpPr>
          <p:nvPr>
            <p:ph idx="1"/>
          </p:nvPr>
        </p:nvSpPr>
        <p:spPr>
          <a:xfrm>
            <a:off x="739878" y="1690688"/>
            <a:ext cx="10515600" cy="4682920"/>
          </a:xfrm>
        </p:spPr>
        <p:txBody>
          <a:bodyPr>
            <a:normAutofit/>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Binary Search Tree (BST)</a:t>
            </a:r>
            <a:r>
              <a:rPr lang="en-US" sz="2400" dirty="0">
                <a:latin typeface="Times New Roman" panose="02020603050405020304" pitchFamily="18" charset="0"/>
                <a:cs typeface="Times New Roman" panose="02020603050405020304" pitchFamily="18" charset="0"/>
              </a:rPr>
              <a:t> is a </a:t>
            </a:r>
            <a:r>
              <a:rPr lang="en-US" sz="2400" b="1" dirty="0">
                <a:latin typeface="Times New Roman" panose="02020603050405020304" pitchFamily="18" charset="0"/>
                <a:cs typeface="Times New Roman" panose="02020603050405020304" pitchFamily="18" charset="0"/>
              </a:rPr>
              <a:t>binary tree</a:t>
            </a:r>
            <a:r>
              <a:rPr lang="en-US" sz="2400" dirty="0">
                <a:latin typeface="Times New Roman" panose="02020603050405020304" pitchFamily="18" charset="0"/>
                <a:cs typeface="Times New Roman" panose="02020603050405020304" pitchFamily="18" charset="0"/>
              </a:rPr>
              <a:t> in which each node follows a specific ordering property: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Left Subtree</a:t>
            </a:r>
            <a:r>
              <a:rPr lang="en-US" sz="2400" dirty="0">
                <a:latin typeface="Times New Roman" panose="02020603050405020304" pitchFamily="18" charset="0"/>
                <a:cs typeface="Times New Roman" panose="02020603050405020304" pitchFamily="18" charset="0"/>
              </a:rPr>
              <a:t>: Contains nodes with values </a:t>
            </a:r>
            <a:r>
              <a:rPr lang="en-US" sz="2400" b="1" dirty="0">
                <a:latin typeface="Times New Roman" panose="02020603050405020304" pitchFamily="18" charset="0"/>
                <a:cs typeface="Times New Roman" panose="02020603050405020304" pitchFamily="18" charset="0"/>
              </a:rPr>
              <a:t>less than</a:t>
            </a:r>
            <a:r>
              <a:rPr lang="en-US" sz="2400" dirty="0">
                <a:latin typeface="Times New Roman" panose="02020603050405020304" pitchFamily="18" charset="0"/>
                <a:cs typeface="Times New Roman" panose="02020603050405020304" pitchFamily="18" charset="0"/>
              </a:rPr>
              <a:t> the parent node.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Right Subtree</a:t>
            </a:r>
            <a:r>
              <a:rPr lang="en-US" sz="2400" dirty="0">
                <a:latin typeface="Times New Roman" panose="02020603050405020304" pitchFamily="18" charset="0"/>
                <a:cs typeface="Times New Roman" panose="02020603050405020304" pitchFamily="18" charset="0"/>
              </a:rPr>
              <a:t>: Contains nodes with values </a:t>
            </a:r>
            <a:r>
              <a:rPr lang="en-US" sz="2400" b="1" dirty="0">
                <a:latin typeface="Times New Roman" panose="02020603050405020304" pitchFamily="18" charset="0"/>
                <a:cs typeface="Times New Roman" panose="02020603050405020304" pitchFamily="18" charset="0"/>
              </a:rPr>
              <a:t>greater than</a:t>
            </a:r>
            <a:r>
              <a:rPr lang="en-US" sz="2400" dirty="0">
                <a:latin typeface="Times New Roman" panose="02020603050405020304" pitchFamily="18" charset="0"/>
                <a:cs typeface="Times New Roman" panose="02020603050405020304" pitchFamily="18" charset="0"/>
              </a:rPr>
              <a:t> the parent node.</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Difference between Binary Tree and Binary Search Tree - GeeksforGeeks">
            <a:extLst>
              <a:ext uri="{FF2B5EF4-FFF2-40B4-BE49-F238E27FC236}">
                <a16:creationId xmlns:a16="http://schemas.microsoft.com/office/drawing/2014/main" id="{475AFA15-9EA2-3844-2939-3D926B879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756" y="3429001"/>
            <a:ext cx="4483510" cy="327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9788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096E-1DD7-D31A-2651-FDD0B1EA2FBB}"/>
              </a:ext>
            </a:extLst>
          </p:cNvPr>
          <p:cNvSpPr>
            <a:spLocks noGrp="1"/>
          </p:cNvSpPr>
          <p:nvPr>
            <p:ph type="title"/>
          </p:nvPr>
        </p:nvSpPr>
        <p:spPr/>
        <p:txBody>
          <a:bodyPr/>
          <a:lstStyle/>
          <a:p>
            <a:r>
              <a:rPr lang="en-IN" b="1" dirty="0"/>
              <a:t>Example-02</a:t>
            </a:r>
          </a:p>
        </p:txBody>
      </p:sp>
      <p:pic>
        <p:nvPicPr>
          <p:cNvPr id="3074" name="Picture 2" descr="Dial's Algorithm (Optimized Dijkstra ...">
            <a:extLst>
              <a:ext uri="{FF2B5EF4-FFF2-40B4-BE49-F238E27FC236}">
                <a16:creationId xmlns:a16="http://schemas.microsoft.com/office/drawing/2014/main" id="{10F2A3DC-0D52-D2E3-F8C4-1DD5D310A7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24539" y="2251278"/>
            <a:ext cx="6987685" cy="342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9332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659E-5994-873A-087A-6270C15F8F3A}"/>
              </a:ext>
            </a:extLst>
          </p:cNvPr>
          <p:cNvSpPr>
            <a:spLocks noGrp="1"/>
          </p:cNvSpPr>
          <p:nvPr>
            <p:ph type="title"/>
          </p:nvPr>
        </p:nvSpPr>
        <p:spPr/>
        <p:txBody>
          <a:bodyPr/>
          <a:lstStyle/>
          <a:p>
            <a:r>
              <a:rPr lang="en-US" b="1" dirty="0"/>
              <a:t>Example-03</a:t>
            </a:r>
            <a:endParaRPr lang="en-IN" b="1" dirty="0"/>
          </a:p>
        </p:txBody>
      </p:sp>
      <p:pic>
        <p:nvPicPr>
          <p:cNvPr id="2050" name="Picture 2" descr="Dial's Algorithm - Naukri Code 360">
            <a:extLst>
              <a:ext uri="{FF2B5EF4-FFF2-40B4-BE49-F238E27FC236}">
                <a16:creationId xmlns:a16="http://schemas.microsoft.com/office/drawing/2014/main" id="{2B2B15FA-54B1-6601-18FB-C1C0749F7E4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30110" t="4723" r="7508" b="32365"/>
          <a:stretch/>
        </p:blipFill>
        <p:spPr bwMode="auto">
          <a:xfrm>
            <a:off x="2861187" y="2172928"/>
            <a:ext cx="6843252" cy="406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2353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2057-FD13-813A-8BBC-0592D7DF86A4}"/>
              </a:ext>
            </a:extLst>
          </p:cNvPr>
          <p:cNvSpPr>
            <a:spLocks noGrp="1"/>
          </p:cNvSpPr>
          <p:nvPr>
            <p:ph type="title"/>
          </p:nvPr>
        </p:nvSpPr>
        <p:spPr/>
        <p:txBody>
          <a:bodyPr/>
          <a:lstStyle/>
          <a:p>
            <a:r>
              <a:rPr lang="en-US" b="1" dirty="0"/>
              <a:t>Example-04</a:t>
            </a:r>
            <a:endParaRPr lang="en-IN" b="1" dirty="0"/>
          </a:p>
        </p:txBody>
      </p:sp>
      <p:pic>
        <p:nvPicPr>
          <p:cNvPr id="3074" name="Picture 2" descr="Dijkstra's Shortest Path Algorithm - A Detailed and Visual Introduction">
            <a:extLst>
              <a:ext uri="{FF2B5EF4-FFF2-40B4-BE49-F238E27FC236}">
                <a16:creationId xmlns:a16="http://schemas.microsoft.com/office/drawing/2014/main" id="{39213AE2-61D0-B0B5-F7F3-649F3443E9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7437" y="2496344"/>
            <a:ext cx="74771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5407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F24B-8972-4511-E90B-D7DD7A8511E3}"/>
              </a:ext>
            </a:extLst>
          </p:cNvPr>
          <p:cNvSpPr>
            <a:spLocks noGrp="1"/>
          </p:cNvSpPr>
          <p:nvPr>
            <p:ph type="title"/>
          </p:nvPr>
        </p:nvSpPr>
        <p:spPr/>
        <p:txBody>
          <a:bodyPr/>
          <a:lstStyle/>
          <a:p>
            <a:r>
              <a:rPr lang="en-IN" b="1" dirty="0"/>
              <a:t>Dial’s Algorithm Code</a:t>
            </a:r>
          </a:p>
        </p:txBody>
      </p:sp>
      <p:sp>
        <p:nvSpPr>
          <p:cNvPr id="3" name="Content Placeholder 2">
            <a:extLst>
              <a:ext uri="{FF2B5EF4-FFF2-40B4-BE49-F238E27FC236}">
                <a16:creationId xmlns:a16="http://schemas.microsoft.com/office/drawing/2014/main" id="{87A6FB44-C1F3-62E9-2AC8-A7A5E97C63D1}"/>
              </a:ext>
            </a:extLst>
          </p:cNvPr>
          <p:cNvSpPr>
            <a:spLocks noGrp="1"/>
          </p:cNvSpPr>
          <p:nvPr>
            <p:ph idx="1"/>
          </p:nvPr>
        </p:nvSpPr>
        <p:spPr/>
        <p:txBody>
          <a:bodyPr>
            <a:normAutofit/>
          </a:bodyPr>
          <a:lstStyle/>
          <a:p>
            <a:pPr marR="0" indent="-457200">
              <a:buFont typeface="+mj-lt"/>
              <a:buAutoNum type="arabicPeriod"/>
            </a:pP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Dials_Algorithm</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7F0055"/>
                </a:solidFill>
                <a:effectLst/>
                <a:latin typeface="Courier New" panose="02070309020205020404" pitchFamily="49" charset="0"/>
              </a:rPr>
              <a:t>static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Node {</a:t>
            </a:r>
          </a:p>
          <a:p>
            <a:pPr marR="0" indent="-457200">
              <a:buFont typeface="+mj-lt"/>
              <a:buAutoNum type="arabicPeriod"/>
            </a:pP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vertex</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weight</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000000"/>
                </a:solidFill>
                <a:effectLst/>
                <a:latin typeface="Courier New" panose="02070309020205020404" pitchFamily="49" charset="0"/>
              </a:rPr>
              <a:t>Node(</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w</a:t>
            </a:r>
            <a:r>
              <a:rPr lang="en-IN" sz="2500" b="1" dirty="0">
                <a:solidFill>
                  <a:srgbClr val="000000"/>
                </a:solidFill>
                <a:effectLst/>
                <a:latin typeface="Courier New" panose="02070309020205020404" pitchFamily="49" charset="0"/>
              </a:rPr>
              <a:t>) {</a:t>
            </a:r>
          </a:p>
          <a:p>
            <a:pPr marR="0" indent="-457200">
              <a:buFont typeface="+mj-lt"/>
              <a:buAutoNum type="arabicPeriod"/>
            </a:pPr>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vertex</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weight</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w</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000000"/>
                </a:solidFill>
                <a:effectLst/>
                <a:latin typeface="Courier New" panose="02070309020205020404" pitchFamily="49" charset="0"/>
              </a:rPr>
              <a:t>}</a:t>
            </a:r>
          </a:p>
          <a:p>
            <a:pPr marL="457200" indent="-457200">
              <a:buFont typeface="+mj-lt"/>
              <a:buAutoNum type="arabicPeriod"/>
            </a:pPr>
            <a:endParaRPr lang="en-IN" sz="2500" b="1" dirty="0"/>
          </a:p>
        </p:txBody>
      </p:sp>
    </p:spTree>
    <p:extLst>
      <p:ext uri="{BB962C8B-B14F-4D97-AF65-F5344CB8AC3E}">
        <p14:creationId xmlns:p14="http://schemas.microsoft.com/office/powerpoint/2010/main" val="7791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7676B-C268-5D44-B574-CD7C6D8D5D5D}"/>
              </a:ext>
            </a:extLst>
          </p:cNvPr>
          <p:cNvSpPr>
            <a:spLocks noGrp="1"/>
          </p:cNvSpPr>
          <p:nvPr>
            <p:ph sz="half" idx="1"/>
          </p:nvPr>
        </p:nvSpPr>
        <p:spPr>
          <a:xfrm>
            <a:off x="205408" y="89452"/>
            <a:ext cx="5814391" cy="6599583"/>
          </a:xfrm>
        </p:spPr>
        <p:txBody>
          <a:bodyPr>
            <a:noAutofit/>
          </a:bodyPr>
          <a:lstStyle/>
          <a:p>
            <a:pPr marL="114300" marR="0" indent="-342900">
              <a:buFont typeface="+mj-lt"/>
              <a:buAutoNum type="arabicPeriod" startAt="9"/>
            </a:pPr>
            <a:r>
              <a:rPr lang="en-IN" sz="1800" b="1" dirty="0">
                <a:solidFill>
                  <a:srgbClr val="7F0055"/>
                </a:solidFill>
                <a:effectLst/>
                <a:latin typeface="Courier New" panose="02070309020205020404" pitchFamily="49" charset="0"/>
              </a:rPr>
              <a:t>public</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static</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dialsAlgorithm</a:t>
            </a:r>
            <a:r>
              <a:rPr lang="en-IN" sz="1800" b="1" dirty="0">
                <a:solidFill>
                  <a:srgbClr val="000000"/>
                </a:solidFill>
                <a:effectLst/>
                <a:latin typeface="Courier New" panose="02070309020205020404" pitchFamily="49" charset="0"/>
              </a:rPr>
              <a:t>(List&lt;List&lt;Node&gt;&gt; </a:t>
            </a:r>
            <a:r>
              <a:rPr lang="en-IN" sz="1800" b="1" dirty="0">
                <a:solidFill>
                  <a:srgbClr val="6A3E3E"/>
                </a:solidFill>
                <a:effectLst/>
                <a:latin typeface="Courier New" panose="02070309020205020404" pitchFamily="49" charset="0"/>
              </a:rPr>
              <a:t>graph</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src</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maxWeight</a:t>
            </a:r>
            <a:r>
              <a:rPr lang="en-IN" sz="1800" b="1" dirty="0">
                <a:solidFill>
                  <a:srgbClr val="000000"/>
                </a:solidFill>
                <a:effectLst/>
                <a:latin typeface="Courier New" panose="02070309020205020404" pitchFamily="49" charset="0"/>
              </a:rPr>
              <a:t>) {</a:t>
            </a:r>
          </a:p>
          <a:p>
            <a:pPr marL="342900" marR="0" indent="-342900">
              <a:buFont typeface="+mj-lt"/>
              <a:buAutoNum type="arabicPeriod" startAt="9"/>
            </a:pPr>
            <a:endParaRPr lang="en-IN" sz="1800" b="1" dirty="0">
              <a:solidFill>
                <a:srgbClr val="000000"/>
              </a:solidFill>
              <a:effectLst/>
              <a:latin typeface="Courier New" panose="02070309020205020404" pitchFamily="49" charset="0"/>
            </a:endParaRPr>
          </a:p>
          <a:p>
            <a:pPr marL="114300" marR="0" indent="-342900">
              <a:buFont typeface="+mj-lt"/>
              <a:buAutoNum type="arabicPeriod" startAt="9"/>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graph</a:t>
            </a:r>
            <a:r>
              <a:rPr lang="en-IN" sz="1800" b="1" dirty="0" err="1">
                <a:solidFill>
                  <a:srgbClr val="000000"/>
                </a:solidFill>
                <a:effectLst/>
                <a:latin typeface="Courier New" panose="02070309020205020404" pitchFamily="49" charset="0"/>
              </a:rPr>
              <a:t>.size</a:t>
            </a:r>
            <a:r>
              <a:rPr lang="en-IN" sz="1800" b="1" dirty="0">
                <a:solidFill>
                  <a:srgbClr val="000000"/>
                </a:solidFill>
                <a:effectLst/>
                <a:latin typeface="Courier New" panose="02070309020205020404" pitchFamily="49" charset="0"/>
              </a:rPr>
              <a:t>();</a:t>
            </a:r>
          </a:p>
          <a:p>
            <a:pPr marL="114300" marR="0" indent="-342900">
              <a:buFont typeface="+mj-lt"/>
              <a:buAutoNum type="arabicPeriod" startAt="9"/>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 = </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a:t>
            </a:r>
          </a:p>
          <a:p>
            <a:pPr marL="114300" marR="0" indent="-342900">
              <a:buFont typeface="+mj-lt"/>
              <a:buAutoNum type="arabicPeriod" startAt="9"/>
            </a:pPr>
            <a:r>
              <a:rPr lang="en-IN" sz="1800" b="1" dirty="0" err="1">
                <a:solidFill>
                  <a:srgbClr val="000000"/>
                </a:solidFill>
                <a:effectLst/>
                <a:latin typeface="Courier New" panose="02070309020205020404" pitchFamily="49" charset="0"/>
              </a:rPr>
              <a:t>Arrays.</a:t>
            </a:r>
            <a:r>
              <a:rPr lang="en-IN" sz="1800" b="1" i="1" dirty="0" err="1">
                <a:solidFill>
                  <a:srgbClr val="000000"/>
                </a:solidFill>
                <a:effectLst/>
                <a:latin typeface="Courier New" panose="02070309020205020404" pitchFamily="49" charset="0"/>
              </a:rPr>
              <a:t>fill</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Integer.</a:t>
            </a:r>
            <a:r>
              <a:rPr lang="en-IN" sz="1800" b="1" i="1" dirty="0" err="1">
                <a:solidFill>
                  <a:srgbClr val="0000C0"/>
                </a:solidFill>
                <a:effectLst/>
                <a:latin typeface="Courier New" panose="02070309020205020404" pitchFamily="49" charset="0"/>
              </a:rPr>
              <a:t>MAX_VALUE</a:t>
            </a:r>
            <a:r>
              <a:rPr lang="en-IN" sz="1800" b="1" dirty="0">
                <a:solidFill>
                  <a:srgbClr val="000000"/>
                </a:solidFill>
                <a:effectLst/>
                <a:latin typeface="Courier New" panose="02070309020205020404" pitchFamily="49" charset="0"/>
              </a:rPr>
              <a:t>);</a:t>
            </a:r>
          </a:p>
          <a:p>
            <a:pPr marL="114300" marR="0" indent="-342900">
              <a:buFont typeface="+mj-lt"/>
              <a:buAutoNum type="arabicPeriod" startAt="9"/>
            </a:pP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src</a:t>
            </a:r>
            <a:r>
              <a:rPr lang="en-IN" sz="1800" b="1" dirty="0">
                <a:solidFill>
                  <a:srgbClr val="000000"/>
                </a:solidFill>
                <a:effectLst/>
                <a:latin typeface="Courier New" panose="02070309020205020404" pitchFamily="49" charset="0"/>
              </a:rPr>
              <a:t>] = 0; </a:t>
            </a:r>
          </a:p>
          <a:p>
            <a:pPr marL="114300" marR="0" indent="-342900">
              <a:buFont typeface="+mj-lt"/>
              <a:buAutoNum type="arabicPeriod" startAt="9"/>
            </a:pPr>
            <a:r>
              <a:rPr lang="en-IN" sz="1800" b="1" dirty="0">
                <a:solidFill>
                  <a:srgbClr val="000000"/>
                </a:solidFill>
                <a:effectLst/>
                <a:latin typeface="Courier New" panose="02070309020205020404" pitchFamily="49" charset="0"/>
              </a:rPr>
              <a:t>List&lt;Queue&lt;Integer&gt;&gt; </a:t>
            </a:r>
            <a:r>
              <a:rPr lang="en-IN" sz="1800" b="1" dirty="0">
                <a:solidFill>
                  <a:srgbClr val="6A3E3E"/>
                </a:solidFill>
                <a:effectLst/>
                <a:latin typeface="Courier New" panose="02070309020205020404" pitchFamily="49" charset="0"/>
              </a:rPr>
              <a:t>buckets</a:t>
            </a:r>
            <a:r>
              <a:rPr lang="en-IN" sz="1800" b="1" dirty="0">
                <a:solidFill>
                  <a:srgbClr val="000000"/>
                </a:solidFill>
                <a:effectLst/>
                <a:latin typeface="Courier New" panose="02070309020205020404" pitchFamily="49" charset="0"/>
              </a:rPr>
              <a:t> = </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ArrayList</a:t>
            </a:r>
            <a:r>
              <a:rPr lang="en-IN" sz="1800" b="1" dirty="0">
                <a:solidFill>
                  <a:srgbClr val="000000"/>
                </a:solidFill>
                <a:effectLst/>
                <a:latin typeface="Courier New" panose="02070309020205020404" pitchFamily="49" charset="0"/>
              </a:rPr>
              <a:t>&lt;&gt;();</a:t>
            </a:r>
          </a:p>
          <a:p>
            <a:pPr marL="114300" marR="0" indent="-342900">
              <a:buFont typeface="+mj-lt"/>
              <a:buAutoNum type="arabicPeriod" startAt="9"/>
            </a:pPr>
            <a:r>
              <a:rPr lang="en-IN" sz="1800" b="1" dirty="0">
                <a:solidFill>
                  <a:srgbClr val="7F0055"/>
                </a:solidFill>
                <a:effectLst/>
                <a:latin typeface="Courier New" panose="02070309020205020404" pitchFamily="49" charset="0"/>
              </a:rPr>
              <a:t>for</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i</a:t>
            </a:r>
            <a:r>
              <a:rPr lang="en-IN" sz="1800" b="1" dirty="0">
                <a:solidFill>
                  <a:srgbClr val="000000"/>
                </a:solidFill>
                <a:effectLst/>
                <a:latin typeface="Courier New" panose="02070309020205020404" pitchFamily="49" charset="0"/>
              </a:rPr>
              <a:t> = 0; </a:t>
            </a:r>
            <a:r>
              <a:rPr lang="en-IN" sz="1800" b="1" dirty="0" err="1">
                <a:solidFill>
                  <a:srgbClr val="6A3E3E"/>
                </a:solidFill>
                <a:effectLst/>
                <a:latin typeface="Courier New" panose="02070309020205020404" pitchFamily="49" charset="0"/>
              </a:rPr>
              <a:t>i</a:t>
            </a:r>
            <a:r>
              <a:rPr lang="en-IN" sz="1800" b="1" dirty="0">
                <a:solidFill>
                  <a:srgbClr val="000000"/>
                </a:solidFill>
                <a:effectLst/>
                <a:latin typeface="Courier New" panose="02070309020205020404" pitchFamily="49" charset="0"/>
              </a:rPr>
              <a:t> &lt;= </a:t>
            </a:r>
            <a:r>
              <a:rPr lang="en-IN" sz="1800" b="1" dirty="0" err="1">
                <a:solidFill>
                  <a:srgbClr val="6A3E3E"/>
                </a:solidFill>
                <a:effectLst/>
                <a:latin typeface="Courier New" panose="02070309020205020404" pitchFamily="49" charset="0"/>
              </a:rPr>
              <a:t>maxWeight</a:t>
            </a:r>
            <a:r>
              <a:rPr lang="en-IN" sz="1800" b="1" dirty="0">
                <a:solidFill>
                  <a:srgbClr val="000000"/>
                </a:solidFill>
                <a:effectLst/>
                <a:latin typeface="Courier New" panose="02070309020205020404" pitchFamily="49" charset="0"/>
              </a:rPr>
              <a:t> * </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i</a:t>
            </a:r>
            <a:r>
              <a:rPr lang="en-IN" sz="1800" b="1" dirty="0">
                <a:solidFill>
                  <a:srgbClr val="000000"/>
                </a:solidFill>
                <a:effectLst/>
                <a:latin typeface="Courier New" panose="02070309020205020404" pitchFamily="49" charset="0"/>
              </a:rPr>
              <a:t>++) {</a:t>
            </a:r>
          </a:p>
          <a:p>
            <a:pPr marL="114300" marR="0" indent="-342900">
              <a:buFont typeface="+mj-lt"/>
              <a:buAutoNum type="arabicPeriod" startAt="9"/>
            </a:pP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.add</a:t>
            </a:r>
            <a:r>
              <a:rPr lang="en-IN" sz="1800" b="1" dirty="0">
                <a:solidFill>
                  <a:srgbClr val="000000"/>
                </a:solidFill>
                <a:effectLst/>
                <a:latin typeface="Courier New" panose="02070309020205020404" pitchFamily="49" charset="0"/>
              </a:rPr>
              <a:t>(</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LinkedList&lt;&gt;());</a:t>
            </a:r>
          </a:p>
          <a:p>
            <a:pPr marL="114300" marR="0" indent="-342900">
              <a:buFont typeface="+mj-lt"/>
              <a:buAutoNum type="arabicPeriod" startAt="9"/>
            </a:pPr>
            <a:r>
              <a:rPr lang="en-IN" sz="1800" b="1" dirty="0">
                <a:solidFill>
                  <a:srgbClr val="000000"/>
                </a:solidFill>
                <a:effectLst/>
                <a:latin typeface="Courier New" panose="02070309020205020404" pitchFamily="49" charset="0"/>
              </a:rPr>
              <a:t>}</a:t>
            </a:r>
          </a:p>
          <a:p>
            <a:pPr marL="114300" marR="0" indent="-342900">
              <a:buFont typeface="+mj-lt"/>
              <a:buAutoNum type="arabicPeriod" startAt="9"/>
            </a:pP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(0).add(</a:t>
            </a:r>
            <a:r>
              <a:rPr lang="en-IN" sz="1800" b="1" dirty="0" err="1">
                <a:solidFill>
                  <a:srgbClr val="6A3E3E"/>
                </a:solidFill>
                <a:effectLst/>
                <a:latin typeface="Courier New" panose="02070309020205020404" pitchFamily="49" charset="0"/>
              </a:rPr>
              <a:t>src</a:t>
            </a:r>
            <a:r>
              <a:rPr lang="en-IN" sz="1800" b="1" dirty="0">
                <a:solidFill>
                  <a:srgbClr val="000000"/>
                </a:solidFill>
                <a:effectLst/>
                <a:latin typeface="Courier New" panose="02070309020205020404" pitchFamily="49" charset="0"/>
              </a:rPr>
              <a:t>);</a:t>
            </a:r>
            <a:br>
              <a:rPr lang="en-IN" sz="1800" b="1" dirty="0">
                <a:solidFill>
                  <a:srgbClr val="000000"/>
                </a:solidFill>
                <a:effectLst/>
                <a:latin typeface="Courier New" panose="02070309020205020404" pitchFamily="49" charset="0"/>
              </a:rPr>
            </a:br>
            <a:endParaRPr lang="en-IN" sz="1800" b="1" dirty="0">
              <a:solidFill>
                <a:srgbClr val="000000"/>
              </a:solidFill>
              <a:effectLst/>
              <a:latin typeface="Courier New" panose="02070309020205020404" pitchFamily="49" charset="0"/>
            </a:endParaRPr>
          </a:p>
          <a:p>
            <a:pPr marL="114300" marR="0" indent="-342900">
              <a:buFont typeface="+mj-lt"/>
              <a:buAutoNum type="arabicPeriod" startAt="9"/>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 = 0; </a:t>
            </a:r>
          </a:p>
          <a:p>
            <a:pPr marL="342900" indent="-342900">
              <a:buFont typeface="+mj-lt"/>
              <a:buAutoNum type="arabicPeriod" startAt="9"/>
            </a:pPr>
            <a:endParaRPr lang="en-IN" sz="1800" b="1" dirty="0"/>
          </a:p>
        </p:txBody>
      </p:sp>
      <p:sp>
        <p:nvSpPr>
          <p:cNvPr id="5" name="Content Placeholder 4">
            <a:extLst>
              <a:ext uri="{FF2B5EF4-FFF2-40B4-BE49-F238E27FC236}">
                <a16:creationId xmlns:a16="http://schemas.microsoft.com/office/drawing/2014/main" id="{0A9CD321-8D7C-CCFE-2AEE-50D678086A3E}"/>
              </a:ext>
            </a:extLst>
          </p:cNvPr>
          <p:cNvSpPr>
            <a:spLocks noGrp="1"/>
          </p:cNvSpPr>
          <p:nvPr>
            <p:ph sz="half" idx="2"/>
          </p:nvPr>
        </p:nvSpPr>
        <p:spPr>
          <a:xfrm>
            <a:off x="6172199" y="89452"/>
            <a:ext cx="5814391" cy="6087511"/>
          </a:xfrm>
        </p:spPr>
        <p:txBody>
          <a:bodyPr>
            <a:noAutofit/>
          </a:bodyPr>
          <a:lstStyle/>
          <a:p>
            <a:pPr marL="114300" marR="0" indent="-342900">
              <a:buFont typeface="+mj-lt"/>
              <a:buAutoNum type="arabicPeriod" startAt="20"/>
            </a:pPr>
            <a:r>
              <a:rPr lang="en-IN" sz="1800" b="1" dirty="0">
                <a:solidFill>
                  <a:srgbClr val="7F0055"/>
                </a:solidFill>
                <a:effectLst/>
                <a:latin typeface="Courier New" panose="02070309020205020404" pitchFamily="49" charset="0"/>
              </a:rPr>
              <a:t>while</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 &lt; </a:t>
            </a: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.size</a:t>
            </a:r>
            <a:r>
              <a:rPr lang="en-IN" sz="1800" b="1" dirty="0">
                <a:solidFill>
                  <a:srgbClr val="000000"/>
                </a:solidFill>
                <a:effectLst/>
                <a:latin typeface="Courier New" panose="02070309020205020404" pitchFamily="49" charset="0"/>
              </a:rPr>
              <a:t>()) {</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while</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a:t>
            </a:r>
            <a:r>
              <a:rPr lang="en-IN" sz="1800" b="1" dirty="0" err="1">
                <a:solidFill>
                  <a:srgbClr val="000000"/>
                </a:solidFill>
                <a:effectLst/>
                <a:latin typeface="Courier New" panose="02070309020205020404" pitchFamily="49" charset="0"/>
              </a:rPr>
              <a:t>isEmpty</a:t>
            </a:r>
            <a:r>
              <a:rPr lang="en-IN" sz="1800" b="1" dirty="0">
                <a:solidFill>
                  <a:srgbClr val="000000"/>
                </a:solidFill>
                <a:effectLst/>
                <a:latin typeface="Courier New" panose="02070309020205020404" pitchFamily="49" charset="0"/>
              </a:rPr>
              <a:t>()) {</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u</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).poll(); </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for</a:t>
            </a:r>
            <a:r>
              <a:rPr lang="en-IN" sz="1800" b="1" dirty="0">
                <a:solidFill>
                  <a:srgbClr val="000000"/>
                </a:solidFill>
                <a:effectLst/>
                <a:latin typeface="Courier New" panose="02070309020205020404" pitchFamily="49" charset="0"/>
              </a:rPr>
              <a:t> (Node </a:t>
            </a:r>
            <a:r>
              <a:rPr lang="en-IN" sz="1800" b="1" dirty="0" err="1">
                <a:solidFill>
                  <a:srgbClr val="6A3E3E"/>
                </a:solidFill>
                <a:effectLst/>
                <a:latin typeface="Courier New" panose="02070309020205020404" pitchFamily="49" charset="0"/>
              </a:rPr>
              <a:t>neighbor</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graph</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u</a:t>
            </a:r>
            <a:r>
              <a:rPr lang="en-IN" sz="1800" b="1" dirty="0">
                <a:solidFill>
                  <a:srgbClr val="000000"/>
                </a:solidFill>
                <a:effectLst/>
                <a:latin typeface="Courier New" panose="02070309020205020404" pitchFamily="49" charset="0"/>
              </a:rPr>
              <a:t>)) {</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neighbor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vertex</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weight</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neighbor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weight</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newDist</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u</a:t>
            </a:r>
            <a:r>
              <a:rPr lang="en-IN" sz="1800" b="1" dirty="0">
                <a:solidFill>
                  <a:srgbClr val="000000"/>
                </a:solidFill>
                <a:effectLst/>
                <a:latin typeface="Courier New" panose="02070309020205020404" pitchFamily="49" charset="0"/>
              </a:rPr>
              <a:t>] + </a:t>
            </a:r>
            <a:r>
              <a:rPr lang="en-IN" sz="1800" b="1" dirty="0">
                <a:solidFill>
                  <a:srgbClr val="6A3E3E"/>
                </a:solidFill>
                <a:effectLst/>
                <a:latin typeface="Courier New" panose="02070309020205020404" pitchFamily="49" charset="0"/>
              </a:rPr>
              <a:t>weight</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if</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newDist</a:t>
            </a:r>
            <a:r>
              <a:rPr lang="en-IN" sz="1800" b="1" dirty="0">
                <a:solidFill>
                  <a:srgbClr val="000000"/>
                </a:solidFill>
                <a:effectLst/>
                <a:latin typeface="Courier New" panose="02070309020205020404" pitchFamily="49" charset="0"/>
              </a:rPr>
              <a:t> &lt; </a:t>
            </a: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 {</a:t>
            </a:r>
          </a:p>
          <a:p>
            <a:pPr marL="114300" marR="0" indent="-342900">
              <a:buFont typeface="+mj-lt"/>
              <a:buAutoNum type="arabicPeriod" startAt="20"/>
            </a:pP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newDist</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newDist</a:t>
            </a:r>
            <a:r>
              <a:rPr lang="en-IN" sz="1800" b="1" dirty="0">
                <a:solidFill>
                  <a:srgbClr val="000000"/>
                </a:solidFill>
                <a:effectLst/>
                <a:latin typeface="Courier New" panose="02070309020205020404" pitchFamily="49" charset="0"/>
              </a:rPr>
              <a:t>).add(</a:t>
            </a:r>
            <a:r>
              <a:rPr lang="en-IN" sz="1800" b="1" dirty="0">
                <a:solidFill>
                  <a:srgbClr val="6A3E3E"/>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000000"/>
                </a:solidFill>
                <a:effectLst/>
                <a:latin typeface="Courier New" panose="02070309020205020404" pitchFamily="49" charset="0"/>
              </a:rPr>
              <a:t>}}}</a:t>
            </a:r>
            <a:endParaRPr lang="en-IN" sz="1800" b="1" dirty="0">
              <a:solidFill>
                <a:srgbClr val="3F7F5F"/>
              </a:solidFill>
              <a:latin typeface="Courier New" panose="02070309020205020404" pitchFamily="49" charset="0"/>
            </a:endParaRPr>
          </a:p>
          <a:p>
            <a:pPr marL="114300" marR="0" indent="-342900">
              <a:buFont typeface="+mj-lt"/>
              <a:buAutoNum type="arabicPeriod" startAt="20"/>
            </a:pPr>
            <a:r>
              <a:rPr lang="en-IN" sz="1800" b="1" dirty="0">
                <a:solidFill>
                  <a:srgbClr val="7F0055"/>
                </a:solidFill>
                <a:effectLst/>
                <a:latin typeface="Courier New" panose="02070309020205020404" pitchFamily="49" charset="0"/>
              </a:rPr>
              <a:t>while</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 &lt; </a:t>
            </a: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.size</a:t>
            </a:r>
            <a:r>
              <a:rPr lang="en-IN" sz="1800" b="1" dirty="0">
                <a:solidFill>
                  <a:srgbClr val="000000"/>
                </a:solidFill>
                <a:effectLst/>
                <a:latin typeface="Courier New" panose="02070309020205020404" pitchFamily="49" charset="0"/>
              </a:rPr>
              <a:t>() &amp;&amp; </a:t>
            </a:r>
            <a:r>
              <a:rPr lang="en-IN" sz="1800" b="1" dirty="0" err="1">
                <a:solidFill>
                  <a:srgbClr val="6A3E3E"/>
                </a:solidFill>
                <a:effectLst/>
                <a:latin typeface="Courier New" panose="02070309020205020404" pitchFamily="49" charset="0"/>
              </a:rPr>
              <a:t>buckets</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a:t>
            </a:r>
            <a:r>
              <a:rPr lang="en-IN" sz="1800" b="1" dirty="0" err="1">
                <a:solidFill>
                  <a:srgbClr val="000000"/>
                </a:solidFill>
                <a:effectLst/>
                <a:latin typeface="Courier New" panose="02070309020205020404" pitchFamily="49" charset="0"/>
              </a:rPr>
              <a:t>isEmpty</a:t>
            </a:r>
            <a:r>
              <a:rPr lang="en-IN" sz="1800" b="1" dirty="0">
                <a:solidFill>
                  <a:srgbClr val="000000"/>
                </a:solidFill>
                <a:effectLst/>
                <a:latin typeface="Courier New" panose="02070309020205020404" pitchFamily="49" charset="0"/>
              </a:rPr>
              <a:t>()) {</a:t>
            </a:r>
          </a:p>
          <a:p>
            <a:pPr marL="114300" marR="0" indent="-342900">
              <a:buFont typeface="+mj-lt"/>
              <a:buAutoNum type="arabicPeriod" startAt="20"/>
            </a:pPr>
            <a:r>
              <a:rPr lang="en-IN" sz="1800" b="1" dirty="0">
                <a:solidFill>
                  <a:srgbClr val="6A3E3E"/>
                </a:solidFill>
                <a:effectLst/>
                <a:latin typeface="Courier New" panose="02070309020205020404" pitchFamily="49" charset="0"/>
              </a:rPr>
              <a:t>index</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7F0055"/>
                </a:solidFill>
                <a:effectLst/>
                <a:latin typeface="Courier New" panose="02070309020205020404" pitchFamily="49" charset="0"/>
              </a:rPr>
              <a:t>return</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dist</a:t>
            </a:r>
            <a:r>
              <a:rPr lang="en-IN" sz="1800" b="1" dirty="0">
                <a:solidFill>
                  <a:srgbClr val="000000"/>
                </a:solidFill>
                <a:effectLst/>
                <a:latin typeface="Courier New" panose="02070309020205020404" pitchFamily="49" charset="0"/>
              </a:rPr>
              <a:t>;</a:t>
            </a:r>
          </a:p>
          <a:p>
            <a:pPr marL="114300" marR="0" indent="-342900">
              <a:buFont typeface="+mj-lt"/>
              <a:buAutoNum type="arabicPeriod" startAt="20"/>
            </a:pPr>
            <a:r>
              <a:rPr lang="en-IN" sz="1800" b="1" dirty="0">
                <a:solidFill>
                  <a:srgbClr val="000000"/>
                </a:solidFill>
                <a:effectLst/>
                <a:latin typeface="Courier New" panose="02070309020205020404" pitchFamily="49" charset="0"/>
              </a:rPr>
              <a:t>}</a:t>
            </a:r>
          </a:p>
          <a:p>
            <a:pPr marL="342900" indent="-342900">
              <a:buFont typeface="+mj-lt"/>
              <a:buAutoNum type="arabicPeriod" startAt="20"/>
            </a:pPr>
            <a:endParaRPr lang="en-IN" sz="1800" b="1" dirty="0"/>
          </a:p>
        </p:txBody>
      </p:sp>
    </p:spTree>
    <p:extLst>
      <p:ext uri="{BB962C8B-B14F-4D97-AF65-F5344CB8AC3E}">
        <p14:creationId xmlns:p14="http://schemas.microsoft.com/office/powerpoint/2010/main" val="405121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0" end="0"/>
                                            </p:txEl>
                                          </p:spTgt>
                                        </p:tgtEl>
                                        <p:attrNameLst>
                                          <p:attrName>style.visibility</p:attrName>
                                        </p:attrNameLst>
                                      </p:cBhvr>
                                      <p:to>
                                        <p:strVal val="visible"/>
                                      </p:to>
                                    </p:set>
                                    <p:anim calcmode="lin" valueType="num">
                                      <p:cBhvr additive="base">
                                        <p:cTn id="7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 end="1"/>
                                            </p:txEl>
                                          </p:spTgt>
                                        </p:tgtEl>
                                        <p:attrNameLst>
                                          <p:attrName>style.visibility</p:attrName>
                                        </p:attrNameLst>
                                      </p:cBhvr>
                                      <p:to>
                                        <p:strVal val="visible"/>
                                      </p:to>
                                    </p:set>
                                    <p:anim calcmode="lin" valueType="num">
                                      <p:cBhvr additive="base">
                                        <p:cTn id="7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anim calcmode="lin" valueType="num">
                                      <p:cBhvr additive="base">
                                        <p:cTn id="8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3" end="3"/>
                                            </p:txEl>
                                          </p:spTgt>
                                        </p:tgtEl>
                                        <p:attrNameLst>
                                          <p:attrName>style.visibility</p:attrName>
                                        </p:attrNameLst>
                                      </p:cBhvr>
                                      <p:to>
                                        <p:strVal val="visible"/>
                                      </p:to>
                                    </p:set>
                                    <p:anim calcmode="lin" valueType="num">
                                      <p:cBhvr additive="base">
                                        <p:cTn id="9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4" end="4"/>
                                            </p:txEl>
                                          </p:spTgt>
                                        </p:tgtEl>
                                        <p:attrNameLst>
                                          <p:attrName>style.visibility</p:attrName>
                                        </p:attrNameLst>
                                      </p:cBhvr>
                                      <p:to>
                                        <p:strVal val="visible"/>
                                      </p:to>
                                    </p:set>
                                    <p:anim calcmode="lin" valueType="num">
                                      <p:cBhvr additive="base">
                                        <p:cTn id="9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
                                            <p:txEl>
                                              <p:pRg st="5" end="5"/>
                                            </p:txEl>
                                          </p:spTgt>
                                        </p:tgtEl>
                                        <p:attrNameLst>
                                          <p:attrName>style.visibility</p:attrName>
                                        </p:attrNameLst>
                                      </p:cBhvr>
                                      <p:to>
                                        <p:strVal val="visible"/>
                                      </p:to>
                                    </p:set>
                                    <p:anim calcmode="lin" valueType="num">
                                      <p:cBhvr additive="base">
                                        <p:cTn id="10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
                                            <p:txEl>
                                              <p:pRg st="6" end="6"/>
                                            </p:txEl>
                                          </p:spTgt>
                                        </p:tgtEl>
                                        <p:attrNameLst>
                                          <p:attrName>style.visibility</p:attrName>
                                        </p:attrNameLst>
                                      </p:cBhvr>
                                      <p:to>
                                        <p:strVal val="visible"/>
                                      </p:to>
                                    </p:set>
                                    <p:anim calcmode="lin" valueType="num">
                                      <p:cBhvr additive="base">
                                        <p:cTn id="10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5">
                                            <p:txEl>
                                              <p:pRg st="7" end="7"/>
                                            </p:txEl>
                                          </p:spTgt>
                                        </p:tgtEl>
                                        <p:attrNameLst>
                                          <p:attrName>style.visibility</p:attrName>
                                        </p:attrNameLst>
                                      </p:cBhvr>
                                      <p:to>
                                        <p:strVal val="visible"/>
                                      </p:to>
                                    </p:set>
                                    <p:anim calcmode="lin" valueType="num">
                                      <p:cBhvr additive="base">
                                        <p:cTn id="1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5">
                                            <p:txEl>
                                              <p:pRg st="8" end="8"/>
                                            </p:txEl>
                                          </p:spTgt>
                                        </p:tgtEl>
                                        <p:attrNameLst>
                                          <p:attrName>style.visibility</p:attrName>
                                        </p:attrNameLst>
                                      </p:cBhvr>
                                      <p:to>
                                        <p:strVal val="visible"/>
                                      </p:to>
                                    </p:set>
                                    <p:anim calcmode="lin" valueType="num">
                                      <p:cBhvr additive="base">
                                        <p:cTn id="12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5">
                                            <p:txEl>
                                              <p:pRg st="9" end="9"/>
                                            </p:txEl>
                                          </p:spTgt>
                                        </p:tgtEl>
                                        <p:attrNameLst>
                                          <p:attrName>style.visibility</p:attrName>
                                        </p:attrNameLst>
                                      </p:cBhvr>
                                      <p:to>
                                        <p:strVal val="visible"/>
                                      </p:to>
                                    </p:set>
                                    <p:anim calcmode="lin" valueType="num">
                                      <p:cBhvr additive="base">
                                        <p:cTn id="12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5">
                                            <p:txEl>
                                              <p:pRg st="10" end="10"/>
                                            </p:txEl>
                                          </p:spTgt>
                                        </p:tgtEl>
                                        <p:attrNameLst>
                                          <p:attrName>style.visibility</p:attrName>
                                        </p:attrNameLst>
                                      </p:cBhvr>
                                      <p:to>
                                        <p:strVal val="visible"/>
                                      </p:to>
                                    </p:set>
                                    <p:anim calcmode="lin" valueType="num">
                                      <p:cBhvr additive="base">
                                        <p:cTn id="1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5">
                                            <p:txEl>
                                              <p:pRg st="11" end="11"/>
                                            </p:txEl>
                                          </p:spTgt>
                                        </p:tgtEl>
                                        <p:attrNameLst>
                                          <p:attrName>style.visibility</p:attrName>
                                        </p:attrNameLst>
                                      </p:cBhvr>
                                      <p:to>
                                        <p:strVal val="visible"/>
                                      </p:to>
                                    </p:set>
                                    <p:anim calcmode="lin" valueType="num">
                                      <p:cBhvr additive="base">
                                        <p:cTn id="1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5">
                                            <p:txEl>
                                              <p:pRg st="12" end="12"/>
                                            </p:txEl>
                                          </p:spTgt>
                                        </p:tgtEl>
                                        <p:attrNameLst>
                                          <p:attrName>style.visibility</p:attrName>
                                        </p:attrNameLst>
                                      </p:cBhvr>
                                      <p:to>
                                        <p:strVal val="visible"/>
                                      </p:to>
                                    </p:set>
                                    <p:anim calcmode="lin" valueType="num">
                                      <p:cBhvr additive="base">
                                        <p:cTn id="14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5">
                                            <p:txEl>
                                              <p:pRg st="13" end="13"/>
                                            </p:txEl>
                                          </p:spTgt>
                                        </p:tgtEl>
                                        <p:attrNameLst>
                                          <p:attrName>style.visibility</p:attrName>
                                        </p:attrNameLst>
                                      </p:cBhvr>
                                      <p:to>
                                        <p:strVal val="visible"/>
                                      </p:to>
                                    </p:set>
                                    <p:anim calcmode="lin" valueType="num">
                                      <p:cBhvr additive="base">
                                        <p:cTn id="15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5">
                                            <p:txEl>
                                              <p:pRg st="14" end="14"/>
                                            </p:txEl>
                                          </p:spTgt>
                                        </p:tgtEl>
                                        <p:attrNameLst>
                                          <p:attrName>style.visibility</p:attrName>
                                        </p:attrNameLst>
                                      </p:cBhvr>
                                      <p:to>
                                        <p:strVal val="visible"/>
                                      </p:to>
                                    </p:set>
                                    <p:anim calcmode="lin" valueType="num">
                                      <p:cBhvr additive="base">
                                        <p:cTn id="157"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5">
                                            <p:txEl>
                                              <p:pRg st="15" end="15"/>
                                            </p:txEl>
                                          </p:spTgt>
                                        </p:tgtEl>
                                        <p:attrNameLst>
                                          <p:attrName>style.visibility</p:attrName>
                                        </p:attrNameLst>
                                      </p:cBhvr>
                                      <p:to>
                                        <p:strVal val="visible"/>
                                      </p:to>
                                    </p:set>
                                    <p:anim calcmode="lin" valueType="num">
                                      <p:cBhvr additive="base">
                                        <p:cTn id="16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F53F08-B03D-CC05-CD84-F38A6E3AC472}"/>
              </a:ext>
            </a:extLst>
          </p:cNvPr>
          <p:cNvSpPr txBox="1"/>
          <p:nvPr/>
        </p:nvSpPr>
        <p:spPr>
          <a:xfrm>
            <a:off x="447260" y="0"/>
            <a:ext cx="10585173" cy="6863417"/>
          </a:xfrm>
          <a:prstGeom prst="rect">
            <a:avLst/>
          </a:prstGeom>
          <a:noFill/>
        </p:spPr>
        <p:txBody>
          <a:bodyPr wrap="square">
            <a:spAutoFit/>
          </a:bodyPr>
          <a:lstStyle/>
          <a:p>
            <a:pPr marL="457200" marR="0" indent="-457200">
              <a:buFont typeface="+mj-lt"/>
              <a:buAutoNum type="arabicPeriod" startAt="36"/>
            </a:pP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main(String[] </a:t>
            </a:r>
            <a:r>
              <a:rPr lang="en-IN" sz="2000" b="1" dirty="0" err="1">
                <a:solidFill>
                  <a:srgbClr val="6A3E3E"/>
                </a:solidFill>
                <a:effectLst/>
                <a:latin typeface="Courier New" panose="02070309020205020404" pitchFamily="49" charset="0"/>
              </a:rPr>
              <a:t>args</a:t>
            </a:r>
            <a:r>
              <a:rPr lang="en-IN" sz="2000" b="1" dirty="0">
                <a:solidFill>
                  <a:srgbClr val="000000"/>
                </a:solidFill>
                <a:effectLst/>
                <a:latin typeface="Courier New" panose="02070309020205020404" pitchFamily="49" charset="0"/>
              </a:rPr>
              <a:t>) {</a:t>
            </a:r>
          </a:p>
          <a:p>
            <a:pPr marL="457200" marR="0" indent="-457200">
              <a:buFont typeface="+mj-lt"/>
              <a:buAutoNum type="arabicPeriod" startAt="36"/>
            </a:pPr>
            <a:r>
              <a:rPr lang="en-IN" sz="2000" b="1" dirty="0">
                <a:solidFill>
                  <a:srgbClr val="000000"/>
                </a:solidFill>
                <a:effectLst/>
                <a:latin typeface="Courier New" panose="02070309020205020404" pitchFamily="49" charset="0"/>
              </a:rPr>
              <a:t>Scanner </a:t>
            </a:r>
            <a:r>
              <a:rPr lang="en-IN" sz="2000" b="1" u="sng" dirty="0" err="1">
                <a:solidFill>
                  <a:srgbClr val="6A3E3E"/>
                </a:solidFill>
                <a:effectLst/>
                <a:latin typeface="Courier New" panose="02070309020205020404" pitchFamily="49" charset="0"/>
              </a:rPr>
              <a:t>sc</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Scanner(System.</a:t>
            </a:r>
            <a:r>
              <a:rPr lang="en-IN" sz="2000" b="1" i="1" dirty="0">
                <a:solidFill>
                  <a:srgbClr val="0000C0"/>
                </a:solidFill>
                <a:effectLst/>
                <a:latin typeface="Courier New" panose="02070309020205020404" pitchFamily="49" charset="0"/>
              </a:rPr>
              <a:t>in</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"Enter number of vertices:"</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endParaRPr lang="en-IN" sz="2000" b="1" dirty="0">
              <a:solidFill>
                <a:srgbClr val="000000"/>
              </a:solidFill>
              <a:effectLst/>
              <a:latin typeface="Courier New" panose="02070309020205020404" pitchFamily="49" charset="0"/>
            </a:endParaRPr>
          </a:p>
          <a:p>
            <a:pPr marL="457200" marR="0" indent="-457200">
              <a:buFont typeface="+mj-lt"/>
              <a:buAutoNum type="arabicPeriod" startAt="36"/>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"Enter number of edges:"</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"Enter the maximum edge weight:"</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maxWeight</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endParaRPr lang="en-IN" sz="2000" b="1" dirty="0">
              <a:solidFill>
                <a:srgbClr val="000000"/>
              </a:solidFill>
              <a:effectLst/>
              <a:latin typeface="Courier New" panose="02070309020205020404" pitchFamily="49" charset="0"/>
            </a:endParaRPr>
          </a:p>
          <a:p>
            <a:pPr marL="457200" marR="0" indent="-457200">
              <a:buFont typeface="+mj-lt"/>
              <a:buAutoNum type="arabicPeriod" startAt="36"/>
            </a:pPr>
            <a:r>
              <a:rPr lang="en-IN" sz="2000" b="1" dirty="0">
                <a:solidFill>
                  <a:srgbClr val="000000"/>
                </a:solidFill>
                <a:effectLst/>
                <a:latin typeface="Courier New" panose="02070309020205020404" pitchFamily="49" charset="0"/>
              </a:rPr>
              <a:t>List&lt;List&lt;Node&gt;&gt; </a:t>
            </a:r>
            <a:r>
              <a:rPr lang="en-IN" sz="2000" b="1" dirty="0">
                <a:solidFill>
                  <a:srgbClr val="6A3E3E"/>
                </a:solidFill>
                <a:effectLst/>
                <a:latin typeface="Courier New" panose="02070309020205020404" pitchFamily="49" charset="0"/>
              </a:rPr>
              <a:t>graph</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&lt;&gt;();</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0;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&lt; </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457200" marR="0" indent="-457200">
              <a:buFont typeface="+mj-lt"/>
              <a:buAutoNum type="arabicPeriod" startAt="36"/>
            </a:pPr>
            <a:r>
              <a:rPr lang="en-IN" sz="2000" b="1" dirty="0" err="1">
                <a:solidFill>
                  <a:srgbClr val="6A3E3E"/>
                </a:solidFill>
                <a:effectLst/>
                <a:latin typeface="Courier New" panose="02070309020205020404" pitchFamily="49" charset="0"/>
              </a:rPr>
              <a:t>graph</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&lt;&gt;());</a:t>
            </a:r>
          </a:p>
          <a:p>
            <a:pPr marL="457200" marR="0" indent="-457200">
              <a:buFont typeface="+mj-lt"/>
              <a:buAutoNum type="arabicPeriod" startAt="36"/>
            </a:pP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"Enter edges in the format: source destination weight"</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0;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&lt; </a:t>
            </a:r>
            <a:r>
              <a:rPr lang="en-IN" sz="2000" b="1" dirty="0">
                <a:solidFill>
                  <a:srgbClr val="6A3E3E"/>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u</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scanner</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 </a:t>
            </a:r>
          </a:p>
          <a:p>
            <a:pPr marL="457200" marR="0" indent="-457200">
              <a:buFont typeface="+mj-lt"/>
              <a:buAutoNum type="arabicPeriod" startAt="36"/>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w</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scanner</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err="1">
                <a:solidFill>
                  <a:srgbClr val="6A3E3E"/>
                </a:solidFill>
                <a:effectLst/>
                <a:latin typeface="Courier New" panose="02070309020205020404" pitchFamily="49" charset="0"/>
              </a:rPr>
              <a:t>graph</a:t>
            </a:r>
            <a:r>
              <a:rPr lang="en-IN" sz="2000" b="1" dirty="0" err="1">
                <a:solidFill>
                  <a:srgbClr val="000000"/>
                </a:solidFill>
                <a:effectLst/>
                <a:latin typeface="Courier New" panose="02070309020205020404" pitchFamily="49" charset="0"/>
              </a:rPr>
              <a:t>.get</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u</a:t>
            </a:r>
            <a:r>
              <a:rPr lang="en-IN" sz="2000" b="1" dirty="0">
                <a:solidFill>
                  <a:srgbClr val="000000"/>
                </a:solidFill>
                <a:effectLst/>
                <a:latin typeface="Courier New" panose="02070309020205020404" pitchFamily="49" charset="0"/>
              </a:rPr>
              <a:t>).add(</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Node(</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w</a:t>
            </a:r>
            <a:r>
              <a:rPr lang="en-IN" sz="2000" b="1" dirty="0">
                <a:solidFill>
                  <a:srgbClr val="000000"/>
                </a:solidFill>
                <a:effectLst/>
                <a:latin typeface="Courier New" panose="02070309020205020404" pitchFamily="49" charset="0"/>
              </a:rPr>
              <a:t>));</a:t>
            </a:r>
          </a:p>
          <a:p>
            <a:pPr marL="457200" marR="0" indent="-457200">
              <a:buFont typeface="+mj-lt"/>
              <a:buAutoNum type="arabicPeriod" startAt="36"/>
            </a:pPr>
            <a:r>
              <a:rPr lang="en-IN" sz="2000" b="1" dirty="0" err="1">
                <a:solidFill>
                  <a:srgbClr val="6A3E3E"/>
                </a:solidFill>
                <a:effectLst/>
                <a:latin typeface="Courier New" panose="02070309020205020404" pitchFamily="49" charset="0"/>
              </a:rPr>
              <a:t>graph</a:t>
            </a:r>
            <a:r>
              <a:rPr lang="en-IN" sz="2000" b="1" dirty="0" err="1">
                <a:solidFill>
                  <a:srgbClr val="000000"/>
                </a:solidFill>
                <a:effectLst/>
                <a:latin typeface="Courier New" panose="02070309020205020404" pitchFamily="49" charset="0"/>
              </a:rPr>
              <a:t>.get</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).add(</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Node(</a:t>
            </a:r>
            <a:r>
              <a:rPr lang="en-IN" sz="2000" b="1" dirty="0">
                <a:solidFill>
                  <a:srgbClr val="6A3E3E"/>
                </a:solidFill>
                <a:effectLst/>
                <a:latin typeface="Courier New" panose="02070309020205020404" pitchFamily="49" charset="0"/>
              </a:rPr>
              <a:t>u</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w</a:t>
            </a:r>
            <a:r>
              <a:rPr lang="en-IN" sz="2000" b="1" dirty="0">
                <a:solidFill>
                  <a:srgbClr val="000000"/>
                </a:solidFill>
                <a:effectLst/>
                <a:latin typeface="Courier New" panose="02070309020205020404" pitchFamily="49" charset="0"/>
              </a:rPr>
              <a:t>)); </a:t>
            </a:r>
          </a:p>
          <a:p>
            <a:pPr marL="457200" marR="0" indent="-457200">
              <a:buFont typeface="+mj-lt"/>
              <a:buAutoNum type="arabicPeriod" startAt="36"/>
            </a:pPr>
            <a:r>
              <a:rPr lang="en-IN" sz="20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01777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anim calcmode="lin" valueType="num">
                                      <p:cBhvr additive="base">
                                        <p:cTn id="5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1" end="11"/>
                                            </p:txEl>
                                          </p:spTgt>
                                        </p:tgtEl>
                                        <p:attrNameLst>
                                          <p:attrName>style.visibility</p:attrName>
                                        </p:attrNameLst>
                                      </p:cBhvr>
                                      <p:to>
                                        <p:strVal val="visible"/>
                                      </p:to>
                                    </p:set>
                                    <p:anim calcmode="lin" valueType="num">
                                      <p:cBhvr additive="base">
                                        <p:cTn id="61"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 calcmode="lin" valueType="num">
                                      <p:cBhvr additive="base">
                                        <p:cTn id="6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3" end="13"/>
                                            </p:txEl>
                                          </p:spTgt>
                                        </p:tgtEl>
                                        <p:attrNameLst>
                                          <p:attrName>style.visibility</p:attrName>
                                        </p:attrNameLst>
                                      </p:cBhvr>
                                      <p:to>
                                        <p:strVal val="visible"/>
                                      </p:to>
                                    </p:set>
                                    <p:anim calcmode="lin" valueType="num">
                                      <p:cBhvr additive="base">
                                        <p:cTn id="7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4" end="14"/>
                                            </p:txEl>
                                          </p:spTgt>
                                        </p:tgtEl>
                                        <p:attrNameLst>
                                          <p:attrName>style.visibility</p:attrName>
                                        </p:attrNameLst>
                                      </p:cBhvr>
                                      <p:to>
                                        <p:strVal val="visible"/>
                                      </p:to>
                                    </p:set>
                                    <p:anim calcmode="lin" valueType="num">
                                      <p:cBhvr additive="base">
                                        <p:cTn id="79"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5" end="15"/>
                                            </p:txEl>
                                          </p:spTgt>
                                        </p:tgtEl>
                                        <p:attrNameLst>
                                          <p:attrName>style.visibility</p:attrName>
                                        </p:attrNameLst>
                                      </p:cBhvr>
                                      <p:to>
                                        <p:strVal val="visible"/>
                                      </p:to>
                                    </p:set>
                                    <p:anim calcmode="lin" valueType="num">
                                      <p:cBhvr additive="base">
                                        <p:cTn id="85"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6">
                                            <p:txEl>
                                              <p:pRg st="16" end="16"/>
                                            </p:txEl>
                                          </p:spTgt>
                                        </p:tgtEl>
                                        <p:attrNameLst>
                                          <p:attrName>style.visibility</p:attrName>
                                        </p:attrNameLst>
                                      </p:cBhvr>
                                      <p:to>
                                        <p:strVal val="visible"/>
                                      </p:to>
                                    </p:set>
                                    <p:anim calcmode="lin" valueType="num">
                                      <p:cBhvr additive="base">
                                        <p:cTn id="91"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6">
                                            <p:txEl>
                                              <p:pRg st="17" end="17"/>
                                            </p:txEl>
                                          </p:spTgt>
                                        </p:tgtEl>
                                        <p:attrNameLst>
                                          <p:attrName>style.visibility</p:attrName>
                                        </p:attrNameLst>
                                      </p:cBhvr>
                                      <p:to>
                                        <p:strVal val="visible"/>
                                      </p:to>
                                    </p:set>
                                    <p:anim calcmode="lin" valueType="num">
                                      <p:cBhvr additive="base">
                                        <p:cTn id="97"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
                                            <p:txEl>
                                              <p:pRg st="18" end="18"/>
                                            </p:txEl>
                                          </p:spTgt>
                                        </p:tgtEl>
                                        <p:attrNameLst>
                                          <p:attrName>style.visibility</p:attrName>
                                        </p:attrNameLst>
                                      </p:cBhvr>
                                      <p:to>
                                        <p:strVal val="visible"/>
                                      </p:to>
                                    </p:set>
                                    <p:anim calcmode="lin" valueType="num">
                                      <p:cBhvr additive="base">
                                        <p:cTn id="103"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
                                            <p:txEl>
                                              <p:pRg st="19" end="19"/>
                                            </p:txEl>
                                          </p:spTgt>
                                        </p:tgtEl>
                                        <p:attrNameLst>
                                          <p:attrName>style.visibility</p:attrName>
                                        </p:attrNameLst>
                                      </p:cBhvr>
                                      <p:to>
                                        <p:strVal val="visible"/>
                                      </p:to>
                                    </p:set>
                                    <p:anim calcmode="lin" valueType="num">
                                      <p:cBhvr additive="base">
                                        <p:cTn id="109" dur="500" fill="hold"/>
                                        <p:tgtEl>
                                          <p:spTgt spid="6">
                                            <p:txEl>
                                              <p:pRg st="19" end="1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
                                            <p:txEl>
                                              <p:pRg st="20" end="20"/>
                                            </p:txEl>
                                          </p:spTgt>
                                        </p:tgtEl>
                                        <p:attrNameLst>
                                          <p:attrName>style.visibility</p:attrName>
                                        </p:attrNameLst>
                                      </p:cBhvr>
                                      <p:to>
                                        <p:strVal val="visible"/>
                                      </p:to>
                                    </p:set>
                                    <p:anim calcmode="lin" valueType="num">
                                      <p:cBhvr additive="base">
                                        <p:cTn id="115" dur="500" fill="hold"/>
                                        <p:tgtEl>
                                          <p:spTgt spid="6">
                                            <p:txEl>
                                              <p:pRg st="20" end="2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DCC4F-E254-71BF-271C-310387374DD9}"/>
              </a:ext>
            </a:extLst>
          </p:cNvPr>
          <p:cNvSpPr txBox="1"/>
          <p:nvPr/>
        </p:nvSpPr>
        <p:spPr>
          <a:xfrm>
            <a:off x="725557" y="1582341"/>
            <a:ext cx="10187608" cy="4154984"/>
          </a:xfrm>
          <a:prstGeom prst="rect">
            <a:avLst/>
          </a:prstGeom>
          <a:noFill/>
        </p:spPr>
        <p:txBody>
          <a:bodyPr wrap="square">
            <a:spAutoFit/>
          </a:bodyPr>
          <a:lstStyle/>
          <a:p>
            <a:pPr marL="457200" marR="0" indent="-457200">
              <a:buFont typeface="+mj-lt"/>
              <a:buAutoNum type="arabicPeriod" startAt="55"/>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"Enter the source vertex:"</a:t>
            </a: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source</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scanner</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distances</a:t>
            </a:r>
            <a:r>
              <a:rPr lang="en-IN" sz="2200" b="1" dirty="0">
                <a:solidFill>
                  <a:srgbClr val="000000"/>
                </a:solidFill>
                <a:effectLst/>
                <a:latin typeface="Courier New" panose="02070309020205020404" pitchFamily="49" charset="0"/>
              </a:rPr>
              <a:t> = </a:t>
            </a:r>
            <a:r>
              <a:rPr lang="en-IN" sz="2200" b="1" i="1" dirty="0" err="1">
                <a:solidFill>
                  <a:srgbClr val="000000"/>
                </a:solidFill>
                <a:effectLst/>
                <a:latin typeface="Courier New" panose="02070309020205020404" pitchFamily="49" charset="0"/>
              </a:rPr>
              <a:t>dialsAlgorithm</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graph</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source</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maxWeight</a:t>
            </a: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"Shortest distances from node "</a:t>
            </a:r>
            <a:r>
              <a:rPr lang="en-IN" sz="2200" b="1" dirty="0">
                <a:solidFill>
                  <a:srgbClr val="000000"/>
                </a:solidFill>
                <a:effectLst/>
                <a:latin typeface="Courier New" panose="02070309020205020404" pitchFamily="49" charset="0"/>
              </a:rPr>
              <a:t> + </a:t>
            </a:r>
            <a:r>
              <a:rPr lang="en-IN" sz="2200" b="1" dirty="0">
                <a:solidFill>
                  <a:srgbClr val="6A3E3E"/>
                </a:solidFill>
                <a:effectLst/>
                <a:latin typeface="Courier New" panose="02070309020205020404" pitchFamily="49" charset="0"/>
              </a:rPr>
              <a:t>source</a:t>
            </a:r>
            <a:r>
              <a:rPr lang="en-IN" sz="2200" b="1" dirty="0">
                <a:solidFill>
                  <a:srgbClr val="000000"/>
                </a:solidFill>
                <a:effectLst/>
                <a:latin typeface="Courier New" panose="02070309020205020404" pitchFamily="49" charset="0"/>
              </a:rPr>
              <a:t> + </a:t>
            </a:r>
            <a:r>
              <a:rPr lang="en-IN" sz="2200" b="1" dirty="0">
                <a:solidFill>
                  <a:srgbClr val="2A00FF"/>
                </a:solidFill>
                <a:effectLst/>
                <a:latin typeface="Courier New" panose="02070309020205020404" pitchFamily="49" charset="0"/>
              </a:rPr>
              <a:t>":"</a:t>
            </a: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0;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&lt; </a:t>
            </a:r>
            <a:r>
              <a:rPr lang="en-IN" sz="2200" b="1" dirty="0" err="1">
                <a:solidFill>
                  <a:srgbClr val="6A3E3E"/>
                </a:solidFill>
                <a:effectLst/>
                <a:latin typeface="Courier New" panose="02070309020205020404" pitchFamily="49" charset="0"/>
              </a:rPr>
              <a:t>distances</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length</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a:t>
            </a:r>
          </a:p>
          <a:p>
            <a:pPr marL="457200" marR="0" indent="-457200">
              <a:buFont typeface="+mj-lt"/>
              <a:buAutoNum type="arabicPeriod" startAt="55"/>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"To "</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a:t>
            </a:r>
            <a:r>
              <a:rPr lang="en-IN" sz="2200" b="1" dirty="0">
                <a:solidFill>
                  <a:srgbClr val="2A00FF"/>
                </a:solidFill>
                <a:effectLst/>
                <a:latin typeface="Courier New" panose="02070309020205020404" pitchFamily="49" charset="0"/>
              </a:rPr>
              <a:t>" -&gt; "</a:t>
            </a:r>
            <a:r>
              <a:rPr lang="en-IN" sz="2200" b="1" dirty="0">
                <a:solidFill>
                  <a:srgbClr val="000000"/>
                </a:solidFill>
                <a:effectLst/>
                <a:latin typeface="Courier New" panose="02070309020205020404" pitchFamily="49" charset="0"/>
              </a:rPr>
              <a:t> + (</a:t>
            </a:r>
            <a:r>
              <a:rPr lang="en-IN" sz="2200" b="1" dirty="0">
                <a:solidFill>
                  <a:srgbClr val="6A3E3E"/>
                </a:solidFill>
                <a:effectLst/>
                <a:latin typeface="Courier New" panose="02070309020205020404" pitchFamily="49" charset="0"/>
              </a:rPr>
              <a:t>distances</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a:t>
            </a:r>
            <a:r>
              <a:rPr lang="en-IN" sz="2200" b="1" dirty="0" err="1">
                <a:solidFill>
                  <a:srgbClr val="000000"/>
                </a:solidFill>
                <a:effectLst/>
                <a:latin typeface="Courier New" panose="02070309020205020404" pitchFamily="49" charset="0"/>
              </a:rPr>
              <a:t>Integer.</a:t>
            </a:r>
            <a:r>
              <a:rPr lang="en-IN" sz="2200" b="1" i="1" dirty="0" err="1">
                <a:solidFill>
                  <a:srgbClr val="0000C0"/>
                </a:solidFill>
                <a:effectLst/>
                <a:latin typeface="Courier New" panose="02070309020205020404" pitchFamily="49" charset="0"/>
              </a:rPr>
              <a:t>MAX_VALUE</a:t>
            </a:r>
            <a:r>
              <a:rPr lang="en-IN" sz="2200" b="1" dirty="0">
                <a:solidFill>
                  <a:srgbClr val="000000"/>
                </a:solidFill>
                <a:effectLst/>
                <a:latin typeface="Courier New" panose="02070309020205020404" pitchFamily="49" charset="0"/>
              </a:rPr>
              <a:t> ? </a:t>
            </a:r>
            <a:r>
              <a:rPr lang="en-IN" sz="2200" b="1" dirty="0">
                <a:solidFill>
                  <a:srgbClr val="2A00FF"/>
                </a:solidFill>
                <a:effectLst/>
                <a:latin typeface="Courier New" panose="02070309020205020404" pitchFamily="49" charset="0"/>
              </a:rPr>
              <a:t>"INF"</a:t>
            </a:r>
            <a:r>
              <a:rPr lang="en-IN" sz="2200" b="1" dirty="0">
                <a:solidFill>
                  <a:srgbClr val="000000"/>
                </a:solidFill>
                <a:effectLst/>
                <a:latin typeface="Courier New" panose="02070309020205020404" pitchFamily="49" charset="0"/>
              </a:rPr>
              <a:t> : </a:t>
            </a:r>
            <a:r>
              <a:rPr lang="en-IN" sz="2200" b="1" dirty="0">
                <a:solidFill>
                  <a:srgbClr val="6A3E3E"/>
                </a:solidFill>
                <a:effectLst/>
                <a:latin typeface="Courier New" panose="02070309020205020404" pitchFamily="49" charset="0"/>
              </a:rPr>
              <a:t>distances</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a:solidFill>
                  <a:srgbClr val="000000"/>
                </a:solidFill>
                <a:effectLst/>
                <a:latin typeface="Courier New" panose="02070309020205020404" pitchFamily="49" charset="0"/>
              </a:rPr>
              <a:t>}</a:t>
            </a:r>
          </a:p>
          <a:p>
            <a:pPr marL="457200" marR="0" indent="-457200">
              <a:buFont typeface="+mj-lt"/>
              <a:buAutoNum type="arabicPeriod" startAt="55"/>
            </a:pPr>
            <a:r>
              <a:rPr lang="en-IN" sz="22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43927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4B40-CD8A-F4EB-D07D-1EE317B4EFBE}"/>
              </a:ext>
            </a:extLst>
          </p:cNvPr>
          <p:cNvSpPr>
            <a:spLocks noGrp="1"/>
          </p:cNvSpPr>
          <p:nvPr>
            <p:ph type="ctrTitle"/>
          </p:nvPr>
        </p:nvSpPr>
        <p:spPr/>
        <p:txBody>
          <a:bodyPr/>
          <a:lstStyle/>
          <a:p>
            <a:r>
              <a:rPr lang="en-IN" b="1" dirty="0"/>
              <a:t>Heap</a:t>
            </a:r>
          </a:p>
        </p:txBody>
      </p:sp>
      <p:sp>
        <p:nvSpPr>
          <p:cNvPr id="3" name="Subtitle 2">
            <a:extLst>
              <a:ext uri="{FF2B5EF4-FFF2-40B4-BE49-F238E27FC236}">
                <a16:creationId xmlns:a16="http://schemas.microsoft.com/office/drawing/2014/main" id="{652C8B06-7A48-644A-6506-580CFDF56C57}"/>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42527613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Binary Tree | Binary Tree Introduction | Code Pumpkin">
            <a:extLst>
              <a:ext uri="{FF2B5EF4-FFF2-40B4-BE49-F238E27FC236}">
                <a16:creationId xmlns:a16="http://schemas.microsoft.com/office/drawing/2014/main" id="{5477A7A8-0F82-3B5F-99E7-744ABC0F8CC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8144"/>
          <a:stretch/>
        </p:blipFill>
        <p:spPr bwMode="auto">
          <a:xfrm>
            <a:off x="2005780" y="1435510"/>
            <a:ext cx="8396748" cy="424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7770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66D3-73AE-579F-498C-C278D74E22A7}"/>
              </a:ext>
            </a:extLst>
          </p:cNvPr>
          <p:cNvSpPr>
            <a:spLocks noGrp="1"/>
          </p:cNvSpPr>
          <p:nvPr>
            <p:ph type="title"/>
          </p:nvPr>
        </p:nvSpPr>
        <p:spPr/>
        <p:txBody>
          <a:bodyPr/>
          <a:lstStyle/>
          <a:p>
            <a:r>
              <a:rPr lang="en-IN" b="1" dirty="0"/>
              <a:t>Intro…</a:t>
            </a:r>
          </a:p>
        </p:txBody>
      </p:sp>
      <p:sp>
        <p:nvSpPr>
          <p:cNvPr id="3" name="Content Placeholder 2">
            <a:extLst>
              <a:ext uri="{FF2B5EF4-FFF2-40B4-BE49-F238E27FC236}">
                <a16:creationId xmlns:a16="http://schemas.microsoft.com/office/drawing/2014/main" id="{6732045C-94BD-CE5A-2F9B-278ABB24BABB}"/>
              </a:ext>
            </a:extLst>
          </p:cNvPr>
          <p:cNvSpPr>
            <a:spLocks noGrp="1"/>
          </p:cNvSpPr>
          <p:nvPr>
            <p:ph idx="1"/>
          </p:nvPr>
        </p:nvSpPr>
        <p:spPr/>
        <p:txBody>
          <a:bodyPr/>
          <a:lstStyle/>
          <a:p>
            <a:pPr algn="l" rtl="0"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A Heap is a special </a:t>
            </a:r>
            <a:r>
              <a:rPr lang="en-US" b="1" i="0" dirty="0">
                <a:solidFill>
                  <a:srgbClr val="273239"/>
                </a:solidFill>
                <a:effectLst/>
                <a:latin typeface="Times New Roman" panose="02020603050405020304" pitchFamily="18" charset="0"/>
                <a:cs typeface="Times New Roman" panose="02020603050405020304" pitchFamily="18" charset="0"/>
              </a:rPr>
              <a:t>Tree-based Data Structure</a:t>
            </a:r>
            <a:r>
              <a:rPr lang="en-US" b="0" i="0" dirty="0">
                <a:solidFill>
                  <a:srgbClr val="273239"/>
                </a:solidFill>
                <a:effectLst/>
                <a:latin typeface="Times New Roman" panose="02020603050405020304" pitchFamily="18" charset="0"/>
                <a:cs typeface="Times New Roman" panose="02020603050405020304" pitchFamily="18" charset="0"/>
              </a:rPr>
              <a:t> that has the following properties.</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is a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Complete Binary Tree</a:t>
            </a:r>
            <a:r>
              <a:rPr lang="en-US" b="0" i="0" dirty="0">
                <a:solidFill>
                  <a:srgbClr val="273239"/>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either follows max heap or min heap property.</a:t>
            </a:r>
          </a:p>
          <a:p>
            <a:pPr>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Max-Heap:</a:t>
            </a:r>
            <a:r>
              <a:rPr lang="en-US" b="0" i="0" dirty="0">
                <a:solidFill>
                  <a:srgbClr val="273239"/>
                </a:solidFill>
                <a:effectLst/>
                <a:latin typeface="Times New Roman" panose="02020603050405020304" pitchFamily="18" charset="0"/>
                <a:cs typeface="Times New Roman" panose="02020603050405020304" pitchFamily="18" charset="0"/>
              </a:rPr>
              <a:t>  The value of the root node must be the greatest among all its descendant nodes and the same thing must be done for its left and right sub-tree also.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52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82090-54F8-C3A6-56F5-97BD3A03D745}"/>
              </a:ext>
            </a:extLst>
          </p:cNvPr>
          <p:cNvSpPr>
            <a:spLocks noGrp="1"/>
          </p:cNvSpPr>
          <p:nvPr>
            <p:ph idx="1"/>
          </p:nvPr>
        </p:nvSpPr>
        <p:spPr/>
        <p:txBody>
          <a:bodyPr>
            <a:normAutofit/>
          </a:bodyPr>
          <a:lstStyle/>
          <a:p>
            <a:pPr>
              <a:lnSpc>
                <a:spcPct val="200000"/>
              </a:lnSpc>
            </a:pPr>
            <a:r>
              <a:rPr lang="en-IN" sz="2600" dirty="0"/>
              <a:t>Number of nodes in each level: </a:t>
            </a:r>
            <a:r>
              <a:rPr lang="en-IN" sz="2600" dirty="0">
                <a:solidFill>
                  <a:srgbClr val="FF0000"/>
                </a:solidFill>
              </a:rPr>
              <a:t>2</a:t>
            </a:r>
            <a:r>
              <a:rPr lang="en-IN" sz="2600" baseline="30000" dirty="0">
                <a:solidFill>
                  <a:srgbClr val="FF0000"/>
                </a:solidFill>
              </a:rPr>
              <a:t>k</a:t>
            </a:r>
          </a:p>
          <a:p>
            <a:pPr>
              <a:lnSpc>
                <a:spcPct val="200000"/>
              </a:lnSpc>
            </a:pPr>
            <a:r>
              <a:rPr lang="en-IN" sz="2600" dirty="0"/>
              <a:t>Maximum Number of nodes in a BST of height h:</a:t>
            </a:r>
            <a:r>
              <a:rPr lang="en-IN" sz="2600" dirty="0">
                <a:solidFill>
                  <a:srgbClr val="FF0000"/>
                </a:solidFill>
              </a:rPr>
              <a:t> 2 </a:t>
            </a:r>
            <a:r>
              <a:rPr lang="en-IN" sz="2600" baseline="30000" dirty="0">
                <a:solidFill>
                  <a:srgbClr val="FF0000"/>
                </a:solidFill>
              </a:rPr>
              <a:t>h+1 </a:t>
            </a:r>
            <a:r>
              <a:rPr lang="en-IN" sz="2600" dirty="0">
                <a:solidFill>
                  <a:srgbClr val="FF0000"/>
                </a:solidFill>
              </a:rPr>
              <a:t>-1</a:t>
            </a:r>
          </a:p>
          <a:p>
            <a:pPr>
              <a:lnSpc>
                <a:spcPct val="200000"/>
              </a:lnSpc>
            </a:pPr>
            <a:r>
              <a:rPr lang="en-IN" sz="2600" dirty="0"/>
              <a:t>Minimum Number of nodes in a BST of height h: </a:t>
            </a:r>
            <a:r>
              <a:rPr lang="en-IN" sz="2600" dirty="0">
                <a:solidFill>
                  <a:srgbClr val="FF0000"/>
                </a:solidFill>
              </a:rPr>
              <a:t>h+1</a:t>
            </a:r>
          </a:p>
        </p:txBody>
      </p:sp>
    </p:spTree>
    <p:extLst>
      <p:ext uri="{BB962C8B-B14F-4D97-AF65-F5344CB8AC3E}">
        <p14:creationId xmlns:p14="http://schemas.microsoft.com/office/powerpoint/2010/main" val="12149397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descr="max-heap-2.webp">
            <a:extLst>
              <a:ext uri="{FF2B5EF4-FFF2-40B4-BE49-F238E27FC236}">
                <a16:creationId xmlns:a16="http://schemas.microsoft.com/office/drawing/2014/main" id="{7BC877F9-6306-8A3D-6EAD-1707A76FB62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max-heap-2.webp">
            <a:extLst>
              <a:ext uri="{FF2B5EF4-FFF2-40B4-BE49-F238E27FC236}">
                <a16:creationId xmlns:a16="http://schemas.microsoft.com/office/drawing/2014/main" id="{654D14A0-E212-1124-D99E-882E2F54470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max-heap-2.webp">
            <a:extLst>
              <a:ext uri="{FF2B5EF4-FFF2-40B4-BE49-F238E27FC236}">
                <a16:creationId xmlns:a16="http://schemas.microsoft.com/office/drawing/2014/main" id="{89F3D401-9C84-F65C-2F46-A7C0F6C13938}"/>
              </a:ext>
            </a:extLst>
          </p:cNvPr>
          <p:cNvSpPr>
            <a:spLocks noChangeAspect="1" noChangeArrowheads="1"/>
          </p:cNvSpPr>
          <p:nvPr/>
        </p:nvSpPr>
        <p:spPr bwMode="auto">
          <a:xfrm>
            <a:off x="1573161" y="-1093839"/>
            <a:ext cx="4980039" cy="49800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max-heap-2.webp">
            <a:extLst>
              <a:ext uri="{FF2B5EF4-FFF2-40B4-BE49-F238E27FC236}">
                <a16:creationId xmlns:a16="http://schemas.microsoft.com/office/drawing/2014/main" id="{DC34A531-DE3A-A6C1-EE64-6A6BF29623D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6" descr="max-heap-2.webp">
            <a:extLst>
              <a:ext uri="{FF2B5EF4-FFF2-40B4-BE49-F238E27FC236}">
                <a16:creationId xmlns:a16="http://schemas.microsoft.com/office/drawing/2014/main" id="{45C06186-DB9E-BA72-2137-C20C789C9989}"/>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8">
            <a:extLst>
              <a:ext uri="{FF2B5EF4-FFF2-40B4-BE49-F238E27FC236}">
                <a16:creationId xmlns:a16="http://schemas.microsoft.com/office/drawing/2014/main" id="{C322DFE3-C8F4-5592-1B5C-3060A4424663}"/>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Title 12">
            <a:extLst>
              <a:ext uri="{FF2B5EF4-FFF2-40B4-BE49-F238E27FC236}">
                <a16:creationId xmlns:a16="http://schemas.microsoft.com/office/drawing/2014/main" id="{90761F4B-1766-7DF1-5922-D06156C54C72}"/>
              </a:ext>
            </a:extLst>
          </p:cNvPr>
          <p:cNvSpPr>
            <a:spLocks noGrp="1"/>
          </p:cNvSpPr>
          <p:nvPr>
            <p:ph type="title"/>
          </p:nvPr>
        </p:nvSpPr>
        <p:spPr/>
        <p:txBody>
          <a:bodyPr/>
          <a:lstStyle/>
          <a:p>
            <a:r>
              <a:rPr lang="en-IN" b="1" dirty="0"/>
              <a:t>Max Heap??????</a:t>
            </a:r>
          </a:p>
        </p:txBody>
      </p:sp>
      <p:pic>
        <p:nvPicPr>
          <p:cNvPr id="17" name="Content Placeholder 16">
            <a:extLst>
              <a:ext uri="{FF2B5EF4-FFF2-40B4-BE49-F238E27FC236}">
                <a16:creationId xmlns:a16="http://schemas.microsoft.com/office/drawing/2014/main" id="{023A9173-31C2-3CF4-CBEF-63C4597875AC}"/>
              </a:ext>
            </a:extLst>
          </p:cNvPr>
          <p:cNvPicPr>
            <a:picLocks noGrp="1" noChangeAspect="1"/>
          </p:cNvPicPr>
          <p:nvPr>
            <p:ph idx="1"/>
          </p:nvPr>
        </p:nvPicPr>
        <p:blipFill rotWithShape="1">
          <a:blip r:embed="rId2"/>
          <a:srcRect t="5044" b="31688"/>
          <a:stretch/>
        </p:blipFill>
        <p:spPr bwMode="auto">
          <a:xfrm>
            <a:off x="1492546" y="2045109"/>
            <a:ext cx="9206907" cy="275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591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E8E785-1843-023D-2532-0E5E06604474}"/>
              </a:ext>
            </a:extLst>
          </p:cNvPr>
          <p:cNvPicPr>
            <a:picLocks noGrp="1" noChangeAspect="1"/>
          </p:cNvPicPr>
          <p:nvPr>
            <p:ph idx="1"/>
          </p:nvPr>
        </p:nvPicPr>
        <p:blipFill>
          <a:blip r:embed="rId2"/>
          <a:srcRect t="4818"/>
          <a:stretch/>
        </p:blipFill>
        <p:spPr>
          <a:xfrm>
            <a:off x="1423720" y="1268361"/>
            <a:ext cx="9206907" cy="4141686"/>
          </a:xfrm>
        </p:spPr>
      </p:pic>
    </p:spTree>
    <p:extLst>
      <p:ext uri="{BB962C8B-B14F-4D97-AF65-F5344CB8AC3E}">
        <p14:creationId xmlns:p14="http://schemas.microsoft.com/office/powerpoint/2010/main" val="29439677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EC8EF4-A954-2BF1-B67E-981EA16BE7BB}"/>
              </a:ext>
            </a:extLst>
          </p:cNvPr>
          <p:cNvPicPr>
            <a:picLocks noGrp="1" noChangeAspect="1"/>
          </p:cNvPicPr>
          <p:nvPr>
            <p:ph idx="1"/>
          </p:nvPr>
        </p:nvPicPr>
        <p:blipFill>
          <a:blip r:embed="rId2"/>
          <a:stretch>
            <a:fillRect/>
          </a:stretch>
        </p:blipFill>
        <p:spPr>
          <a:xfrm>
            <a:off x="838200" y="1121084"/>
            <a:ext cx="10515600" cy="4226587"/>
          </a:xfrm>
        </p:spPr>
      </p:pic>
    </p:spTree>
    <p:extLst>
      <p:ext uri="{BB962C8B-B14F-4D97-AF65-F5344CB8AC3E}">
        <p14:creationId xmlns:p14="http://schemas.microsoft.com/office/powerpoint/2010/main" val="29547553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AD6A4-EBBF-9676-BCEF-DB7CF7D456C0}"/>
              </a:ext>
            </a:extLst>
          </p:cNvPr>
          <p:cNvSpPr>
            <a:spLocks noGrp="1"/>
          </p:cNvSpPr>
          <p:nvPr>
            <p:ph idx="1"/>
          </p:nvPr>
        </p:nvSpPr>
        <p:spPr>
          <a:xfrm>
            <a:off x="838200" y="403123"/>
            <a:ext cx="10515600" cy="5773840"/>
          </a:xfrm>
        </p:spPr>
        <p:txBody>
          <a:bodyPr/>
          <a:lstStyle/>
          <a:p>
            <a:pPr>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Min-Heap: </a:t>
            </a:r>
            <a:r>
              <a:rPr lang="en-US" b="0" i="0" dirty="0">
                <a:solidFill>
                  <a:srgbClr val="273239"/>
                </a:solidFill>
                <a:effectLst/>
                <a:latin typeface="Times New Roman" panose="02020603050405020304" pitchFamily="18" charset="0"/>
                <a:cs typeface="Times New Roman" panose="02020603050405020304" pitchFamily="18" charset="0"/>
              </a:rPr>
              <a:t>The value of the root node must be the smallest among all its descendant nodes and the same thing must be done for its left and right sub-tree also.</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9B9D22-615B-3C88-9268-F3CDD99B1307}"/>
              </a:ext>
            </a:extLst>
          </p:cNvPr>
          <p:cNvPicPr>
            <a:picLocks noChangeAspect="1"/>
          </p:cNvPicPr>
          <p:nvPr/>
        </p:nvPicPr>
        <p:blipFill>
          <a:blip r:embed="rId2"/>
          <a:stretch>
            <a:fillRect/>
          </a:stretch>
        </p:blipFill>
        <p:spPr>
          <a:xfrm>
            <a:off x="1569638" y="2234584"/>
            <a:ext cx="8659433" cy="3686689"/>
          </a:xfrm>
          <a:prstGeom prst="rect">
            <a:avLst/>
          </a:prstGeom>
        </p:spPr>
      </p:pic>
    </p:spTree>
    <p:extLst>
      <p:ext uri="{BB962C8B-B14F-4D97-AF65-F5344CB8AC3E}">
        <p14:creationId xmlns:p14="http://schemas.microsoft.com/office/powerpoint/2010/main" val="999169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6DA2-2997-B6B0-5509-FD7E97868FD9}"/>
              </a:ext>
            </a:extLst>
          </p:cNvPr>
          <p:cNvSpPr>
            <a:spLocks noGrp="1"/>
          </p:cNvSpPr>
          <p:nvPr>
            <p:ph type="title"/>
          </p:nvPr>
        </p:nvSpPr>
        <p:spPr/>
        <p:txBody>
          <a:bodyPr/>
          <a:lstStyle/>
          <a:p>
            <a:r>
              <a:rPr lang="en-US" b="1" i="0" dirty="0">
                <a:solidFill>
                  <a:srgbClr val="273239"/>
                </a:solidFill>
                <a:effectLst/>
                <a:latin typeface="Nunito" pitchFamily="2" charset="0"/>
              </a:rPr>
              <a:t>Properties of Heap:</a:t>
            </a:r>
            <a:endParaRPr lang="en-IN" dirty="0"/>
          </a:p>
        </p:txBody>
      </p:sp>
      <p:sp>
        <p:nvSpPr>
          <p:cNvPr id="3" name="Content Placeholder 2">
            <a:extLst>
              <a:ext uri="{FF2B5EF4-FFF2-40B4-BE49-F238E27FC236}">
                <a16:creationId xmlns:a16="http://schemas.microsoft.com/office/drawing/2014/main" id="{1F20571A-7175-C328-484F-14DF30BCA0D0}"/>
              </a:ext>
            </a:extLst>
          </p:cNvPr>
          <p:cNvSpPr>
            <a:spLocks noGrp="1"/>
          </p:cNvSpPr>
          <p:nvPr>
            <p:ph idx="1"/>
          </p:nvPr>
        </p:nvSpPr>
        <p:spPr>
          <a:xfrm>
            <a:off x="838200" y="1825625"/>
            <a:ext cx="10515600" cy="4929136"/>
          </a:xfrm>
        </p:spPr>
        <p:txBody>
          <a:bodyPr>
            <a:normAutofit fontScale="85000" lnSpcReduction="20000"/>
          </a:bodyPr>
          <a:lstStyle/>
          <a:p>
            <a:pPr algn="l" fontAlgn="base">
              <a:spcAft>
                <a:spcPts val="1800"/>
              </a:spcAf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minimum or maximum element is always at the root of the heap, allowing constant-time access.</a:t>
            </a:r>
          </a:p>
          <a:p>
            <a:pPr algn="l" fontAlgn="base">
              <a:spcAft>
                <a:spcPts val="1800"/>
              </a:spcAf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relationship between a parent node at index </a:t>
            </a:r>
            <a:r>
              <a:rPr lang="en-US" b="1" i="0" dirty="0">
                <a:effectLst/>
                <a:latin typeface="Times New Roman" panose="02020603050405020304" pitchFamily="18" charset="0"/>
                <a:cs typeface="Times New Roman" panose="02020603050405020304" pitchFamily="18" charset="0"/>
              </a:rPr>
              <a:t>‘</a:t>
            </a:r>
            <a:r>
              <a:rPr lang="en-US" b="1" i="0" dirty="0" err="1">
                <a:effectLst/>
                <a:latin typeface="Times New Roman" panose="02020603050405020304" pitchFamily="18" charset="0"/>
                <a:cs typeface="Times New Roman" panose="02020603050405020304" pitchFamily="18" charset="0"/>
              </a:rPr>
              <a:t>i</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its children is given by the formulas: left child at index</a:t>
            </a:r>
            <a:r>
              <a:rPr lang="en-US" b="1" i="0" dirty="0">
                <a:effectLst/>
                <a:latin typeface="Times New Roman" panose="02020603050405020304" pitchFamily="18" charset="0"/>
                <a:cs typeface="Times New Roman" panose="02020603050405020304" pitchFamily="18" charset="0"/>
              </a:rPr>
              <a:t> 2i+1</a:t>
            </a:r>
            <a:r>
              <a:rPr lang="en-US" b="0" i="0" dirty="0">
                <a:effectLst/>
                <a:latin typeface="Times New Roman" panose="02020603050405020304" pitchFamily="18" charset="0"/>
                <a:cs typeface="Times New Roman" panose="02020603050405020304" pitchFamily="18" charset="0"/>
              </a:rPr>
              <a:t> and right child at index</a:t>
            </a:r>
            <a:r>
              <a:rPr lang="en-US" b="1" i="0" dirty="0">
                <a:effectLst/>
                <a:latin typeface="Times New Roman" panose="02020603050405020304" pitchFamily="18" charset="0"/>
                <a:cs typeface="Times New Roman" panose="02020603050405020304" pitchFamily="18" charset="0"/>
              </a:rPr>
              <a:t> 2i+2 </a:t>
            </a:r>
            <a:r>
              <a:rPr lang="en-US" b="0" i="0" dirty="0">
                <a:effectLst/>
                <a:latin typeface="Times New Roman" panose="02020603050405020304" pitchFamily="18" charset="0"/>
                <a:cs typeface="Times New Roman" panose="02020603050405020304" pitchFamily="18" charset="0"/>
              </a:rPr>
              <a:t>for 0-based indexing of node numbers.</a:t>
            </a:r>
          </a:p>
          <a:p>
            <a:pPr algn="l" fontAlgn="base">
              <a:spcAft>
                <a:spcPts val="1800"/>
              </a:spcAf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As the tree is complete binary, all levels are filled except possibly the last level. And the last level is filled from left to right.</a:t>
            </a:r>
          </a:p>
          <a:p>
            <a:pPr algn="l" fontAlgn="base">
              <a:spcAft>
                <a:spcPts val="1800"/>
              </a:spcAf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When we insert an item, we insert it at the last available slot and then rearrange the nodes so that the heap property is maintained.</a:t>
            </a:r>
          </a:p>
          <a:p>
            <a:pPr algn="l" fontAlgn="base">
              <a:spcAft>
                <a:spcPts val="1800"/>
              </a:spcAf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When we remove an item, we swap root with the last node to make sure either the max or min item is removed. Then we rearrange the remaining nodes to ensure heap property (max or min)</a:t>
            </a:r>
          </a:p>
          <a:p>
            <a:pPr>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3606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eaps | CodePath Cliffnotes">
            <a:extLst>
              <a:ext uri="{FF2B5EF4-FFF2-40B4-BE49-F238E27FC236}">
                <a16:creationId xmlns:a16="http://schemas.microsoft.com/office/drawing/2014/main" id="{5AFCDC05-9D8F-BE56-4E36-BBE8890E8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019" y="0"/>
            <a:ext cx="88686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9729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1.1 Implementation of Insert and Deletemin">
            <a:extLst>
              <a:ext uri="{FF2B5EF4-FFF2-40B4-BE49-F238E27FC236}">
                <a16:creationId xmlns:a16="http://schemas.microsoft.com/office/drawing/2014/main" id="{A910D869-754D-3DD0-8EE9-8AFC2CF87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7858" y="1190625"/>
            <a:ext cx="8986684" cy="4812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3464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9CF1-E2F1-03B8-088D-01A3F7CFFDE4}"/>
              </a:ext>
            </a:extLst>
          </p:cNvPr>
          <p:cNvSpPr>
            <a:spLocks noGrp="1"/>
          </p:cNvSpPr>
          <p:nvPr>
            <p:ph type="title"/>
          </p:nvPr>
        </p:nvSpPr>
        <p:spPr/>
        <p:txBody>
          <a:bodyPr/>
          <a:lstStyle/>
          <a:p>
            <a:r>
              <a:rPr lang="en-IN" b="1" dirty="0"/>
              <a:t>Max Heap Implementation</a:t>
            </a:r>
          </a:p>
        </p:txBody>
      </p:sp>
      <p:sp>
        <p:nvSpPr>
          <p:cNvPr id="3" name="Content Placeholder 2">
            <a:extLst>
              <a:ext uri="{FF2B5EF4-FFF2-40B4-BE49-F238E27FC236}">
                <a16:creationId xmlns:a16="http://schemas.microsoft.com/office/drawing/2014/main" id="{544151EE-458A-F7F8-F238-DFDA6B89C6D8}"/>
              </a:ext>
            </a:extLst>
          </p:cNvPr>
          <p:cNvSpPr>
            <a:spLocks noGrp="1"/>
          </p:cNvSpPr>
          <p:nvPr>
            <p:ph idx="1"/>
          </p:nvPr>
        </p:nvSpPr>
        <p:spPr>
          <a:xfrm>
            <a:off x="2686664" y="1690688"/>
            <a:ext cx="10515600" cy="4351338"/>
          </a:xfrm>
        </p:spPr>
        <p:txBody>
          <a:bodyPr>
            <a:noAutofit/>
          </a:bodyPr>
          <a:lstStyle/>
          <a:p>
            <a:pPr marR="0" indent="-457200">
              <a:buFont typeface="+mj-lt"/>
              <a:buAutoNum type="arabicPeriod"/>
            </a:pPr>
            <a:r>
              <a:rPr lang="en-US" sz="2300" b="1" dirty="0">
                <a:solidFill>
                  <a:srgbClr val="7F0055"/>
                </a:solidFill>
                <a:effectLst/>
                <a:latin typeface="Courier New" panose="02070309020205020404" pitchFamily="49" charset="0"/>
              </a:rPr>
              <a:t>class</a:t>
            </a:r>
            <a:r>
              <a:rPr lang="en-US" sz="2300" b="1" dirty="0">
                <a:solidFill>
                  <a:srgbClr val="000000"/>
                </a:solidFill>
                <a:effectLst/>
                <a:latin typeface="Courier New" panose="02070309020205020404" pitchFamily="49" charset="0"/>
              </a:rPr>
              <a:t> </a:t>
            </a:r>
            <a:r>
              <a:rPr lang="en-US" sz="2300" b="1" dirty="0" err="1">
                <a:solidFill>
                  <a:srgbClr val="000000"/>
                </a:solidFill>
                <a:effectLst/>
                <a:latin typeface="Courier New" panose="02070309020205020404" pitchFamily="49" charset="0"/>
              </a:rPr>
              <a:t>MaxHeap</a:t>
            </a:r>
            <a:r>
              <a:rPr lang="en-US" sz="2300" b="1" dirty="0">
                <a:solidFill>
                  <a:srgbClr val="000000"/>
                </a:solidFill>
                <a:effectLst/>
                <a:latin typeface="Courier New" panose="02070309020205020404" pitchFamily="49" charset="0"/>
              </a:rPr>
              <a:t> {</a:t>
            </a:r>
          </a:p>
          <a:p>
            <a:pPr marR="0" indent="-457200">
              <a:buFont typeface="+mj-lt"/>
              <a:buAutoNum type="arabicPeriod"/>
            </a:pPr>
            <a:r>
              <a:rPr lang="en-US" sz="2300" b="1" dirty="0">
                <a:solidFill>
                  <a:srgbClr val="7F0055"/>
                </a:solidFill>
                <a:effectLst/>
                <a:latin typeface="Courier New" panose="02070309020205020404" pitchFamily="49" charset="0"/>
              </a:rPr>
              <a:t>int</a:t>
            </a:r>
            <a:r>
              <a:rPr lang="en-US" sz="2300" b="1" dirty="0">
                <a:solidFill>
                  <a:srgbClr val="000000"/>
                </a:solidFill>
                <a:effectLst/>
                <a:latin typeface="Courier New" panose="02070309020205020404" pitchFamily="49" charset="0"/>
              </a:rPr>
              <a:t>[] </a:t>
            </a:r>
            <a:r>
              <a:rPr lang="en-US" sz="2300" b="1" dirty="0">
                <a:solidFill>
                  <a:srgbClr val="0000C0"/>
                </a:solidFill>
                <a:effectLst/>
                <a:latin typeface="Courier New" panose="02070309020205020404" pitchFamily="49" charset="0"/>
              </a:rPr>
              <a:t>heap</a:t>
            </a:r>
            <a:r>
              <a:rPr lang="en-US" sz="2300" b="1" dirty="0">
                <a:solidFill>
                  <a:srgbClr val="000000"/>
                </a:solidFill>
                <a:effectLst/>
                <a:latin typeface="Courier New" panose="02070309020205020404" pitchFamily="49" charset="0"/>
              </a:rPr>
              <a:t>;</a:t>
            </a:r>
          </a:p>
          <a:p>
            <a:pPr marR="0" indent="-457200">
              <a:buFont typeface="+mj-lt"/>
              <a:buAutoNum type="arabicPeriod"/>
            </a:pPr>
            <a:r>
              <a:rPr lang="en-US" sz="2300" b="1" dirty="0">
                <a:solidFill>
                  <a:srgbClr val="7F0055"/>
                </a:solidFill>
                <a:effectLst/>
                <a:latin typeface="Courier New" panose="02070309020205020404" pitchFamily="49" charset="0"/>
              </a:rPr>
              <a:t>int</a:t>
            </a:r>
            <a:r>
              <a:rPr lang="en-US" sz="2300" b="1" dirty="0">
                <a:solidFill>
                  <a:srgbClr val="000000"/>
                </a:solidFill>
                <a:effectLst/>
                <a:latin typeface="Courier New" panose="02070309020205020404" pitchFamily="49" charset="0"/>
              </a:rPr>
              <a:t> </a:t>
            </a:r>
            <a:r>
              <a:rPr lang="en-US" sz="2300" b="1" dirty="0">
                <a:solidFill>
                  <a:srgbClr val="0000C0"/>
                </a:solidFill>
                <a:effectLst/>
                <a:latin typeface="Courier New" panose="02070309020205020404" pitchFamily="49" charset="0"/>
              </a:rPr>
              <a:t>size</a:t>
            </a:r>
            <a:r>
              <a:rPr lang="en-US" sz="2300" b="1" dirty="0">
                <a:solidFill>
                  <a:srgbClr val="000000"/>
                </a:solidFill>
                <a:effectLst/>
                <a:latin typeface="Courier New" panose="02070309020205020404" pitchFamily="49" charset="0"/>
              </a:rPr>
              <a:t>;</a:t>
            </a:r>
          </a:p>
          <a:p>
            <a:pPr marR="0" indent="-457200">
              <a:buFont typeface="+mj-lt"/>
              <a:buAutoNum type="arabicPeriod"/>
            </a:pPr>
            <a:r>
              <a:rPr lang="en-US" sz="2300" b="1" dirty="0">
                <a:solidFill>
                  <a:srgbClr val="7F0055"/>
                </a:solidFill>
                <a:effectLst/>
                <a:latin typeface="Courier New" panose="02070309020205020404" pitchFamily="49" charset="0"/>
              </a:rPr>
              <a:t>int</a:t>
            </a:r>
            <a:r>
              <a:rPr lang="en-US" sz="2300" b="1" dirty="0">
                <a:solidFill>
                  <a:srgbClr val="000000"/>
                </a:solidFill>
                <a:effectLst/>
                <a:latin typeface="Courier New" panose="02070309020205020404" pitchFamily="49" charset="0"/>
              </a:rPr>
              <a:t> </a:t>
            </a:r>
            <a:r>
              <a:rPr lang="en-US" sz="2300" b="1" dirty="0">
                <a:solidFill>
                  <a:srgbClr val="0000C0"/>
                </a:solidFill>
                <a:effectLst/>
                <a:latin typeface="Courier New" panose="02070309020205020404" pitchFamily="49" charset="0"/>
              </a:rPr>
              <a:t>capacity</a:t>
            </a:r>
            <a:r>
              <a:rPr lang="en-US" sz="2300" b="1" dirty="0">
                <a:solidFill>
                  <a:srgbClr val="000000"/>
                </a:solidFill>
                <a:effectLst/>
                <a:latin typeface="Courier New" panose="02070309020205020404" pitchFamily="49" charset="0"/>
              </a:rPr>
              <a:t>;</a:t>
            </a:r>
          </a:p>
          <a:p>
            <a:pPr marR="0" indent="-457200">
              <a:buFont typeface="+mj-lt"/>
              <a:buAutoNum type="arabicPeriod"/>
            </a:pPr>
            <a:br>
              <a:rPr lang="en-US" sz="2300" b="1" dirty="0">
                <a:solidFill>
                  <a:srgbClr val="000000"/>
                </a:solidFill>
                <a:effectLst/>
                <a:latin typeface="Courier New" panose="02070309020205020404" pitchFamily="49" charset="0"/>
              </a:rPr>
            </a:br>
            <a:endParaRPr lang="en-US" sz="2300" b="1" dirty="0">
              <a:solidFill>
                <a:srgbClr val="000000"/>
              </a:solidFill>
              <a:effectLst/>
              <a:latin typeface="Courier New" panose="02070309020205020404" pitchFamily="49" charset="0"/>
            </a:endParaRPr>
          </a:p>
          <a:p>
            <a:pPr marR="0" indent="-457200">
              <a:buFont typeface="+mj-lt"/>
              <a:buAutoNum type="arabicPeriod"/>
            </a:pPr>
            <a:r>
              <a:rPr lang="en-US" sz="2300" b="1" dirty="0">
                <a:solidFill>
                  <a:srgbClr val="7F0055"/>
                </a:solidFill>
                <a:effectLst/>
                <a:latin typeface="Courier New" panose="02070309020205020404" pitchFamily="49" charset="0"/>
              </a:rPr>
              <a:t>public</a:t>
            </a:r>
            <a:r>
              <a:rPr lang="en-US" sz="2300" b="1" dirty="0">
                <a:solidFill>
                  <a:srgbClr val="000000"/>
                </a:solidFill>
                <a:effectLst/>
                <a:latin typeface="Courier New" panose="02070309020205020404" pitchFamily="49" charset="0"/>
              </a:rPr>
              <a:t> </a:t>
            </a:r>
            <a:r>
              <a:rPr lang="en-US" sz="2300" b="1" dirty="0" err="1">
                <a:solidFill>
                  <a:srgbClr val="000000"/>
                </a:solidFill>
                <a:effectLst/>
                <a:latin typeface="Courier New" panose="02070309020205020404" pitchFamily="49" charset="0"/>
              </a:rPr>
              <a:t>MaxHeap</a:t>
            </a:r>
            <a:r>
              <a:rPr lang="en-US" sz="2300" b="1" dirty="0">
                <a:solidFill>
                  <a:srgbClr val="000000"/>
                </a:solidFill>
                <a:effectLst/>
                <a:latin typeface="Courier New" panose="02070309020205020404" pitchFamily="49" charset="0"/>
              </a:rPr>
              <a:t>(</a:t>
            </a:r>
            <a:r>
              <a:rPr lang="en-US" sz="2300" b="1" dirty="0">
                <a:solidFill>
                  <a:srgbClr val="7F0055"/>
                </a:solidFill>
                <a:effectLst/>
                <a:latin typeface="Courier New" panose="02070309020205020404" pitchFamily="49" charset="0"/>
              </a:rPr>
              <a:t>int</a:t>
            </a:r>
            <a:r>
              <a:rPr lang="en-US" sz="2300" b="1" dirty="0">
                <a:solidFill>
                  <a:srgbClr val="000000"/>
                </a:solidFill>
                <a:effectLst/>
                <a:latin typeface="Courier New" panose="02070309020205020404" pitchFamily="49" charset="0"/>
              </a:rPr>
              <a:t> </a:t>
            </a:r>
            <a:r>
              <a:rPr lang="en-US" sz="2300" b="1" dirty="0">
                <a:solidFill>
                  <a:srgbClr val="6A3E3E"/>
                </a:solidFill>
                <a:effectLst/>
                <a:latin typeface="Courier New" panose="02070309020205020404" pitchFamily="49" charset="0"/>
              </a:rPr>
              <a:t>capacity</a:t>
            </a:r>
            <a:r>
              <a:rPr lang="en-US" sz="2300" b="1" dirty="0">
                <a:solidFill>
                  <a:srgbClr val="000000"/>
                </a:solidFill>
                <a:effectLst/>
                <a:latin typeface="Courier New" panose="02070309020205020404" pitchFamily="49" charset="0"/>
              </a:rPr>
              <a:t>) {</a:t>
            </a:r>
          </a:p>
          <a:p>
            <a:pPr marR="0" indent="-457200">
              <a:buFont typeface="+mj-lt"/>
              <a:buAutoNum type="arabicPeriod"/>
            </a:pPr>
            <a:r>
              <a:rPr lang="en-US" sz="2300" b="1" dirty="0" err="1">
                <a:solidFill>
                  <a:srgbClr val="7F0055"/>
                </a:solidFill>
                <a:effectLst/>
                <a:latin typeface="Courier New" panose="02070309020205020404" pitchFamily="49" charset="0"/>
              </a:rPr>
              <a:t>this</a:t>
            </a:r>
            <a:r>
              <a:rPr lang="en-US" sz="2300" b="1" dirty="0" err="1">
                <a:solidFill>
                  <a:srgbClr val="000000"/>
                </a:solidFill>
                <a:effectLst/>
                <a:latin typeface="Courier New" panose="02070309020205020404" pitchFamily="49" charset="0"/>
              </a:rPr>
              <a:t>.</a:t>
            </a:r>
            <a:r>
              <a:rPr lang="en-US" sz="2300" b="1" dirty="0" err="1">
                <a:solidFill>
                  <a:srgbClr val="0000C0"/>
                </a:solidFill>
                <a:effectLst/>
                <a:latin typeface="Courier New" panose="02070309020205020404" pitchFamily="49" charset="0"/>
              </a:rPr>
              <a:t>capacity</a:t>
            </a:r>
            <a:r>
              <a:rPr lang="en-US" sz="2300" b="1" dirty="0">
                <a:solidFill>
                  <a:srgbClr val="000000"/>
                </a:solidFill>
                <a:effectLst/>
                <a:latin typeface="Courier New" panose="02070309020205020404" pitchFamily="49" charset="0"/>
              </a:rPr>
              <a:t> = </a:t>
            </a:r>
            <a:r>
              <a:rPr lang="en-US" sz="2300" b="1" dirty="0">
                <a:solidFill>
                  <a:srgbClr val="6A3E3E"/>
                </a:solidFill>
                <a:effectLst/>
                <a:latin typeface="Courier New" panose="02070309020205020404" pitchFamily="49" charset="0"/>
              </a:rPr>
              <a:t>capacity</a:t>
            </a:r>
            <a:r>
              <a:rPr lang="en-US" sz="2300" b="1" dirty="0">
                <a:solidFill>
                  <a:srgbClr val="000000"/>
                </a:solidFill>
                <a:effectLst/>
                <a:latin typeface="Courier New" panose="02070309020205020404" pitchFamily="49" charset="0"/>
              </a:rPr>
              <a:t>;</a:t>
            </a:r>
          </a:p>
          <a:p>
            <a:pPr marR="0" indent="-457200">
              <a:buFont typeface="+mj-lt"/>
              <a:buAutoNum type="arabicPeriod"/>
            </a:pPr>
            <a:r>
              <a:rPr lang="en-US" sz="2300" b="1" dirty="0" err="1">
                <a:solidFill>
                  <a:srgbClr val="7F0055"/>
                </a:solidFill>
                <a:effectLst/>
                <a:latin typeface="Courier New" panose="02070309020205020404" pitchFamily="49" charset="0"/>
              </a:rPr>
              <a:t>this</a:t>
            </a:r>
            <a:r>
              <a:rPr lang="en-US" sz="2300" b="1" dirty="0" err="1">
                <a:solidFill>
                  <a:srgbClr val="000000"/>
                </a:solidFill>
                <a:effectLst/>
                <a:latin typeface="Courier New" panose="02070309020205020404" pitchFamily="49" charset="0"/>
              </a:rPr>
              <a:t>.</a:t>
            </a:r>
            <a:r>
              <a:rPr lang="en-US" sz="2300" b="1" dirty="0" err="1">
                <a:solidFill>
                  <a:srgbClr val="0000C0"/>
                </a:solidFill>
                <a:effectLst/>
                <a:latin typeface="Courier New" panose="02070309020205020404" pitchFamily="49" charset="0"/>
              </a:rPr>
              <a:t>size</a:t>
            </a:r>
            <a:r>
              <a:rPr lang="en-US" sz="2300" b="1" dirty="0">
                <a:solidFill>
                  <a:srgbClr val="000000"/>
                </a:solidFill>
                <a:effectLst/>
                <a:latin typeface="Courier New" panose="02070309020205020404" pitchFamily="49" charset="0"/>
              </a:rPr>
              <a:t> = 0;</a:t>
            </a:r>
          </a:p>
          <a:p>
            <a:pPr marR="0" indent="-457200">
              <a:buFont typeface="+mj-lt"/>
              <a:buAutoNum type="arabicPeriod"/>
            </a:pPr>
            <a:r>
              <a:rPr lang="en-US" sz="2300" b="1" dirty="0">
                <a:solidFill>
                  <a:srgbClr val="0000C0"/>
                </a:solidFill>
                <a:effectLst/>
                <a:latin typeface="Courier New" panose="02070309020205020404" pitchFamily="49" charset="0"/>
              </a:rPr>
              <a:t>heap</a:t>
            </a:r>
            <a:r>
              <a:rPr lang="en-US" sz="2300" b="1" dirty="0">
                <a:solidFill>
                  <a:srgbClr val="000000"/>
                </a:solidFill>
                <a:effectLst/>
                <a:latin typeface="Courier New" panose="02070309020205020404" pitchFamily="49" charset="0"/>
              </a:rPr>
              <a:t> = </a:t>
            </a:r>
            <a:r>
              <a:rPr lang="en-US" sz="2300" b="1" dirty="0">
                <a:solidFill>
                  <a:srgbClr val="7F0055"/>
                </a:solidFill>
                <a:effectLst/>
                <a:latin typeface="Courier New" panose="02070309020205020404" pitchFamily="49" charset="0"/>
              </a:rPr>
              <a:t>new</a:t>
            </a:r>
            <a:r>
              <a:rPr lang="en-US" sz="2300" b="1" dirty="0">
                <a:solidFill>
                  <a:srgbClr val="000000"/>
                </a:solidFill>
                <a:effectLst/>
                <a:latin typeface="Courier New" panose="02070309020205020404" pitchFamily="49" charset="0"/>
              </a:rPr>
              <a:t> </a:t>
            </a:r>
            <a:r>
              <a:rPr lang="en-US" sz="2300" b="1" dirty="0">
                <a:solidFill>
                  <a:srgbClr val="7F0055"/>
                </a:solidFill>
                <a:effectLst/>
                <a:latin typeface="Courier New" panose="02070309020205020404" pitchFamily="49" charset="0"/>
              </a:rPr>
              <a:t>int</a:t>
            </a:r>
            <a:r>
              <a:rPr lang="en-US" sz="2300" b="1" dirty="0">
                <a:solidFill>
                  <a:srgbClr val="000000"/>
                </a:solidFill>
                <a:effectLst/>
                <a:latin typeface="Courier New" panose="02070309020205020404" pitchFamily="49" charset="0"/>
              </a:rPr>
              <a:t>[</a:t>
            </a:r>
            <a:r>
              <a:rPr lang="en-US" sz="2300" b="1" dirty="0">
                <a:solidFill>
                  <a:srgbClr val="6A3E3E"/>
                </a:solidFill>
                <a:effectLst/>
                <a:latin typeface="Courier New" panose="02070309020205020404" pitchFamily="49" charset="0"/>
              </a:rPr>
              <a:t>capacity</a:t>
            </a:r>
            <a:r>
              <a:rPr lang="en-US" sz="2300" b="1" dirty="0">
                <a:solidFill>
                  <a:srgbClr val="000000"/>
                </a:solidFill>
                <a:effectLst/>
                <a:latin typeface="Courier New" panose="02070309020205020404" pitchFamily="49" charset="0"/>
              </a:rPr>
              <a:t>];</a:t>
            </a:r>
          </a:p>
          <a:p>
            <a:pPr marR="0" indent="-457200">
              <a:buFont typeface="+mj-lt"/>
              <a:buAutoNum type="arabicPeriod"/>
            </a:pPr>
            <a:r>
              <a:rPr lang="en-US" sz="2300" b="1" dirty="0">
                <a:solidFill>
                  <a:srgbClr val="000000"/>
                </a:solidFill>
                <a:effectLst/>
                <a:latin typeface="Courier New" panose="02070309020205020404" pitchFamily="49" charset="0"/>
              </a:rPr>
              <a:t>}</a:t>
            </a:r>
          </a:p>
          <a:p>
            <a:pPr marL="457200" indent="-457200">
              <a:buFont typeface="+mj-lt"/>
              <a:buAutoNum type="arabicPeriod"/>
            </a:pPr>
            <a:endParaRPr lang="en-IN" sz="2300" b="1" dirty="0"/>
          </a:p>
        </p:txBody>
      </p:sp>
    </p:spTree>
    <p:extLst>
      <p:ext uri="{BB962C8B-B14F-4D97-AF65-F5344CB8AC3E}">
        <p14:creationId xmlns:p14="http://schemas.microsoft.com/office/powerpoint/2010/main" val="347398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9EDC8-FA40-9EE5-BD46-C91AA24D3176}"/>
              </a:ext>
            </a:extLst>
          </p:cNvPr>
          <p:cNvSpPr>
            <a:spLocks noGrp="1"/>
          </p:cNvSpPr>
          <p:nvPr>
            <p:ph idx="1"/>
          </p:nvPr>
        </p:nvSpPr>
        <p:spPr>
          <a:xfrm>
            <a:off x="838200" y="206476"/>
            <a:ext cx="10515600" cy="6651523"/>
          </a:xfrm>
        </p:spPr>
        <p:txBody>
          <a:bodyPr>
            <a:noAutofit/>
          </a:bodyPr>
          <a:lstStyle/>
          <a:p>
            <a:pPr marR="0" indent="-457200">
              <a:buFont typeface="+mj-lt"/>
              <a:buAutoNum type="arabicPeriod" startAt="11"/>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parent(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index</a:t>
            </a:r>
            <a:r>
              <a:rPr lang="en-IN" sz="2000" b="1" dirty="0">
                <a:solidFill>
                  <a:srgbClr val="000000"/>
                </a:solidFill>
                <a:effectLst/>
                <a:latin typeface="Courier New" panose="02070309020205020404" pitchFamily="49" charset="0"/>
              </a:rPr>
              <a:t>) {</a:t>
            </a:r>
          </a:p>
          <a:p>
            <a:pPr marR="0" indent="-457200">
              <a:buFont typeface="+mj-lt"/>
              <a:buAutoNum type="arabicPeriod" startAt="11"/>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index</a:t>
            </a:r>
            <a:r>
              <a:rPr lang="en-IN" sz="2000" b="1" dirty="0">
                <a:solidFill>
                  <a:srgbClr val="000000"/>
                </a:solidFill>
                <a:effectLst/>
                <a:latin typeface="Courier New" panose="02070309020205020404" pitchFamily="49" charset="0"/>
              </a:rPr>
              <a:t> - 1) / 2;</a:t>
            </a:r>
          </a:p>
          <a:p>
            <a:pPr marR="0" indent="-457200">
              <a:buFont typeface="+mj-lt"/>
              <a:buAutoNum type="arabicPeriod" startAt="11"/>
            </a:pPr>
            <a:r>
              <a:rPr lang="en-IN" sz="2000" b="1" dirty="0">
                <a:solidFill>
                  <a:srgbClr val="000000"/>
                </a:solidFill>
                <a:effectLst/>
                <a:latin typeface="Courier New" panose="02070309020205020404" pitchFamily="49" charset="0"/>
              </a:rPr>
              <a:t>}</a:t>
            </a:r>
            <a:br>
              <a:rPr lang="en-IN" sz="2000" b="1" dirty="0">
                <a:solidFill>
                  <a:srgbClr val="000000"/>
                </a:solidFill>
                <a:effectLst/>
                <a:latin typeface="Courier New" panose="02070309020205020404" pitchFamily="49" charset="0"/>
              </a:rPr>
            </a:br>
            <a:endParaRPr lang="en-IN" sz="2000" b="1" dirty="0">
              <a:solidFill>
                <a:srgbClr val="000000"/>
              </a:solidFill>
              <a:effectLst/>
              <a:latin typeface="Courier New" panose="02070309020205020404" pitchFamily="49" charset="0"/>
            </a:endParaRPr>
          </a:p>
          <a:p>
            <a:pPr marR="0" indent="-457200">
              <a:buFont typeface="+mj-lt"/>
              <a:buAutoNum type="arabicPeriod" startAt="11"/>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leftChild</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index</a:t>
            </a:r>
            <a:r>
              <a:rPr lang="en-IN" sz="2000" b="1" dirty="0">
                <a:solidFill>
                  <a:srgbClr val="000000"/>
                </a:solidFill>
                <a:effectLst/>
                <a:latin typeface="Courier New" panose="02070309020205020404" pitchFamily="49" charset="0"/>
              </a:rPr>
              <a:t>) {</a:t>
            </a:r>
          </a:p>
          <a:p>
            <a:pPr marR="0" indent="-457200">
              <a:buFont typeface="+mj-lt"/>
              <a:buAutoNum type="arabicPeriod" startAt="11"/>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 2 * </a:t>
            </a:r>
            <a:r>
              <a:rPr lang="en-IN" sz="2000" b="1" dirty="0">
                <a:solidFill>
                  <a:srgbClr val="6A3E3E"/>
                </a:solidFill>
                <a:effectLst/>
                <a:latin typeface="Courier New" panose="02070309020205020404" pitchFamily="49" charset="0"/>
              </a:rPr>
              <a:t>index</a:t>
            </a:r>
            <a:r>
              <a:rPr lang="en-IN" sz="2000" b="1" dirty="0">
                <a:solidFill>
                  <a:srgbClr val="000000"/>
                </a:solidFill>
                <a:effectLst/>
                <a:latin typeface="Courier New" panose="02070309020205020404" pitchFamily="49" charset="0"/>
              </a:rPr>
              <a:t> + 1;</a:t>
            </a:r>
          </a:p>
          <a:p>
            <a:pPr marR="0" indent="-457200">
              <a:buFont typeface="+mj-lt"/>
              <a:buAutoNum type="arabicPeriod" startAt="11"/>
            </a:pPr>
            <a:r>
              <a:rPr lang="en-IN" sz="2000" b="1" dirty="0">
                <a:solidFill>
                  <a:srgbClr val="000000"/>
                </a:solidFill>
                <a:effectLst/>
                <a:latin typeface="Courier New" panose="02070309020205020404" pitchFamily="49" charset="0"/>
              </a:rPr>
              <a:t>}</a:t>
            </a:r>
            <a:br>
              <a:rPr lang="en-IN" sz="2000" b="1" dirty="0">
                <a:solidFill>
                  <a:srgbClr val="000000"/>
                </a:solidFill>
                <a:effectLst/>
                <a:latin typeface="Courier New" panose="02070309020205020404" pitchFamily="49" charset="0"/>
              </a:rPr>
            </a:br>
            <a:endParaRPr lang="en-IN" sz="2000" b="1" dirty="0">
              <a:solidFill>
                <a:srgbClr val="000000"/>
              </a:solidFill>
              <a:effectLst/>
              <a:latin typeface="Courier New" panose="02070309020205020404" pitchFamily="49" charset="0"/>
            </a:endParaRPr>
          </a:p>
          <a:p>
            <a:pPr marR="0" indent="-457200">
              <a:buFont typeface="+mj-lt"/>
              <a:buAutoNum type="arabicPeriod" startAt="11"/>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rightChild</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index</a:t>
            </a:r>
            <a:r>
              <a:rPr lang="en-IN" sz="2000" b="1" dirty="0">
                <a:solidFill>
                  <a:srgbClr val="000000"/>
                </a:solidFill>
                <a:effectLst/>
                <a:latin typeface="Courier New" panose="02070309020205020404" pitchFamily="49" charset="0"/>
              </a:rPr>
              <a:t>) {</a:t>
            </a:r>
          </a:p>
          <a:p>
            <a:pPr marR="0" indent="-457200">
              <a:buFont typeface="+mj-lt"/>
              <a:buAutoNum type="arabicPeriod" startAt="11"/>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 2 * </a:t>
            </a:r>
            <a:r>
              <a:rPr lang="en-IN" sz="2000" b="1" dirty="0">
                <a:solidFill>
                  <a:srgbClr val="6A3E3E"/>
                </a:solidFill>
                <a:effectLst/>
                <a:latin typeface="Courier New" panose="02070309020205020404" pitchFamily="49" charset="0"/>
              </a:rPr>
              <a:t>index</a:t>
            </a:r>
            <a:r>
              <a:rPr lang="en-IN" sz="2000" b="1" dirty="0">
                <a:solidFill>
                  <a:srgbClr val="000000"/>
                </a:solidFill>
                <a:effectLst/>
                <a:latin typeface="Courier New" panose="02070309020205020404" pitchFamily="49" charset="0"/>
              </a:rPr>
              <a:t> + 2;</a:t>
            </a:r>
          </a:p>
          <a:p>
            <a:pPr marR="0" indent="-457200">
              <a:buFont typeface="+mj-lt"/>
              <a:buAutoNum type="arabicPeriod" startAt="11"/>
            </a:pPr>
            <a:r>
              <a:rPr lang="en-IN" sz="2000" b="1" dirty="0">
                <a:solidFill>
                  <a:srgbClr val="000000"/>
                </a:solidFill>
                <a:effectLst/>
                <a:latin typeface="Courier New" panose="02070309020205020404" pitchFamily="49" charset="0"/>
              </a:rPr>
              <a:t>}</a:t>
            </a:r>
          </a:p>
          <a:p>
            <a:pPr marL="457200" marR="0" indent="-457200">
              <a:buFont typeface="+mj-lt"/>
              <a:buAutoNum type="arabicPeriod" startAt="11"/>
            </a:pPr>
            <a:endParaRPr lang="en-IN" sz="2000" b="1" dirty="0">
              <a:solidFill>
                <a:srgbClr val="000000"/>
              </a:solidFill>
              <a:effectLst/>
              <a:latin typeface="Courier New" panose="02070309020205020404" pitchFamily="49" charset="0"/>
            </a:endParaRPr>
          </a:p>
          <a:p>
            <a:pPr marR="0" indent="-457200">
              <a:buFont typeface="+mj-lt"/>
              <a:buAutoNum type="arabicPeriod" startAt="11"/>
            </a:pP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swap(</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 {</a:t>
            </a:r>
          </a:p>
          <a:p>
            <a:pPr marR="0" indent="-457200">
              <a:buFont typeface="+mj-lt"/>
              <a:buAutoNum type="arabicPeriod" startAt="11"/>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temp</a:t>
            </a:r>
            <a:r>
              <a:rPr lang="en-IN" sz="2000" b="1" dirty="0">
                <a:solidFill>
                  <a:srgbClr val="000000"/>
                </a:solidFill>
                <a:effectLst/>
                <a:latin typeface="Courier New" panose="02070309020205020404" pitchFamily="49" charset="0"/>
              </a:rPr>
              <a:t> = </a:t>
            </a: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a:t>
            </a:r>
          </a:p>
          <a:p>
            <a:pPr marR="0" indent="-457200">
              <a:buFont typeface="+mj-lt"/>
              <a:buAutoNum type="arabicPeriod" startAt="11"/>
            </a:pP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a:t>
            </a: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a:t>
            </a:r>
          </a:p>
          <a:p>
            <a:pPr marR="0" indent="-457200">
              <a:buFont typeface="+mj-lt"/>
              <a:buAutoNum type="arabicPeriod" startAt="11"/>
            </a:pP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 = </a:t>
            </a:r>
            <a:r>
              <a:rPr lang="en-IN" sz="2000" b="1" dirty="0">
                <a:solidFill>
                  <a:srgbClr val="6A3E3E"/>
                </a:solidFill>
                <a:effectLst/>
                <a:latin typeface="Courier New" panose="02070309020205020404" pitchFamily="49" charset="0"/>
              </a:rPr>
              <a:t>temp</a:t>
            </a:r>
            <a:r>
              <a:rPr lang="en-IN" sz="2000" b="1" dirty="0">
                <a:solidFill>
                  <a:srgbClr val="000000"/>
                </a:solidFill>
                <a:effectLst/>
                <a:latin typeface="Courier New" panose="02070309020205020404" pitchFamily="49" charset="0"/>
              </a:rPr>
              <a:t>;</a:t>
            </a:r>
          </a:p>
          <a:p>
            <a:pPr marR="0" indent="-457200">
              <a:buFont typeface="+mj-lt"/>
              <a:buAutoNum type="arabicPeriod" startAt="11"/>
            </a:pPr>
            <a:r>
              <a:rPr lang="en-IN" sz="2000" b="1" dirty="0">
                <a:solidFill>
                  <a:srgbClr val="000000"/>
                </a:solidFill>
                <a:effectLst/>
                <a:latin typeface="Courier New" panose="02070309020205020404" pitchFamily="49" charset="0"/>
              </a:rPr>
              <a:t>}</a:t>
            </a:r>
          </a:p>
          <a:p>
            <a:pPr marL="457200" indent="-457200">
              <a:buFont typeface="+mj-lt"/>
              <a:buAutoNum type="arabicPeriod" startAt="11"/>
            </a:pPr>
            <a:endParaRPr lang="en-IN" sz="2000" b="1" dirty="0"/>
          </a:p>
        </p:txBody>
      </p:sp>
    </p:spTree>
    <p:extLst>
      <p:ext uri="{BB962C8B-B14F-4D97-AF65-F5344CB8AC3E}">
        <p14:creationId xmlns:p14="http://schemas.microsoft.com/office/powerpoint/2010/main" val="37603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76576-0DDF-A248-648D-0715E1376815}"/>
              </a:ext>
            </a:extLst>
          </p:cNvPr>
          <p:cNvSpPr>
            <a:spLocks noGrp="1"/>
          </p:cNvSpPr>
          <p:nvPr>
            <p:ph idx="1"/>
          </p:nvPr>
        </p:nvSpPr>
        <p:spPr>
          <a:xfrm>
            <a:off x="285135" y="453589"/>
            <a:ext cx="11838039" cy="5950821"/>
          </a:xfrm>
        </p:spPr>
        <p:txBody>
          <a:bodyPr>
            <a:noAutofit/>
          </a:bodyPr>
          <a:lstStyle/>
          <a:p>
            <a:pPr marL="114300" marR="0" indent="-342900">
              <a:buFont typeface="+mj-lt"/>
              <a:buAutoNum type="arabicPeriod" startAt="25"/>
            </a:pPr>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void</a:t>
            </a:r>
            <a:r>
              <a:rPr lang="en-IN" sz="2400" b="1" dirty="0">
                <a:solidFill>
                  <a:srgbClr val="000000"/>
                </a:solidFill>
                <a:effectLst/>
                <a:latin typeface="Courier New" panose="02070309020205020404" pitchFamily="49" charset="0"/>
              </a:rPr>
              <a:t> insert(</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value</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25"/>
            </a:pPr>
            <a:r>
              <a:rPr lang="en-IN" sz="2400" b="1" dirty="0">
                <a:solidFill>
                  <a:srgbClr val="7F0055"/>
                </a:solidFill>
                <a:effectLst/>
                <a:latin typeface="Courier New" panose="02070309020205020404" pitchFamily="49" charset="0"/>
              </a:rPr>
              <a:t>if</a:t>
            </a:r>
            <a:r>
              <a:rPr lang="en-IN" sz="2400" b="1" dirty="0">
                <a:solidFill>
                  <a:srgbClr val="000000"/>
                </a:solidFill>
                <a:effectLst/>
                <a:latin typeface="Courier New" panose="02070309020205020404" pitchFamily="49" charset="0"/>
              </a:rPr>
              <a:t> (</a:t>
            </a:r>
            <a:r>
              <a:rPr lang="en-IN" sz="2400" b="1" dirty="0">
                <a:solidFill>
                  <a:srgbClr val="0000C0"/>
                </a:solidFill>
                <a:effectLst/>
                <a:latin typeface="Courier New" panose="02070309020205020404" pitchFamily="49" charset="0"/>
              </a:rPr>
              <a:t>size</a:t>
            </a:r>
            <a:r>
              <a:rPr lang="en-IN" sz="2400" b="1" dirty="0">
                <a:solidFill>
                  <a:srgbClr val="000000"/>
                </a:solidFill>
                <a:effectLst/>
                <a:latin typeface="Courier New" panose="02070309020205020404" pitchFamily="49" charset="0"/>
              </a:rPr>
              <a:t> == </a:t>
            </a:r>
            <a:r>
              <a:rPr lang="en-IN" sz="2400" b="1" dirty="0">
                <a:solidFill>
                  <a:srgbClr val="0000C0"/>
                </a:solidFill>
                <a:effectLst/>
                <a:latin typeface="Courier New" panose="02070309020205020404" pitchFamily="49" charset="0"/>
              </a:rPr>
              <a:t>capacity</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25"/>
            </a:pPr>
            <a:r>
              <a:rPr lang="en-IN" sz="2400" b="1" dirty="0" err="1">
                <a:solidFill>
                  <a:srgbClr val="000000"/>
                </a:solidFill>
                <a:effectLst/>
                <a:latin typeface="Courier New" panose="02070309020205020404" pitchFamily="49" charset="0"/>
              </a:rPr>
              <a:t>System.</a:t>
            </a:r>
            <a:r>
              <a:rPr lang="en-IN" sz="2400" b="1" i="1" dirty="0" err="1">
                <a:solidFill>
                  <a:srgbClr val="0000C0"/>
                </a:solidFill>
                <a:effectLst/>
                <a:latin typeface="Courier New" panose="02070309020205020404" pitchFamily="49" charset="0"/>
              </a:rPr>
              <a:t>out</a:t>
            </a:r>
            <a:r>
              <a:rPr lang="en-IN" sz="2400" b="1" dirty="0" err="1">
                <a:solidFill>
                  <a:srgbClr val="000000"/>
                </a:solidFill>
                <a:effectLst/>
                <a:latin typeface="Courier New" panose="02070309020205020404" pitchFamily="49" charset="0"/>
              </a:rPr>
              <a:t>.println</a:t>
            </a:r>
            <a:r>
              <a:rPr lang="en-IN" sz="2400" b="1" dirty="0">
                <a:solidFill>
                  <a:srgbClr val="000000"/>
                </a:solidFill>
                <a:effectLst/>
                <a:latin typeface="Courier New" panose="02070309020205020404" pitchFamily="49" charset="0"/>
              </a:rPr>
              <a:t>(</a:t>
            </a:r>
            <a:r>
              <a:rPr lang="en-IN" sz="2400" b="1" dirty="0">
                <a:solidFill>
                  <a:srgbClr val="2A00FF"/>
                </a:solidFill>
                <a:effectLst/>
                <a:latin typeface="Courier New" panose="02070309020205020404" pitchFamily="49" charset="0"/>
              </a:rPr>
              <a:t>"Heap is full"</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7F0055"/>
                </a:solidFill>
                <a:effectLst/>
                <a:latin typeface="Courier New" panose="02070309020205020404" pitchFamily="49" charset="0"/>
              </a:rPr>
              <a:t>return</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0000C0"/>
                </a:solidFill>
                <a:effectLst/>
                <a:latin typeface="Courier New" panose="02070309020205020404" pitchFamily="49" charset="0"/>
              </a:rPr>
              <a:t>heap</a:t>
            </a:r>
            <a:r>
              <a:rPr lang="en-IN" sz="2400" b="1" dirty="0">
                <a:solidFill>
                  <a:srgbClr val="000000"/>
                </a:solidFill>
                <a:effectLst/>
                <a:latin typeface="Courier New" panose="02070309020205020404" pitchFamily="49" charset="0"/>
              </a:rPr>
              <a:t>[</a:t>
            </a:r>
            <a:r>
              <a:rPr lang="en-IN" sz="2400" b="1" dirty="0">
                <a:solidFill>
                  <a:srgbClr val="0000C0"/>
                </a:solidFill>
                <a:effectLst/>
                <a:latin typeface="Courier New" panose="02070309020205020404" pitchFamily="49" charset="0"/>
              </a:rPr>
              <a:t>size</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value</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 = </a:t>
            </a:r>
            <a:r>
              <a:rPr lang="en-IN" sz="2400" b="1" dirty="0">
                <a:solidFill>
                  <a:srgbClr val="0000C0"/>
                </a:solidFill>
                <a:effectLst/>
                <a:latin typeface="Courier New" panose="02070309020205020404" pitchFamily="49" charset="0"/>
              </a:rPr>
              <a:t>size</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0000C0"/>
                </a:solidFill>
                <a:effectLst/>
                <a:latin typeface="Courier New" panose="02070309020205020404" pitchFamily="49" charset="0"/>
              </a:rPr>
              <a:t>size</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7F0055"/>
                </a:solidFill>
                <a:effectLst/>
                <a:latin typeface="Courier New" panose="02070309020205020404" pitchFamily="49" charset="0"/>
              </a:rPr>
              <a:t>while</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 &gt; 0 &amp;&amp; </a:t>
            </a:r>
            <a:r>
              <a:rPr lang="en-IN" sz="2400" b="1" dirty="0">
                <a:solidFill>
                  <a:srgbClr val="0000C0"/>
                </a:solidFill>
                <a:effectLst/>
                <a:latin typeface="Courier New" panose="02070309020205020404" pitchFamily="49" charset="0"/>
              </a:rPr>
              <a:t>heap</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 &gt; </a:t>
            </a:r>
            <a:r>
              <a:rPr lang="en-IN" sz="2400" b="1" dirty="0">
                <a:solidFill>
                  <a:srgbClr val="0000C0"/>
                </a:solidFill>
                <a:effectLst/>
                <a:latin typeface="Courier New" panose="02070309020205020404" pitchFamily="49" charset="0"/>
              </a:rPr>
              <a:t>heap</a:t>
            </a:r>
            <a:r>
              <a:rPr lang="en-IN" sz="2400" b="1" dirty="0">
                <a:solidFill>
                  <a:srgbClr val="000000"/>
                </a:solidFill>
                <a:effectLst/>
                <a:latin typeface="Courier New" panose="02070309020205020404" pitchFamily="49" charset="0"/>
              </a:rPr>
              <a:t>[parent(</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25"/>
            </a:pPr>
            <a:r>
              <a:rPr lang="en-IN" sz="2400" b="1" dirty="0">
                <a:solidFill>
                  <a:srgbClr val="000000"/>
                </a:solidFill>
                <a:effectLst/>
                <a:latin typeface="Courier New" panose="02070309020205020404" pitchFamily="49" charset="0"/>
              </a:rPr>
              <a:t>swap(</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 parent(</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 = parent(</a:t>
            </a:r>
            <a:r>
              <a:rPr lang="en-IN" sz="2400" b="1" dirty="0">
                <a:solidFill>
                  <a:srgbClr val="6A3E3E"/>
                </a:solidFill>
                <a:effectLst/>
                <a:latin typeface="Courier New" panose="02070309020205020404" pitchFamily="49" charset="0"/>
              </a:rPr>
              <a:t>current</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000000"/>
                </a:solidFill>
                <a:effectLst/>
                <a:latin typeface="Courier New" panose="02070309020205020404" pitchFamily="49" charset="0"/>
              </a:rPr>
              <a:t>}</a:t>
            </a:r>
          </a:p>
          <a:p>
            <a:pPr marL="114300" marR="0" indent="-342900">
              <a:buFont typeface="+mj-lt"/>
              <a:buAutoNum type="arabicPeriod" startAt="25"/>
            </a:pPr>
            <a:r>
              <a:rPr lang="en-IN" sz="2400" b="1" dirty="0">
                <a:solidFill>
                  <a:srgbClr val="000000"/>
                </a:solidFill>
                <a:effectLst/>
                <a:latin typeface="Courier New" panose="02070309020205020404" pitchFamily="49" charset="0"/>
              </a:rPr>
              <a:t>}</a:t>
            </a:r>
          </a:p>
          <a:p>
            <a:pPr marL="514350" indent="-514350">
              <a:buFont typeface="+mj-lt"/>
              <a:buAutoNum type="arabicPeriod" startAt="25"/>
            </a:pPr>
            <a:endParaRPr lang="en-IN" sz="2400" b="1" dirty="0"/>
          </a:p>
        </p:txBody>
      </p:sp>
    </p:spTree>
    <p:extLst>
      <p:ext uri="{BB962C8B-B14F-4D97-AF65-F5344CB8AC3E}">
        <p14:creationId xmlns:p14="http://schemas.microsoft.com/office/powerpoint/2010/main" val="20310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A652-93A7-534E-F4BA-F45300EAAF9C}"/>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id="{D60800ED-EB8A-D822-0583-2AE91CAEC549}"/>
              </a:ext>
            </a:extLst>
          </p:cNvPr>
          <p:cNvSpPr>
            <a:spLocks noGrp="1"/>
          </p:cNvSpPr>
          <p:nvPr>
            <p:ph idx="1"/>
          </p:nvPr>
        </p:nvSpPr>
        <p:spPr>
          <a:xfrm>
            <a:off x="582561" y="2681032"/>
            <a:ext cx="10515600" cy="4351338"/>
          </a:xfrm>
        </p:spPr>
        <p:txBody>
          <a:bodyPr>
            <a:normAutofit/>
          </a:bodyPr>
          <a:lstStyle/>
          <a:p>
            <a:r>
              <a:rPr lang="en-IN" sz="3600" b="1" i="0" dirty="0">
                <a:solidFill>
                  <a:srgbClr val="333333"/>
                </a:solidFill>
                <a:effectLst/>
                <a:latin typeface="Times New Roman" panose="02020603050405020304" pitchFamily="18" charset="0"/>
                <a:cs typeface="Times New Roman" panose="02020603050405020304" pitchFamily="18" charset="0"/>
              </a:rPr>
              <a:t> Input-1    </a:t>
            </a:r>
            <a:r>
              <a:rPr lang="en-IN" sz="3600" i="0" dirty="0">
                <a:solidFill>
                  <a:srgbClr val="333333"/>
                </a:solidFill>
                <a:effectLst/>
                <a:latin typeface="Times New Roman" panose="02020603050405020304" pitchFamily="18" charset="0"/>
                <a:cs typeface="Times New Roman" panose="02020603050405020304" pitchFamily="18" charset="0"/>
              </a:rPr>
              <a:t>45, 15, 79, 90, 10, 55, 12, 20, 50</a:t>
            </a:r>
          </a:p>
          <a:p>
            <a:endParaRPr lang="en-IN" sz="3600" b="1" dirty="0">
              <a:solidFill>
                <a:srgbClr val="333333"/>
              </a:solidFill>
              <a:latin typeface="Times New Roman" panose="02020603050405020304" pitchFamily="18" charset="0"/>
              <a:cs typeface="Times New Roman" panose="02020603050405020304" pitchFamily="18" charset="0"/>
            </a:endParaRPr>
          </a:p>
          <a:p>
            <a:r>
              <a:rPr lang="en-IN" sz="3600" b="1" dirty="0">
                <a:solidFill>
                  <a:srgbClr val="333333"/>
                </a:solidFill>
                <a:latin typeface="Times New Roman" panose="02020603050405020304" pitchFamily="18" charset="0"/>
                <a:cs typeface="Times New Roman" panose="02020603050405020304" pitchFamily="18" charset="0"/>
              </a:rPr>
              <a:t>Input-2    </a:t>
            </a:r>
            <a:r>
              <a:rPr lang="en-IN" sz="3600" i="0" dirty="0">
                <a:solidFill>
                  <a:srgbClr val="474747"/>
                </a:solidFill>
                <a:effectLst/>
                <a:latin typeface="Times New Roman" panose="02020603050405020304" pitchFamily="18" charset="0"/>
                <a:cs typeface="Times New Roman" panose="02020603050405020304" pitchFamily="18" charset="0"/>
              </a:rPr>
              <a:t>28, 33, 38, 31, 43, 58, 48</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4723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E85244-EBCE-691A-1777-9558ACE29022}"/>
              </a:ext>
            </a:extLst>
          </p:cNvPr>
          <p:cNvSpPr>
            <a:spLocks noGrp="1"/>
          </p:cNvSpPr>
          <p:nvPr>
            <p:ph idx="1"/>
          </p:nvPr>
        </p:nvSpPr>
        <p:spPr>
          <a:xfrm>
            <a:off x="1" y="157316"/>
            <a:ext cx="12192000" cy="6700684"/>
          </a:xfrm>
        </p:spPr>
        <p:txBody>
          <a:bodyPr>
            <a:normAutofit/>
          </a:bodyPr>
          <a:lstStyle/>
          <a:p>
            <a:pPr marR="0" indent="-457200">
              <a:buFont typeface="+mj-lt"/>
              <a:buAutoNum type="arabicPeriod" startAt="38"/>
            </a:pP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extractMax</a:t>
            </a:r>
            <a:r>
              <a:rPr lang="en-IN" sz="2000" b="1" dirty="0">
                <a:solidFill>
                  <a:srgbClr val="000000"/>
                </a:solidFill>
                <a:effectLst/>
                <a:latin typeface="Courier New" panose="02070309020205020404" pitchFamily="49" charset="0"/>
              </a:rPr>
              <a:t>() {</a:t>
            </a:r>
          </a:p>
          <a:p>
            <a:pPr marR="0" indent="-457200">
              <a:buFont typeface="+mj-lt"/>
              <a:buAutoNum type="arabicPeriod" startAt="38"/>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a:solidFill>
                  <a:srgbClr val="0000C0"/>
                </a:solidFill>
                <a:effectLst/>
                <a:latin typeface="Courier New" panose="02070309020205020404" pitchFamily="49" charset="0"/>
              </a:rPr>
              <a:t>size</a:t>
            </a:r>
            <a:r>
              <a:rPr lang="en-IN" sz="2000" b="1" dirty="0">
                <a:solidFill>
                  <a:srgbClr val="000000"/>
                </a:solidFill>
                <a:effectLst/>
                <a:latin typeface="Courier New" panose="02070309020205020404" pitchFamily="49" charset="0"/>
              </a:rPr>
              <a:t> == 0) {</a:t>
            </a:r>
          </a:p>
          <a:p>
            <a:pPr marR="0" indent="-457200">
              <a:buFont typeface="+mj-lt"/>
              <a:buAutoNum type="arabicPeriod" startAt="38"/>
            </a:pPr>
            <a:r>
              <a:rPr lang="en-IN" sz="2000" b="1" dirty="0">
                <a:solidFill>
                  <a:srgbClr val="7F0055"/>
                </a:solidFill>
                <a:effectLst/>
                <a:latin typeface="Courier New" panose="02070309020205020404" pitchFamily="49" charset="0"/>
              </a:rPr>
              <a:t>throw</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IllegalStateException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"Heap is empty"</a:t>
            </a:r>
            <a:r>
              <a:rPr lang="en-IN" sz="2000" b="1" dirty="0">
                <a:solidFill>
                  <a:srgbClr val="000000"/>
                </a:solidFill>
                <a:effectLst/>
                <a:latin typeface="Courier New" panose="02070309020205020404" pitchFamily="49" charset="0"/>
              </a:rPr>
              <a:t>);</a:t>
            </a:r>
          </a:p>
          <a:p>
            <a:pPr marR="0" indent="-457200">
              <a:buFont typeface="+mj-lt"/>
              <a:buAutoNum type="arabicPeriod" startAt="38"/>
            </a:pPr>
            <a:r>
              <a:rPr lang="en-IN" sz="2000" b="1" dirty="0">
                <a:solidFill>
                  <a:srgbClr val="000000"/>
                </a:solidFill>
                <a:effectLst/>
                <a:latin typeface="Courier New" panose="02070309020205020404" pitchFamily="49" charset="0"/>
              </a:rPr>
              <a:t>}</a:t>
            </a:r>
          </a:p>
          <a:p>
            <a:pPr marR="0" indent="-457200">
              <a:buFont typeface="+mj-lt"/>
              <a:buAutoNum type="arabicPeriod" startAt="38"/>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max</a:t>
            </a:r>
            <a:r>
              <a:rPr lang="en-IN" sz="2000" b="1" dirty="0">
                <a:solidFill>
                  <a:srgbClr val="000000"/>
                </a:solidFill>
                <a:effectLst/>
                <a:latin typeface="Courier New" panose="02070309020205020404" pitchFamily="49" charset="0"/>
              </a:rPr>
              <a:t> = </a:t>
            </a: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[0];</a:t>
            </a:r>
          </a:p>
          <a:p>
            <a:pPr marR="0" indent="-457200">
              <a:buFont typeface="+mj-lt"/>
              <a:buAutoNum type="arabicPeriod" startAt="38"/>
            </a:pP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[0] = </a:t>
            </a: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a:t>
            </a:r>
            <a:r>
              <a:rPr lang="en-IN" sz="2000" b="1" dirty="0">
                <a:solidFill>
                  <a:srgbClr val="0000C0"/>
                </a:solidFill>
                <a:effectLst/>
                <a:latin typeface="Courier New" panose="02070309020205020404" pitchFamily="49" charset="0"/>
              </a:rPr>
              <a:t>size</a:t>
            </a:r>
            <a:r>
              <a:rPr lang="en-IN" sz="2000" b="1" dirty="0">
                <a:solidFill>
                  <a:srgbClr val="000000"/>
                </a:solidFill>
                <a:effectLst/>
                <a:latin typeface="Courier New" panose="02070309020205020404" pitchFamily="49" charset="0"/>
              </a:rPr>
              <a:t> - 1];</a:t>
            </a:r>
          </a:p>
          <a:p>
            <a:pPr marR="0" indent="-457200">
              <a:buFont typeface="+mj-lt"/>
              <a:buAutoNum type="arabicPeriod" startAt="38"/>
            </a:pPr>
            <a:r>
              <a:rPr lang="en-IN" sz="2000" b="1" dirty="0">
                <a:solidFill>
                  <a:srgbClr val="0000C0"/>
                </a:solidFill>
                <a:effectLst/>
                <a:latin typeface="Courier New" panose="02070309020205020404" pitchFamily="49" charset="0"/>
              </a:rPr>
              <a:t>size</a:t>
            </a:r>
            <a:r>
              <a:rPr lang="en-IN" sz="2000" b="1" dirty="0">
                <a:solidFill>
                  <a:srgbClr val="000000"/>
                </a:solidFill>
                <a:effectLst/>
                <a:latin typeface="Courier New" panose="02070309020205020404" pitchFamily="49" charset="0"/>
              </a:rPr>
              <a:t>--;</a:t>
            </a:r>
          </a:p>
          <a:p>
            <a:pPr marR="0" indent="-457200">
              <a:buFont typeface="+mj-lt"/>
              <a:buAutoNum type="arabicPeriod" startAt="38"/>
            </a:pPr>
            <a:r>
              <a:rPr lang="en-IN" sz="2000" b="1" dirty="0" err="1">
                <a:solidFill>
                  <a:srgbClr val="000000"/>
                </a:solidFill>
                <a:effectLst/>
                <a:latin typeface="Courier New" panose="02070309020205020404" pitchFamily="49" charset="0"/>
              </a:rPr>
              <a:t>heapify</a:t>
            </a:r>
            <a:r>
              <a:rPr lang="en-IN" sz="2000" b="1" dirty="0">
                <a:solidFill>
                  <a:srgbClr val="000000"/>
                </a:solidFill>
                <a:effectLst/>
                <a:latin typeface="Courier New" panose="02070309020205020404" pitchFamily="49" charset="0"/>
              </a:rPr>
              <a:t>(0);</a:t>
            </a:r>
          </a:p>
          <a:p>
            <a:pPr marR="0" indent="-457200">
              <a:buFont typeface="+mj-lt"/>
              <a:buAutoNum type="arabicPeriod" startAt="38"/>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max</a:t>
            </a:r>
            <a:r>
              <a:rPr lang="en-IN" sz="2000" b="1" dirty="0">
                <a:solidFill>
                  <a:srgbClr val="000000"/>
                </a:solidFill>
                <a:effectLst/>
                <a:latin typeface="Courier New" panose="02070309020205020404" pitchFamily="49" charset="0"/>
              </a:rPr>
              <a:t>;</a:t>
            </a:r>
          </a:p>
          <a:p>
            <a:pPr marR="0" indent="-457200">
              <a:buFont typeface="+mj-lt"/>
              <a:buAutoNum type="arabicPeriod" startAt="38"/>
            </a:pPr>
            <a:r>
              <a:rPr lang="en-IN" sz="2000" b="1" dirty="0">
                <a:solidFill>
                  <a:srgbClr val="000000"/>
                </a:solidFill>
                <a:effectLst/>
                <a:latin typeface="Courier New" panose="02070309020205020404" pitchFamily="49" charset="0"/>
              </a:rPr>
              <a:t>}</a:t>
            </a:r>
          </a:p>
          <a:p>
            <a:pPr marR="0" indent="-457200">
              <a:buFont typeface="+mj-lt"/>
              <a:buAutoNum type="arabicPeriod" startAt="38"/>
            </a:pPr>
            <a:endParaRPr lang="en-IN" sz="2000" b="1" dirty="0">
              <a:solidFill>
                <a:srgbClr val="000000"/>
              </a:solidFill>
              <a:effectLst/>
              <a:latin typeface="Courier New" panose="02070309020205020404" pitchFamily="49" charset="0"/>
            </a:endParaRPr>
          </a:p>
          <a:p>
            <a:pPr marR="0" indent="-457200">
              <a:buFont typeface="+mj-lt"/>
              <a:buAutoNum type="arabicPeriod" startAt="38"/>
            </a:pP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printHeap</a:t>
            </a:r>
            <a:r>
              <a:rPr lang="en-IN" sz="2000" b="1" dirty="0">
                <a:solidFill>
                  <a:srgbClr val="000000"/>
                </a:solidFill>
                <a:effectLst/>
                <a:latin typeface="Courier New" panose="02070309020205020404" pitchFamily="49" charset="0"/>
              </a:rPr>
              <a:t>() {</a:t>
            </a:r>
          </a:p>
          <a:p>
            <a:pPr marR="0" indent="-457200">
              <a:buFont typeface="+mj-lt"/>
              <a:buAutoNum type="arabicPeriod" startAt="38"/>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err="1">
                <a:solidFill>
                  <a:srgbClr val="000000"/>
                </a:solidFill>
                <a:effectLst/>
                <a:latin typeface="Courier New" panose="02070309020205020404" pitchFamily="49" charset="0"/>
              </a:rPr>
              <a:t>Arrays.</a:t>
            </a:r>
            <a:r>
              <a:rPr lang="en-IN" sz="2000" b="1" i="1" dirty="0" err="1">
                <a:solidFill>
                  <a:srgbClr val="000000"/>
                </a:solidFill>
                <a:effectLst/>
                <a:latin typeface="Courier New" panose="02070309020205020404" pitchFamily="49" charset="0"/>
              </a:rPr>
              <a:t>toString</a:t>
            </a:r>
            <a:r>
              <a:rPr lang="en-IN" sz="2000" b="1" dirty="0">
                <a:solidFill>
                  <a:srgbClr val="000000"/>
                </a:solidFill>
                <a:effectLst/>
                <a:latin typeface="Courier New" panose="02070309020205020404" pitchFamily="49" charset="0"/>
              </a:rPr>
              <a:t>(</a:t>
            </a:r>
            <a:r>
              <a:rPr lang="en-IN" sz="2000" b="1" dirty="0" err="1">
                <a:solidFill>
                  <a:srgbClr val="000000"/>
                </a:solidFill>
                <a:effectLst/>
                <a:latin typeface="Courier New" panose="02070309020205020404" pitchFamily="49" charset="0"/>
              </a:rPr>
              <a:t>Arrays.</a:t>
            </a:r>
            <a:r>
              <a:rPr lang="en-IN" sz="2000" b="1" i="1" dirty="0" err="1">
                <a:solidFill>
                  <a:srgbClr val="000000"/>
                </a:solidFill>
                <a:effectLst/>
                <a:latin typeface="Courier New" panose="02070309020205020404" pitchFamily="49" charset="0"/>
              </a:rPr>
              <a:t>copyOfRange</a:t>
            </a:r>
            <a:r>
              <a:rPr lang="en-IN" sz="2000" b="1" dirty="0">
                <a:solidFill>
                  <a:srgbClr val="000000"/>
                </a:solidFill>
                <a:effectLst/>
                <a:latin typeface="Courier New" panose="02070309020205020404" pitchFamily="49" charset="0"/>
              </a:rPr>
              <a:t>(</a:t>
            </a:r>
            <a:r>
              <a:rPr lang="en-IN" sz="2000" b="1" dirty="0">
                <a:solidFill>
                  <a:srgbClr val="0000C0"/>
                </a:solidFill>
                <a:effectLst/>
                <a:latin typeface="Courier New" panose="02070309020205020404" pitchFamily="49" charset="0"/>
              </a:rPr>
              <a:t>heap</a:t>
            </a:r>
            <a:r>
              <a:rPr lang="en-IN" sz="2000" b="1" dirty="0">
                <a:solidFill>
                  <a:srgbClr val="000000"/>
                </a:solidFill>
                <a:effectLst/>
                <a:latin typeface="Courier New" panose="02070309020205020404" pitchFamily="49" charset="0"/>
              </a:rPr>
              <a:t>, 0, </a:t>
            </a:r>
            <a:r>
              <a:rPr lang="en-IN" sz="2000" b="1" dirty="0">
                <a:solidFill>
                  <a:srgbClr val="0000C0"/>
                </a:solidFill>
                <a:effectLst/>
                <a:latin typeface="Courier New" panose="02070309020205020404" pitchFamily="49" charset="0"/>
              </a:rPr>
              <a:t>size</a:t>
            </a:r>
            <a:r>
              <a:rPr lang="en-IN" sz="2000" b="1" dirty="0">
                <a:solidFill>
                  <a:srgbClr val="000000"/>
                </a:solidFill>
                <a:effectLst/>
                <a:latin typeface="Courier New" panose="02070309020205020404" pitchFamily="49" charset="0"/>
              </a:rPr>
              <a:t>)));</a:t>
            </a:r>
          </a:p>
          <a:p>
            <a:pPr marR="0" indent="-457200">
              <a:buFont typeface="+mj-lt"/>
              <a:buAutoNum type="arabicPeriod" startAt="38"/>
            </a:pPr>
            <a:r>
              <a:rPr lang="en-IN" sz="2000" b="1" dirty="0">
                <a:solidFill>
                  <a:srgbClr val="000000"/>
                </a:solidFill>
                <a:effectLst/>
                <a:latin typeface="Courier New" panose="02070309020205020404" pitchFamily="49" charset="0"/>
              </a:rPr>
              <a:t>}</a:t>
            </a:r>
          </a:p>
          <a:p>
            <a:pPr marL="457200" indent="-457200">
              <a:buFont typeface="+mj-lt"/>
              <a:buAutoNum type="arabicPeriod" startAt="38"/>
            </a:pPr>
            <a:endParaRPr lang="en-IN" sz="2000" b="1" dirty="0"/>
          </a:p>
        </p:txBody>
      </p:sp>
    </p:spTree>
    <p:extLst>
      <p:ext uri="{BB962C8B-B14F-4D97-AF65-F5344CB8AC3E}">
        <p14:creationId xmlns:p14="http://schemas.microsoft.com/office/powerpoint/2010/main" val="307559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C80B2-DC46-F302-2131-85E45C5DECE3}"/>
              </a:ext>
            </a:extLst>
          </p:cNvPr>
          <p:cNvSpPr>
            <a:spLocks noGrp="1"/>
          </p:cNvSpPr>
          <p:nvPr>
            <p:ph idx="1"/>
          </p:nvPr>
        </p:nvSpPr>
        <p:spPr>
          <a:xfrm>
            <a:off x="838200" y="226142"/>
            <a:ext cx="10515600" cy="6631858"/>
          </a:xfrm>
        </p:spPr>
        <p:txBody>
          <a:bodyPr>
            <a:noAutofit/>
          </a:bodyPr>
          <a:lstStyle/>
          <a:p>
            <a:pPr marL="114300" marR="0" indent="-342900">
              <a:buFont typeface="+mj-lt"/>
              <a:buAutoNum type="arabicPeriod" startAt="51"/>
            </a:pPr>
            <a:r>
              <a:rPr lang="en-IN" sz="2100" b="1" dirty="0">
                <a:solidFill>
                  <a:srgbClr val="7F0055"/>
                </a:solidFill>
                <a:effectLst/>
                <a:latin typeface="Courier New" panose="02070309020205020404" pitchFamily="49" charset="0"/>
              </a:rPr>
              <a:t>void</a:t>
            </a:r>
            <a:r>
              <a:rPr lang="en-IN" sz="2100" b="1" dirty="0">
                <a:solidFill>
                  <a:srgbClr val="000000"/>
                </a:solidFill>
                <a:effectLst/>
                <a:latin typeface="Courier New" panose="02070309020205020404" pitchFamily="49" charset="0"/>
              </a:rPr>
              <a:t> </a:t>
            </a:r>
            <a:r>
              <a:rPr lang="en-IN" sz="2100" b="1" dirty="0" err="1">
                <a:solidFill>
                  <a:srgbClr val="000000"/>
                </a:solidFill>
                <a:effectLst/>
                <a:latin typeface="Courier New" panose="02070309020205020404" pitchFamily="49" charset="0"/>
              </a:rPr>
              <a:t>heapify</a:t>
            </a:r>
            <a:r>
              <a:rPr lang="en-IN" sz="2100" b="1" dirty="0">
                <a:solidFill>
                  <a:srgbClr val="000000"/>
                </a:solidFill>
                <a:effectLst/>
                <a:latin typeface="Courier New" panose="02070309020205020404" pitchFamily="49" charset="0"/>
              </a:rPr>
              <a:t>(</a:t>
            </a:r>
            <a:r>
              <a:rPr lang="en-IN" sz="2100" b="1" dirty="0">
                <a:solidFill>
                  <a:srgbClr val="7F0055"/>
                </a:solidFill>
                <a:effectLst/>
                <a:latin typeface="Courier New" panose="02070309020205020404" pitchFamily="49" charset="0"/>
              </a:rPr>
              <a:t>int</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index</a:t>
            </a:r>
            <a:r>
              <a:rPr lang="en-IN" sz="2100" b="1" dirty="0">
                <a:solidFill>
                  <a:srgbClr val="000000"/>
                </a:solidFill>
                <a:effectLst/>
                <a:latin typeface="Courier New" panose="02070309020205020404" pitchFamily="49" charset="0"/>
              </a:rPr>
              <a:t>) {</a:t>
            </a:r>
          </a:p>
          <a:p>
            <a:pPr marL="114300" marR="0" indent="-342900">
              <a:buFont typeface="+mj-lt"/>
              <a:buAutoNum type="arabicPeriod" startAt="51"/>
            </a:pPr>
            <a:r>
              <a:rPr lang="en-IN" sz="2100" b="1" dirty="0">
                <a:solidFill>
                  <a:srgbClr val="7F0055"/>
                </a:solidFill>
                <a:effectLst/>
                <a:latin typeface="Courier New" panose="02070309020205020404" pitchFamily="49" charset="0"/>
              </a:rPr>
              <a:t>int</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 = </a:t>
            </a:r>
            <a:r>
              <a:rPr lang="en-IN" sz="2100" b="1" dirty="0">
                <a:solidFill>
                  <a:srgbClr val="6A3E3E"/>
                </a:solidFill>
                <a:effectLst/>
                <a:latin typeface="Courier New" panose="02070309020205020404" pitchFamily="49" charset="0"/>
              </a:rPr>
              <a:t>index</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7F0055"/>
                </a:solidFill>
                <a:effectLst/>
                <a:latin typeface="Courier New" panose="02070309020205020404" pitchFamily="49" charset="0"/>
              </a:rPr>
              <a:t>int</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left</a:t>
            </a:r>
            <a:r>
              <a:rPr lang="en-IN" sz="2100" b="1" dirty="0">
                <a:solidFill>
                  <a:srgbClr val="000000"/>
                </a:solidFill>
                <a:effectLst/>
                <a:latin typeface="Courier New" panose="02070309020205020404" pitchFamily="49" charset="0"/>
              </a:rPr>
              <a:t> = </a:t>
            </a:r>
            <a:r>
              <a:rPr lang="en-IN" sz="2100" b="1" dirty="0" err="1">
                <a:solidFill>
                  <a:srgbClr val="000000"/>
                </a:solidFill>
                <a:effectLst/>
                <a:latin typeface="Courier New" panose="02070309020205020404" pitchFamily="49" charset="0"/>
              </a:rPr>
              <a:t>leftChild</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index</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7F0055"/>
                </a:solidFill>
                <a:effectLst/>
                <a:latin typeface="Courier New" panose="02070309020205020404" pitchFamily="49" charset="0"/>
              </a:rPr>
              <a:t>int</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right</a:t>
            </a:r>
            <a:r>
              <a:rPr lang="en-IN" sz="2100" b="1" dirty="0">
                <a:solidFill>
                  <a:srgbClr val="000000"/>
                </a:solidFill>
                <a:effectLst/>
                <a:latin typeface="Courier New" panose="02070309020205020404" pitchFamily="49" charset="0"/>
              </a:rPr>
              <a:t> = </a:t>
            </a:r>
            <a:r>
              <a:rPr lang="en-IN" sz="2100" b="1" dirty="0" err="1">
                <a:solidFill>
                  <a:srgbClr val="000000"/>
                </a:solidFill>
                <a:effectLst/>
                <a:latin typeface="Courier New" panose="02070309020205020404" pitchFamily="49" charset="0"/>
              </a:rPr>
              <a:t>rightChild</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index</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endParaRPr lang="en-IN" sz="2100" b="1" dirty="0">
              <a:solidFill>
                <a:srgbClr val="000000"/>
              </a:solidFill>
              <a:effectLst/>
              <a:latin typeface="Courier New" panose="02070309020205020404" pitchFamily="49" charset="0"/>
            </a:endParaRPr>
          </a:p>
          <a:p>
            <a:pPr marL="114300" marR="0" indent="-342900">
              <a:buFont typeface="+mj-lt"/>
              <a:buAutoNum type="arabicPeriod" startAt="51"/>
            </a:pPr>
            <a:r>
              <a:rPr lang="en-IN" sz="2100" b="1" dirty="0">
                <a:solidFill>
                  <a:srgbClr val="7F0055"/>
                </a:solidFill>
                <a:effectLst/>
                <a:latin typeface="Courier New" panose="02070309020205020404" pitchFamily="49" charset="0"/>
              </a:rPr>
              <a:t>if</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left</a:t>
            </a:r>
            <a:r>
              <a:rPr lang="en-IN" sz="2100" b="1" dirty="0">
                <a:solidFill>
                  <a:srgbClr val="000000"/>
                </a:solidFill>
                <a:effectLst/>
                <a:latin typeface="Courier New" panose="02070309020205020404" pitchFamily="49" charset="0"/>
              </a:rPr>
              <a:t> &lt; </a:t>
            </a:r>
            <a:r>
              <a:rPr lang="en-IN" sz="2100" b="1" dirty="0">
                <a:solidFill>
                  <a:srgbClr val="0000C0"/>
                </a:solidFill>
                <a:effectLst/>
                <a:latin typeface="Courier New" panose="02070309020205020404" pitchFamily="49" charset="0"/>
              </a:rPr>
              <a:t>size</a:t>
            </a:r>
            <a:r>
              <a:rPr lang="en-IN" sz="2100" b="1" dirty="0">
                <a:solidFill>
                  <a:srgbClr val="000000"/>
                </a:solidFill>
                <a:effectLst/>
                <a:latin typeface="Courier New" panose="02070309020205020404" pitchFamily="49" charset="0"/>
              </a:rPr>
              <a:t> &amp;&amp; </a:t>
            </a:r>
            <a:r>
              <a:rPr lang="en-IN" sz="2100" b="1" dirty="0">
                <a:solidFill>
                  <a:srgbClr val="0000C0"/>
                </a:solidFill>
                <a:effectLst/>
                <a:latin typeface="Courier New" panose="02070309020205020404" pitchFamily="49" charset="0"/>
              </a:rPr>
              <a:t>heap</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left</a:t>
            </a:r>
            <a:r>
              <a:rPr lang="en-IN" sz="2100" b="1" dirty="0">
                <a:solidFill>
                  <a:srgbClr val="000000"/>
                </a:solidFill>
                <a:effectLst/>
                <a:latin typeface="Courier New" panose="02070309020205020404" pitchFamily="49" charset="0"/>
              </a:rPr>
              <a:t>] &gt; </a:t>
            </a:r>
            <a:r>
              <a:rPr lang="en-IN" sz="2100" b="1" dirty="0">
                <a:solidFill>
                  <a:srgbClr val="0000C0"/>
                </a:solidFill>
                <a:effectLst/>
                <a:latin typeface="Courier New" panose="02070309020205020404" pitchFamily="49" charset="0"/>
              </a:rPr>
              <a:t>heap</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 {</a:t>
            </a:r>
          </a:p>
          <a:p>
            <a:pPr marL="114300" marR="0" indent="-342900">
              <a:buFont typeface="+mj-lt"/>
              <a:buAutoNum type="arabicPeriod" startAt="51"/>
            </a:pP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 = </a:t>
            </a:r>
            <a:r>
              <a:rPr lang="en-IN" sz="2100" b="1" dirty="0">
                <a:solidFill>
                  <a:srgbClr val="6A3E3E"/>
                </a:solidFill>
                <a:effectLst/>
                <a:latin typeface="Courier New" panose="02070309020205020404" pitchFamily="49" charset="0"/>
              </a:rPr>
              <a:t>left</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7F0055"/>
                </a:solidFill>
                <a:effectLst/>
                <a:latin typeface="Courier New" panose="02070309020205020404" pitchFamily="49" charset="0"/>
              </a:rPr>
              <a:t>if</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right</a:t>
            </a:r>
            <a:r>
              <a:rPr lang="en-IN" sz="2100" b="1" dirty="0">
                <a:solidFill>
                  <a:srgbClr val="000000"/>
                </a:solidFill>
                <a:effectLst/>
                <a:latin typeface="Courier New" panose="02070309020205020404" pitchFamily="49" charset="0"/>
              </a:rPr>
              <a:t> &lt; </a:t>
            </a:r>
            <a:r>
              <a:rPr lang="en-IN" sz="2100" b="1" dirty="0">
                <a:solidFill>
                  <a:srgbClr val="0000C0"/>
                </a:solidFill>
                <a:effectLst/>
                <a:latin typeface="Courier New" panose="02070309020205020404" pitchFamily="49" charset="0"/>
              </a:rPr>
              <a:t>size</a:t>
            </a:r>
            <a:r>
              <a:rPr lang="en-IN" sz="2100" b="1" dirty="0">
                <a:solidFill>
                  <a:srgbClr val="000000"/>
                </a:solidFill>
                <a:effectLst/>
                <a:latin typeface="Courier New" panose="02070309020205020404" pitchFamily="49" charset="0"/>
              </a:rPr>
              <a:t> &amp;&amp; </a:t>
            </a:r>
            <a:r>
              <a:rPr lang="en-IN" sz="2100" b="1" dirty="0">
                <a:solidFill>
                  <a:srgbClr val="0000C0"/>
                </a:solidFill>
                <a:effectLst/>
                <a:latin typeface="Courier New" panose="02070309020205020404" pitchFamily="49" charset="0"/>
              </a:rPr>
              <a:t>heap</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right</a:t>
            </a:r>
            <a:r>
              <a:rPr lang="en-IN" sz="2100" b="1" dirty="0">
                <a:solidFill>
                  <a:srgbClr val="000000"/>
                </a:solidFill>
                <a:effectLst/>
                <a:latin typeface="Courier New" panose="02070309020205020404" pitchFamily="49" charset="0"/>
              </a:rPr>
              <a:t>] &gt; </a:t>
            </a:r>
            <a:r>
              <a:rPr lang="en-IN" sz="2100" b="1" dirty="0">
                <a:solidFill>
                  <a:srgbClr val="0000C0"/>
                </a:solidFill>
                <a:effectLst/>
                <a:latin typeface="Courier New" panose="02070309020205020404" pitchFamily="49" charset="0"/>
              </a:rPr>
              <a:t>heap</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 {</a:t>
            </a:r>
          </a:p>
          <a:p>
            <a:pPr marL="114300" marR="0" indent="-342900">
              <a:buFont typeface="+mj-lt"/>
              <a:buAutoNum type="arabicPeriod" startAt="51"/>
            </a:pP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 = </a:t>
            </a:r>
            <a:r>
              <a:rPr lang="en-IN" sz="2100" b="1" dirty="0">
                <a:solidFill>
                  <a:srgbClr val="6A3E3E"/>
                </a:solidFill>
                <a:effectLst/>
                <a:latin typeface="Courier New" panose="02070309020205020404" pitchFamily="49" charset="0"/>
              </a:rPr>
              <a:t>right</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7F0055"/>
                </a:solidFill>
                <a:effectLst/>
                <a:latin typeface="Courier New" panose="02070309020205020404" pitchFamily="49" charset="0"/>
              </a:rPr>
              <a:t>if</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 != </a:t>
            </a:r>
            <a:r>
              <a:rPr lang="en-IN" sz="2100" b="1" dirty="0">
                <a:solidFill>
                  <a:srgbClr val="6A3E3E"/>
                </a:solidFill>
                <a:effectLst/>
                <a:latin typeface="Courier New" panose="02070309020205020404" pitchFamily="49" charset="0"/>
              </a:rPr>
              <a:t>index</a:t>
            </a:r>
            <a:r>
              <a:rPr lang="en-IN" sz="2100" b="1" dirty="0">
                <a:solidFill>
                  <a:srgbClr val="000000"/>
                </a:solidFill>
                <a:effectLst/>
                <a:latin typeface="Courier New" panose="02070309020205020404" pitchFamily="49" charset="0"/>
              </a:rPr>
              <a:t>) {</a:t>
            </a:r>
          </a:p>
          <a:p>
            <a:pPr marL="114300" marR="0" indent="-342900">
              <a:buFont typeface="+mj-lt"/>
              <a:buAutoNum type="arabicPeriod" startAt="51"/>
            </a:pPr>
            <a:r>
              <a:rPr lang="en-IN" sz="2100" b="1" dirty="0">
                <a:solidFill>
                  <a:srgbClr val="000000"/>
                </a:solidFill>
                <a:effectLst/>
                <a:latin typeface="Courier New" panose="02070309020205020404" pitchFamily="49" charset="0"/>
              </a:rPr>
              <a:t>swap(</a:t>
            </a:r>
            <a:r>
              <a:rPr lang="en-IN" sz="2100" b="1" dirty="0">
                <a:solidFill>
                  <a:srgbClr val="6A3E3E"/>
                </a:solidFill>
                <a:effectLst/>
                <a:latin typeface="Courier New" panose="02070309020205020404" pitchFamily="49" charset="0"/>
              </a:rPr>
              <a:t>index</a:t>
            </a:r>
            <a:r>
              <a:rPr lang="en-IN" sz="2100" b="1" dirty="0">
                <a:solidFill>
                  <a:srgbClr val="000000"/>
                </a:solidFill>
                <a:effectLst/>
                <a:latin typeface="Courier New" panose="02070309020205020404" pitchFamily="49" charset="0"/>
              </a:rPr>
              <a:t>, </a:t>
            </a: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err="1">
                <a:solidFill>
                  <a:srgbClr val="000000"/>
                </a:solidFill>
                <a:effectLst/>
                <a:latin typeface="Courier New" panose="02070309020205020404" pitchFamily="49" charset="0"/>
              </a:rPr>
              <a:t>heapify</a:t>
            </a:r>
            <a:r>
              <a:rPr lang="en-IN" sz="2100" b="1" dirty="0">
                <a:solidFill>
                  <a:srgbClr val="000000"/>
                </a:solidFill>
                <a:effectLst/>
                <a:latin typeface="Courier New" panose="02070309020205020404" pitchFamily="49" charset="0"/>
              </a:rPr>
              <a:t>(</a:t>
            </a:r>
            <a:r>
              <a:rPr lang="en-IN" sz="2100" b="1" dirty="0">
                <a:solidFill>
                  <a:srgbClr val="6A3E3E"/>
                </a:solidFill>
                <a:effectLst/>
                <a:latin typeface="Courier New" panose="02070309020205020404" pitchFamily="49" charset="0"/>
              </a:rPr>
              <a:t>largest</a:t>
            </a: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000000"/>
                </a:solidFill>
                <a:effectLst/>
                <a:latin typeface="Courier New" panose="02070309020205020404" pitchFamily="49" charset="0"/>
              </a:rPr>
              <a:t>}</a:t>
            </a:r>
          </a:p>
          <a:p>
            <a:pPr marL="114300" marR="0" indent="-342900">
              <a:buFont typeface="+mj-lt"/>
              <a:buAutoNum type="arabicPeriod" startAt="51"/>
            </a:pPr>
            <a:r>
              <a:rPr lang="en-IN" sz="2100" b="1" dirty="0">
                <a:solidFill>
                  <a:srgbClr val="000000"/>
                </a:solidFill>
                <a:effectLst/>
                <a:latin typeface="Courier New" panose="02070309020205020404" pitchFamily="49" charset="0"/>
              </a:rPr>
              <a:t>}</a:t>
            </a:r>
          </a:p>
          <a:p>
            <a:pPr marL="514350" indent="-514350">
              <a:buFont typeface="+mj-lt"/>
              <a:buAutoNum type="arabicPeriod" startAt="51"/>
            </a:pPr>
            <a:endParaRPr lang="en-IN" sz="2100" b="1" dirty="0"/>
          </a:p>
        </p:txBody>
      </p:sp>
    </p:spTree>
    <p:extLst>
      <p:ext uri="{BB962C8B-B14F-4D97-AF65-F5344CB8AC3E}">
        <p14:creationId xmlns:p14="http://schemas.microsoft.com/office/powerpoint/2010/main" val="72013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23C03E-6D19-313A-F075-DD5BC2AC30FA}"/>
              </a:ext>
            </a:extLst>
          </p:cNvPr>
          <p:cNvSpPr>
            <a:spLocks noGrp="1"/>
          </p:cNvSpPr>
          <p:nvPr>
            <p:ph idx="1"/>
          </p:nvPr>
        </p:nvSpPr>
        <p:spPr>
          <a:xfrm>
            <a:off x="442451" y="409344"/>
            <a:ext cx="11068665" cy="6039311"/>
          </a:xfrm>
        </p:spPr>
        <p:txBody>
          <a:bodyPr>
            <a:normAutofit/>
          </a:bodyPr>
          <a:lstStyle/>
          <a:p>
            <a:pPr marL="114300" marR="0" indent="-342900">
              <a:buFont typeface="+mj-lt"/>
              <a:buAutoNum type="arabicPeriod" startAt="67"/>
            </a:pP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 {</a:t>
            </a:r>
          </a:p>
          <a:p>
            <a:pPr marL="114300" marR="0" indent="-342900">
              <a:buFont typeface="+mj-lt"/>
              <a:buAutoNum type="arabicPeriod" startAt="67"/>
            </a:pPr>
            <a:r>
              <a:rPr lang="en-IN" sz="2200" b="1" dirty="0" err="1">
                <a:solidFill>
                  <a:srgbClr val="000000"/>
                </a:solidFill>
                <a:effectLst/>
                <a:latin typeface="Courier New" panose="02070309020205020404" pitchFamily="49" charset="0"/>
              </a:rPr>
              <a:t>MaxHeap</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maxHeap</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MaxHeap</a:t>
            </a:r>
            <a:r>
              <a:rPr lang="en-IN" sz="2200" b="1" dirty="0">
                <a:solidFill>
                  <a:srgbClr val="000000"/>
                </a:solidFill>
                <a:effectLst/>
                <a:latin typeface="Courier New" panose="02070309020205020404" pitchFamily="49" charset="0"/>
              </a:rPr>
              <a:t>(10);</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.insert</a:t>
            </a:r>
            <a:r>
              <a:rPr lang="en-IN" sz="2200" b="1" dirty="0">
                <a:solidFill>
                  <a:srgbClr val="000000"/>
                </a:solidFill>
                <a:effectLst/>
                <a:latin typeface="Courier New" panose="02070309020205020404" pitchFamily="49" charset="0"/>
              </a:rPr>
              <a:t>(15);</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.insert</a:t>
            </a:r>
            <a:r>
              <a:rPr lang="en-IN" sz="2200" b="1" dirty="0">
                <a:solidFill>
                  <a:srgbClr val="000000"/>
                </a:solidFill>
                <a:effectLst/>
                <a:latin typeface="Courier New" panose="02070309020205020404" pitchFamily="49" charset="0"/>
              </a:rPr>
              <a:t>(10);</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.insert</a:t>
            </a:r>
            <a:r>
              <a:rPr lang="en-IN" sz="2200" b="1" dirty="0">
                <a:solidFill>
                  <a:srgbClr val="000000"/>
                </a:solidFill>
                <a:effectLst/>
                <a:latin typeface="Courier New" panose="02070309020205020404" pitchFamily="49" charset="0"/>
              </a:rPr>
              <a:t>(30);</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.insert</a:t>
            </a:r>
            <a:r>
              <a:rPr lang="en-IN" sz="2200" b="1" dirty="0">
                <a:solidFill>
                  <a:srgbClr val="000000"/>
                </a:solidFill>
                <a:effectLst/>
                <a:latin typeface="Courier New" panose="02070309020205020404" pitchFamily="49" charset="0"/>
              </a:rPr>
              <a:t>(40);</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.insert</a:t>
            </a:r>
            <a:r>
              <a:rPr lang="en-IN" sz="2200" b="1" dirty="0">
                <a:solidFill>
                  <a:srgbClr val="000000"/>
                </a:solidFill>
                <a:effectLst/>
                <a:latin typeface="Courier New" panose="02070309020205020404" pitchFamily="49" charset="0"/>
              </a:rPr>
              <a:t>(50);</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.printHeap</a:t>
            </a:r>
            <a:r>
              <a:rPr lang="en-IN" sz="2200" b="1" dirty="0">
                <a:solidFill>
                  <a:srgbClr val="000000"/>
                </a:solidFill>
                <a:effectLst/>
                <a:latin typeface="Courier New" panose="02070309020205020404" pitchFamily="49" charset="0"/>
              </a:rPr>
              <a:t>();</a:t>
            </a:r>
          </a:p>
          <a:p>
            <a:pPr marL="114300" marR="0" indent="-342900">
              <a:buFont typeface="+mj-lt"/>
              <a:buAutoNum type="arabicPeriod" startAt="67"/>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"Extracted Max: "</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.extractMax</a:t>
            </a:r>
            <a:r>
              <a:rPr lang="en-IN" sz="2200" b="1" dirty="0">
                <a:solidFill>
                  <a:srgbClr val="000000"/>
                </a:solidFill>
                <a:effectLst/>
                <a:latin typeface="Courier New" panose="02070309020205020404" pitchFamily="49" charset="0"/>
              </a:rPr>
              <a:t>());</a:t>
            </a:r>
          </a:p>
          <a:p>
            <a:pPr marL="114300" marR="0" indent="-342900">
              <a:buFont typeface="+mj-lt"/>
              <a:buAutoNum type="arabicPeriod" startAt="67"/>
            </a:pPr>
            <a:r>
              <a:rPr lang="en-IN" sz="2200" b="1" dirty="0" err="1">
                <a:solidFill>
                  <a:srgbClr val="6A3E3E"/>
                </a:solidFill>
                <a:effectLst/>
                <a:latin typeface="Courier New" panose="02070309020205020404" pitchFamily="49" charset="0"/>
              </a:rPr>
              <a:t>maxHeap</a:t>
            </a:r>
            <a:r>
              <a:rPr lang="en-IN" sz="2200" b="1" dirty="0" err="1">
                <a:solidFill>
                  <a:srgbClr val="000000"/>
                </a:solidFill>
                <a:effectLst/>
                <a:latin typeface="Courier New" panose="02070309020205020404" pitchFamily="49" charset="0"/>
              </a:rPr>
              <a:t>.printHeap</a:t>
            </a:r>
            <a:r>
              <a:rPr lang="en-IN" sz="2200" b="1" dirty="0">
                <a:solidFill>
                  <a:srgbClr val="000000"/>
                </a:solidFill>
                <a:effectLst/>
                <a:latin typeface="Courier New" panose="02070309020205020404" pitchFamily="49" charset="0"/>
              </a:rPr>
              <a:t>();</a:t>
            </a:r>
          </a:p>
          <a:p>
            <a:pPr marL="114300" marR="0" indent="-342900">
              <a:buFont typeface="+mj-lt"/>
              <a:buAutoNum type="arabicPeriod" startAt="67"/>
            </a:pPr>
            <a:r>
              <a:rPr lang="en-IN" sz="2200" b="1" dirty="0">
                <a:solidFill>
                  <a:srgbClr val="000000"/>
                </a:solidFill>
                <a:effectLst/>
                <a:latin typeface="Courier New" panose="02070309020205020404" pitchFamily="49" charset="0"/>
              </a:rPr>
              <a:t>}</a:t>
            </a:r>
          </a:p>
          <a:p>
            <a:pPr marL="114300" marR="0" indent="-342900">
              <a:buFont typeface="+mj-lt"/>
              <a:buAutoNum type="arabicPeriod" startAt="67"/>
            </a:pPr>
            <a:r>
              <a:rPr lang="en-IN" sz="2200" b="1" dirty="0">
                <a:solidFill>
                  <a:srgbClr val="000000"/>
                </a:solidFill>
                <a:effectLst/>
                <a:latin typeface="Courier New" panose="02070309020205020404" pitchFamily="49" charset="0"/>
              </a:rPr>
              <a:t>}</a:t>
            </a:r>
          </a:p>
          <a:p>
            <a:pPr marL="514350" indent="-514350">
              <a:buFont typeface="+mj-lt"/>
              <a:buAutoNum type="arabicPeriod" startAt="67"/>
            </a:pPr>
            <a:endParaRPr lang="en-IN" sz="2200" b="1" dirty="0"/>
          </a:p>
        </p:txBody>
      </p:sp>
    </p:spTree>
    <p:extLst>
      <p:ext uri="{BB962C8B-B14F-4D97-AF65-F5344CB8AC3E}">
        <p14:creationId xmlns:p14="http://schemas.microsoft.com/office/powerpoint/2010/main" val="23214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C4E9-A96B-F3F1-D10D-C5BB8188A977}"/>
              </a:ext>
            </a:extLst>
          </p:cNvPr>
          <p:cNvSpPr>
            <a:spLocks noGrp="1"/>
          </p:cNvSpPr>
          <p:nvPr>
            <p:ph type="title"/>
          </p:nvPr>
        </p:nvSpPr>
        <p:spPr/>
        <p:txBody>
          <a:bodyPr/>
          <a:lstStyle/>
          <a:p>
            <a:r>
              <a:rPr lang="en-IN" dirty="0"/>
              <a:t>Heap Sort</a:t>
            </a:r>
          </a:p>
        </p:txBody>
      </p:sp>
      <p:sp>
        <p:nvSpPr>
          <p:cNvPr id="3" name="Content Placeholder 2">
            <a:extLst>
              <a:ext uri="{FF2B5EF4-FFF2-40B4-BE49-F238E27FC236}">
                <a16:creationId xmlns:a16="http://schemas.microsoft.com/office/drawing/2014/main" id="{74DA2895-BE7D-BCD7-CAC7-4DF51029E3F0}"/>
              </a:ext>
            </a:extLst>
          </p:cNvPr>
          <p:cNvSpPr>
            <a:spLocks noGrp="1"/>
          </p:cNvSpPr>
          <p:nvPr>
            <p:ph idx="1"/>
          </p:nvPr>
        </p:nvSpPr>
        <p:spPr/>
        <p:txBody>
          <a:bodyPr>
            <a:normAutofit/>
          </a:bodyPr>
          <a:lstStyle/>
          <a:p>
            <a:pPr marL="114300" indent="-342900">
              <a:lnSpc>
                <a:spcPct val="150000"/>
              </a:lnSpc>
            </a:pP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a</a:t>
            </a:r>
            <a:r>
              <a:rPr lang="en-IN" sz="2500" b="1" dirty="0">
                <a:solidFill>
                  <a:srgbClr val="000000"/>
                </a:solidFill>
                <a:effectLst/>
                <a:latin typeface="Courier New" panose="02070309020205020404" pitchFamily="49" charset="0"/>
              </a:rPr>
              <a:t>[]=</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maxHeap</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size</a:t>
            </a:r>
            <a:r>
              <a:rPr lang="en-IN" sz="2500" b="1" dirty="0">
                <a:solidFill>
                  <a:srgbClr val="000000"/>
                </a:solidFill>
                <a:effectLst/>
                <a:latin typeface="Courier New" panose="02070309020205020404" pitchFamily="49" charset="0"/>
              </a:rPr>
              <a:t>];</a:t>
            </a:r>
          </a:p>
          <a:p>
            <a:pPr marL="114300" indent="-342900">
              <a:lnSpc>
                <a:spcPct val="150000"/>
              </a:lnSpc>
            </a:pPr>
            <a:r>
              <a:rPr lang="en-IN" sz="2500" b="1" dirty="0" err="1">
                <a:solidFill>
                  <a:srgbClr val="6A3E3E"/>
                </a:solidFill>
                <a:effectLst/>
                <a:latin typeface="Courier New" panose="02070309020205020404" pitchFamily="49" charset="0"/>
              </a:rPr>
              <a:t>maxHeap</a:t>
            </a:r>
            <a:r>
              <a:rPr lang="en-IN" sz="2500" b="1" dirty="0" err="1">
                <a:solidFill>
                  <a:srgbClr val="000000"/>
                </a:solidFill>
                <a:effectLst/>
                <a:latin typeface="Courier New" panose="02070309020205020404" pitchFamily="49" charset="0"/>
              </a:rPr>
              <a:t>.printHeap</a:t>
            </a:r>
            <a:r>
              <a:rPr lang="en-IN" sz="2500" b="1" dirty="0">
                <a:solidFill>
                  <a:srgbClr val="000000"/>
                </a:solidFill>
                <a:effectLst/>
                <a:latin typeface="Courier New" panose="02070309020205020404" pitchFamily="49" charset="0"/>
              </a:rPr>
              <a:t>();</a:t>
            </a:r>
          </a:p>
          <a:p>
            <a:pPr>
              <a:lnSpc>
                <a:spcPct val="150000"/>
              </a:lnSpc>
            </a:pPr>
            <a:r>
              <a:rPr lang="en-IN" sz="2500" b="1" dirty="0">
                <a:solidFill>
                  <a:srgbClr val="7F0055"/>
                </a:solidFill>
                <a:effectLst/>
                <a:latin typeface="Courier New" panose="02070309020205020404" pitchFamily="49" charset="0"/>
              </a:rPr>
              <a:t>for</a:t>
            </a:r>
            <a:r>
              <a:rPr lang="en-IN" sz="2500" b="1" dirty="0">
                <a:solidFill>
                  <a:srgbClr val="000000"/>
                </a:solidFill>
                <a:effectLst/>
                <a:latin typeface="Courier New" panose="02070309020205020404" pitchFamily="49" charset="0"/>
              </a:rPr>
              <a:t>(</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a:t>
            </a:r>
            <a:r>
              <a:rPr lang="en-IN" sz="2500" b="1" dirty="0">
                <a:solidFill>
                  <a:srgbClr val="6A3E3E"/>
                </a:solidFill>
                <a:effectLst/>
                <a:latin typeface="Courier New" panose="02070309020205020404" pitchFamily="49" charset="0"/>
              </a:rPr>
              <a:t>maxHeap</a:t>
            </a:r>
            <a:r>
              <a:rPr lang="en-IN" sz="2500" b="1" dirty="0">
                <a:solidFill>
                  <a:srgbClr val="000000"/>
                </a:solidFill>
                <a:effectLst/>
                <a:latin typeface="Courier New" panose="02070309020205020404" pitchFamily="49" charset="0"/>
              </a:rPr>
              <a:t>.</a:t>
            </a:r>
            <a:r>
              <a:rPr lang="en-IN" sz="2500" b="1" dirty="0">
                <a:solidFill>
                  <a:srgbClr val="0000C0"/>
                </a:solidFill>
                <a:effectLst/>
                <a:latin typeface="Courier New" panose="02070309020205020404" pitchFamily="49" charset="0"/>
              </a:rPr>
              <a:t>size</a:t>
            </a:r>
            <a:r>
              <a:rPr lang="en-IN" sz="2500" b="1" dirty="0">
                <a:solidFill>
                  <a:srgbClr val="000000"/>
                </a:solidFill>
                <a:effectLst/>
                <a:latin typeface="Courier New" panose="02070309020205020404" pitchFamily="49" charset="0"/>
              </a:rPr>
              <a:t>-1;</a:t>
            </a:r>
            <a:r>
              <a:rPr lang="en-IN" sz="2500" b="1" dirty="0">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&gt;=0;</a:t>
            </a:r>
            <a:r>
              <a:rPr lang="en-IN" sz="2500" b="1" dirty="0">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a</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maxHeap</a:t>
            </a:r>
            <a:r>
              <a:rPr lang="en-IN" sz="2500" b="1" dirty="0" err="1">
                <a:solidFill>
                  <a:srgbClr val="000000"/>
                </a:solidFill>
                <a:effectLst/>
                <a:latin typeface="Courier New" panose="02070309020205020404" pitchFamily="49" charset="0"/>
              </a:rPr>
              <a:t>.extractMax</a:t>
            </a:r>
            <a:r>
              <a:rPr lang="en-IN" sz="2500" b="1" dirty="0">
                <a:solidFill>
                  <a:srgbClr val="000000"/>
                </a:solidFill>
                <a:effectLst/>
                <a:latin typeface="Courier New" panose="02070309020205020404" pitchFamily="49" charset="0"/>
              </a:rPr>
              <a:t>();</a:t>
            </a:r>
          </a:p>
          <a:p>
            <a:pPr marL="0" marR="0">
              <a:lnSpc>
                <a:spcPct val="150000"/>
              </a:lnSpc>
            </a:pPr>
            <a:r>
              <a:rPr lang="en-IN" sz="2500" b="1" dirty="0">
                <a:solidFill>
                  <a:srgbClr val="7F0055"/>
                </a:solidFill>
                <a:effectLst/>
                <a:latin typeface="Courier New" panose="02070309020205020404" pitchFamily="49" charset="0"/>
              </a:rPr>
              <a:t>for</a:t>
            </a:r>
            <a:r>
              <a:rPr lang="en-IN" sz="2500" b="1" dirty="0">
                <a:solidFill>
                  <a:srgbClr val="000000"/>
                </a:solidFill>
                <a:effectLst/>
                <a:latin typeface="Courier New" panose="02070309020205020404" pitchFamily="49" charset="0"/>
              </a:rPr>
              <a:t>(</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a:t>
            </a:r>
            <a:r>
              <a:rPr lang="en-IN" sz="2500" b="1" dirty="0">
                <a:solidFill>
                  <a:srgbClr val="6A3E3E"/>
                </a:solidFill>
                <a:effectLst/>
                <a:latin typeface="Courier New" panose="02070309020205020404" pitchFamily="49" charset="0"/>
              </a:rPr>
              <a:t>a</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System.</a:t>
            </a:r>
            <a:r>
              <a:rPr lang="en-IN" sz="2500" b="1" i="1" dirty="0" err="1">
                <a:solidFill>
                  <a:srgbClr val="0000C0"/>
                </a:solidFill>
                <a:effectLst/>
                <a:latin typeface="Courier New" panose="02070309020205020404" pitchFamily="49" charset="0"/>
              </a:rPr>
              <a:t>out</a:t>
            </a:r>
            <a:r>
              <a:rPr lang="en-IN" sz="2500" b="1" dirty="0" err="1">
                <a:solidFill>
                  <a:srgbClr val="000000"/>
                </a:solidFill>
                <a:effectLst/>
                <a:latin typeface="Courier New" panose="02070309020205020404" pitchFamily="49" charset="0"/>
              </a:rPr>
              <a:t>.print</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a:t>
            </a:r>
            <a:r>
              <a:rPr lang="en-IN" sz="2500" b="1" dirty="0">
                <a:solidFill>
                  <a:srgbClr val="2A00FF"/>
                </a:solidFill>
                <a:effectLst/>
                <a:latin typeface="Courier New" panose="02070309020205020404" pitchFamily="49" charset="0"/>
              </a:rPr>
              <a:t>" "</a:t>
            </a:r>
            <a:r>
              <a:rPr lang="en-IN" sz="25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7529853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7055-92E1-4694-3C11-A097271967F7}"/>
              </a:ext>
            </a:extLst>
          </p:cNvPr>
          <p:cNvSpPr>
            <a:spLocks noGrp="1"/>
          </p:cNvSpPr>
          <p:nvPr>
            <p:ph type="title"/>
          </p:nvPr>
        </p:nvSpPr>
        <p:spPr/>
        <p:txBody>
          <a:bodyPr/>
          <a:lstStyle/>
          <a:p>
            <a:r>
              <a:rPr lang="en-IN" b="1" dirty="0"/>
              <a:t>Heap Sort</a:t>
            </a:r>
          </a:p>
        </p:txBody>
      </p:sp>
      <p:sp>
        <p:nvSpPr>
          <p:cNvPr id="3" name="Content Placeholder 2">
            <a:extLst>
              <a:ext uri="{FF2B5EF4-FFF2-40B4-BE49-F238E27FC236}">
                <a16:creationId xmlns:a16="http://schemas.microsoft.com/office/drawing/2014/main" id="{7A361174-EC3B-D40A-C391-C686A925B9D2}"/>
              </a:ext>
            </a:extLst>
          </p:cNvPr>
          <p:cNvSpPr>
            <a:spLocks noGrp="1"/>
          </p:cNvSpPr>
          <p:nvPr>
            <p:ph idx="1"/>
          </p:nvPr>
        </p:nvSpPr>
        <p:spPr>
          <a:xfrm>
            <a:off x="385916" y="1451999"/>
            <a:ext cx="10515600" cy="4351338"/>
          </a:xfrm>
        </p:spPr>
        <p:txBody>
          <a:bodyPr/>
          <a:lstStyle/>
          <a:p>
            <a:r>
              <a:rPr lang="en-US" b="0" i="0" dirty="0">
                <a:solidFill>
                  <a:srgbClr val="39424E"/>
                </a:solidFill>
                <a:effectLst/>
                <a:latin typeface="OpenSans"/>
              </a:rPr>
              <a:t>Write a program to perform heap sort on the given array</a:t>
            </a:r>
          </a:p>
          <a:p>
            <a:endParaRPr lang="en-IN" dirty="0"/>
          </a:p>
        </p:txBody>
      </p:sp>
      <p:sp>
        <p:nvSpPr>
          <p:cNvPr id="4" name="Rectangle 1">
            <a:extLst>
              <a:ext uri="{FF2B5EF4-FFF2-40B4-BE49-F238E27FC236}">
                <a16:creationId xmlns:a16="http://schemas.microsoft.com/office/drawing/2014/main" id="{6424F6A3-07E5-BDAB-7E11-7EBF53BE3920}"/>
              </a:ext>
            </a:extLst>
          </p:cNvPr>
          <p:cNvSpPr>
            <a:spLocks noChangeArrowheads="1"/>
          </p:cNvSpPr>
          <p:nvPr/>
        </p:nvSpPr>
        <p:spPr bwMode="auto">
          <a:xfrm>
            <a:off x="2757948" y="2425748"/>
            <a:ext cx="6676103" cy="3458597"/>
          </a:xfrm>
          <a:prstGeom prst="rect">
            <a:avLst/>
          </a:prstGeom>
          <a:solidFill>
            <a:srgbClr val="F4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9424E"/>
                </a:solidFill>
                <a:effectLst/>
                <a:latin typeface="OpenSans"/>
              </a:rPr>
              <a:t>Sample Input 0</a:t>
            </a:r>
            <a:endParaRPr kumimoji="0" lang="en-US" altLang="en-US" sz="24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CodePro"/>
              </a:rPr>
              <a:t>5</a:t>
            </a:r>
            <a:r>
              <a:rPr kumimoji="0" lang="en-US" altLang="en-US" sz="2400" b="0" i="0" u="none" strike="noStrike" cap="none" normalizeH="0" baseline="0" dirty="0">
                <a:ln>
                  <a:noFill/>
                </a:ln>
                <a:solidFill>
                  <a:srgbClr val="454C59"/>
                </a:solidFill>
                <a:effectLst/>
                <a:latin typeface="SourceCodePro"/>
              </a:rPr>
              <a:t> </a:t>
            </a:r>
            <a:r>
              <a:rPr kumimoji="0" lang="en-US" altLang="en-US" sz="2400" b="0" i="0" u="none" strike="noStrike" cap="none" normalizeH="0" baseline="0" dirty="0">
                <a:ln>
                  <a:noFill/>
                </a:ln>
                <a:solidFill>
                  <a:srgbClr val="000000"/>
                </a:solidFill>
                <a:effectLst/>
                <a:latin typeface="SourceCodePro"/>
              </a:rPr>
              <a:t>12 11 13 5 6</a:t>
            </a:r>
            <a:r>
              <a:rPr kumimoji="0" lang="en-US" altLang="en-US" sz="2400" b="0" i="0" u="none" strike="noStrike" cap="none" normalizeH="0" baseline="0" dirty="0">
                <a:ln>
                  <a:noFill/>
                </a:ln>
                <a:solidFill>
                  <a:srgbClr val="454C59"/>
                </a:solidFill>
                <a:effectLst/>
                <a:latin typeface="SourceCodePr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9424E"/>
                </a:solidFill>
                <a:effectLst/>
                <a:latin typeface="OpenSans"/>
              </a:rPr>
              <a:t>Sample Output 0</a:t>
            </a:r>
            <a:endParaRPr kumimoji="0" lang="en-US" altLang="en-US" sz="24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CodePro"/>
              </a:rPr>
              <a:t>5 6 11 12 13</a:t>
            </a:r>
            <a:r>
              <a:rPr kumimoji="0" lang="en-US" altLang="en-US" sz="24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9424E"/>
                </a:solidFill>
                <a:effectLst/>
                <a:latin typeface="OpenSans"/>
              </a:rPr>
              <a:t>Sample Input 1</a:t>
            </a:r>
            <a:endParaRPr kumimoji="0" lang="en-US" altLang="en-US" sz="24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CodePro"/>
              </a:rPr>
              <a:t>6</a:t>
            </a:r>
            <a:r>
              <a:rPr kumimoji="0" lang="en-US" altLang="en-US" sz="2400" b="0" i="0" u="none" strike="noStrike" cap="none" normalizeH="0" baseline="0" dirty="0">
                <a:ln>
                  <a:noFill/>
                </a:ln>
                <a:solidFill>
                  <a:srgbClr val="454C59"/>
                </a:solidFill>
                <a:effectLst/>
                <a:latin typeface="SourceCodePro"/>
              </a:rPr>
              <a:t> </a:t>
            </a:r>
            <a:r>
              <a:rPr kumimoji="0" lang="en-US" altLang="en-US" sz="2400" b="0" i="0" u="none" strike="noStrike" cap="none" normalizeH="0" baseline="0" dirty="0">
                <a:ln>
                  <a:noFill/>
                </a:ln>
                <a:solidFill>
                  <a:srgbClr val="000000"/>
                </a:solidFill>
                <a:effectLst/>
                <a:latin typeface="SourceCodePro"/>
              </a:rPr>
              <a:t>2 3 4 57 8 9</a:t>
            </a:r>
            <a:r>
              <a:rPr kumimoji="0" lang="en-US" altLang="en-US" sz="2400" b="0" i="0" u="none" strike="noStrike" cap="none" normalizeH="0" baseline="0" dirty="0">
                <a:ln>
                  <a:noFill/>
                </a:ln>
                <a:solidFill>
                  <a:srgbClr val="454C59"/>
                </a:solidFill>
                <a:effectLst/>
                <a:latin typeface="SourceCodePr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9424E"/>
                </a:solidFill>
                <a:effectLst/>
                <a:latin typeface="OpenSans"/>
              </a:rPr>
              <a:t>Sample Output 1</a:t>
            </a:r>
            <a:endParaRPr kumimoji="0" lang="en-US" altLang="en-US" sz="24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ourceCodePro"/>
              </a:rPr>
              <a:t>2 3 4 8 9 57</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17113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3AB0-22C1-36AE-FCC0-F01474DDB0BA}"/>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E561277F-73EE-01DA-07AA-B77DB2E7B4AA}"/>
              </a:ext>
            </a:extLst>
          </p:cNvPr>
          <p:cNvSpPr>
            <a:spLocks noGrp="1"/>
          </p:cNvSpPr>
          <p:nvPr>
            <p:ph idx="1"/>
          </p:nvPr>
        </p:nvSpPr>
        <p:spPr/>
        <p:txBody>
          <a:bodyPr>
            <a:noAutofit/>
          </a:bodyPr>
          <a:lstStyle/>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class</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HeapSort</a:t>
            </a:r>
            <a:r>
              <a:rPr lang="en-IN" sz="2200" b="1" dirty="0">
                <a:solidFill>
                  <a:srgbClr val="000000"/>
                </a:solidFill>
                <a:effectLst/>
                <a:latin typeface="Courier New" panose="02070309020205020404" pitchFamily="49" charset="0"/>
              </a:rPr>
              <a:t> {</a:t>
            </a:r>
          </a:p>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 {</a:t>
            </a:r>
          </a:p>
          <a:p>
            <a:pPr marL="0" marR="0"/>
            <a:r>
              <a:rPr lang="en-IN" sz="2200" b="1" dirty="0">
                <a:solidFill>
                  <a:srgbClr val="000000"/>
                </a:solidFill>
                <a:effectLst/>
                <a:latin typeface="Courier New" panose="02070309020205020404" pitchFamily="49" charset="0"/>
              </a:rPr>
              <a:t>Scanner </a:t>
            </a:r>
            <a:r>
              <a:rPr lang="en-IN" sz="2200" b="1" u="sng" dirty="0" err="1">
                <a:solidFill>
                  <a:srgbClr val="6A3E3E"/>
                </a:solidFill>
                <a:effectLst/>
                <a:latin typeface="Courier New" panose="02070309020205020404" pitchFamily="49" charset="0"/>
              </a:rPr>
              <a:t>sc</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Scanner(System.</a:t>
            </a:r>
            <a:r>
              <a:rPr lang="en-IN" sz="2200" b="1" i="1" dirty="0">
                <a:solidFill>
                  <a:srgbClr val="0000C0"/>
                </a:solidFill>
                <a:effectLst/>
                <a:latin typeface="Courier New" panose="02070309020205020404" pitchFamily="49" charset="0"/>
              </a:rPr>
              <a:t>in</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arr</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0;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&lt; </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a:t>
            </a:r>
          </a:p>
          <a:p>
            <a:pPr marL="0" marR="0"/>
            <a:r>
              <a:rPr lang="en-IN" sz="2200" b="1" dirty="0" err="1">
                <a:solidFill>
                  <a:srgbClr val="6A3E3E"/>
                </a:solidFill>
                <a:effectLst/>
                <a:latin typeface="Courier New" panose="02070309020205020404" pitchFamily="49" charset="0"/>
              </a:rPr>
              <a:t>arr</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i="1" dirty="0" err="1">
                <a:solidFill>
                  <a:srgbClr val="000000"/>
                </a:solidFill>
                <a:effectLst/>
                <a:latin typeface="Courier New" panose="02070309020205020404" pitchFamily="49" charset="0"/>
              </a:rPr>
              <a:t>heapSort</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arr</a:t>
            </a:r>
            <a:r>
              <a:rPr lang="en-IN" sz="2200" b="1" dirty="0">
                <a:solidFill>
                  <a:srgbClr val="000000"/>
                </a:solidFill>
                <a:effectLst/>
                <a:latin typeface="Courier New" panose="02070309020205020404" pitchFamily="49" charset="0"/>
              </a:rPr>
              <a:t>);</a:t>
            </a:r>
          </a:p>
          <a:p>
            <a:pPr marL="0" marR="0"/>
            <a:r>
              <a:rPr lang="en-IN" sz="2200" b="1" i="1" dirty="0" err="1">
                <a:solidFill>
                  <a:srgbClr val="000000"/>
                </a:solidFill>
                <a:effectLst/>
                <a:latin typeface="Courier New" panose="02070309020205020404" pitchFamily="49" charset="0"/>
              </a:rPr>
              <a:t>printArray</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arr</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endParaRPr lang="en-IN" sz="2200" b="1" dirty="0">
              <a:solidFill>
                <a:srgbClr val="000000"/>
              </a:solidFill>
              <a:effectLst/>
              <a:latin typeface="Courier New" panose="02070309020205020404" pitchFamily="49" charset="0"/>
            </a:endParaRPr>
          </a:p>
          <a:p>
            <a:endParaRPr lang="en-IN" sz="2200" b="1" dirty="0"/>
          </a:p>
        </p:txBody>
      </p:sp>
    </p:spTree>
    <p:extLst>
      <p:ext uri="{BB962C8B-B14F-4D97-AF65-F5344CB8AC3E}">
        <p14:creationId xmlns:p14="http://schemas.microsoft.com/office/powerpoint/2010/main" val="11633181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204F-151F-A7DE-CDF2-AAAA279B458A}"/>
              </a:ext>
            </a:extLst>
          </p:cNvPr>
          <p:cNvSpPr>
            <a:spLocks noGrp="1"/>
          </p:cNvSpPr>
          <p:nvPr>
            <p:ph idx="1"/>
          </p:nvPr>
        </p:nvSpPr>
        <p:spPr>
          <a:xfrm>
            <a:off x="838200" y="570271"/>
            <a:ext cx="10515600" cy="5606692"/>
          </a:xfrm>
        </p:spPr>
        <p:txBody>
          <a:bodyPr>
            <a:normAutofit/>
          </a:bodyPr>
          <a:lstStyle/>
          <a:p>
            <a:pPr marL="0" marR="0"/>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void</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heapSort</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 {</a:t>
            </a:r>
          </a:p>
          <a:p>
            <a:pPr marL="0" marR="0"/>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arr</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length</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 2 - 1;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&gt;= 0;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a:t>
            </a:r>
          </a:p>
          <a:p>
            <a:pPr marL="0" marR="0"/>
            <a:r>
              <a:rPr lang="en-IN" sz="2400" b="1" i="1" dirty="0" err="1">
                <a:solidFill>
                  <a:srgbClr val="000000"/>
                </a:solidFill>
                <a:effectLst/>
                <a:latin typeface="Courier New" panose="02070309020205020404" pitchFamily="49" charset="0"/>
              </a:rPr>
              <a:t>heapify</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- 1;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&gt; 0;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a:t>
            </a:r>
          </a:p>
          <a:p>
            <a:pPr marL="0" marR="0"/>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temp</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[0];</a:t>
            </a:r>
          </a:p>
          <a:p>
            <a:pPr marL="0" marR="0"/>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[0] = </a:t>
            </a:r>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a:t>
            </a:r>
          </a:p>
          <a:p>
            <a:pPr marL="0" marR="0"/>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temp</a:t>
            </a:r>
            <a:r>
              <a:rPr lang="en-IN" sz="2400" b="1" dirty="0">
                <a:solidFill>
                  <a:srgbClr val="000000"/>
                </a:solidFill>
                <a:effectLst/>
                <a:latin typeface="Courier New" panose="02070309020205020404" pitchFamily="49" charset="0"/>
              </a:rPr>
              <a:t>;</a:t>
            </a:r>
          </a:p>
          <a:p>
            <a:pPr marL="0" marR="0"/>
            <a:r>
              <a:rPr lang="en-IN" sz="2400" b="1" i="1" dirty="0" err="1">
                <a:solidFill>
                  <a:srgbClr val="000000"/>
                </a:solidFill>
                <a:effectLst/>
                <a:latin typeface="Courier New" panose="02070309020205020404" pitchFamily="49" charset="0"/>
              </a:rPr>
              <a:t>heapify</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arr</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0);</a:t>
            </a:r>
          </a:p>
          <a:p>
            <a:pPr marL="0" marR="0"/>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endParaRPr lang="en-IN" sz="2400" b="1" dirty="0"/>
          </a:p>
        </p:txBody>
      </p:sp>
    </p:spTree>
    <p:extLst>
      <p:ext uri="{BB962C8B-B14F-4D97-AF65-F5344CB8AC3E}">
        <p14:creationId xmlns:p14="http://schemas.microsoft.com/office/powerpoint/2010/main" val="937113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0C899-1471-B560-C7E9-D009288766F2}"/>
              </a:ext>
            </a:extLst>
          </p:cNvPr>
          <p:cNvSpPr>
            <a:spLocks noGrp="1"/>
          </p:cNvSpPr>
          <p:nvPr>
            <p:ph idx="1"/>
          </p:nvPr>
        </p:nvSpPr>
        <p:spPr>
          <a:xfrm>
            <a:off x="749710" y="463421"/>
            <a:ext cx="10515600" cy="5931157"/>
          </a:xfrm>
        </p:spPr>
        <p:txBody>
          <a:bodyPr>
            <a:normAutofit fontScale="77500" lnSpcReduction="20000"/>
          </a:bodyPr>
          <a:lstStyle/>
          <a:p>
            <a:pPr marL="0" marR="0"/>
            <a:r>
              <a:rPr lang="en-IN" sz="2800" b="1" dirty="0">
                <a:solidFill>
                  <a:srgbClr val="7F0055"/>
                </a:solidFill>
                <a:effectLst/>
                <a:latin typeface="Courier New" panose="02070309020205020404" pitchFamily="49" charset="0"/>
              </a:rPr>
              <a:t>static</a:t>
            </a:r>
            <a:r>
              <a:rPr lang="en-IN" sz="2800" b="1" dirty="0">
                <a:solidFill>
                  <a:srgbClr val="000000"/>
                </a:solidFill>
                <a:effectLst/>
                <a:latin typeface="Courier New" panose="02070309020205020404" pitchFamily="49" charset="0"/>
              </a:rPr>
              <a:t> </a:t>
            </a:r>
            <a:r>
              <a:rPr lang="en-IN" sz="2800" b="1" dirty="0">
                <a:solidFill>
                  <a:srgbClr val="7F0055"/>
                </a:solidFill>
                <a:effectLst/>
                <a:latin typeface="Courier New" panose="02070309020205020404" pitchFamily="49" charset="0"/>
              </a:rPr>
              <a:t>void</a:t>
            </a:r>
            <a:r>
              <a:rPr lang="en-IN" sz="2800" b="1" dirty="0">
                <a:solidFill>
                  <a:srgbClr val="000000"/>
                </a:solidFill>
                <a:effectLst/>
                <a:latin typeface="Courier New" panose="02070309020205020404" pitchFamily="49" charset="0"/>
              </a:rPr>
              <a:t> </a:t>
            </a:r>
            <a:r>
              <a:rPr lang="en-IN" sz="2800" b="1" dirty="0" err="1">
                <a:solidFill>
                  <a:srgbClr val="000000"/>
                </a:solidFill>
                <a:effectLst/>
                <a:latin typeface="Courier New" panose="02070309020205020404" pitchFamily="49" charset="0"/>
              </a:rPr>
              <a:t>heapify</a:t>
            </a:r>
            <a:r>
              <a:rPr lang="en-IN" sz="2800" b="1" dirty="0">
                <a:solidFill>
                  <a:srgbClr val="000000"/>
                </a:solidFill>
                <a:effectLst/>
                <a:latin typeface="Courier New" panose="02070309020205020404" pitchFamily="49" charset="0"/>
              </a:rPr>
              <a:t>(</a:t>
            </a:r>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 </a:t>
            </a:r>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n</a:t>
            </a:r>
            <a:r>
              <a:rPr lang="en-IN" sz="2800" b="1" dirty="0">
                <a:solidFill>
                  <a:srgbClr val="000000"/>
                </a:solidFill>
                <a:effectLst/>
                <a:latin typeface="Courier New" panose="02070309020205020404" pitchFamily="49" charset="0"/>
              </a:rPr>
              <a:t>, </a:t>
            </a:r>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 {</a:t>
            </a:r>
          </a:p>
          <a:p>
            <a:pPr marL="0" marR="0"/>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 = </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a:t>
            </a:r>
          </a:p>
          <a:p>
            <a:pPr marL="0" marR="0"/>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left</a:t>
            </a:r>
            <a:r>
              <a:rPr lang="en-IN" sz="2800" b="1" dirty="0">
                <a:solidFill>
                  <a:srgbClr val="000000"/>
                </a:solidFill>
                <a:effectLst/>
                <a:latin typeface="Courier New" panose="02070309020205020404" pitchFamily="49" charset="0"/>
              </a:rPr>
              <a:t> = 2 * </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 + 1;</a:t>
            </a:r>
          </a:p>
          <a:p>
            <a:pPr marL="0" marR="0"/>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right</a:t>
            </a:r>
            <a:r>
              <a:rPr lang="en-IN" sz="2800" b="1" dirty="0">
                <a:solidFill>
                  <a:srgbClr val="000000"/>
                </a:solidFill>
                <a:effectLst/>
                <a:latin typeface="Courier New" panose="02070309020205020404" pitchFamily="49" charset="0"/>
              </a:rPr>
              <a:t> = 2 * </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 + 2; </a:t>
            </a:r>
          </a:p>
          <a:p>
            <a:pPr marL="0" marR="0"/>
            <a:r>
              <a:rPr lang="en-IN" sz="2800" b="1" dirty="0">
                <a:solidFill>
                  <a:srgbClr val="7F0055"/>
                </a:solidFill>
                <a:effectLst/>
                <a:latin typeface="Courier New" panose="02070309020205020404" pitchFamily="49" charset="0"/>
              </a:rPr>
              <a:t>if</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left</a:t>
            </a:r>
            <a:r>
              <a:rPr lang="en-IN" sz="2800" b="1" dirty="0">
                <a:solidFill>
                  <a:srgbClr val="000000"/>
                </a:solidFill>
                <a:effectLst/>
                <a:latin typeface="Courier New" panose="02070309020205020404" pitchFamily="49" charset="0"/>
              </a:rPr>
              <a:t> &lt; </a:t>
            </a:r>
            <a:r>
              <a:rPr lang="en-IN" sz="2800" b="1" dirty="0">
                <a:solidFill>
                  <a:srgbClr val="6A3E3E"/>
                </a:solidFill>
                <a:effectLst/>
                <a:latin typeface="Courier New" panose="02070309020205020404" pitchFamily="49" charset="0"/>
              </a:rPr>
              <a:t>n</a:t>
            </a:r>
            <a:r>
              <a:rPr lang="en-IN" sz="2800" b="1" dirty="0">
                <a:solidFill>
                  <a:srgbClr val="000000"/>
                </a:solidFill>
                <a:effectLst/>
                <a:latin typeface="Courier New" panose="02070309020205020404" pitchFamily="49" charset="0"/>
              </a:rPr>
              <a:t> &amp;&amp;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a:solidFill>
                  <a:srgbClr val="6A3E3E"/>
                </a:solidFill>
                <a:effectLst/>
                <a:latin typeface="Courier New" panose="02070309020205020404" pitchFamily="49" charset="0"/>
              </a:rPr>
              <a:t>left</a:t>
            </a:r>
            <a:r>
              <a:rPr lang="en-IN" sz="2800" b="1" dirty="0">
                <a:solidFill>
                  <a:srgbClr val="000000"/>
                </a:solidFill>
                <a:effectLst/>
                <a:latin typeface="Courier New" panose="02070309020205020404" pitchFamily="49" charset="0"/>
              </a:rPr>
              <a:t>] &gt;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a:t>
            </a:r>
          </a:p>
          <a:p>
            <a:pPr marL="0" marR="0"/>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 = </a:t>
            </a:r>
            <a:r>
              <a:rPr lang="en-IN" sz="2800" b="1" dirty="0">
                <a:solidFill>
                  <a:srgbClr val="6A3E3E"/>
                </a:solidFill>
                <a:effectLst/>
                <a:latin typeface="Courier New" panose="02070309020205020404" pitchFamily="49" charset="0"/>
              </a:rPr>
              <a:t>left</a:t>
            </a:r>
            <a:r>
              <a:rPr lang="en-IN" sz="2800" b="1" dirty="0">
                <a:solidFill>
                  <a:srgbClr val="000000"/>
                </a:solidFill>
                <a:effectLst/>
                <a:latin typeface="Courier New" panose="02070309020205020404" pitchFamily="49" charset="0"/>
              </a:rPr>
              <a:t>;</a:t>
            </a:r>
          </a:p>
          <a:p>
            <a:pPr marL="0" marR="0"/>
            <a:r>
              <a:rPr lang="en-IN" sz="2800" b="1" dirty="0">
                <a:solidFill>
                  <a:srgbClr val="7F0055"/>
                </a:solidFill>
                <a:effectLst/>
                <a:latin typeface="Courier New" panose="02070309020205020404" pitchFamily="49" charset="0"/>
              </a:rPr>
              <a:t>if</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right</a:t>
            </a:r>
            <a:r>
              <a:rPr lang="en-IN" sz="2800" b="1" dirty="0">
                <a:solidFill>
                  <a:srgbClr val="000000"/>
                </a:solidFill>
                <a:effectLst/>
                <a:latin typeface="Courier New" panose="02070309020205020404" pitchFamily="49" charset="0"/>
              </a:rPr>
              <a:t> &lt; </a:t>
            </a:r>
            <a:r>
              <a:rPr lang="en-IN" sz="2800" b="1" dirty="0">
                <a:solidFill>
                  <a:srgbClr val="6A3E3E"/>
                </a:solidFill>
                <a:effectLst/>
                <a:latin typeface="Courier New" panose="02070309020205020404" pitchFamily="49" charset="0"/>
              </a:rPr>
              <a:t>n</a:t>
            </a:r>
            <a:r>
              <a:rPr lang="en-IN" sz="2800" b="1" dirty="0">
                <a:solidFill>
                  <a:srgbClr val="000000"/>
                </a:solidFill>
                <a:effectLst/>
                <a:latin typeface="Courier New" panose="02070309020205020404" pitchFamily="49" charset="0"/>
              </a:rPr>
              <a:t> &amp;&amp;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a:solidFill>
                  <a:srgbClr val="6A3E3E"/>
                </a:solidFill>
                <a:effectLst/>
                <a:latin typeface="Courier New" panose="02070309020205020404" pitchFamily="49" charset="0"/>
              </a:rPr>
              <a:t>right</a:t>
            </a:r>
            <a:r>
              <a:rPr lang="en-IN" sz="2800" b="1" dirty="0">
                <a:solidFill>
                  <a:srgbClr val="000000"/>
                </a:solidFill>
                <a:effectLst/>
                <a:latin typeface="Courier New" panose="02070309020205020404" pitchFamily="49" charset="0"/>
              </a:rPr>
              <a:t>] &gt;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a:t>
            </a:r>
          </a:p>
          <a:p>
            <a:pPr marL="0" marR="0"/>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 = </a:t>
            </a:r>
            <a:r>
              <a:rPr lang="en-IN" sz="2800" b="1" dirty="0">
                <a:solidFill>
                  <a:srgbClr val="6A3E3E"/>
                </a:solidFill>
                <a:effectLst/>
                <a:latin typeface="Courier New" panose="02070309020205020404" pitchFamily="49" charset="0"/>
              </a:rPr>
              <a:t>right</a:t>
            </a:r>
            <a:r>
              <a:rPr lang="en-IN" sz="2800" b="1" dirty="0">
                <a:solidFill>
                  <a:srgbClr val="000000"/>
                </a:solidFill>
                <a:effectLst/>
                <a:latin typeface="Courier New" panose="02070309020205020404" pitchFamily="49" charset="0"/>
              </a:rPr>
              <a:t>;</a:t>
            </a:r>
          </a:p>
          <a:p>
            <a:pPr marL="0" marR="0"/>
            <a:r>
              <a:rPr lang="en-IN" sz="2800" b="1" dirty="0">
                <a:solidFill>
                  <a:srgbClr val="7F0055"/>
                </a:solidFill>
                <a:effectLst/>
                <a:latin typeface="Courier New" panose="02070309020205020404" pitchFamily="49" charset="0"/>
              </a:rPr>
              <a:t>if</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 != </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 {</a:t>
            </a:r>
          </a:p>
          <a:p>
            <a:pPr marL="0" marR="0"/>
            <a:r>
              <a:rPr lang="en-IN" sz="2800" b="1" dirty="0">
                <a:solidFill>
                  <a:srgbClr val="7F0055"/>
                </a:solidFill>
                <a:effectLst/>
                <a:latin typeface="Courier New" panose="02070309020205020404" pitchFamily="49" charset="0"/>
              </a:rPr>
              <a:t>int</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swap</a:t>
            </a:r>
            <a:r>
              <a:rPr lang="en-IN" sz="2800" b="1" dirty="0">
                <a:solidFill>
                  <a:srgbClr val="000000"/>
                </a:solidFill>
                <a:effectLst/>
                <a:latin typeface="Courier New" panose="02070309020205020404" pitchFamily="49" charset="0"/>
              </a:rPr>
              <a:t> =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a:t>
            </a:r>
          </a:p>
          <a:p>
            <a:pPr marL="0" marR="0"/>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err="1">
                <a:solidFill>
                  <a:srgbClr val="6A3E3E"/>
                </a:solidFill>
                <a:effectLst/>
                <a:latin typeface="Courier New" panose="02070309020205020404" pitchFamily="49" charset="0"/>
              </a:rPr>
              <a:t>i</a:t>
            </a:r>
            <a:r>
              <a:rPr lang="en-IN" sz="2800" b="1" dirty="0">
                <a:solidFill>
                  <a:srgbClr val="000000"/>
                </a:solidFill>
                <a:effectLst/>
                <a:latin typeface="Courier New" panose="02070309020205020404" pitchFamily="49" charset="0"/>
              </a:rPr>
              <a:t>] = </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a:t>
            </a:r>
          </a:p>
          <a:p>
            <a:pPr marL="0" marR="0"/>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 = </a:t>
            </a:r>
            <a:r>
              <a:rPr lang="en-IN" sz="2800" b="1" dirty="0">
                <a:solidFill>
                  <a:srgbClr val="6A3E3E"/>
                </a:solidFill>
                <a:effectLst/>
                <a:latin typeface="Courier New" panose="02070309020205020404" pitchFamily="49" charset="0"/>
              </a:rPr>
              <a:t>swap</a:t>
            </a:r>
            <a:r>
              <a:rPr lang="en-IN" sz="2800" b="1" dirty="0">
                <a:solidFill>
                  <a:srgbClr val="000000"/>
                </a:solidFill>
                <a:effectLst/>
                <a:latin typeface="Courier New" panose="02070309020205020404" pitchFamily="49" charset="0"/>
              </a:rPr>
              <a:t>;</a:t>
            </a:r>
          </a:p>
          <a:p>
            <a:pPr marL="0" marR="0"/>
            <a:r>
              <a:rPr lang="en-IN" sz="2800" b="1" i="1" dirty="0" err="1">
                <a:solidFill>
                  <a:srgbClr val="000000"/>
                </a:solidFill>
                <a:effectLst/>
                <a:latin typeface="Courier New" panose="02070309020205020404" pitchFamily="49" charset="0"/>
              </a:rPr>
              <a:t>heapify</a:t>
            </a:r>
            <a:r>
              <a:rPr lang="en-IN" sz="2800" b="1" dirty="0">
                <a:solidFill>
                  <a:srgbClr val="000000"/>
                </a:solidFill>
                <a:effectLst/>
                <a:latin typeface="Courier New" panose="02070309020205020404" pitchFamily="49" charset="0"/>
              </a:rPr>
              <a:t>(</a:t>
            </a:r>
            <a:r>
              <a:rPr lang="en-IN" sz="2800" b="1" dirty="0" err="1">
                <a:solidFill>
                  <a:srgbClr val="6A3E3E"/>
                </a:solidFill>
                <a:effectLst/>
                <a:latin typeface="Courier New" panose="02070309020205020404" pitchFamily="49" charset="0"/>
              </a:rPr>
              <a:t>arr</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n</a:t>
            </a:r>
            <a:r>
              <a:rPr lang="en-IN" sz="2800" b="1" dirty="0">
                <a:solidFill>
                  <a:srgbClr val="000000"/>
                </a:solidFill>
                <a:effectLst/>
                <a:latin typeface="Courier New" panose="02070309020205020404" pitchFamily="49" charset="0"/>
              </a:rPr>
              <a:t>, </a:t>
            </a:r>
            <a:r>
              <a:rPr lang="en-IN" sz="2800" b="1" dirty="0">
                <a:solidFill>
                  <a:srgbClr val="6A3E3E"/>
                </a:solidFill>
                <a:effectLst/>
                <a:latin typeface="Courier New" panose="02070309020205020404" pitchFamily="49" charset="0"/>
              </a:rPr>
              <a:t>largest</a:t>
            </a:r>
            <a:r>
              <a:rPr lang="en-IN" sz="2800" b="1" dirty="0">
                <a:solidFill>
                  <a:srgbClr val="000000"/>
                </a:solidFill>
                <a:effectLst/>
                <a:latin typeface="Courier New" panose="02070309020205020404" pitchFamily="49" charset="0"/>
              </a:rPr>
              <a:t>);</a:t>
            </a:r>
          </a:p>
          <a:p>
            <a:pPr marL="0" marR="0"/>
            <a:r>
              <a:rPr lang="en-IN" sz="2800" b="1" dirty="0">
                <a:solidFill>
                  <a:srgbClr val="000000"/>
                </a:solidFill>
                <a:effectLst/>
                <a:latin typeface="Courier New" panose="02070309020205020404" pitchFamily="49" charset="0"/>
              </a:rPr>
              <a:t>}</a:t>
            </a:r>
          </a:p>
          <a:p>
            <a:pPr marL="0" marR="0"/>
            <a:r>
              <a:rPr lang="en-IN" sz="2800" b="1" dirty="0">
                <a:solidFill>
                  <a:srgbClr val="000000"/>
                </a:solidFill>
                <a:effectLst/>
                <a:latin typeface="Courier New" panose="02070309020205020404" pitchFamily="49" charset="0"/>
              </a:rPr>
              <a:t>}</a:t>
            </a:r>
          </a:p>
          <a:p>
            <a:r>
              <a:rPr lang="en-IN" b="1" dirty="0"/>
              <a:t>}</a:t>
            </a:r>
          </a:p>
        </p:txBody>
      </p:sp>
    </p:spTree>
    <p:extLst>
      <p:ext uri="{BB962C8B-B14F-4D97-AF65-F5344CB8AC3E}">
        <p14:creationId xmlns:p14="http://schemas.microsoft.com/office/powerpoint/2010/main" val="29015201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8169-E8C2-78C4-B3F2-63497A02706A}"/>
              </a:ext>
            </a:extLst>
          </p:cNvPr>
          <p:cNvSpPr>
            <a:spLocks noGrp="1"/>
          </p:cNvSpPr>
          <p:nvPr>
            <p:ph type="title"/>
          </p:nvPr>
        </p:nvSpPr>
        <p:spPr/>
        <p:txBody>
          <a:bodyPr/>
          <a:lstStyle/>
          <a:p>
            <a:r>
              <a:rPr lang="en-IN" dirty="0"/>
              <a:t>K-Ary Heap</a:t>
            </a:r>
          </a:p>
        </p:txBody>
      </p:sp>
      <p:sp>
        <p:nvSpPr>
          <p:cNvPr id="3" name="Content Placeholder 2">
            <a:extLst>
              <a:ext uri="{FF2B5EF4-FFF2-40B4-BE49-F238E27FC236}">
                <a16:creationId xmlns:a16="http://schemas.microsoft.com/office/drawing/2014/main" id="{33F5EF26-B2E4-81AA-D77D-E1730CFE2422}"/>
              </a:ext>
            </a:extLst>
          </p:cNvPr>
          <p:cNvSpPr>
            <a:spLocks noGrp="1"/>
          </p:cNvSpPr>
          <p:nvPr>
            <p:ph idx="1"/>
          </p:nvPr>
        </p:nvSpPr>
        <p:spPr/>
        <p:txBody>
          <a:bodyPr/>
          <a:lstStyle/>
          <a:p>
            <a:pPr>
              <a:buNone/>
            </a:pPr>
            <a:r>
              <a:rPr lang="en-US" dirty="0"/>
              <a:t>A </a:t>
            </a:r>
            <a:r>
              <a:rPr lang="en-US" b="1" dirty="0"/>
              <a:t>k-</a:t>
            </a:r>
            <a:r>
              <a:rPr lang="en-US" b="1" dirty="0" err="1"/>
              <a:t>ary</a:t>
            </a:r>
            <a:r>
              <a:rPr lang="en-US" b="1" dirty="0"/>
              <a:t> heap</a:t>
            </a:r>
            <a:r>
              <a:rPr lang="en-US" dirty="0"/>
              <a:t> is a </a:t>
            </a:r>
            <a:r>
              <a:rPr lang="en-US" b="1" dirty="0"/>
              <a:t>complete tree</a:t>
            </a:r>
            <a:r>
              <a:rPr lang="en-US" dirty="0"/>
              <a:t> (all levels except possibly the last are fully filled) where:</a:t>
            </a:r>
          </a:p>
          <a:p>
            <a:pPr>
              <a:buFont typeface="Arial" panose="020B0604020202020204" pitchFamily="34" charset="0"/>
              <a:buChar char="•"/>
            </a:pPr>
            <a:r>
              <a:rPr lang="en-US" dirty="0"/>
              <a:t>Each node has at most </a:t>
            </a:r>
            <a:r>
              <a:rPr lang="en-US" b="1" dirty="0"/>
              <a:t>k children</a:t>
            </a:r>
            <a:r>
              <a:rPr lang="en-US" dirty="0"/>
              <a:t>.</a:t>
            </a:r>
          </a:p>
          <a:p>
            <a:pPr>
              <a:buFont typeface="Arial" panose="020B0604020202020204" pitchFamily="34" charset="0"/>
              <a:buChar char="•"/>
            </a:pPr>
            <a:r>
              <a:rPr lang="en-US" dirty="0"/>
              <a:t>It satisfies the </a:t>
            </a:r>
            <a:r>
              <a:rPr lang="en-US" b="1" dirty="0"/>
              <a:t>heap property</a:t>
            </a:r>
            <a:r>
              <a:rPr lang="en-US" dirty="0"/>
              <a:t>: </a:t>
            </a:r>
          </a:p>
          <a:p>
            <a:pPr marL="742950" lvl="1" indent="-285750">
              <a:buFont typeface="Arial" panose="020B0604020202020204" pitchFamily="34" charset="0"/>
              <a:buChar char="•"/>
            </a:pPr>
            <a:r>
              <a:rPr lang="en-US" b="1" dirty="0"/>
              <a:t>Min-heap</a:t>
            </a:r>
            <a:r>
              <a:rPr lang="en-US" dirty="0"/>
              <a:t>: The key at each parent node is </a:t>
            </a:r>
            <a:r>
              <a:rPr lang="en-US" b="1" dirty="0"/>
              <a:t>less than or equal</a:t>
            </a:r>
            <a:r>
              <a:rPr lang="en-US" dirty="0"/>
              <a:t> to the keys of its children.</a:t>
            </a:r>
          </a:p>
          <a:p>
            <a:pPr marL="742950" lvl="1" indent="-285750">
              <a:buFont typeface="Arial" panose="020B0604020202020204" pitchFamily="34" charset="0"/>
              <a:buChar char="•"/>
            </a:pPr>
            <a:r>
              <a:rPr lang="en-US" b="1" dirty="0"/>
              <a:t>Max-heap</a:t>
            </a:r>
            <a:r>
              <a:rPr lang="en-US" dirty="0"/>
              <a:t>: The key at each parent node is </a:t>
            </a:r>
            <a:r>
              <a:rPr lang="en-US" b="1" dirty="0"/>
              <a:t>greater than or equal</a:t>
            </a:r>
            <a:r>
              <a:rPr lang="en-US" dirty="0"/>
              <a:t> to the keys of its children.</a:t>
            </a:r>
          </a:p>
          <a:p>
            <a:endParaRPr lang="en-IN" dirty="0"/>
          </a:p>
        </p:txBody>
      </p:sp>
    </p:spTree>
    <p:extLst>
      <p:ext uri="{BB962C8B-B14F-4D97-AF65-F5344CB8AC3E}">
        <p14:creationId xmlns:p14="http://schemas.microsoft.com/office/powerpoint/2010/main" val="18452731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D985-7E83-7B47-7A48-F124F472F96A}"/>
              </a:ext>
            </a:extLst>
          </p:cNvPr>
          <p:cNvSpPr>
            <a:spLocks noGrp="1"/>
          </p:cNvSpPr>
          <p:nvPr>
            <p:ph type="title"/>
          </p:nvPr>
        </p:nvSpPr>
        <p:spPr/>
        <p:txBody>
          <a:bodyPr/>
          <a:lstStyle/>
          <a:p>
            <a:r>
              <a:rPr lang="en-IN" dirty="0"/>
              <a:t>Properties</a:t>
            </a:r>
          </a:p>
        </p:txBody>
      </p:sp>
      <p:sp>
        <p:nvSpPr>
          <p:cNvPr id="3" name="Content Placeholder 2">
            <a:extLst>
              <a:ext uri="{FF2B5EF4-FFF2-40B4-BE49-F238E27FC236}">
                <a16:creationId xmlns:a16="http://schemas.microsoft.com/office/drawing/2014/main" id="{16BB5691-BB16-87C2-5E73-DEC6399C87E0}"/>
              </a:ext>
            </a:extLst>
          </p:cNvPr>
          <p:cNvSpPr>
            <a:spLocks noGrp="1"/>
          </p:cNvSpPr>
          <p:nvPr>
            <p:ph idx="1"/>
          </p:nvPr>
        </p:nvSpPr>
        <p:spPr>
          <a:xfrm>
            <a:off x="668594" y="1690688"/>
            <a:ext cx="10685206" cy="4351338"/>
          </a:xfrm>
        </p:spPr>
        <p:txBody>
          <a:bodyPr>
            <a:normAutofit/>
          </a:bodyPr>
          <a:lstStyle/>
          <a:p>
            <a:pPr marL="0" indent="0">
              <a:buNone/>
            </a:pPr>
            <a:r>
              <a:rPr lang="en-US" b="1" dirty="0"/>
              <a:t>Parent and Child Indexing</a:t>
            </a:r>
            <a:r>
              <a:rPr lang="en-US" dirty="0"/>
              <a:t> (for a 0-based array representation):</a:t>
            </a:r>
          </a:p>
          <a:p>
            <a:pPr marL="0" indent="0">
              <a:buNone/>
            </a:pPr>
            <a:r>
              <a:rPr lang="en-US" dirty="0"/>
              <a:t>1.Parent of node at index </a:t>
            </a:r>
            <a:r>
              <a:rPr lang="en-US" b="1" dirty="0"/>
              <a:t>i</a:t>
            </a:r>
            <a:r>
              <a:rPr lang="en-US" dirty="0"/>
              <a:t>: </a:t>
            </a:r>
          </a:p>
          <a:p>
            <a:pPr marL="0" indent="0">
              <a:buNone/>
            </a:pPr>
            <a:r>
              <a:rPr lang="en-US" dirty="0"/>
              <a:t>                           parent(</a:t>
            </a:r>
            <a:r>
              <a:rPr lang="en-US" dirty="0" err="1"/>
              <a:t>i</a:t>
            </a:r>
            <a:r>
              <a:rPr lang="en-US" dirty="0"/>
              <a:t>)=(i−1)/k</a:t>
            </a:r>
          </a:p>
          <a:p>
            <a:pPr marL="0" indent="0">
              <a:buNone/>
            </a:pPr>
            <a:r>
              <a:rPr lang="en-IN" dirty="0"/>
              <a:t>2.</a:t>
            </a:r>
            <a:r>
              <a:rPr lang="en-US" dirty="0"/>
              <a:t> Children of node at index </a:t>
            </a:r>
            <a:r>
              <a:rPr lang="en-US" b="1" dirty="0"/>
              <a:t>i</a:t>
            </a:r>
            <a:r>
              <a:rPr lang="en-US" dirty="0"/>
              <a:t>:</a:t>
            </a:r>
          </a:p>
          <a:p>
            <a:pPr marL="0" indent="0">
              <a:buNone/>
            </a:pPr>
            <a:r>
              <a:rPr lang="en-US" dirty="0"/>
              <a:t>                           </a:t>
            </a:r>
            <a:r>
              <a:rPr lang="en-IN" dirty="0"/>
              <a:t>child(</a:t>
            </a:r>
            <a:r>
              <a:rPr lang="en-IN" dirty="0" err="1"/>
              <a:t>i,j</a:t>
            </a:r>
            <a:r>
              <a:rPr lang="en-IN" dirty="0"/>
              <a:t>)=(k *</a:t>
            </a:r>
            <a:r>
              <a:rPr lang="en-IN" dirty="0" err="1"/>
              <a:t>i</a:t>
            </a:r>
            <a:r>
              <a:rPr lang="en-IN" dirty="0"/>
              <a:t>)+1,(k*</a:t>
            </a:r>
            <a:r>
              <a:rPr lang="en-IN" dirty="0" err="1"/>
              <a:t>i</a:t>
            </a:r>
            <a:r>
              <a:rPr lang="en-IN" dirty="0"/>
              <a:t>)+2,……..(k*</a:t>
            </a:r>
            <a:r>
              <a:rPr lang="en-IN" dirty="0" err="1"/>
              <a:t>i</a:t>
            </a:r>
            <a:r>
              <a:rPr lang="en-IN" dirty="0"/>
              <a:t>)+j</a:t>
            </a:r>
          </a:p>
          <a:p>
            <a:pPr marL="0" indent="0">
              <a:buNone/>
            </a:pPr>
            <a:r>
              <a:rPr lang="en-IN" dirty="0"/>
              <a:t>                           where j=1 to k</a:t>
            </a:r>
          </a:p>
          <a:p>
            <a:pPr>
              <a:buNone/>
            </a:pPr>
            <a:r>
              <a:rPr lang="en-IN" dirty="0"/>
              <a:t>3.</a:t>
            </a:r>
            <a:r>
              <a:rPr lang="en-US" b="1" dirty="0"/>
              <a:t> </a:t>
            </a:r>
            <a:r>
              <a:rPr lang="en-US" b="1" dirty="0" err="1"/>
              <a:t>Height</a:t>
            </a:r>
            <a:r>
              <a:rPr lang="en-US" dirty="0" err="1"/>
              <a:t>:The</a:t>
            </a:r>
            <a:r>
              <a:rPr lang="en-US" dirty="0"/>
              <a:t> height of a </a:t>
            </a:r>
            <a:r>
              <a:rPr lang="en-US" b="1" dirty="0"/>
              <a:t>k-</a:t>
            </a:r>
            <a:r>
              <a:rPr lang="en-US" b="1" dirty="0" err="1"/>
              <a:t>ary</a:t>
            </a:r>
            <a:r>
              <a:rPr lang="en-US" b="1" dirty="0"/>
              <a:t> heap</a:t>
            </a:r>
            <a:r>
              <a:rPr lang="en-US" dirty="0"/>
              <a:t> with </a:t>
            </a:r>
            <a:r>
              <a:rPr lang="en-US" b="1" dirty="0"/>
              <a:t>n</a:t>
            </a:r>
            <a:r>
              <a:rPr lang="en-US" dirty="0"/>
              <a:t> elements is: O(</a:t>
            </a:r>
            <a:r>
              <a:rPr lang="en-US" dirty="0" err="1"/>
              <a:t>log⁡n</a:t>
            </a:r>
            <a:r>
              <a:rPr lang="en-US" dirty="0"/>
              <a:t>)</a:t>
            </a:r>
          </a:p>
          <a:p>
            <a:pPr>
              <a:buNone/>
            </a:pPr>
            <a:r>
              <a:rPr lang="en-US" dirty="0"/>
              <a:t>Note : log(n)base k.</a:t>
            </a:r>
            <a:endParaRPr lang="en-IN" dirty="0"/>
          </a:p>
        </p:txBody>
      </p:sp>
    </p:spTree>
    <p:extLst>
      <p:ext uri="{BB962C8B-B14F-4D97-AF65-F5344CB8AC3E}">
        <p14:creationId xmlns:p14="http://schemas.microsoft.com/office/powerpoint/2010/main" val="344938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9000-53BE-60C0-5E6C-E86D9E72B419}"/>
              </a:ext>
            </a:extLst>
          </p:cNvPr>
          <p:cNvSpPr>
            <a:spLocks noGrp="1"/>
          </p:cNvSpPr>
          <p:nvPr>
            <p:ph type="title"/>
          </p:nvPr>
        </p:nvSpPr>
        <p:spPr>
          <a:xfrm>
            <a:off x="631723" y="77275"/>
            <a:ext cx="10515600" cy="1325563"/>
          </a:xfrm>
        </p:spPr>
        <p:txBody>
          <a:bodyPr/>
          <a:lstStyle/>
          <a:p>
            <a:r>
              <a:rPr lang="en-IN" b="1" u="sng" dirty="0"/>
              <a:t>BST Creation</a:t>
            </a:r>
          </a:p>
        </p:txBody>
      </p:sp>
      <p:sp>
        <p:nvSpPr>
          <p:cNvPr id="3" name="Content Placeholder 2">
            <a:extLst>
              <a:ext uri="{FF2B5EF4-FFF2-40B4-BE49-F238E27FC236}">
                <a16:creationId xmlns:a16="http://schemas.microsoft.com/office/drawing/2014/main" id="{0EA54086-CDA5-E98A-29A5-DCA68D36CD6E}"/>
              </a:ext>
            </a:extLst>
          </p:cNvPr>
          <p:cNvSpPr>
            <a:spLocks noGrp="1"/>
          </p:cNvSpPr>
          <p:nvPr>
            <p:ph idx="1"/>
          </p:nvPr>
        </p:nvSpPr>
        <p:spPr>
          <a:xfrm>
            <a:off x="916858" y="1253331"/>
            <a:ext cx="10515600" cy="4351338"/>
          </a:xfrm>
        </p:spPr>
        <p:txBody>
          <a:bodyPr>
            <a:noAutofit/>
          </a:bodyPr>
          <a:lstStyle/>
          <a:p>
            <a:pPr marL="114300" marR="0" indent="-342900">
              <a:lnSpc>
                <a:spcPct val="150000"/>
              </a:lnSpc>
              <a:buFont typeface="+mj-lt"/>
              <a:buAutoNum type="arabicPeriod"/>
            </a:pPr>
            <a:r>
              <a:rPr lang="en-IN" sz="2200" b="1" dirty="0">
                <a:solidFill>
                  <a:srgbClr val="7F0055"/>
                </a:solidFill>
                <a:effectLst/>
                <a:latin typeface="Courier New" panose="02070309020205020404" pitchFamily="49" charset="0"/>
                <a:ea typeface="Tahoma" panose="020B0604030504040204" pitchFamily="34" charset="0"/>
                <a:cs typeface="Courier New" panose="02070309020205020404" pitchFamily="49" charset="0"/>
              </a:rPr>
              <a:t>class</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 Node{</a:t>
            </a:r>
          </a:p>
          <a:p>
            <a:pPr marL="114300" marR="0" indent="-342900">
              <a:lnSpc>
                <a:spcPct val="150000"/>
              </a:lnSpc>
              <a:buFont typeface="+mj-lt"/>
              <a:buAutoNum type="arabicPeriod"/>
            </a:pPr>
            <a:r>
              <a:rPr lang="en-IN" sz="2200" b="1" dirty="0">
                <a:solidFill>
                  <a:srgbClr val="7F0055"/>
                </a:solidFill>
                <a:effectLst/>
                <a:latin typeface="Courier New" panose="02070309020205020404" pitchFamily="49" charset="0"/>
                <a:ea typeface="Tahoma" panose="020B0604030504040204" pitchFamily="34" charset="0"/>
                <a:cs typeface="Courier New" panose="02070309020205020404" pitchFamily="49" charset="0"/>
              </a:rPr>
              <a:t>int</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 </a:t>
            </a:r>
            <a:r>
              <a:rPr lang="en-IN" sz="2200" dirty="0">
                <a:solidFill>
                  <a:srgbClr val="0000C0"/>
                </a:solidFill>
                <a:effectLst/>
                <a:latin typeface="Courier New" panose="02070309020205020404" pitchFamily="49" charset="0"/>
                <a:ea typeface="Tahoma" panose="020B0604030504040204" pitchFamily="34" charset="0"/>
                <a:cs typeface="Courier New" panose="02070309020205020404" pitchFamily="49" charset="0"/>
              </a:rPr>
              <a:t>data</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Node </a:t>
            </a:r>
            <a:r>
              <a:rPr lang="en-IN" sz="2200" dirty="0">
                <a:solidFill>
                  <a:srgbClr val="0000C0"/>
                </a:solidFill>
                <a:effectLst/>
                <a:latin typeface="Courier New" panose="02070309020205020404" pitchFamily="49" charset="0"/>
                <a:ea typeface="Tahoma" panose="020B0604030504040204" pitchFamily="34" charset="0"/>
                <a:cs typeface="Courier New" panose="02070309020205020404" pitchFamily="49" charset="0"/>
              </a:rPr>
              <a:t>right</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Node </a:t>
            </a:r>
            <a:r>
              <a:rPr lang="en-IN" sz="2200" dirty="0">
                <a:solidFill>
                  <a:srgbClr val="0000C0"/>
                </a:solidFill>
                <a:effectLst/>
                <a:latin typeface="Courier New" panose="02070309020205020404" pitchFamily="49" charset="0"/>
                <a:ea typeface="Tahoma" panose="020B0604030504040204" pitchFamily="34" charset="0"/>
                <a:cs typeface="Courier New" panose="02070309020205020404" pitchFamily="49" charset="0"/>
              </a:rPr>
              <a:t>left</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Node(</a:t>
            </a:r>
            <a:r>
              <a:rPr lang="en-IN" sz="2200" b="1" dirty="0">
                <a:solidFill>
                  <a:srgbClr val="7F0055"/>
                </a:solidFill>
                <a:effectLst/>
                <a:latin typeface="Courier New" panose="02070309020205020404" pitchFamily="49" charset="0"/>
                <a:ea typeface="Tahoma" panose="020B0604030504040204" pitchFamily="34" charset="0"/>
                <a:cs typeface="Courier New" panose="02070309020205020404" pitchFamily="49" charset="0"/>
              </a:rPr>
              <a:t>int</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 </a:t>
            </a:r>
            <a:r>
              <a:rPr lang="en-IN" sz="2200" dirty="0">
                <a:solidFill>
                  <a:srgbClr val="6A3E3E"/>
                </a:solidFill>
                <a:effectLst/>
                <a:latin typeface="Courier New" panose="02070309020205020404" pitchFamily="49" charset="0"/>
                <a:ea typeface="Tahoma" panose="020B0604030504040204" pitchFamily="34" charset="0"/>
                <a:cs typeface="Courier New" panose="02070309020205020404" pitchFamily="49" charset="0"/>
              </a:rPr>
              <a:t>v</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C0"/>
                </a:solidFill>
                <a:effectLst/>
                <a:latin typeface="Courier New" panose="02070309020205020404" pitchFamily="49" charset="0"/>
                <a:ea typeface="Tahoma" panose="020B0604030504040204" pitchFamily="34" charset="0"/>
                <a:cs typeface="Courier New" panose="02070309020205020404" pitchFamily="49" charset="0"/>
              </a:rPr>
              <a:t>data</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r>
              <a:rPr lang="en-IN" sz="2200" dirty="0">
                <a:solidFill>
                  <a:srgbClr val="6A3E3E"/>
                </a:solidFill>
                <a:effectLst/>
                <a:latin typeface="Courier New" panose="02070309020205020404" pitchFamily="49" charset="0"/>
                <a:ea typeface="Tahoma" panose="020B0604030504040204" pitchFamily="34" charset="0"/>
                <a:cs typeface="Courier New" panose="02070309020205020404" pitchFamily="49" charset="0"/>
              </a:rPr>
              <a:t>v</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C0"/>
                </a:solidFill>
                <a:effectLst/>
                <a:latin typeface="Courier New" panose="02070309020205020404" pitchFamily="49" charset="0"/>
                <a:ea typeface="Tahoma" panose="020B0604030504040204" pitchFamily="34" charset="0"/>
                <a:cs typeface="Courier New" panose="02070309020205020404" pitchFamily="49" charset="0"/>
              </a:rPr>
              <a:t>right</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r>
              <a:rPr lang="en-IN" sz="2200" b="1" dirty="0">
                <a:solidFill>
                  <a:srgbClr val="7F0055"/>
                </a:solidFill>
                <a:effectLst/>
                <a:latin typeface="Courier New" panose="02070309020205020404" pitchFamily="49" charset="0"/>
                <a:ea typeface="Tahoma" panose="020B0604030504040204" pitchFamily="34" charset="0"/>
                <a:cs typeface="Courier New" panose="02070309020205020404" pitchFamily="49" charset="0"/>
              </a:rPr>
              <a:t>null</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C0"/>
                </a:solidFill>
                <a:effectLst/>
                <a:latin typeface="Courier New" panose="02070309020205020404" pitchFamily="49" charset="0"/>
                <a:ea typeface="Tahoma" panose="020B0604030504040204" pitchFamily="34" charset="0"/>
                <a:cs typeface="Courier New" panose="02070309020205020404" pitchFamily="49" charset="0"/>
              </a:rPr>
              <a:t>left</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r>
              <a:rPr lang="en-IN" sz="2200" b="1" dirty="0">
                <a:solidFill>
                  <a:srgbClr val="7F0055"/>
                </a:solidFill>
                <a:effectLst/>
                <a:latin typeface="Courier New" panose="02070309020205020404" pitchFamily="49" charset="0"/>
                <a:ea typeface="Tahoma" panose="020B0604030504040204" pitchFamily="34" charset="0"/>
                <a:cs typeface="Courier New" panose="02070309020205020404" pitchFamily="49" charset="0"/>
              </a:rPr>
              <a:t>null</a:t>
            </a: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114300" marR="0" indent="-342900">
              <a:lnSpc>
                <a:spcPct val="150000"/>
              </a:lnSpc>
              <a:buFont typeface="+mj-lt"/>
              <a:buAutoNum type="arabicPeriod"/>
            </a:pPr>
            <a:r>
              <a:rPr lang="en-IN" sz="2200" dirty="0">
                <a:solidFill>
                  <a:srgbClr val="000000"/>
                </a:solidFill>
                <a:effectLst/>
                <a:latin typeface="Courier New" panose="02070309020205020404" pitchFamily="49" charset="0"/>
                <a:ea typeface="Tahoma" panose="020B0604030504040204" pitchFamily="34" charset="0"/>
                <a:cs typeface="Courier New" panose="02070309020205020404" pitchFamily="49" charset="0"/>
              </a:rPr>
              <a:t>}}</a:t>
            </a:r>
          </a:p>
          <a:p>
            <a:pPr marL="514350" indent="-514350">
              <a:lnSpc>
                <a:spcPct val="150000"/>
              </a:lnSpc>
              <a:buFont typeface="+mj-lt"/>
              <a:buAutoNum type="arabicPeriod"/>
            </a:pPr>
            <a:endParaRPr lang="en-IN" sz="2200" dirty="0">
              <a:latin typeface="Courier New" panose="02070309020205020404" pitchFamily="49" charset="0"/>
              <a:ea typeface="Tahom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8751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E51B-C1B4-2343-7BD4-3E46C12CFB6B}"/>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C78959E1-E5E0-CF09-6C88-CCBCAF530990}"/>
              </a:ext>
            </a:extLst>
          </p:cNvPr>
          <p:cNvSpPr>
            <a:spLocks noGrp="1"/>
          </p:cNvSpPr>
          <p:nvPr>
            <p:ph idx="1"/>
          </p:nvPr>
        </p:nvSpPr>
        <p:spPr/>
        <p:txBody>
          <a:bodyPr/>
          <a:lstStyle/>
          <a:p>
            <a:r>
              <a:rPr lang="en-IN" dirty="0"/>
              <a:t>Implement Max k-</a:t>
            </a:r>
            <a:r>
              <a:rPr lang="en-IN" dirty="0" err="1"/>
              <a:t>ary</a:t>
            </a:r>
            <a:r>
              <a:rPr lang="en-IN" dirty="0"/>
              <a:t> heap from the given list [10 9 6 7 8 4 5 ] and no of child’s(k=3).</a:t>
            </a:r>
          </a:p>
          <a:p>
            <a:r>
              <a:rPr lang="en-IN" dirty="0"/>
              <a:t>3-ary heap</a:t>
            </a:r>
          </a:p>
          <a:p>
            <a:pPr marL="0" indent="0">
              <a:buNone/>
            </a:pPr>
            <a:r>
              <a:rPr lang="en-IN" dirty="0"/>
              <a:t>          10</a:t>
            </a:r>
          </a:p>
          <a:p>
            <a:pPr marL="0" indent="0">
              <a:buNone/>
            </a:pPr>
            <a:r>
              <a:rPr lang="en-IN" dirty="0"/>
              <a:t>      /    |    \</a:t>
            </a:r>
          </a:p>
          <a:p>
            <a:pPr marL="0" indent="0">
              <a:buNone/>
            </a:pPr>
            <a:r>
              <a:rPr lang="en-IN" dirty="0"/>
              <a:t>     9     6    7</a:t>
            </a:r>
          </a:p>
          <a:p>
            <a:pPr marL="0" indent="0">
              <a:buNone/>
            </a:pPr>
            <a:r>
              <a:rPr lang="en-IN" dirty="0"/>
              <a:t>  / | \  </a:t>
            </a:r>
          </a:p>
          <a:p>
            <a:pPr marL="0" indent="0">
              <a:buNone/>
            </a:pPr>
            <a:r>
              <a:rPr lang="en-IN" dirty="0"/>
              <a:t> 8  4  5 </a:t>
            </a:r>
          </a:p>
        </p:txBody>
      </p:sp>
    </p:spTree>
    <p:extLst>
      <p:ext uri="{BB962C8B-B14F-4D97-AF65-F5344CB8AC3E}">
        <p14:creationId xmlns:p14="http://schemas.microsoft.com/office/powerpoint/2010/main" val="18372205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49AE-6CA4-B68D-1B4C-627BFF284E76}"/>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2BD3C030-E53B-F756-00FD-477E843ACFC5}"/>
              </a:ext>
            </a:extLst>
          </p:cNvPr>
          <p:cNvSpPr>
            <a:spLocks noGrp="1"/>
          </p:cNvSpPr>
          <p:nvPr>
            <p:ph idx="1"/>
          </p:nvPr>
        </p:nvSpPr>
        <p:spPr>
          <a:xfrm>
            <a:off x="570271" y="1825625"/>
            <a:ext cx="10783529" cy="4351338"/>
          </a:xfrm>
        </p:spPr>
        <p:txBody>
          <a:bodyPr/>
          <a:lstStyle/>
          <a:p>
            <a:pPr marL="0" indent="0">
              <a:buNone/>
            </a:pPr>
            <a:r>
              <a:rPr lang="en-IN" dirty="0"/>
              <a:t>[10 23 56 78 90 45 67 78 55 12]</a:t>
            </a:r>
          </a:p>
          <a:p>
            <a:pPr marL="0" indent="0">
              <a:buNone/>
            </a:pPr>
            <a:r>
              <a:rPr lang="en-IN" dirty="0"/>
              <a:t>K=4</a:t>
            </a:r>
          </a:p>
          <a:p>
            <a:pPr marL="0" indent="0">
              <a:buNone/>
            </a:pPr>
            <a:endParaRPr lang="en-IN" dirty="0"/>
          </a:p>
          <a:p>
            <a:pPr marL="0" indent="0">
              <a:buNone/>
            </a:pPr>
            <a:r>
              <a:rPr lang="en-IN" dirty="0"/>
              <a:t>4-ary heap [10 23 56 78 90 45 67 78 55 12]</a:t>
            </a:r>
          </a:p>
        </p:txBody>
      </p:sp>
    </p:spTree>
    <p:extLst>
      <p:ext uri="{BB962C8B-B14F-4D97-AF65-F5344CB8AC3E}">
        <p14:creationId xmlns:p14="http://schemas.microsoft.com/office/powerpoint/2010/main" val="371935732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FD14-6CCE-875E-469F-0806E36EB596}"/>
              </a:ext>
            </a:extLst>
          </p:cNvPr>
          <p:cNvSpPr>
            <a:spLocks noGrp="1"/>
          </p:cNvSpPr>
          <p:nvPr>
            <p:ph type="title"/>
          </p:nvPr>
        </p:nvSpPr>
        <p:spPr/>
        <p:txBody>
          <a:bodyPr/>
          <a:lstStyle/>
          <a:p>
            <a:r>
              <a:rPr lang="en-IN" dirty="0"/>
              <a:t>Code(Max K-</a:t>
            </a:r>
            <a:r>
              <a:rPr lang="en-IN" dirty="0" err="1"/>
              <a:t>ary</a:t>
            </a:r>
            <a:r>
              <a:rPr lang="en-IN" dirty="0"/>
              <a:t> heap)</a:t>
            </a:r>
          </a:p>
        </p:txBody>
      </p:sp>
      <p:sp>
        <p:nvSpPr>
          <p:cNvPr id="3" name="Content Placeholder 2">
            <a:extLst>
              <a:ext uri="{FF2B5EF4-FFF2-40B4-BE49-F238E27FC236}">
                <a16:creationId xmlns:a16="http://schemas.microsoft.com/office/drawing/2014/main" id="{6B355F51-1B05-D2CE-5F1C-49179EF3471D}"/>
              </a:ext>
            </a:extLst>
          </p:cNvPr>
          <p:cNvSpPr>
            <a:spLocks noGrp="1"/>
          </p:cNvSpPr>
          <p:nvPr>
            <p:ph idx="1"/>
          </p:nvPr>
        </p:nvSpPr>
        <p:spPr>
          <a:xfrm>
            <a:off x="838200" y="1825624"/>
            <a:ext cx="10515600" cy="4820981"/>
          </a:xfrm>
        </p:spPr>
        <p:txBody>
          <a:bodyPr>
            <a:normAutofit lnSpcReduction="10000"/>
          </a:bodyPr>
          <a:lstStyle/>
          <a:p>
            <a:pPr marL="0" indent="0">
              <a:buNone/>
            </a:pPr>
            <a:r>
              <a:rPr lang="en-IN" dirty="0"/>
              <a:t>public class Main{  </a:t>
            </a:r>
          </a:p>
          <a:p>
            <a:pPr marL="0" indent="0">
              <a:buNone/>
            </a:pPr>
            <a:r>
              <a:rPr lang="en-IN" dirty="0"/>
              <a:t>  static int k;    </a:t>
            </a:r>
          </a:p>
          <a:p>
            <a:pPr marL="0" indent="0">
              <a:buNone/>
            </a:pPr>
            <a:r>
              <a:rPr lang="en-IN" dirty="0"/>
              <a:t>static ArrayList&lt;Integer&gt; al=new ArrayList&lt;&gt;();  </a:t>
            </a:r>
          </a:p>
          <a:p>
            <a:pPr marL="0" indent="0">
              <a:buNone/>
            </a:pPr>
            <a:r>
              <a:rPr lang="en-IN" dirty="0"/>
              <a:t>  static int parent(int </a:t>
            </a:r>
            <a:r>
              <a:rPr lang="en-IN" dirty="0" err="1"/>
              <a:t>i</a:t>
            </a:r>
            <a:r>
              <a:rPr lang="en-IN" dirty="0"/>
              <a:t>)    {       </a:t>
            </a:r>
          </a:p>
          <a:p>
            <a:pPr marL="0" indent="0">
              <a:buNone/>
            </a:pPr>
            <a:r>
              <a:rPr lang="en-IN" dirty="0"/>
              <a:t> return (i-1)/k;  </a:t>
            </a:r>
          </a:p>
          <a:p>
            <a:pPr marL="0" indent="0">
              <a:buNone/>
            </a:pPr>
            <a:r>
              <a:rPr lang="en-IN" dirty="0"/>
              <a:t>  }  </a:t>
            </a:r>
          </a:p>
          <a:p>
            <a:pPr marL="0" indent="0">
              <a:buNone/>
            </a:pPr>
            <a:r>
              <a:rPr lang="en-IN" dirty="0"/>
              <a:t>  static void swap(int </a:t>
            </a:r>
            <a:r>
              <a:rPr lang="en-IN" dirty="0" err="1"/>
              <a:t>pi,int</a:t>
            </a:r>
            <a:r>
              <a:rPr lang="en-IN" dirty="0"/>
              <a:t> </a:t>
            </a:r>
            <a:r>
              <a:rPr lang="en-IN" dirty="0" err="1"/>
              <a:t>i</a:t>
            </a:r>
            <a:r>
              <a:rPr lang="en-IN" dirty="0"/>
              <a:t>)    {  </a:t>
            </a:r>
          </a:p>
          <a:p>
            <a:pPr marL="0" indent="0">
              <a:buNone/>
            </a:pPr>
            <a:r>
              <a:rPr lang="en-IN" dirty="0"/>
              <a:t>   int temp=</a:t>
            </a:r>
            <a:r>
              <a:rPr lang="en-IN" dirty="0" err="1"/>
              <a:t>al.get</a:t>
            </a:r>
            <a:r>
              <a:rPr lang="en-IN" dirty="0"/>
              <a:t>(pi);      </a:t>
            </a:r>
          </a:p>
          <a:p>
            <a:pPr marL="0" indent="0">
              <a:buNone/>
            </a:pPr>
            <a:r>
              <a:rPr lang="en-IN" dirty="0"/>
              <a:t>  </a:t>
            </a:r>
            <a:r>
              <a:rPr lang="en-IN" dirty="0" err="1"/>
              <a:t>al.set</a:t>
            </a:r>
            <a:r>
              <a:rPr lang="en-IN" dirty="0"/>
              <a:t>(</a:t>
            </a:r>
            <a:r>
              <a:rPr lang="en-IN" dirty="0" err="1"/>
              <a:t>pi,al.get</a:t>
            </a:r>
            <a:r>
              <a:rPr lang="en-IN" dirty="0"/>
              <a:t>(</a:t>
            </a:r>
            <a:r>
              <a:rPr lang="en-IN" dirty="0" err="1"/>
              <a:t>i</a:t>
            </a:r>
            <a:r>
              <a:rPr lang="en-IN" dirty="0"/>
              <a:t>));      </a:t>
            </a:r>
          </a:p>
          <a:p>
            <a:pPr marL="0" indent="0">
              <a:buNone/>
            </a:pPr>
            <a:r>
              <a:rPr lang="en-IN" dirty="0"/>
              <a:t>  </a:t>
            </a:r>
            <a:r>
              <a:rPr lang="en-IN" dirty="0" err="1"/>
              <a:t>al.set</a:t>
            </a:r>
            <a:r>
              <a:rPr lang="en-IN" dirty="0"/>
              <a:t>(</a:t>
            </a:r>
            <a:r>
              <a:rPr lang="en-IN" dirty="0" err="1"/>
              <a:t>i,temp</a:t>
            </a:r>
            <a:r>
              <a:rPr lang="en-IN" dirty="0"/>
              <a:t>);}    </a:t>
            </a:r>
          </a:p>
        </p:txBody>
      </p:sp>
    </p:spTree>
    <p:extLst>
      <p:ext uri="{BB962C8B-B14F-4D97-AF65-F5344CB8AC3E}">
        <p14:creationId xmlns:p14="http://schemas.microsoft.com/office/powerpoint/2010/main" val="35711335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9B3F-1F6E-39B6-6B00-537BEC8B2A8F}"/>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D7B3B32B-5BE6-9BE9-D1F6-2613038F38E2}"/>
              </a:ext>
            </a:extLst>
          </p:cNvPr>
          <p:cNvSpPr>
            <a:spLocks noGrp="1"/>
          </p:cNvSpPr>
          <p:nvPr>
            <p:ph idx="1"/>
          </p:nvPr>
        </p:nvSpPr>
        <p:spPr/>
        <p:txBody>
          <a:bodyPr/>
          <a:lstStyle/>
          <a:p>
            <a:pPr marL="0" indent="0">
              <a:buNone/>
            </a:pPr>
            <a:r>
              <a:rPr lang="en-IN" dirty="0"/>
              <a:t>static void insert(int d)    {        </a:t>
            </a:r>
          </a:p>
          <a:p>
            <a:pPr marL="0" indent="0">
              <a:buNone/>
            </a:pPr>
            <a:r>
              <a:rPr lang="en-IN" dirty="0" err="1"/>
              <a:t>al.add</a:t>
            </a:r>
            <a:r>
              <a:rPr lang="en-IN" dirty="0"/>
              <a:t>(d);        </a:t>
            </a:r>
          </a:p>
          <a:p>
            <a:pPr marL="0" indent="0">
              <a:buNone/>
            </a:pPr>
            <a:r>
              <a:rPr lang="en-IN" dirty="0"/>
              <a:t>int </a:t>
            </a:r>
            <a:r>
              <a:rPr lang="en-IN" dirty="0" err="1"/>
              <a:t>i</a:t>
            </a:r>
            <a:r>
              <a:rPr lang="en-IN" dirty="0"/>
              <a:t>=</a:t>
            </a:r>
            <a:r>
              <a:rPr lang="en-IN" dirty="0" err="1"/>
              <a:t>al.size</a:t>
            </a:r>
            <a:r>
              <a:rPr lang="en-IN" dirty="0"/>
              <a:t>()-1;   </a:t>
            </a:r>
          </a:p>
          <a:p>
            <a:pPr marL="0" indent="0">
              <a:buNone/>
            </a:pPr>
            <a:r>
              <a:rPr lang="en-IN" dirty="0"/>
              <a:t>     while(</a:t>
            </a:r>
            <a:r>
              <a:rPr lang="en-IN" dirty="0" err="1"/>
              <a:t>i</a:t>
            </a:r>
            <a:r>
              <a:rPr lang="en-IN" dirty="0"/>
              <a:t>&gt;0 &amp;&amp; </a:t>
            </a:r>
            <a:r>
              <a:rPr lang="en-IN" dirty="0" err="1"/>
              <a:t>al.get</a:t>
            </a:r>
            <a:r>
              <a:rPr lang="en-IN" dirty="0"/>
              <a:t>(parent(</a:t>
            </a:r>
            <a:r>
              <a:rPr lang="en-IN" dirty="0" err="1"/>
              <a:t>i</a:t>
            </a:r>
            <a:r>
              <a:rPr lang="en-IN" dirty="0"/>
              <a:t>))&lt;</a:t>
            </a:r>
            <a:r>
              <a:rPr lang="en-IN" dirty="0" err="1"/>
              <a:t>al.get</a:t>
            </a:r>
            <a:r>
              <a:rPr lang="en-IN" dirty="0"/>
              <a:t>(</a:t>
            </a:r>
            <a:r>
              <a:rPr lang="en-IN" dirty="0" err="1"/>
              <a:t>i</a:t>
            </a:r>
            <a:r>
              <a:rPr lang="en-IN" dirty="0"/>
              <a:t>)){         </a:t>
            </a:r>
          </a:p>
          <a:p>
            <a:pPr marL="0" indent="0">
              <a:buNone/>
            </a:pPr>
            <a:r>
              <a:rPr lang="en-IN" dirty="0"/>
              <a:t>   swap(parent(</a:t>
            </a:r>
            <a:r>
              <a:rPr lang="en-IN" dirty="0" err="1"/>
              <a:t>i</a:t>
            </a:r>
            <a:r>
              <a:rPr lang="en-IN" dirty="0"/>
              <a:t>),</a:t>
            </a:r>
            <a:r>
              <a:rPr lang="en-IN" dirty="0" err="1"/>
              <a:t>i</a:t>
            </a:r>
            <a:r>
              <a:rPr lang="en-IN" dirty="0"/>
              <a:t>);           </a:t>
            </a:r>
          </a:p>
          <a:p>
            <a:pPr marL="0" indent="0">
              <a:buNone/>
            </a:pPr>
            <a:r>
              <a:rPr lang="en-IN" dirty="0"/>
              <a:t> </a:t>
            </a:r>
            <a:r>
              <a:rPr lang="en-IN" dirty="0" err="1"/>
              <a:t>i</a:t>
            </a:r>
            <a:r>
              <a:rPr lang="en-IN" dirty="0"/>
              <a:t>=parent(</a:t>
            </a:r>
            <a:r>
              <a:rPr lang="en-IN" dirty="0" err="1"/>
              <a:t>i</a:t>
            </a:r>
            <a:r>
              <a:rPr lang="en-IN" dirty="0"/>
              <a:t>);     </a:t>
            </a:r>
          </a:p>
          <a:p>
            <a:pPr marL="0" indent="0">
              <a:buNone/>
            </a:pPr>
            <a:r>
              <a:rPr lang="en-IN" dirty="0"/>
              <a:t>   }    }</a:t>
            </a:r>
          </a:p>
          <a:p>
            <a:pPr marL="0" indent="0">
              <a:buNone/>
            </a:pPr>
            <a:endParaRPr lang="en-IN" dirty="0"/>
          </a:p>
        </p:txBody>
      </p:sp>
    </p:spTree>
    <p:extLst>
      <p:ext uri="{BB962C8B-B14F-4D97-AF65-F5344CB8AC3E}">
        <p14:creationId xmlns:p14="http://schemas.microsoft.com/office/powerpoint/2010/main" val="39929261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CD38-E27F-2B1B-AF5B-0831B6FA1C0B}"/>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CBB618AA-C00B-031B-3F81-F17D371287DF}"/>
              </a:ext>
            </a:extLst>
          </p:cNvPr>
          <p:cNvSpPr>
            <a:spLocks noGrp="1"/>
          </p:cNvSpPr>
          <p:nvPr>
            <p:ph idx="1"/>
          </p:nvPr>
        </p:nvSpPr>
        <p:spPr>
          <a:xfrm>
            <a:off x="838200" y="1331843"/>
            <a:ext cx="10515600" cy="4845120"/>
          </a:xfrm>
        </p:spPr>
        <p:txBody>
          <a:bodyPr>
            <a:normAutofit fontScale="92500" lnSpcReduction="20000"/>
          </a:bodyPr>
          <a:lstStyle/>
          <a:p>
            <a:pPr marL="0" indent="0">
              <a:buNone/>
            </a:pPr>
            <a:r>
              <a:rPr lang="en-IN" dirty="0"/>
              <a:t>public static void main(String[] </a:t>
            </a:r>
            <a:r>
              <a:rPr lang="en-IN" dirty="0" err="1"/>
              <a:t>args</a:t>
            </a:r>
            <a:r>
              <a:rPr lang="en-IN" dirty="0"/>
              <a:t>)</a:t>
            </a:r>
          </a:p>
          <a:p>
            <a:pPr marL="0" indent="0">
              <a:buNone/>
            </a:pPr>
            <a:r>
              <a:rPr lang="en-IN" dirty="0"/>
              <a:t> {		</a:t>
            </a:r>
          </a:p>
          <a:p>
            <a:pPr marL="0" indent="0">
              <a:buNone/>
            </a:pPr>
            <a:r>
              <a:rPr lang="en-IN" dirty="0"/>
              <a:t>Scanner </a:t>
            </a:r>
            <a:r>
              <a:rPr lang="en-IN" dirty="0" err="1"/>
              <a:t>sc</a:t>
            </a:r>
            <a:r>
              <a:rPr lang="en-IN" dirty="0"/>
              <a:t>=new Scanner(System.in);		</a:t>
            </a:r>
          </a:p>
          <a:p>
            <a:pPr marL="0" indent="0">
              <a:buNone/>
            </a:pPr>
            <a:r>
              <a:rPr lang="en-IN" dirty="0"/>
              <a:t>int n=</a:t>
            </a:r>
            <a:r>
              <a:rPr lang="en-IN" dirty="0" err="1"/>
              <a:t>sc.nextInt</a:t>
            </a:r>
            <a:r>
              <a:rPr lang="en-IN" dirty="0"/>
              <a:t>();		</a:t>
            </a:r>
          </a:p>
          <a:p>
            <a:pPr marL="0" indent="0">
              <a:buNone/>
            </a:pPr>
            <a:r>
              <a:rPr lang="en-IN" dirty="0"/>
              <a:t> k=</a:t>
            </a:r>
            <a:r>
              <a:rPr lang="en-IN" dirty="0" err="1"/>
              <a:t>sc.nextInt</a:t>
            </a:r>
            <a:r>
              <a:rPr lang="en-IN" dirty="0"/>
              <a:t>();		</a:t>
            </a:r>
          </a:p>
          <a:p>
            <a:pPr marL="0" indent="0">
              <a:buNone/>
            </a:pPr>
            <a:r>
              <a:rPr lang="en-IN" dirty="0"/>
              <a:t>for(int </a:t>
            </a:r>
            <a:r>
              <a:rPr lang="en-IN" dirty="0" err="1"/>
              <a:t>i</a:t>
            </a:r>
            <a:r>
              <a:rPr lang="en-IN" dirty="0"/>
              <a:t>=0;i&lt;</a:t>
            </a:r>
            <a:r>
              <a:rPr lang="en-IN" dirty="0" err="1"/>
              <a:t>n;i</a:t>
            </a:r>
            <a:r>
              <a:rPr lang="en-IN" dirty="0"/>
              <a:t>++)</a:t>
            </a:r>
          </a:p>
          <a:p>
            <a:pPr marL="0" indent="0">
              <a:buNone/>
            </a:pPr>
            <a:r>
              <a:rPr lang="en-IN" dirty="0"/>
              <a:t>{		    </a:t>
            </a:r>
          </a:p>
          <a:p>
            <a:pPr marL="0" indent="0">
              <a:buNone/>
            </a:pPr>
            <a:r>
              <a:rPr lang="en-IN" dirty="0"/>
              <a:t>insert(</a:t>
            </a:r>
            <a:r>
              <a:rPr lang="en-IN" dirty="0" err="1"/>
              <a:t>sc.nextInt</a:t>
            </a:r>
            <a:r>
              <a:rPr lang="en-IN" dirty="0"/>
              <a:t>());	</a:t>
            </a:r>
          </a:p>
          <a:p>
            <a:pPr marL="0" indent="0">
              <a:buNone/>
            </a:pPr>
            <a:r>
              <a:rPr lang="en-IN" dirty="0"/>
              <a:t>}		</a:t>
            </a:r>
          </a:p>
          <a:p>
            <a:pPr marL="0" indent="0">
              <a:buNone/>
            </a:pPr>
            <a:r>
              <a:rPr lang="en-IN" dirty="0" err="1"/>
              <a:t>System.out.print</a:t>
            </a:r>
            <a:r>
              <a:rPr lang="en-IN" dirty="0"/>
              <a:t>(al);</a:t>
            </a:r>
          </a:p>
          <a:p>
            <a:pPr marL="0" indent="0">
              <a:buNone/>
            </a:pPr>
            <a:r>
              <a:rPr lang="en-IN" dirty="0"/>
              <a:t>}</a:t>
            </a:r>
          </a:p>
        </p:txBody>
      </p:sp>
    </p:spTree>
    <p:extLst>
      <p:ext uri="{BB962C8B-B14F-4D97-AF65-F5344CB8AC3E}">
        <p14:creationId xmlns:p14="http://schemas.microsoft.com/office/powerpoint/2010/main" val="32708466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1BFF-EEE2-6D85-9DC4-8889630BB554}"/>
              </a:ext>
            </a:extLst>
          </p:cNvPr>
          <p:cNvSpPr>
            <a:spLocks noGrp="1"/>
          </p:cNvSpPr>
          <p:nvPr>
            <p:ph type="title"/>
          </p:nvPr>
        </p:nvSpPr>
        <p:spPr/>
        <p:txBody>
          <a:bodyPr/>
          <a:lstStyle/>
          <a:p>
            <a:r>
              <a:rPr lang="en-IN" dirty="0" err="1"/>
              <a:t>ExtractMax</a:t>
            </a:r>
            <a:r>
              <a:rPr lang="en-IN" dirty="0"/>
              <a:t>()</a:t>
            </a:r>
          </a:p>
        </p:txBody>
      </p:sp>
      <p:sp>
        <p:nvSpPr>
          <p:cNvPr id="3" name="Content Placeholder 2">
            <a:extLst>
              <a:ext uri="{FF2B5EF4-FFF2-40B4-BE49-F238E27FC236}">
                <a16:creationId xmlns:a16="http://schemas.microsoft.com/office/drawing/2014/main" id="{EDC3AF68-3840-297D-D3B8-664876988117}"/>
              </a:ext>
            </a:extLst>
          </p:cNvPr>
          <p:cNvSpPr>
            <a:spLocks noGrp="1"/>
          </p:cNvSpPr>
          <p:nvPr>
            <p:ph idx="1"/>
          </p:nvPr>
        </p:nvSpPr>
        <p:spPr/>
        <p:txBody>
          <a:bodyPr>
            <a:normAutofit/>
          </a:bodyPr>
          <a:lstStyle/>
          <a:p>
            <a:pPr marL="0" indent="0">
              <a:buNone/>
            </a:pPr>
            <a:r>
              <a:rPr lang="en-IN" dirty="0"/>
              <a:t> static int </a:t>
            </a:r>
            <a:r>
              <a:rPr lang="en-IN" dirty="0" err="1"/>
              <a:t>ExtractMax</a:t>
            </a:r>
            <a:r>
              <a:rPr lang="en-IN" dirty="0"/>
              <a:t>(ArrayList&lt;Integer&gt; al)    { </a:t>
            </a:r>
          </a:p>
          <a:p>
            <a:pPr marL="0" indent="0">
              <a:buNone/>
            </a:pPr>
            <a:r>
              <a:rPr lang="en-IN" dirty="0"/>
              <a:t>       int max=</a:t>
            </a:r>
            <a:r>
              <a:rPr lang="en-IN" dirty="0" err="1"/>
              <a:t>al.get</a:t>
            </a:r>
            <a:r>
              <a:rPr lang="en-IN" dirty="0"/>
              <a:t>(0);   </a:t>
            </a:r>
          </a:p>
          <a:p>
            <a:pPr marL="0" indent="0">
              <a:buNone/>
            </a:pPr>
            <a:r>
              <a:rPr lang="en-IN" dirty="0"/>
              <a:t>       </a:t>
            </a:r>
            <a:r>
              <a:rPr lang="en-IN" dirty="0" err="1"/>
              <a:t>al.set</a:t>
            </a:r>
            <a:r>
              <a:rPr lang="en-IN" dirty="0"/>
              <a:t>(0,al.get(</a:t>
            </a:r>
            <a:r>
              <a:rPr lang="en-IN" dirty="0" err="1"/>
              <a:t>al.size</a:t>
            </a:r>
            <a:r>
              <a:rPr lang="en-IN" dirty="0"/>
              <a:t>()-1)); </a:t>
            </a:r>
          </a:p>
          <a:p>
            <a:pPr marL="0" indent="0">
              <a:buNone/>
            </a:pPr>
            <a:r>
              <a:rPr lang="en-IN" dirty="0"/>
              <a:t>       </a:t>
            </a:r>
            <a:r>
              <a:rPr lang="en-IN" dirty="0" err="1"/>
              <a:t>al.remove</a:t>
            </a:r>
            <a:r>
              <a:rPr lang="en-IN" dirty="0"/>
              <a:t>(</a:t>
            </a:r>
            <a:r>
              <a:rPr lang="en-IN" dirty="0" err="1"/>
              <a:t>al.size</a:t>
            </a:r>
            <a:r>
              <a:rPr lang="en-IN" dirty="0"/>
              <a:t>()-1);        </a:t>
            </a:r>
          </a:p>
          <a:p>
            <a:pPr marL="0" indent="0">
              <a:buNone/>
            </a:pPr>
            <a:r>
              <a:rPr lang="en-IN" dirty="0"/>
              <a:t>      </a:t>
            </a:r>
            <a:r>
              <a:rPr lang="en-IN" dirty="0" err="1"/>
              <a:t>heapify</a:t>
            </a:r>
            <a:r>
              <a:rPr lang="en-IN" dirty="0"/>
              <a:t>(0);      </a:t>
            </a:r>
          </a:p>
          <a:p>
            <a:pPr marL="0" indent="0">
              <a:buNone/>
            </a:pPr>
            <a:r>
              <a:rPr lang="en-IN" dirty="0"/>
              <a:t>     return max; </a:t>
            </a:r>
          </a:p>
          <a:p>
            <a:pPr marL="0" indent="0">
              <a:buNone/>
            </a:pPr>
            <a:r>
              <a:rPr lang="en-IN" dirty="0"/>
              <a:t>   }  </a:t>
            </a:r>
          </a:p>
          <a:p>
            <a:pPr marL="0" indent="0">
              <a:buNone/>
            </a:pPr>
            <a:r>
              <a:rPr lang="en-IN" dirty="0"/>
              <a:t>  static int child(int </a:t>
            </a:r>
            <a:r>
              <a:rPr lang="en-IN" dirty="0" err="1"/>
              <a:t>i,int</a:t>
            </a:r>
            <a:r>
              <a:rPr lang="en-IN" dirty="0"/>
              <a:t> j)    {        return (k*</a:t>
            </a:r>
            <a:r>
              <a:rPr lang="en-IN" dirty="0" err="1"/>
              <a:t>i</a:t>
            </a:r>
            <a:r>
              <a:rPr lang="en-IN" dirty="0"/>
              <a:t>)+j;    }</a:t>
            </a:r>
          </a:p>
        </p:txBody>
      </p:sp>
    </p:spTree>
    <p:extLst>
      <p:ext uri="{BB962C8B-B14F-4D97-AF65-F5344CB8AC3E}">
        <p14:creationId xmlns:p14="http://schemas.microsoft.com/office/powerpoint/2010/main" val="3813746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946B-6589-071F-0D99-90350491BA5C}"/>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FD13F3D8-4129-3516-434A-4F1A688BB8EA}"/>
              </a:ext>
            </a:extLst>
          </p:cNvPr>
          <p:cNvSpPr>
            <a:spLocks noGrp="1"/>
          </p:cNvSpPr>
          <p:nvPr>
            <p:ph idx="1"/>
          </p:nvPr>
        </p:nvSpPr>
        <p:spPr/>
        <p:txBody>
          <a:bodyPr>
            <a:normAutofit fontScale="92500" lnSpcReduction="10000"/>
          </a:bodyPr>
          <a:lstStyle/>
          <a:p>
            <a:pPr marL="0" indent="0">
              <a:buNone/>
            </a:pPr>
            <a:r>
              <a:rPr lang="en-IN" dirty="0"/>
              <a:t> static void </a:t>
            </a:r>
            <a:r>
              <a:rPr lang="en-IN" dirty="0" err="1"/>
              <a:t>heapify</a:t>
            </a:r>
            <a:r>
              <a:rPr lang="en-IN" dirty="0"/>
              <a:t>(int </a:t>
            </a:r>
            <a:r>
              <a:rPr lang="en-IN" dirty="0" err="1"/>
              <a:t>i</a:t>
            </a:r>
            <a:r>
              <a:rPr lang="en-IN" dirty="0"/>
              <a:t>)    {     </a:t>
            </a:r>
          </a:p>
          <a:p>
            <a:pPr marL="0" indent="0">
              <a:buNone/>
            </a:pPr>
            <a:r>
              <a:rPr lang="en-IN" dirty="0"/>
              <a:t>   int large=</a:t>
            </a:r>
            <a:r>
              <a:rPr lang="en-IN" dirty="0" err="1"/>
              <a:t>i</a:t>
            </a:r>
            <a:r>
              <a:rPr lang="en-IN" dirty="0"/>
              <a:t>;      </a:t>
            </a:r>
          </a:p>
          <a:p>
            <a:pPr marL="0" indent="0">
              <a:buNone/>
            </a:pPr>
            <a:r>
              <a:rPr lang="en-IN" dirty="0"/>
              <a:t>  for(int j=1;j&lt;=</a:t>
            </a:r>
            <a:r>
              <a:rPr lang="en-IN" dirty="0" err="1"/>
              <a:t>k;j</a:t>
            </a:r>
            <a:r>
              <a:rPr lang="en-IN" dirty="0"/>
              <a:t>++)        {     </a:t>
            </a:r>
          </a:p>
          <a:p>
            <a:pPr marL="0" indent="0">
              <a:buNone/>
            </a:pPr>
            <a:r>
              <a:rPr lang="en-IN" dirty="0"/>
              <a:t>       int </a:t>
            </a:r>
            <a:r>
              <a:rPr lang="en-IN" dirty="0" err="1"/>
              <a:t>childIndex</a:t>
            </a:r>
            <a:r>
              <a:rPr lang="en-IN" dirty="0"/>
              <a:t>=child(</a:t>
            </a:r>
            <a:r>
              <a:rPr lang="en-IN" dirty="0" err="1"/>
              <a:t>i,j</a:t>
            </a:r>
            <a:r>
              <a:rPr lang="en-IN" dirty="0"/>
              <a:t>);  </a:t>
            </a:r>
          </a:p>
          <a:p>
            <a:pPr marL="0" indent="0">
              <a:buNone/>
            </a:pPr>
            <a:r>
              <a:rPr lang="en-IN" dirty="0"/>
              <a:t>        if(</a:t>
            </a:r>
            <a:r>
              <a:rPr lang="en-IN" dirty="0" err="1"/>
              <a:t>childIndex</a:t>
            </a:r>
            <a:r>
              <a:rPr lang="en-IN" dirty="0"/>
              <a:t>&lt;</a:t>
            </a:r>
            <a:r>
              <a:rPr lang="en-IN" dirty="0" err="1"/>
              <a:t>al.size</a:t>
            </a:r>
            <a:r>
              <a:rPr lang="en-IN" dirty="0"/>
              <a:t>() &amp;&amp; </a:t>
            </a:r>
            <a:r>
              <a:rPr lang="en-IN" dirty="0" err="1"/>
              <a:t>al.get</a:t>
            </a:r>
            <a:r>
              <a:rPr lang="en-IN" dirty="0"/>
              <a:t>(large)&lt;</a:t>
            </a:r>
            <a:r>
              <a:rPr lang="en-IN" dirty="0" err="1"/>
              <a:t>al.get</a:t>
            </a:r>
            <a:r>
              <a:rPr lang="en-IN" dirty="0"/>
              <a:t>(</a:t>
            </a:r>
            <a:r>
              <a:rPr lang="en-IN" dirty="0" err="1"/>
              <a:t>childIndex</a:t>
            </a:r>
            <a:r>
              <a:rPr lang="en-IN" dirty="0"/>
              <a:t>))   {                                large=</a:t>
            </a:r>
            <a:r>
              <a:rPr lang="en-IN" dirty="0" err="1"/>
              <a:t>childIndex</a:t>
            </a:r>
            <a:r>
              <a:rPr lang="en-IN" dirty="0"/>
              <a:t>;         </a:t>
            </a:r>
          </a:p>
          <a:p>
            <a:pPr marL="0" indent="0">
              <a:buNone/>
            </a:pPr>
            <a:r>
              <a:rPr lang="en-IN" dirty="0"/>
              <a:t>   }}       </a:t>
            </a:r>
          </a:p>
          <a:p>
            <a:pPr marL="0" indent="0">
              <a:buNone/>
            </a:pPr>
            <a:r>
              <a:rPr lang="en-IN" dirty="0"/>
              <a:t> if(large!=</a:t>
            </a:r>
            <a:r>
              <a:rPr lang="en-IN" dirty="0" err="1"/>
              <a:t>i</a:t>
            </a:r>
            <a:r>
              <a:rPr lang="en-IN" dirty="0"/>
              <a:t>)  {        </a:t>
            </a:r>
          </a:p>
          <a:p>
            <a:pPr marL="0" indent="0">
              <a:buNone/>
            </a:pPr>
            <a:r>
              <a:rPr lang="en-IN" dirty="0"/>
              <a:t>    swap(</a:t>
            </a:r>
            <a:r>
              <a:rPr lang="en-IN" dirty="0" err="1"/>
              <a:t>large,i</a:t>
            </a:r>
            <a:r>
              <a:rPr lang="en-IN" dirty="0"/>
              <a:t>);          </a:t>
            </a:r>
          </a:p>
          <a:p>
            <a:pPr marL="0" indent="0">
              <a:buNone/>
            </a:pPr>
            <a:r>
              <a:rPr lang="en-IN" dirty="0"/>
              <a:t>  </a:t>
            </a:r>
            <a:r>
              <a:rPr lang="en-IN" dirty="0" err="1"/>
              <a:t>heapify</a:t>
            </a:r>
            <a:r>
              <a:rPr lang="en-IN" dirty="0"/>
              <a:t>(large);        }    }</a:t>
            </a:r>
          </a:p>
        </p:txBody>
      </p:sp>
    </p:spTree>
    <p:extLst>
      <p:ext uri="{BB962C8B-B14F-4D97-AF65-F5344CB8AC3E}">
        <p14:creationId xmlns:p14="http://schemas.microsoft.com/office/powerpoint/2010/main" val="2322178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1A8B-72B0-3D2F-423E-FF5AE2989156}"/>
              </a:ext>
            </a:extLst>
          </p:cNvPr>
          <p:cNvSpPr>
            <a:spLocks noGrp="1"/>
          </p:cNvSpPr>
          <p:nvPr>
            <p:ph type="title"/>
          </p:nvPr>
        </p:nvSpPr>
        <p:spPr/>
        <p:txBody>
          <a:bodyPr/>
          <a:lstStyle/>
          <a:p>
            <a:r>
              <a:rPr lang="en-IN" b="1" dirty="0"/>
              <a:t>Binomial Heap</a:t>
            </a:r>
          </a:p>
        </p:txBody>
      </p:sp>
      <p:sp>
        <p:nvSpPr>
          <p:cNvPr id="3" name="Content Placeholder 2">
            <a:extLst>
              <a:ext uri="{FF2B5EF4-FFF2-40B4-BE49-F238E27FC236}">
                <a16:creationId xmlns:a16="http://schemas.microsoft.com/office/drawing/2014/main" id="{C02BDF62-CB67-2AFC-B747-637A0A18A4B2}"/>
              </a:ext>
            </a:extLst>
          </p:cNvPr>
          <p:cNvSpPr>
            <a:spLocks noGrp="1"/>
          </p:cNvSpPr>
          <p:nvPr>
            <p:ph idx="1"/>
          </p:nvPr>
        </p:nvSpPr>
        <p:spPr/>
        <p:txBody>
          <a:bodyPr/>
          <a:lstStyle/>
          <a:p>
            <a:pPr>
              <a:lnSpc>
                <a:spcPct val="150000"/>
              </a:lnSpc>
            </a:pPr>
            <a:r>
              <a:rPr lang="en-IN" dirty="0"/>
              <a:t>In data structures , a binomial heap is a heap which is similar to a binary heap but also supports quick merging of two heaps.</a:t>
            </a:r>
          </a:p>
          <a:p>
            <a:pPr>
              <a:lnSpc>
                <a:spcPct val="150000"/>
              </a:lnSpc>
            </a:pPr>
            <a:r>
              <a:rPr lang="en-US" b="0" i="0" dirty="0">
                <a:solidFill>
                  <a:srgbClr val="161616"/>
                </a:solidFill>
                <a:effectLst/>
                <a:latin typeface="CoFo Brilliant"/>
              </a:rPr>
              <a:t>A </a:t>
            </a:r>
            <a:r>
              <a:rPr lang="en-US" b="1" i="0" dirty="0">
                <a:solidFill>
                  <a:srgbClr val="161616"/>
                </a:solidFill>
                <a:effectLst/>
                <a:latin typeface="CoFo Brilliant"/>
              </a:rPr>
              <a:t>binomial heap</a:t>
            </a:r>
            <a:r>
              <a:rPr lang="en-US" b="0" i="0" dirty="0">
                <a:solidFill>
                  <a:srgbClr val="161616"/>
                </a:solidFill>
                <a:effectLst/>
                <a:latin typeface="CoFo Brilliant"/>
              </a:rPr>
              <a:t> is a specific implementation of the </a:t>
            </a:r>
            <a:r>
              <a:rPr lang="en-US" b="0" i="0" u="none" strike="noStrike" dirty="0">
                <a:solidFill>
                  <a:srgbClr val="0277BD"/>
                </a:solidFill>
                <a:effectLst/>
                <a:latin typeface="CoFo Brilliant"/>
                <a:hlinkClick r:id="rId2"/>
              </a:rPr>
              <a:t>heap</a:t>
            </a:r>
            <a:r>
              <a:rPr lang="en-US" b="0" i="0" dirty="0">
                <a:solidFill>
                  <a:srgbClr val="161616"/>
                </a:solidFill>
                <a:effectLst/>
                <a:latin typeface="CoFo Brilliant"/>
              </a:rPr>
              <a:t> data structure.</a:t>
            </a:r>
            <a:endParaRPr lang="en-IN" b="0" i="0" dirty="0">
              <a:solidFill>
                <a:srgbClr val="161616"/>
              </a:solidFill>
              <a:effectLst/>
              <a:latin typeface="CoFo Brilliant"/>
            </a:endParaRPr>
          </a:p>
          <a:p>
            <a:pPr>
              <a:lnSpc>
                <a:spcPct val="150000"/>
              </a:lnSpc>
            </a:pPr>
            <a:r>
              <a:rPr lang="en-US" b="0" i="0" dirty="0">
                <a:solidFill>
                  <a:srgbClr val="161616"/>
                </a:solidFill>
                <a:effectLst/>
                <a:latin typeface="CoFo Brilliant"/>
              </a:rPr>
              <a:t>Binomial heaps are collections of </a:t>
            </a:r>
            <a:r>
              <a:rPr lang="en-US" b="0" i="0" u="none" strike="noStrike" dirty="0">
                <a:solidFill>
                  <a:srgbClr val="0277BD"/>
                </a:solidFill>
                <a:effectLst/>
                <a:latin typeface="CoFo Brilliant"/>
                <a:hlinkClick r:id="rId3" tooltip="binomial trees"/>
              </a:rPr>
              <a:t>binomial trees</a:t>
            </a:r>
            <a:r>
              <a:rPr lang="en-US" b="0" i="0" dirty="0">
                <a:solidFill>
                  <a:srgbClr val="161616"/>
                </a:solidFill>
                <a:effectLst/>
                <a:latin typeface="CoFo Brilliant"/>
              </a:rPr>
              <a:t> that are linked together where each tree is an ordered heap.</a:t>
            </a:r>
            <a:endParaRPr lang="en-IN" dirty="0"/>
          </a:p>
        </p:txBody>
      </p:sp>
    </p:spTree>
    <p:extLst>
      <p:ext uri="{BB962C8B-B14F-4D97-AF65-F5344CB8AC3E}">
        <p14:creationId xmlns:p14="http://schemas.microsoft.com/office/powerpoint/2010/main" val="38680006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03F5-2AA3-CAFE-6B3A-499944AD2BA5}"/>
              </a:ext>
            </a:extLst>
          </p:cNvPr>
          <p:cNvSpPr>
            <a:spLocks noGrp="1"/>
          </p:cNvSpPr>
          <p:nvPr>
            <p:ph type="title"/>
          </p:nvPr>
        </p:nvSpPr>
        <p:spPr/>
        <p:txBody>
          <a:bodyPr/>
          <a:lstStyle/>
          <a:p>
            <a:r>
              <a:rPr lang="en-IN" dirty="0"/>
              <a:t>Binomial Tree</a:t>
            </a:r>
          </a:p>
        </p:txBody>
      </p:sp>
      <p:sp>
        <p:nvSpPr>
          <p:cNvPr id="3" name="Content Placeholder 2">
            <a:extLst>
              <a:ext uri="{FF2B5EF4-FFF2-40B4-BE49-F238E27FC236}">
                <a16:creationId xmlns:a16="http://schemas.microsoft.com/office/drawing/2014/main" id="{ABC0A69C-BF96-335D-6EC2-1B7C8BD3B064}"/>
              </a:ext>
            </a:extLst>
          </p:cNvPr>
          <p:cNvSpPr>
            <a:spLocks noGrp="1"/>
          </p:cNvSpPr>
          <p:nvPr>
            <p:ph idx="1"/>
          </p:nvPr>
        </p:nvSpPr>
        <p:spPr/>
        <p:txBody>
          <a:bodyPr/>
          <a:lstStyle/>
          <a:p>
            <a:r>
              <a:rPr lang="en-IN" dirty="0"/>
              <a:t>Binomial Tree is an ordered tree</a:t>
            </a:r>
          </a:p>
          <a:p>
            <a:r>
              <a:rPr lang="en-IN" dirty="0"/>
              <a:t>A binomial tree of order k can be constructed by taking two binomial trees of order (k-1) and making one tree as the leftmost child of the other tree.</a:t>
            </a:r>
          </a:p>
          <a:p>
            <a:r>
              <a:rPr lang="en-IN" b="1" u="sng" dirty="0"/>
              <a:t>Rules:</a:t>
            </a:r>
          </a:p>
          <a:p>
            <a:r>
              <a:rPr lang="en-IN" dirty="0"/>
              <a:t>B</a:t>
            </a:r>
            <a:r>
              <a:rPr lang="en-IN" sz="1600" dirty="0"/>
              <a:t>k </a:t>
            </a:r>
            <a:r>
              <a:rPr lang="en-IN" sz="2000" dirty="0"/>
              <a:t> </a:t>
            </a:r>
            <a:r>
              <a:rPr lang="en-IN" dirty="0"/>
              <a:t>has k children of root.</a:t>
            </a:r>
          </a:p>
          <a:p>
            <a:r>
              <a:rPr lang="en-IN" dirty="0"/>
              <a:t>B</a:t>
            </a:r>
            <a:r>
              <a:rPr lang="en-IN" sz="1600" dirty="0"/>
              <a:t>k  </a:t>
            </a:r>
            <a:r>
              <a:rPr lang="en-IN" dirty="0"/>
              <a:t>be formed using B</a:t>
            </a:r>
            <a:r>
              <a:rPr lang="en-IN" sz="2000" dirty="0"/>
              <a:t>k-1</a:t>
            </a:r>
            <a:r>
              <a:rPr lang="en-IN" dirty="0"/>
              <a:t> trees.</a:t>
            </a:r>
          </a:p>
          <a:p>
            <a:r>
              <a:rPr lang="en-IN" dirty="0"/>
              <a:t>The root of one B</a:t>
            </a:r>
            <a:r>
              <a:rPr lang="en-IN" sz="2000" dirty="0"/>
              <a:t>k-1</a:t>
            </a:r>
            <a:r>
              <a:rPr lang="en-IN" dirty="0"/>
              <a:t> will be the leftmost child of the other B</a:t>
            </a:r>
            <a:r>
              <a:rPr lang="en-IN" sz="2000" dirty="0"/>
              <a:t>k-1</a:t>
            </a:r>
            <a:r>
              <a:rPr lang="en-IN" dirty="0"/>
              <a:t> tree.</a:t>
            </a:r>
          </a:p>
          <a:p>
            <a:endParaRPr lang="en-IN" dirty="0"/>
          </a:p>
        </p:txBody>
      </p:sp>
    </p:spTree>
    <p:extLst>
      <p:ext uri="{BB962C8B-B14F-4D97-AF65-F5344CB8AC3E}">
        <p14:creationId xmlns:p14="http://schemas.microsoft.com/office/powerpoint/2010/main" val="191917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661D7-A4A6-592A-15D5-F744308A3CF1}"/>
              </a:ext>
            </a:extLst>
          </p:cNvPr>
          <p:cNvSpPr>
            <a:spLocks noGrp="1"/>
          </p:cNvSpPr>
          <p:nvPr>
            <p:ph idx="1"/>
          </p:nvPr>
        </p:nvSpPr>
        <p:spPr>
          <a:xfrm>
            <a:off x="375703" y="314632"/>
            <a:ext cx="10978097" cy="6626036"/>
          </a:xfrm>
        </p:spPr>
        <p:txBody>
          <a:bodyPr/>
          <a:lstStyle/>
          <a:p>
            <a:pPr marL="0" indent="0">
              <a:buNone/>
            </a:pPr>
            <a:endParaRPr lang="en-IN" dirty="0"/>
          </a:p>
          <a:p>
            <a:pPr marL="571500" indent="-571500">
              <a:buFont typeface="+mj-lt"/>
              <a:buAutoNum type="romanLcPeriod"/>
            </a:pPr>
            <a:endParaRPr lang="en-IN" dirty="0"/>
          </a:p>
        </p:txBody>
      </p:sp>
      <p:pic>
        <p:nvPicPr>
          <p:cNvPr id="1028" name="Picture 4" descr="Binomial Heap | Brilliant Math &amp; Science Wiki">
            <a:extLst>
              <a:ext uri="{FF2B5EF4-FFF2-40B4-BE49-F238E27FC236}">
                <a16:creationId xmlns:a16="http://schemas.microsoft.com/office/drawing/2014/main" id="{EB6FDCF8-C121-21F1-13FE-FEB05AE30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742" y="747251"/>
            <a:ext cx="7433800" cy="42478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7261BF-FACF-F58E-898D-10C194CA3778}"/>
              </a:ext>
            </a:extLst>
          </p:cNvPr>
          <p:cNvSpPr txBox="1"/>
          <p:nvPr/>
        </p:nvSpPr>
        <p:spPr>
          <a:xfrm>
            <a:off x="1897626" y="5397910"/>
            <a:ext cx="3646576" cy="584775"/>
          </a:xfrm>
          <a:prstGeom prst="rect">
            <a:avLst/>
          </a:prstGeom>
          <a:noFill/>
        </p:spPr>
        <p:txBody>
          <a:bodyPr wrap="none" rtlCol="0">
            <a:spAutoFit/>
          </a:bodyPr>
          <a:lstStyle/>
          <a:p>
            <a:r>
              <a:rPr lang="en-IN" sz="3200" dirty="0"/>
              <a:t>What will be the B</a:t>
            </a:r>
            <a:r>
              <a:rPr lang="en-IN" sz="2400" dirty="0"/>
              <a:t>4</a:t>
            </a:r>
            <a:r>
              <a:rPr lang="en-IN" sz="3200" dirty="0"/>
              <a:t>?</a:t>
            </a:r>
          </a:p>
        </p:txBody>
      </p:sp>
    </p:spTree>
    <p:extLst>
      <p:ext uri="{BB962C8B-B14F-4D97-AF65-F5344CB8AC3E}">
        <p14:creationId xmlns:p14="http://schemas.microsoft.com/office/powerpoint/2010/main" val="158733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40677-C78E-A616-B9F5-E4300CFCED4F}"/>
              </a:ext>
            </a:extLst>
          </p:cNvPr>
          <p:cNvSpPr>
            <a:spLocks noGrp="1"/>
          </p:cNvSpPr>
          <p:nvPr>
            <p:ph idx="1"/>
          </p:nvPr>
        </p:nvSpPr>
        <p:spPr>
          <a:xfrm>
            <a:off x="599768" y="462116"/>
            <a:ext cx="10754032" cy="6253316"/>
          </a:xfrm>
        </p:spPr>
        <p:txBody>
          <a:bodyPr>
            <a:normAutofit fontScale="92500" lnSpcReduction="20000"/>
          </a:bodyPr>
          <a:lstStyle/>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public</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class</a:t>
            </a:r>
            <a:r>
              <a:rPr lang="en-IN" sz="2200" dirty="0">
                <a:solidFill>
                  <a:srgbClr val="000000"/>
                </a:solidFill>
                <a:effectLst/>
                <a:latin typeface="Courier New" panose="02070309020205020404" pitchFamily="49" charset="0"/>
              </a:rPr>
              <a:t> BST {</a:t>
            </a:r>
          </a:p>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static</a:t>
            </a:r>
            <a:r>
              <a:rPr lang="en-IN" sz="2200" dirty="0">
                <a:solidFill>
                  <a:srgbClr val="000000"/>
                </a:solidFill>
                <a:effectLst/>
                <a:latin typeface="Courier New" panose="02070309020205020404" pitchFamily="49" charset="0"/>
              </a:rPr>
              <a:t> Node </a:t>
            </a:r>
            <a:r>
              <a:rPr lang="en-IN" sz="2200" i="1" dirty="0">
                <a:solidFill>
                  <a:srgbClr val="0000C0"/>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static</a:t>
            </a:r>
            <a:r>
              <a:rPr lang="en-IN" sz="2200" dirty="0">
                <a:solidFill>
                  <a:srgbClr val="000000"/>
                </a:solidFill>
                <a:effectLst/>
                <a:latin typeface="Courier New" panose="02070309020205020404" pitchFamily="49" charset="0"/>
              </a:rPr>
              <a:t> Node insert(Node </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b="1" dirty="0" err="1">
                <a:solidFill>
                  <a:srgbClr val="7F0055"/>
                </a:solidFill>
                <a:effectLst/>
                <a:latin typeface="Courier New" panose="02070309020205020404" pitchFamily="49" charset="0"/>
              </a:rPr>
              <a:t>int</a:t>
            </a:r>
            <a:r>
              <a:rPr lang="en-IN" sz="2200" dirty="0">
                <a:solidFill>
                  <a:srgbClr val="000000"/>
                </a:solidFill>
                <a:effectLst/>
                <a:latin typeface="Courier New" panose="02070309020205020404" pitchFamily="49" charset="0"/>
              </a:rPr>
              <a:t> </a:t>
            </a:r>
            <a:r>
              <a:rPr lang="en-IN" sz="2200" dirty="0" err="1">
                <a:solidFill>
                  <a:srgbClr val="6A3E3E"/>
                </a:solidFill>
                <a:effectLst/>
                <a:latin typeface="Courier New" panose="02070309020205020404" pitchFamily="49" charset="0"/>
              </a:rPr>
              <a:t>ele</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dirty="0">
                <a:solidFill>
                  <a:srgbClr val="000000"/>
                </a:solidFill>
                <a:effectLst/>
                <a:latin typeface="Courier New" panose="02070309020205020404" pitchFamily="49" charset="0"/>
              </a:rPr>
              <a:t>Node </a:t>
            </a:r>
            <a:r>
              <a:rPr lang="en-IN" sz="2200" dirty="0" err="1">
                <a:solidFill>
                  <a:srgbClr val="6A3E3E"/>
                </a:solidFill>
                <a:effectLst/>
                <a:latin typeface="Courier New" panose="02070309020205020404" pitchFamily="49" charset="0"/>
              </a:rPr>
              <a:t>newnode</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new</a:t>
            </a:r>
            <a:r>
              <a:rPr lang="en-IN" sz="2200" dirty="0">
                <a:solidFill>
                  <a:srgbClr val="000000"/>
                </a:solidFill>
                <a:effectLst/>
                <a:latin typeface="Courier New" panose="02070309020205020404" pitchFamily="49" charset="0"/>
              </a:rPr>
              <a:t> Node(</a:t>
            </a:r>
            <a:r>
              <a:rPr lang="en-IN" sz="2200" dirty="0" err="1">
                <a:solidFill>
                  <a:srgbClr val="6A3E3E"/>
                </a:solidFill>
                <a:effectLst/>
                <a:latin typeface="Courier New" panose="02070309020205020404" pitchFamily="49" charset="0"/>
              </a:rPr>
              <a:t>ele</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if</a:t>
            </a:r>
            <a:r>
              <a:rPr lang="en-IN" sz="2200" dirty="0">
                <a:solidFill>
                  <a:srgbClr val="000000"/>
                </a:solidFill>
                <a:effectLst/>
                <a:latin typeface="Courier New" panose="02070309020205020404" pitchFamily="49" charset="0"/>
              </a:rPr>
              <a:t>(</a:t>
            </a:r>
            <a:r>
              <a:rPr lang="en-IN" sz="2200" dirty="0">
                <a:solidFill>
                  <a:srgbClr val="6A3E3E"/>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dirty="0">
                <a:solidFill>
                  <a:srgbClr val="6A3E3E"/>
                </a:solidFill>
                <a:effectLst/>
                <a:latin typeface="Courier New" panose="02070309020205020404" pitchFamily="49" charset="0"/>
              </a:rPr>
              <a:t>     root</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newnode</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else</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if</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data</a:t>
            </a:r>
            <a:r>
              <a:rPr lang="en-IN" sz="2200" dirty="0">
                <a:solidFill>
                  <a:srgbClr val="000000"/>
                </a:solidFill>
                <a:effectLst/>
                <a:latin typeface="Courier New" panose="02070309020205020404" pitchFamily="49" charset="0"/>
              </a:rPr>
              <a:t>&gt;=</a:t>
            </a:r>
            <a:r>
              <a:rPr lang="en-IN" sz="2200" dirty="0" err="1">
                <a:solidFill>
                  <a:srgbClr val="6A3E3E"/>
                </a:solidFill>
                <a:effectLst/>
                <a:latin typeface="Courier New" panose="02070309020205020404" pitchFamily="49" charset="0"/>
              </a:rPr>
              <a:t>ele</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dirty="0">
                <a:solidFill>
                  <a:srgbClr val="6A3E3E"/>
                </a:solidFill>
                <a:effectLst/>
                <a:latin typeface="Courier New" panose="02070309020205020404" pitchFamily="49" charset="0"/>
              </a:rPr>
              <a:t>     </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left</a:t>
            </a:r>
            <a:r>
              <a:rPr lang="en-IN" sz="2200" dirty="0">
                <a:solidFill>
                  <a:srgbClr val="000000"/>
                </a:solidFill>
                <a:effectLst/>
                <a:latin typeface="Courier New" panose="02070309020205020404" pitchFamily="49" charset="0"/>
              </a:rPr>
              <a:t>=</a:t>
            </a:r>
            <a:r>
              <a:rPr lang="en-IN" sz="2200" i="1" dirty="0">
                <a:solidFill>
                  <a:srgbClr val="000000"/>
                </a:solidFill>
                <a:effectLst/>
                <a:latin typeface="Courier New" panose="02070309020205020404" pitchFamily="49" charset="0"/>
              </a:rPr>
              <a:t>insert</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left</a:t>
            </a:r>
            <a:r>
              <a:rPr lang="en-IN" sz="2200" dirty="0" err="1">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ele</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else</a:t>
            </a:r>
            <a:endParaRPr lang="en-IN" sz="2200" dirty="0">
              <a:solidFill>
                <a:srgbClr val="000000"/>
              </a:solidFill>
              <a:effectLst/>
              <a:latin typeface="Courier New" panose="02070309020205020404" pitchFamily="49" charset="0"/>
            </a:endParaRPr>
          </a:p>
          <a:p>
            <a:pPr marR="0" indent="-457200">
              <a:lnSpc>
                <a:spcPct val="150000"/>
              </a:lnSpc>
              <a:buFont typeface="+mj-lt"/>
              <a:buAutoNum type="arabicPeriod" startAt="10"/>
            </a:pPr>
            <a:r>
              <a:rPr lang="en-IN" sz="2200" dirty="0">
                <a:solidFill>
                  <a:srgbClr val="6A3E3E"/>
                </a:solidFill>
                <a:effectLst/>
                <a:latin typeface="Courier New" panose="02070309020205020404" pitchFamily="49" charset="0"/>
              </a:rPr>
              <a:t>      </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right</a:t>
            </a:r>
            <a:r>
              <a:rPr lang="en-IN" sz="2200" dirty="0">
                <a:solidFill>
                  <a:srgbClr val="000000"/>
                </a:solidFill>
                <a:effectLst/>
                <a:latin typeface="Courier New" panose="02070309020205020404" pitchFamily="49" charset="0"/>
              </a:rPr>
              <a:t>=</a:t>
            </a:r>
            <a:r>
              <a:rPr lang="en-IN" sz="2200" i="1" dirty="0">
                <a:solidFill>
                  <a:srgbClr val="000000"/>
                </a:solidFill>
                <a:effectLst/>
                <a:latin typeface="Courier New" panose="02070309020205020404" pitchFamily="49" charset="0"/>
              </a:rPr>
              <a:t>insert</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right</a:t>
            </a:r>
            <a:r>
              <a:rPr lang="en-IN" sz="2200" dirty="0" err="1">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ele</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b="1" dirty="0">
                <a:solidFill>
                  <a:srgbClr val="7F0055"/>
                </a:solidFill>
                <a:effectLst/>
                <a:latin typeface="Courier New" panose="02070309020205020404" pitchFamily="49" charset="0"/>
              </a:rPr>
              <a:t>return</a:t>
            </a:r>
            <a:r>
              <a:rPr lang="en-IN" sz="2200" dirty="0">
                <a:solidFill>
                  <a:srgbClr val="000000"/>
                </a:solidFill>
                <a:effectLst/>
                <a:latin typeface="Courier New" panose="02070309020205020404" pitchFamily="49" charset="0"/>
              </a:rPr>
              <a:t> </a:t>
            </a:r>
            <a:r>
              <a:rPr lang="en-IN" sz="2200" dirty="0">
                <a:solidFill>
                  <a:srgbClr val="6A3E3E"/>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p>
          <a:p>
            <a:pPr marR="0" indent="-457200">
              <a:lnSpc>
                <a:spcPct val="150000"/>
              </a:lnSpc>
              <a:buFont typeface="+mj-lt"/>
              <a:buAutoNum type="arabicPeriod" startAt="10"/>
            </a:pPr>
            <a:r>
              <a:rPr lang="en-IN" sz="2200" dirty="0">
                <a:solidFill>
                  <a:srgbClr val="000000"/>
                </a:solidFill>
                <a:effectLst/>
                <a:latin typeface="Courier New" panose="02070309020205020404" pitchFamily="49" charset="0"/>
              </a:rPr>
              <a:t>}</a:t>
            </a:r>
          </a:p>
          <a:p>
            <a:pPr marL="457200" indent="-457200">
              <a:lnSpc>
                <a:spcPct val="150000"/>
              </a:lnSpc>
              <a:buFont typeface="+mj-lt"/>
              <a:buAutoNum type="arabicPeriod" startAt="10"/>
            </a:pPr>
            <a:endParaRPr lang="en-IN" sz="2200" dirty="0"/>
          </a:p>
        </p:txBody>
      </p:sp>
    </p:spTree>
    <p:extLst>
      <p:ext uri="{BB962C8B-B14F-4D97-AF65-F5344CB8AC3E}">
        <p14:creationId xmlns:p14="http://schemas.microsoft.com/office/powerpoint/2010/main" val="376512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plementation Binomial Heap | Heap | Prepbytes">
            <a:extLst>
              <a:ext uri="{FF2B5EF4-FFF2-40B4-BE49-F238E27FC236}">
                <a16:creationId xmlns:a16="http://schemas.microsoft.com/office/drawing/2014/main" id="{2CE3FF8E-B5A4-AF54-E36C-DDF2DA3057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10" y="0"/>
            <a:ext cx="6685935" cy="673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6484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9C9A6-2494-5FF0-5687-C05984701EF7}"/>
              </a:ext>
            </a:extLst>
          </p:cNvPr>
          <p:cNvSpPr>
            <a:spLocks noGrp="1"/>
          </p:cNvSpPr>
          <p:nvPr>
            <p:ph idx="1"/>
          </p:nvPr>
        </p:nvSpPr>
        <p:spPr>
          <a:xfrm>
            <a:off x="838200" y="727587"/>
            <a:ext cx="10515600" cy="5459208"/>
          </a:xfrm>
        </p:spPr>
        <p:txBody>
          <a:bodyPr>
            <a:normAutofit/>
          </a:bodyPr>
          <a:lstStyle/>
          <a:p>
            <a:pPr marL="0" indent="0" algn="l">
              <a:spcAft>
                <a:spcPts val="1500"/>
              </a:spcAft>
              <a:buNone/>
            </a:pPr>
            <a:r>
              <a:rPr lang="en-US" b="1" i="0" dirty="0">
                <a:solidFill>
                  <a:srgbClr val="FF0000"/>
                </a:solidFill>
                <a:effectLst/>
                <a:latin typeface="CoFo Brilliant"/>
              </a:rPr>
              <a:t>Properties of Binomial Trees</a:t>
            </a:r>
            <a:endParaRPr lang="en-US" b="0" i="0" dirty="0">
              <a:solidFill>
                <a:srgbClr val="FF0000"/>
              </a:solidFill>
              <a:effectLst/>
              <a:latin typeface="CoFo Brilliant"/>
            </a:endParaRPr>
          </a:p>
          <a:p>
            <a:pPr algn="l">
              <a:spcAft>
                <a:spcPts val="1500"/>
              </a:spcAft>
              <a:buFont typeface="Wingdings" panose="05000000000000000000" pitchFamily="2" charset="2"/>
              <a:buChar char="q"/>
            </a:pPr>
            <a:r>
              <a:rPr lang="en-US" b="0" i="0" dirty="0">
                <a:solidFill>
                  <a:srgbClr val="161616"/>
                </a:solidFill>
                <a:effectLst/>
                <a:latin typeface="CoFo Brilliant"/>
              </a:rPr>
              <a:t>An order </a:t>
            </a:r>
            <a:r>
              <a:rPr lang="en-US" b="0" i="0" dirty="0">
                <a:solidFill>
                  <a:srgbClr val="161616"/>
                </a:solidFill>
                <a:effectLst/>
                <a:latin typeface="KaTeX_Main"/>
              </a:rPr>
              <a:t>k</a:t>
            </a:r>
            <a:r>
              <a:rPr lang="en-US" b="0" i="0" dirty="0">
                <a:solidFill>
                  <a:srgbClr val="161616"/>
                </a:solidFill>
                <a:effectLst/>
                <a:latin typeface="CoFo Brilliant"/>
              </a:rPr>
              <a:t> binomial tree </a:t>
            </a:r>
            <a:r>
              <a:rPr lang="en-US" b="0" i="0" dirty="0">
                <a:solidFill>
                  <a:srgbClr val="161616"/>
                </a:solidFill>
                <a:effectLst/>
                <a:latin typeface="KaTeX_Main"/>
              </a:rPr>
              <a:t>B</a:t>
            </a:r>
            <a:r>
              <a:rPr lang="en-US" b="0" i="0" baseline="-25000" dirty="0">
                <a:solidFill>
                  <a:srgbClr val="161616"/>
                </a:solidFill>
                <a:effectLst/>
                <a:latin typeface="KaTeX_Main"/>
              </a:rPr>
              <a:t>k</a:t>
            </a:r>
            <a:r>
              <a:rPr lang="en-US" b="0" i="0" dirty="0">
                <a:solidFill>
                  <a:srgbClr val="161616"/>
                </a:solidFill>
                <a:effectLst/>
                <a:latin typeface="KaTeX_Main"/>
              </a:rPr>
              <a:t>​</a:t>
            </a:r>
            <a:r>
              <a:rPr lang="en-US" b="0" i="0" dirty="0">
                <a:solidFill>
                  <a:srgbClr val="161616"/>
                </a:solidFill>
                <a:effectLst/>
                <a:latin typeface="CoFo Brilliant"/>
              </a:rPr>
              <a:t> has the following properties:</a:t>
            </a:r>
          </a:p>
          <a:p>
            <a:pPr algn="l">
              <a:spcBef>
                <a:spcPts val="1500"/>
              </a:spcBef>
              <a:spcAft>
                <a:spcPts val="450"/>
              </a:spcAft>
              <a:buFont typeface="Wingdings" panose="05000000000000000000" pitchFamily="2" charset="2"/>
              <a:buChar char="q"/>
            </a:pPr>
            <a:r>
              <a:rPr lang="en-US" b="0" i="0" dirty="0">
                <a:solidFill>
                  <a:srgbClr val="161616"/>
                </a:solidFill>
                <a:effectLst/>
                <a:latin typeface="CoFo Brilliant"/>
              </a:rPr>
              <a:t>The height of the tree is</a:t>
            </a:r>
            <a:r>
              <a:rPr lang="en-US" b="1" i="0" dirty="0">
                <a:solidFill>
                  <a:srgbClr val="FF0000"/>
                </a:solidFill>
                <a:effectLst/>
                <a:latin typeface="CoFo Brilliant"/>
              </a:rPr>
              <a:t> </a:t>
            </a:r>
            <a:r>
              <a:rPr lang="en-US" b="1" i="0" dirty="0">
                <a:solidFill>
                  <a:srgbClr val="FF0000"/>
                </a:solidFill>
                <a:effectLst/>
                <a:latin typeface="KaTeX_Main"/>
              </a:rPr>
              <a:t>k</a:t>
            </a:r>
          </a:p>
          <a:p>
            <a:pPr algn="l">
              <a:spcBef>
                <a:spcPts val="1500"/>
              </a:spcBef>
              <a:spcAft>
                <a:spcPts val="450"/>
              </a:spcAft>
              <a:buFont typeface="Wingdings" panose="05000000000000000000" pitchFamily="2" charset="2"/>
              <a:buChar char="q"/>
            </a:pPr>
            <a:r>
              <a:rPr lang="en-US" b="0" i="0" dirty="0">
                <a:solidFill>
                  <a:srgbClr val="161616"/>
                </a:solidFill>
                <a:effectLst/>
                <a:latin typeface="CoFo Brilliant"/>
              </a:rPr>
              <a:t>There are a total of </a:t>
            </a:r>
            <a:r>
              <a:rPr lang="en-US" b="1" i="0" dirty="0">
                <a:solidFill>
                  <a:srgbClr val="FF0000"/>
                </a:solidFill>
                <a:effectLst/>
                <a:latin typeface="KaTeX_Main"/>
              </a:rPr>
              <a:t>2</a:t>
            </a:r>
            <a:r>
              <a:rPr lang="en-US" b="1" i="1" baseline="30000" dirty="0">
                <a:solidFill>
                  <a:srgbClr val="FF0000"/>
                </a:solidFill>
                <a:effectLst/>
                <a:latin typeface="KaTeX_Math"/>
              </a:rPr>
              <a:t>k</a:t>
            </a:r>
            <a:r>
              <a:rPr lang="en-US" b="0" i="0" dirty="0">
                <a:solidFill>
                  <a:srgbClr val="161616"/>
                </a:solidFill>
                <a:effectLst/>
                <a:latin typeface="CoFo Brilliant"/>
              </a:rPr>
              <a:t> nodes in the tree. </a:t>
            </a:r>
          </a:p>
          <a:p>
            <a:pPr algn="l">
              <a:spcBef>
                <a:spcPts val="1500"/>
              </a:spcBef>
              <a:spcAft>
                <a:spcPts val="450"/>
              </a:spcAft>
              <a:buFont typeface="Wingdings" panose="05000000000000000000" pitchFamily="2" charset="2"/>
              <a:buChar char="q"/>
            </a:pPr>
            <a:r>
              <a:rPr lang="en-US" b="0" i="0" dirty="0">
                <a:solidFill>
                  <a:srgbClr val="161616"/>
                </a:solidFill>
                <a:effectLst/>
                <a:latin typeface="CoFo Brilliant"/>
              </a:rPr>
              <a:t>The degree of the root is </a:t>
            </a:r>
            <a:r>
              <a:rPr lang="en-US" b="1" i="0" dirty="0">
                <a:solidFill>
                  <a:srgbClr val="FF0000"/>
                </a:solidFill>
                <a:effectLst/>
                <a:latin typeface="KaTeX_Main"/>
              </a:rPr>
              <a:t>k</a:t>
            </a:r>
            <a:r>
              <a:rPr lang="en-US" b="0" i="0" dirty="0">
                <a:solidFill>
                  <a:srgbClr val="161616"/>
                </a:solidFill>
                <a:effectLst/>
                <a:latin typeface="KaTeX_Main"/>
              </a:rPr>
              <a:t>.</a:t>
            </a:r>
          </a:p>
          <a:p>
            <a:pPr algn="l">
              <a:spcBef>
                <a:spcPts val="1500"/>
              </a:spcBef>
              <a:spcAft>
                <a:spcPts val="450"/>
              </a:spcAft>
              <a:buFont typeface="Wingdings" panose="05000000000000000000" pitchFamily="2" charset="2"/>
              <a:buChar char="q"/>
            </a:pPr>
            <a:r>
              <a:rPr lang="en-US" dirty="0">
                <a:solidFill>
                  <a:srgbClr val="161616"/>
                </a:solidFill>
                <a:latin typeface="KaTeX_Main"/>
              </a:rPr>
              <a:t>The maximum degree of any node in a binomial tree is </a:t>
            </a:r>
            <a:r>
              <a:rPr lang="en-US" b="1" dirty="0">
                <a:solidFill>
                  <a:srgbClr val="FF0000"/>
                </a:solidFill>
                <a:latin typeface="KaTeX_Main"/>
              </a:rPr>
              <a:t>log n</a:t>
            </a:r>
            <a:r>
              <a:rPr lang="en-US" dirty="0">
                <a:solidFill>
                  <a:srgbClr val="161616"/>
                </a:solidFill>
                <a:latin typeface="KaTeX_Main"/>
              </a:rPr>
              <a:t>.</a:t>
            </a:r>
          </a:p>
          <a:p>
            <a:pPr algn="l">
              <a:spcBef>
                <a:spcPts val="1500"/>
              </a:spcBef>
              <a:spcAft>
                <a:spcPts val="450"/>
              </a:spcAft>
              <a:buFont typeface="Wingdings" panose="05000000000000000000" pitchFamily="2" charset="2"/>
              <a:buChar char="q"/>
            </a:pPr>
            <a:r>
              <a:rPr lang="en-US" b="0" i="0" dirty="0">
                <a:solidFill>
                  <a:srgbClr val="161616"/>
                </a:solidFill>
                <a:effectLst/>
                <a:latin typeface="KaTeX_Main"/>
              </a:rPr>
              <a:t>There are exactly </a:t>
            </a:r>
            <a:r>
              <a:rPr lang="en-US" sz="3000" b="1" i="0" baseline="30000" dirty="0" err="1">
                <a:solidFill>
                  <a:srgbClr val="FF0000"/>
                </a:solidFill>
                <a:effectLst/>
                <a:latin typeface="KaTeX_Main"/>
              </a:rPr>
              <a:t>k</a:t>
            </a:r>
            <a:r>
              <a:rPr lang="en-US" sz="2400" b="1" i="0" dirty="0" err="1">
                <a:solidFill>
                  <a:srgbClr val="FF0000"/>
                </a:solidFill>
                <a:effectLst/>
                <a:latin typeface="KaTeX_Main"/>
              </a:rPr>
              <a:t>C</a:t>
            </a:r>
            <a:r>
              <a:rPr lang="en-US" sz="3000" b="1" i="0" baseline="-25000" dirty="0" err="1">
                <a:solidFill>
                  <a:srgbClr val="FF0000"/>
                </a:solidFill>
                <a:effectLst/>
                <a:latin typeface="KaTeX_Main"/>
              </a:rPr>
              <a:t>i</a:t>
            </a:r>
            <a:r>
              <a:rPr lang="en-US" sz="3000" b="0" i="0" dirty="0">
                <a:solidFill>
                  <a:srgbClr val="FF0000"/>
                </a:solidFill>
                <a:effectLst/>
                <a:latin typeface="KaTeX_Main"/>
              </a:rPr>
              <a:t> </a:t>
            </a:r>
            <a:r>
              <a:rPr lang="en-US" b="0" i="0" dirty="0">
                <a:solidFill>
                  <a:srgbClr val="161616"/>
                </a:solidFill>
                <a:effectLst/>
                <a:latin typeface="KaTeX_Main"/>
              </a:rPr>
              <a:t>nodes at depth </a:t>
            </a:r>
            <a:r>
              <a:rPr lang="en-US" b="0" i="0" dirty="0" err="1">
                <a:solidFill>
                  <a:srgbClr val="161616"/>
                </a:solidFill>
                <a:effectLst/>
                <a:latin typeface="KaTeX_Main"/>
              </a:rPr>
              <a:t>i</a:t>
            </a:r>
            <a:r>
              <a:rPr lang="en-US" b="0" i="0" dirty="0">
                <a:solidFill>
                  <a:srgbClr val="161616"/>
                </a:solidFill>
                <a:effectLst/>
                <a:latin typeface="KaTeX_Main"/>
              </a:rPr>
              <a:t> in a binomial tree B</a:t>
            </a:r>
            <a:r>
              <a:rPr lang="en-US" b="0" i="0" baseline="-25000" dirty="0">
                <a:solidFill>
                  <a:srgbClr val="161616"/>
                </a:solidFill>
                <a:effectLst/>
                <a:latin typeface="KaTeX_Main"/>
              </a:rPr>
              <a:t>k</a:t>
            </a:r>
            <a:endParaRPr lang="en-US" b="0" i="0" baseline="-25000" dirty="0">
              <a:solidFill>
                <a:srgbClr val="161616"/>
              </a:solidFill>
              <a:effectLst/>
              <a:latin typeface="CoFo Brilliant"/>
            </a:endParaRPr>
          </a:p>
        </p:txBody>
      </p:sp>
    </p:spTree>
    <p:extLst>
      <p:ext uri="{BB962C8B-B14F-4D97-AF65-F5344CB8AC3E}">
        <p14:creationId xmlns:p14="http://schemas.microsoft.com/office/powerpoint/2010/main" val="289880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400C-4349-88CC-E625-D5AEC5892797}"/>
              </a:ext>
            </a:extLst>
          </p:cNvPr>
          <p:cNvSpPr>
            <a:spLocks noGrp="1"/>
          </p:cNvSpPr>
          <p:nvPr>
            <p:ph type="title"/>
          </p:nvPr>
        </p:nvSpPr>
        <p:spPr/>
        <p:txBody>
          <a:bodyPr/>
          <a:lstStyle/>
          <a:p>
            <a:r>
              <a:rPr lang="en-IN" b="1" dirty="0"/>
              <a:t>Rules of Binomial Heap</a:t>
            </a:r>
          </a:p>
        </p:txBody>
      </p:sp>
      <p:sp>
        <p:nvSpPr>
          <p:cNvPr id="3" name="Content Placeholder 2">
            <a:extLst>
              <a:ext uri="{FF2B5EF4-FFF2-40B4-BE49-F238E27FC236}">
                <a16:creationId xmlns:a16="http://schemas.microsoft.com/office/drawing/2014/main" id="{893F9A89-57FD-9177-F9B8-6FE90F0B6FA6}"/>
              </a:ext>
            </a:extLst>
          </p:cNvPr>
          <p:cNvSpPr>
            <a:spLocks noGrp="1"/>
          </p:cNvSpPr>
          <p:nvPr>
            <p:ph idx="1"/>
          </p:nvPr>
        </p:nvSpPr>
        <p:spPr>
          <a:xfrm>
            <a:off x="838200" y="1953444"/>
            <a:ext cx="10515600" cy="4351338"/>
          </a:xfrm>
        </p:spPr>
        <p:txBody>
          <a:bodyPr/>
          <a:lstStyle/>
          <a:p>
            <a:r>
              <a:rPr lang="en-IN" dirty="0"/>
              <a:t>A Binomial heap is implemented as a set of binomial trees that satisfy the binomial heap properties:</a:t>
            </a:r>
          </a:p>
          <a:p>
            <a:pPr marL="514350" indent="-514350">
              <a:buFont typeface="+mj-lt"/>
              <a:buAutoNum type="arabicPeriod"/>
            </a:pPr>
            <a:r>
              <a:rPr lang="en-IN" dirty="0"/>
              <a:t>Each binomial tree should obey the min-heap property(the root node is lesser than its children).</a:t>
            </a:r>
          </a:p>
          <a:p>
            <a:pPr marL="514350" indent="-514350">
              <a:buFont typeface="+mj-lt"/>
              <a:buAutoNum type="arabicPeriod"/>
            </a:pPr>
            <a:r>
              <a:rPr lang="en-IN" dirty="0"/>
              <a:t>There should not be more than one binomial tree with same order.</a:t>
            </a:r>
          </a:p>
          <a:p>
            <a:pPr marL="514350" indent="-514350">
              <a:buFont typeface="+mj-lt"/>
              <a:buAutoNum type="arabicPeriod"/>
            </a:pPr>
            <a:r>
              <a:rPr lang="en-IN" dirty="0"/>
              <a:t>Binomial Heap should be arranged in ascending order.(Order of tree only should be arranged not elements)</a:t>
            </a:r>
          </a:p>
        </p:txBody>
      </p:sp>
    </p:spTree>
    <p:extLst>
      <p:ext uri="{BB962C8B-B14F-4D97-AF65-F5344CB8AC3E}">
        <p14:creationId xmlns:p14="http://schemas.microsoft.com/office/powerpoint/2010/main" val="41893358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4AD3-32AF-5F03-B511-8E1967A668CA}"/>
              </a:ext>
            </a:extLst>
          </p:cNvPr>
          <p:cNvSpPr>
            <a:spLocks noGrp="1"/>
          </p:cNvSpPr>
          <p:nvPr>
            <p:ph type="title"/>
          </p:nvPr>
        </p:nvSpPr>
        <p:spPr/>
        <p:txBody>
          <a:bodyPr/>
          <a:lstStyle/>
          <a:p>
            <a:r>
              <a:rPr lang="en-IN" b="1" dirty="0"/>
              <a:t>Structure of a Binomial Tree</a:t>
            </a:r>
          </a:p>
        </p:txBody>
      </p:sp>
      <p:pic>
        <p:nvPicPr>
          <p:cNvPr id="5" name="Content Placeholder 4">
            <a:extLst>
              <a:ext uri="{FF2B5EF4-FFF2-40B4-BE49-F238E27FC236}">
                <a16:creationId xmlns:a16="http://schemas.microsoft.com/office/drawing/2014/main" id="{02372CFC-DC6A-43A1-55D5-5C2491E4FE56}"/>
              </a:ext>
            </a:extLst>
          </p:cNvPr>
          <p:cNvPicPr>
            <a:picLocks noGrp="1" noChangeAspect="1"/>
          </p:cNvPicPr>
          <p:nvPr>
            <p:ph idx="1"/>
          </p:nvPr>
        </p:nvPicPr>
        <p:blipFill>
          <a:blip r:embed="rId2"/>
          <a:stretch>
            <a:fillRect/>
          </a:stretch>
        </p:blipFill>
        <p:spPr>
          <a:xfrm>
            <a:off x="231058" y="1690688"/>
            <a:ext cx="8116529" cy="4734511"/>
          </a:xfrm>
        </p:spPr>
      </p:pic>
      <p:pic>
        <p:nvPicPr>
          <p:cNvPr id="2050" name="Picture 2">
            <a:extLst>
              <a:ext uri="{FF2B5EF4-FFF2-40B4-BE49-F238E27FC236}">
                <a16:creationId xmlns:a16="http://schemas.microsoft.com/office/drawing/2014/main" id="{50E8519B-C1D8-DB74-48D8-D3DF65153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775" y="1800225"/>
            <a:ext cx="3180809" cy="416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7816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DF65-4440-2150-68EB-C02CC632BA65}"/>
              </a:ext>
            </a:extLst>
          </p:cNvPr>
          <p:cNvSpPr>
            <a:spLocks noGrp="1"/>
          </p:cNvSpPr>
          <p:nvPr>
            <p:ph type="title"/>
          </p:nvPr>
        </p:nvSpPr>
        <p:spPr>
          <a:xfrm>
            <a:off x="1103671" y="2557718"/>
            <a:ext cx="10515600" cy="1325563"/>
          </a:xfrm>
        </p:spPr>
        <p:txBody>
          <a:bodyPr>
            <a:normAutofit fontScale="90000"/>
          </a:bodyPr>
          <a:lstStyle/>
          <a:p>
            <a:r>
              <a:rPr lang="en-US" b="1" i="0" dirty="0">
                <a:solidFill>
                  <a:srgbClr val="191919"/>
                </a:solidFill>
                <a:effectLst/>
              </a:rPr>
              <a:t>Binomial Heap and the Binary Representation of a Number</a:t>
            </a:r>
            <a:br>
              <a:rPr lang="en-US" b="1" i="0" dirty="0">
                <a:solidFill>
                  <a:srgbClr val="191919"/>
                </a:solidFill>
                <a:effectLst/>
              </a:rPr>
            </a:br>
            <a:br>
              <a:rPr lang="en-US" b="1" i="0" dirty="0">
                <a:solidFill>
                  <a:srgbClr val="191919"/>
                </a:solidFill>
                <a:effectLst/>
              </a:rPr>
            </a:br>
            <a:r>
              <a:rPr lang="en-US" i="0" dirty="0">
                <a:solidFill>
                  <a:srgbClr val="191919"/>
                </a:solidFill>
                <a:effectLst/>
              </a:rPr>
              <a:t>15</a:t>
            </a:r>
            <a:r>
              <a:rPr lang="en-US" i="0" dirty="0">
                <a:solidFill>
                  <a:srgbClr val="191919"/>
                </a:solidFill>
                <a:effectLst/>
                <a:sym typeface="Wingdings" panose="05000000000000000000" pitchFamily="2" charset="2"/>
              </a:rPr>
              <a:t>1111B3,B2,B1,B0</a:t>
            </a:r>
            <a:br>
              <a:rPr lang="en-US" i="0" dirty="0">
                <a:solidFill>
                  <a:srgbClr val="191919"/>
                </a:solidFill>
                <a:effectLst/>
                <a:sym typeface="Wingdings" panose="05000000000000000000" pitchFamily="2" charset="2"/>
              </a:rPr>
            </a:br>
            <a:r>
              <a:rPr lang="en-US" i="0" dirty="0">
                <a:solidFill>
                  <a:srgbClr val="191919"/>
                </a:solidFill>
                <a:effectLst/>
                <a:sym typeface="Wingdings" panose="05000000000000000000" pitchFamily="2" charset="2"/>
              </a:rPr>
              <a:t>111011B3,B1,B0</a:t>
            </a:r>
            <a:br>
              <a:rPr lang="en-US" b="1" i="0" dirty="0">
                <a:solidFill>
                  <a:srgbClr val="191919"/>
                </a:solidFill>
                <a:effectLst/>
              </a:rPr>
            </a:br>
            <a:endParaRPr lang="en-IN" dirty="0"/>
          </a:p>
        </p:txBody>
      </p:sp>
    </p:spTree>
    <p:extLst>
      <p:ext uri="{BB962C8B-B14F-4D97-AF65-F5344CB8AC3E}">
        <p14:creationId xmlns:p14="http://schemas.microsoft.com/office/powerpoint/2010/main" val="3013627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037F-D7EC-8EE0-6D4E-55ECBB033917}"/>
              </a:ext>
            </a:extLst>
          </p:cNvPr>
          <p:cNvSpPr>
            <a:spLocks noGrp="1"/>
          </p:cNvSpPr>
          <p:nvPr>
            <p:ph type="title"/>
          </p:nvPr>
        </p:nvSpPr>
        <p:spPr/>
        <p:txBody>
          <a:bodyPr/>
          <a:lstStyle/>
          <a:p>
            <a:r>
              <a:rPr lang="en-IN" dirty="0"/>
              <a:t>Merging of two binomial trees</a:t>
            </a:r>
          </a:p>
        </p:txBody>
      </p:sp>
      <p:sp>
        <p:nvSpPr>
          <p:cNvPr id="3" name="Content Placeholder 2">
            <a:extLst>
              <a:ext uri="{FF2B5EF4-FFF2-40B4-BE49-F238E27FC236}">
                <a16:creationId xmlns:a16="http://schemas.microsoft.com/office/drawing/2014/main" id="{4B86F409-4674-AFAA-C912-C459B0CCFEAD}"/>
              </a:ext>
            </a:extLst>
          </p:cNvPr>
          <p:cNvSpPr>
            <a:spLocks noGrp="1"/>
          </p:cNvSpPr>
          <p:nvPr>
            <p:ph idx="1"/>
          </p:nvPr>
        </p:nvSpPr>
        <p:spPr/>
        <p:txBody>
          <a:bodyPr/>
          <a:lstStyle/>
          <a:p>
            <a:r>
              <a:rPr lang="en-IN" dirty="0"/>
              <a:t>The simplest operation is the merging of two binomial trees of same order within a binomial heap.</a:t>
            </a:r>
          </a:p>
          <a:p>
            <a:r>
              <a:rPr lang="en-IN" dirty="0"/>
              <a:t>As their root node is the smallest element within the </a:t>
            </a:r>
            <a:r>
              <a:rPr lang="en-IN" dirty="0" err="1"/>
              <a:t>tree,by</a:t>
            </a:r>
            <a:r>
              <a:rPr lang="en-IN" dirty="0"/>
              <a:t> comparing the two keys , the smaller of them is the minimum key and becomes the new root node. Then the other tree becomes a subtree of the combined tree.</a:t>
            </a:r>
          </a:p>
          <a:p>
            <a:endParaRPr lang="en-IN" dirty="0"/>
          </a:p>
        </p:txBody>
      </p:sp>
      <p:pic>
        <p:nvPicPr>
          <p:cNvPr id="3074" name="Picture 2" descr="Binomial Heaps | TUMGAD">
            <a:extLst>
              <a:ext uri="{FF2B5EF4-FFF2-40B4-BE49-F238E27FC236}">
                <a16:creationId xmlns:a16="http://schemas.microsoft.com/office/drawing/2014/main" id="{C71A996C-2C60-186F-C923-6D80450DC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639" y="4119716"/>
            <a:ext cx="3629664" cy="2635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6617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3987-434F-8ACE-4E19-8C62A7468541}"/>
              </a:ext>
            </a:extLst>
          </p:cNvPr>
          <p:cNvSpPr>
            <a:spLocks noGrp="1"/>
          </p:cNvSpPr>
          <p:nvPr>
            <p:ph type="title"/>
          </p:nvPr>
        </p:nvSpPr>
        <p:spPr>
          <a:xfrm>
            <a:off x="533400" y="181897"/>
            <a:ext cx="10515600" cy="549275"/>
          </a:xfrm>
        </p:spPr>
        <p:txBody>
          <a:bodyPr>
            <a:normAutofit fontScale="90000"/>
          </a:bodyPr>
          <a:lstStyle/>
          <a:p>
            <a:r>
              <a:rPr lang="en-IN" b="1" dirty="0"/>
              <a:t>Example-02</a:t>
            </a:r>
          </a:p>
        </p:txBody>
      </p:sp>
      <p:pic>
        <p:nvPicPr>
          <p:cNvPr id="8" name="Content Placeholder 7">
            <a:extLst>
              <a:ext uri="{FF2B5EF4-FFF2-40B4-BE49-F238E27FC236}">
                <a16:creationId xmlns:a16="http://schemas.microsoft.com/office/drawing/2014/main" id="{D3AE6D69-BBEB-C80F-1413-F6DD6B49DCA1}"/>
              </a:ext>
            </a:extLst>
          </p:cNvPr>
          <p:cNvPicPr>
            <a:picLocks noGrp="1" noChangeAspect="1"/>
          </p:cNvPicPr>
          <p:nvPr>
            <p:ph idx="1"/>
          </p:nvPr>
        </p:nvPicPr>
        <p:blipFill>
          <a:blip r:embed="rId2"/>
          <a:stretch>
            <a:fillRect/>
          </a:stretch>
        </p:blipFill>
        <p:spPr bwMode="auto">
          <a:xfrm>
            <a:off x="1278194" y="629266"/>
            <a:ext cx="9901083" cy="604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1984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90A08C-0AB2-FC01-F99A-C9628275042A}"/>
              </a:ext>
            </a:extLst>
          </p:cNvPr>
          <p:cNvPicPr>
            <a:picLocks noGrp="1" noChangeAspect="1"/>
          </p:cNvPicPr>
          <p:nvPr>
            <p:ph idx="1"/>
          </p:nvPr>
        </p:nvPicPr>
        <p:blipFill>
          <a:blip r:embed="rId2"/>
          <a:stretch>
            <a:fillRect/>
          </a:stretch>
        </p:blipFill>
        <p:spPr>
          <a:xfrm>
            <a:off x="374798" y="442452"/>
            <a:ext cx="11404247" cy="6105832"/>
          </a:xfrm>
        </p:spPr>
      </p:pic>
    </p:spTree>
    <p:extLst>
      <p:ext uri="{BB962C8B-B14F-4D97-AF65-F5344CB8AC3E}">
        <p14:creationId xmlns:p14="http://schemas.microsoft.com/office/powerpoint/2010/main" val="15201182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B200-1DCB-03A0-C288-63F100EA8B81}"/>
              </a:ext>
            </a:extLst>
          </p:cNvPr>
          <p:cNvSpPr>
            <a:spLocks noGrp="1"/>
          </p:cNvSpPr>
          <p:nvPr>
            <p:ph type="title"/>
          </p:nvPr>
        </p:nvSpPr>
        <p:spPr>
          <a:xfrm>
            <a:off x="732503" y="99654"/>
            <a:ext cx="10515600" cy="696759"/>
          </a:xfrm>
        </p:spPr>
        <p:txBody>
          <a:bodyPr/>
          <a:lstStyle/>
          <a:p>
            <a:r>
              <a:rPr lang="en-IN" b="1" dirty="0"/>
              <a:t>Final Output</a:t>
            </a:r>
          </a:p>
        </p:txBody>
      </p:sp>
      <p:pic>
        <p:nvPicPr>
          <p:cNvPr id="5" name="Content Placeholder 4">
            <a:extLst>
              <a:ext uri="{FF2B5EF4-FFF2-40B4-BE49-F238E27FC236}">
                <a16:creationId xmlns:a16="http://schemas.microsoft.com/office/drawing/2014/main" id="{7A8B94E5-B3EE-7FD1-C6D6-946D1F45A2A9}"/>
              </a:ext>
            </a:extLst>
          </p:cNvPr>
          <p:cNvPicPr>
            <a:picLocks noGrp="1" noChangeAspect="1"/>
          </p:cNvPicPr>
          <p:nvPr>
            <p:ph idx="1"/>
          </p:nvPr>
        </p:nvPicPr>
        <p:blipFill>
          <a:blip r:embed="rId2"/>
          <a:stretch>
            <a:fillRect/>
          </a:stretch>
        </p:blipFill>
        <p:spPr>
          <a:xfrm>
            <a:off x="732503" y="768248"/>
            <a:ext cx="10840065" cy="6089752"/>
          </a:xfrm>
        </p:spPr>
      </p:pic>
    </p:spTree>
    <p:extLst>
      <p:ext uri="{BB962C8B-B14F-4D97-AF65-F5344CB8AC3E}">
        <p14:creationId xmlns:p14="http://schemas.microsoft.com/office/powerpoint/2010/main" val="261355104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1CBE-F876-0D4F-07BD-B26ACA90EEFD}"/>
              </a:ext>
            </a:extLst>
          </p:cNvPr>
          <p:cNvSpPr>
            <a:spLocks noGrp="1"/>
          </p:cNvSpPr>
          <p:nvPr>
            <p:ph type="title"/>
          </p:nvPr>
        </p:nvSpPr>
        <p:spPr/>
        <p:txBody>
          <a:bodyPr/>
          <a:lstStyle/>
          <a:p>
            <a:r>
              <a:rPr lang="en-IN" b="1" dirty="0"/>
              <a:t>Practice</a:t>
            </a:r>
          </a:p>
        </p:txBody>
      </p:sp>
      <p:pic>
        <p:nvPicPr>
          <p:cNvPr id="6" name="Content Placeholder 5">
            <a:extLst>
              <a:ext uri="{FF2B5EF4-FFF2-40B4-BE49-F238E27FC236}">
                <a16:creationId xmlns:a16="http://schemas.microsoft.com/office/drawing/2014/main" id="{F0649E65-321E-F847-6BE3-C59CFED3B157}"/>
              </a:ext>
            </a:extLst>
          </p:cNvPr>
          <p:cNvPicPr>
            <a:picLocks noGrp="1" noChangeAspect="1"/>
          </p:cNvPicPr>
          <p:nvPr>
            <p:ph idx="1"/>
          </p:nvPr>
        </p:nvPicPr>
        <p:blipFill>
          <a:blip r:embed="rId2"/>
          <a:stretch>
            <a:fillRect/>
          </a:stretch>
        </p:blipFill>
        <p:spPr bwMode="auto">
          <a:xfrm>
            <a:off x="1547042" y="1779639"/>
            <a:ext cx="9052132" cy="368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6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FC1BA-EEC7-281A-3F3B-FD281FB6908E}"/>
              </a:ext>
            </a:extLst>
          </p:cNvPr>
          <p:cNvSpPr>
            <a:spLocks noGrp="1"/>
          </p:cNvSpPr>
          <p:nvPr>
            <p:ph idx="1"/>
          </p:nvPr>
        </p:nvSpPr>
        <p:spPr>
          <a:xfrm>
            <a:off x="344129" y="206476"/>
            <a:ext cx="11009671" cy="6651523"/>
          </a:xfrm>
        </p:spPr>
        <p:txBody>
          <a:bodyPr>
            <a:normAutofit lnSpcReduction="10000"/>
          </a:bodyPr>
          <a:lstStyle/>
          <a:p>
            <a:pPr marL="457200" indent="-457200">
              <a:buFont typeface="+mj-lt"/>
              <a:buAutoNum type="arabicPeriod" startAt="22"/>
            </a:pPr>
            <a:r>
              <a:rPr lang="en-IN" sz="2200" dirty="0"/>
              <a:t>//</a:t>
            </a:r>
            <a:r>
              <a:rPr lang="en-IN" sz="2200" dirty="0" err="1"/>
              <a:t>inorder</a:t>
            </a:r>
            <a:r>
              <a:rPr lang="en-IN" sz="2200" dirty="0"/>
              <a:t> traversal</a:t>
            </a:r>
          </a:p>
          <a:p>
            <a:pPr marR="0" indent="-457200">
              <a:buFont typeface="+mj-lt"/>
              <a:buAutoNum type="arabicPeriod" startAt="22"/>
            </a:pPr>
            <a:r>
              <a:rPr lang="en-IN" sz="2200" b="1" dirty="0">
                <a:solidFill>
                  <a:srgbClr val="7F0055"/>
                </a:solidFill>
                <a:effectLst/>
                <a:latin typeface="Courier New" panose="02070309020205020404" pitchFamily="49" charset="0"/>
              </a:rPr>
              <a:t>static</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dirty="0">
                <a:solidFill>
                  <a:srgbClr val="000000"/>
                </a:solidFill>
                <a:effectLst/>
                <a:latin typeface="Courier New" panose="02070309020205020404" pitchFamily="49" charset="0"/>
              </a:rPr>
              <a:t> </a:t>
            </a:r>
            <a:r>
              <a:rPr lang="en-IN" sz="2200" dirty="0" err="1">
                <a:solidFill>
                  <a:srgbClr val="000000"/>
                </a:solidFill>
                <a:effectLst/>
                <a:latin typeface="Courier New" panose="02070309020205020404" pitchFamily="49" charset="0"/>
              </a:rPr>
              <a:t>inorder</a:t>
            </a:r>
            <a:r>
              <a:rPr lang="en-IN" sz="2200" dirty="0">
                <a:solidFill>
                  <a:srgbClr val="000000"/>
                </a:solidFill>
                <a:effectLst/>
                <a:latin typeface="Courier New" panose="02070309020205020404" pitchFamily="49" charset="0"/>
              </a:rPr>
              <a:t>(Node </a:t>
            </a:r>
            <a:r>
              <a:rPr lang="en-IN" sz="2200" dirty="0">
                <a:solidFill>
                  <a:srgbClr val="6A3E3E"/>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 {</a:t>
            </a:r>
          </a:p>
          <a:p>
            <a:pPr marR="0" indent="-457200">
              <a:buFont typeface="+mj-lt"/>
              <a:buAutoNum type="arabicPeriod" startAt="22"/>
            </a:pPr>
            <a:r>
              <a:rPr lang="en-IN" sz="2200" b="1" dirty="0">
                <a:solidFill>
                  <a:srgbClr val="7F0055"/>
                </a:solidFill>
                <a:effectLst/>
                <a:latin typeface="Courier New" panose="02070309020205020404" pitchFamily="49" charset="0"/>
              </a:rPr>
              <a:t>if</a:t>
            </a:r>
            <a:r>
              <a:rPr lang="en-IN" sz="2200" dirty="0">
                <a:solidFill>
                  <a:srgbClr val="000000"/>
                </a:solidFill>
                <a:effectLst/>
                <a:latin typeface="Courier New" panose="02070309020205020404" pitchFamily="49" charset="0"/>
              </a:rPr>
              <a:t> (</a:t>
            </a:r>
            <a:r>
              <a:rPr lang="en-IN" sz="2200" dirty="0">
                <a:solidFill>
                  <a:srgbClr val="6A3E3E"/>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null</a:t>
            </a:r>
            <a:r>
              <a:rPr lang="en-IN" sz="2200" dirty="0">
                <a:solidFill>
                  <a:srgbClr val="000000"/>
                </a:solidFill>
                <a:effectLst/>
                <a:latin typeface="Courier New" panose="02070309020205020404" pitchFamily="49" charset="0"/>
              </a:rPr>
              <a:t>) {</a:t>
            </a:r>
          </a:p>
          <a:p>
            <a:pPr marR="0" indent="-457200">
              <a:buFont typeface="+mj-lt"/>
              <a:buAutoNum type="arabicPeriod" startAt="22"/>
            </a:pPr>
            <a:r>
              <a:rPr lang="en-IN" sz="2200" i="1" dirty="0" err="1">
                <a:solidFill>
                  <a:srgbClr val="000000"/>
                </a:solidFill>
                <a:effectLst/>
                <a:latin typeface="Courier New" panose="02070309020205020404" pitchFamily="49" charset="0"/>
              </a:rPr>
              <a:t>inorder</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left</a:t>
            </a: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data</a:t>
            </a:r>
            <a:r>
              <a:rPr lang="en-IN" sz="2200" dirty="0">
                <a:solidFill>
                  <a:srgbClr val="000000"/>
                </a:solidFill>
                <a:effectLst/>
                <a:latin typeface="Courier New" panose="02070309020205020404" pitchFamily="49" charset="0"/>
              </a:rPr>
              <a:t> + </a:t>
            </a:r>
            <a:r>
              <a:rPr lang="en-IN" sz="2200" dirty="0">
                <a:solidFill>
                  <a:srgbClr val="2A00FF"/>
                </a:solidFill>
                <a:effectLst/>
                <a:latin typeface="Courier New" panose="02070309020205020404" pitchFamily="49" charset="0"/>
              </a:rPr>
              <a:t>" "</a:t>
            </a: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i="1" dirty="0" err="1">
                <a:solidFill>
                  <a:srgbClr val="000000"/>
                </a:solidFill>
                <a:effectLst/>
                <a:latin typeface="Courier New" panose="02070309020205020404" pitchFamily="49" charset="0"/>
              </a:rPr>
              <a:t>inorder</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right</a:t>
            </a: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dirty="0">
                <a:solidFill>
                  <a:srgbClr val="000000"/>
                </a:solidFill>
                <a:effectLst/>
                <a:latin typeface="Courier New" panose="02070309020205020404" pitchFamily="49" charset="0"/>
              </a:rPr>
              <a:t>}</a:t>
            </a:r>
          </a:p>
          <a:p>
            <a:pPr marL="457200" indent="-457200">
              <a:buFont typeface="+mj-lt"/>
              <a:buAutoNum type="arabicPeriod" startAt="22"/>
            </a:pPr>
            <a:r>
              <a:rPr lang="en-IN" sz="2200" dirty="0"/>
              <a:t>//preorder traversal</a:t>
            </a:r>
          </a:p>
          <a:p>
            <a:pPr marR="0" indent="-457200">
              <a:buFont typeface="+mj-lt"/>
              <a:buAutoNum type="arabicPeriod" startAt="22"/>
            </a:pPr>
            <a:r>
              <a:rPr lang="en-IN" sz="2200" b="1" dirty="0">
                <a:solidFill>
                  <a:srgbClr val="7F0055"/>
                </a:solidFill>
                <a:effectLst/>
                <a:latin typeface="Courier New" panose="02070309020205020404" pitchFamily="49" charset="0"/>
              </a:rPr>
              <a:t>static</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dirty="0">
                <a:solidFill>
                  <a:srgbClr val="000000"/>
                </a:solidFill>
                <a:effectLst/>
                <a:latin typeface="Courier New" panose="02070309020205020404" pitchFamily="49" charset="0"/>
              </a:rPr>
              <a:t> preorder(Node </a:t>
            </a:r>
            <a:r>
              <a:rPr lang="en-IN" sz="2200" dirty="0">
                <a:solidFill>
                  <a:srgbClr val="6A3E3E"/>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 {</a:t>
            </a:r>
          </a:p>
          <a:p>
            <a:pPr marR="0" indent="-457200">
              <a:buFont typeface="+mj-lt"/>
              <a:buAutoNum type="arabicPeriod" startAt="22"/>
            </a:pPr>
            <a:r>
              <a:rPr lang="en-IN" sz="2200" b="1" dirty="0">
                <a:solidFill>
                  <a:srgbClr val="7F0055"/>
                </a:solidFill>
                <a:effectLst/>
                <a:latin typeface="Courier New" panose="02070309020205020404" pitchFamily="49" charset="0"/>
              </a:rPr>
              <a:t>if</a:t>
            </a:r>
            <a:r>
              <a:rPr lang="en-IN" sz="2200" dirty="0">
                <a:solidFill>
                  <a:srgbClr val="000000"/>
                </a:solidFill>
                <a:effectLst/>
                <a:latin typeface="Courier New" panose="02070309020205020404" pitchFamily="49" charset="0"/>
              </a:rPr>
              <a:t> (</a:t>
            </a:r>
            <a:r>
              <a:rPr lang="en-IN" sz="2200" dirty="0">
                <a:solidFill>
                  <a:srgbClr val="6A3E3E"/>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null</a:t>
            </a:r>
            <a:r>
              <a:rPr lang="en-IN" sz="2200" dirty="0">
                <a:solidFill>
                  <a:srgbClr val="000000"/>
                </a:solidFill>
                <a:effectLst/>
                <a:latin typeface="Courier New" panose="02070309020205020404" pitchFamily="49" charset="0"/>
              </a:rPr>
              <a:t>) {</a:t>
            </a:r>
          </a:p>
          <a:p>
            <a:pPr marR="0" indent="-457200">
              <a:buFont typeface="+mj-lt"/>
              <a:buAutoNum type="arabicPeriod" startAt="22"/>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data</a:t>
            </a:r>
            <a:r>
              <a:rPr lang="en-IN" sz="2200" dirty="0">
                <a:solidFill>
                  <a:srgbClr val="000000"/>
                </a:solidFill>
                <a:effectLst/>
                <a:latin typeface="Courier New" panose="02070309020205020404" pitchFamily="49" charset="0"/>
              </a:rPr>
              <a:t> + </a:t>
            </a:r>
            <a:r>
              <a:rPr lang="en-IN" sz="2200" dirty="0">
                <a:solidFill>
                  <a:srgbClr val="2A00FF"/>
                </a:solidFill>
                <a:effectLst/>
                <a:latin typeface="Courier New" panose="02070309020205020404" pitchFamily="49" charset="0"/>
              </a:rPr>
              <a:t>" "</a:t>
            </a:r>
            <a:r>
              <a:rPr lang="en-IN" sz="2200" dirty="0">
                <a:solidFill>
                  <a:srgbClr val="000000"/>
                </a:solidFill>
                <a:effectLst/>
                <a:latin typeface="Courier New" panose="02070309020205020404" pitchFamily="49" charset="0"/>
              </a:rPr>
              <a:t>);</a:t>
            </a:r>
          </a:p>
          <a:p>
            <a:pPr indent="-457200">
              <a:buFont typeface="+mj-lt"/>
              <a:buAutoNum type="arabicPeriod" startAt="22"/>
            </a:pPr>
            <a:r>
              <a:rPr lang="en-IN" sz="2200" i="1" dirty="0">
                <a:solidFill>
                  <a:srgbClr val="000000"/>
                </a:solidFill>
                <a:latin typeface="Courier New" panose="02070309020205020404" pitchFamily="49" charset="0"/>
              </a:rPr>
              <a:t>pre</a:t>
            </a:r>
            <a:r>
              <a:rPr lang="en-IN" sz="2200" i="1" dirty="0">
                <a:solidFill>
                  <a:srgbClr val="000000"/>
                </a:solidFill>
                <a:effectLst/>
                <a:latin typeface="Courier New" panose="02070309020205020404" pitchFamily="49" charset="0"/>
              </a:rPr>
              <a:t>order</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left</a:t>
            </a: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i="1" dirty="0">
                <a:solidFill>
                  <a:srgbClr val="000000"/>
                </a:solidFill>
                <a:latin typeface="Courier New" panose="02070309020205020404" pitchFamily="49" charset="0"/>
              </a:rPr>
              <a:t>pre</a:t>
            </a:r>
            <a:r>
              <a:rPr lang="en-IN" sz="2200" i="1" dirty="0">
                <a:solidFill>
                  <a:srgbClr val="000000"/>
                </a:solidFill>
                <a:effectLst/>
                <a:latin typeface="Courier New" panose="02070309020205020404" pitchFamily="49" charset="0"/>
              </a:rPr>
              <a:t>order</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0000C0"/>
                </a:solidFill>
                <a:effectLst/>
                <a:latin typeface="Courier New" panose="02070309020205020404" pitchFamily="49" charset="0"/>
              </a:rPr>
              <a:t>right</a:t>
            </a: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dirty="0">
                <a:solidFill>
                  <a:srgbClr val="000000"/>
                </a:solidFill>
                <a:effectLst/>
                <a:latin typeface="Courier New" panose="02070309020205020404" pitchFamily="49" charset="0"/>
              </a:rPr>
              <a:t>}</a:t>
            </a:r>
          </a:p>
          <a:p>
            <a:pPr marR="0" indent="-457200">
              <a:buFont typeface="+mj-lt"/>
              <a:buAutoNum type="arabicPeriod" startAt="22"/>
            </a:pPr>
            <a:r>
              <a:rPr lang="en-IN" sz="2200" dirty="0">
                <a:solidFill>
                  <a:srgbClr val="000000"/>
                </a:solidFill>
                <a:latin typeface="Courier New" panose="02070309020205020404" pitchFamily="49" charset="0"/>
              </a:rPr>
              <a:t>}</a:t>
            </a:r>
            <a:endParaRPr lang="en-IN" sz="2200" dirty="0">
              <a:solidFill>
                <a:srgbClr val="000000"/>
              </a:solidFill>
              <a:effectLst/>
              <a:latin typeface="Courier New" panose="02070309020205020404" pitchFamily="49" charset="0"/>
            </a:endParaRPr>
          </a:p>
          <a:p>
            <a:pPr marL="457200" indent="-457200">
              <a:buFont typeface="+mj-lt"/>
              <a:buAutoNum type="arabicPeriod" startAt="22"/>
            </a:pPr>
            <a:endParaRPr lang="en-IN" sz="2200" dirty="0"/>
          </a:p>
        </p:txBody>
      </p:sp>
    </p:spTree>
    <p:extLst>
      <p:ext uri="{BB962C8B-B14F-4D97-AF65-F5344CB8AC3E}">
        <p14:creationId xmlns:p14="http://schemas.microsoft.com/office/powerpoint/2010/main" val="416787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1853-9EFD-0B14-6C56-76B8FD8D6040}"/>
              </a:ext>
            </a:extLst>
          </p:cNvPr>
          <p:cNvSpPr>
            <a:spLocks noGrp="1"/>
          </p:cNvSpPr>
          <p:nvPr>
            <p:ph type="title"/>
          </p:nvPr>
        </p:nvSpPr>
        <p:spPr>
          <a:xfrm>
            <a:off x="838200" y="116935"/>
            <a:ext cx="10515600" cy="1786759"/>
          </a:xfrm>
        </p:spPr>
        <p:txBody>
          <a:bodyPr>
            <a:normAutofit/>
          </a:bodyPr>
          <a:lstStyle/>
          <a:p>
            <a:r>
              <a:rPr lang="en-US" dirty="0"/>
              <a:t>Operation in Binomial Heap</a:t>
            </a:r>
            <a:endParaRPr lang="en-IN" dirty="0"/>
          </a:p>
        </p:txBody>
      </p:sp>
      <p:graphicFrame>
        <p:nvGraphicFramePr>
          <p:cNvPr id="4" name="Content Placeholder 3">
            <a:extLst>
              <a:ext uri="{FF2B5EF4-FFF2-40B4-BE49-F238E27FC236}">
                <a16:creationId xmlns:a16="http://schemas.microsoft.com/office/drawing/2014/main" id="{D4E13511-297A-A0E5-6C1E-1533FCE27C2E}"/>
              </a:ext>
            </a:extLst>
          </p:cNvPr>
          <p:cNvGraphicFramePr>
            <a:graphicFrameLocks noGrp="1"/>
          </p:cNvGraphicFramePr>
          <p:nvPr>
            <p:ph idx="1"/>
            <p:extLst>
              <p:ext uri="{D42A27DB-BD31-4B8C-83A1-F6EECF244321}">
                <p14:modId xmlns:p14="http://schemas.microsoft.com/office/powerpoint/2010/main" val="4289313936"/>
              </p:ext>
            </p:extLst>
          </p:nvPr>
        </p:nvGraphicFramePr>
        <p:xfrm>
          <a:off x="838200" y="2241755"/>
          <a:ext cx="10515600" cy="3451119"/>
        </p:xfrm>
        <a:graphic>
          <a:graphicData uri="http://schemas.openxmlformats.org/drawingml/2006/table">
            <a:tbl>
              <a:tblPr/>
              <a:tblGrid>
                <a:gridCol w="5257800">
                  <a:extLst>
                    <a:ext uri="{9D8B030D-6E8A-4147-A177-3AD203B41FA5}">
                      <a16:colId xmlns:a16="http://schemas.microsoft.com/office/drawing/2014/main" val="2156610719"/>
                    </a:ext>
                  </a:extLst>
                </a:gridCol>
                <a:gridCol w="5257800">
                  <a:extLst>
                    <a:ext uri="{9D8B030D-6E8A-4147-A177-3AD203B41FA5}">
                      <a16:colId xmlns:a16="http://schemas.microsoft.com/office/drawing/2014/main" val="1314424751"/>
                    </a:ext>
                  </a:extLst>
                </a:gridCol>
              </a:tblGrid>
              <a:tr h="493017">
                <a:tc>
                  <a:txBody>
                    <a:bodyPr/>
                    <a:lstStyle/>
                    <a:p>
                      <a:r>
                        <a:rPr lang="en-IN"/>
                        <a:t>Operation</a:t>
                      </a:r>
                    </a:p>
                  </a:txBody>
                  <a:tcPr anchor="ctr">
                    <a:lnL>
                      <a:noFill/>
                    </a:lnL>
                    <a:lnR>
                      <a:noFill/>
                    </a:lnR>
                    <a:lnT>
                      <a:noFill/>
                    </a:lnT>
                    <a:lnB>
                      <a:noFill/>
                    </a:lnB>
                    <a:noFill/>
                  </a:tcPr>
                </a:tc>
                <a:tc>
                  <a:txBody>
                    <a:bodyPr/>
                    <a:lstStyle/>
                    <a:p>
                      <a:r>
                        <a:rPr lang="en-IN"/>
                        <a:t>Time Complexity</a:t>
                      </a:r>
                    </a:p>
                  </a:txBody>
                  <a:tcPr anchor="ctr">
                    <a:lnL>
                      <a:noFill/>
                    </a:lnL>
                    <a:lnR>
                      <a:noFill/>
                    </a:lnR>
                    <a:lnT>
                      <a:noFill/>
                    </a:lnT>
                    <a:lnB>
                      <a:noFill/>
                    </a:lnB>
                    <a:noFill/>
                  </a:tcPr>
                </a:tc>
                <a:extLst>
                  <a:ext uri="{0D108BD9-81ED-4DB2-BD59-A6C34878D82A}">
                    <a16:rowId xmlns:a16="http://schemas.microsoft.com/office/drawing/2014/main" val="2380247787"/>
                  </a:ext>
                </a:extLst>
              </a:tr>
              <a:tr h="493017">
                <a:tc>
                  <a:txBody>
                    <a:bodyPr/>
                    <a:lstStyle/>
                    <a:p>
                      <a:r>
                        <a:rPr lang="en-IN"/>
                        <a:t>Insert</a:t>
                      </a:r>
                    </a:p>
                  </a:txBody>
                  <a:tcPr anchor="ctr">
                    <a:lnL>
                      <a:noFill/>
                    </a:lnL>
                    <a:lnR>
                      <a:noFill/>
                    </a:lnR>
                    <a:lnT>
                      <a:noFill/>
                    </a:lnT>
                    <a:lnB>
                      <a:noFill/>
                    </a:lnB>
                    <a:noFill/>
                  </a:tcPr>
                </a:tc>
                <a:tc>
                  <a:txBody>
                    <a:bodyPr/>
                    <a:lstStyle/>
                    <a:p>
                      <a:r>
                        <a:rPr lang="en-IN" b="1"/>
                        <a:t>O(log n)</a:t>
                      </a:r>
                      <a:endParaRPr lang="en-IN"/>
                    </a:p>
                  </a:txBody>
                  <a:tcPr anchor="ctr">
                    <a:lnL>
                      <a:noFill/>
                    </a:lnL>
                    <a:lnR>
                      <a:noFill/>
                    </a:lnR>
                    <a:lnT>
                      <a:noFill/>
                    </a:lnT>
                    <a:lnB>
                      <a:noFill/>
                    </a:lnB>
                    <a:noFill/>
                  </a:tcPr>
                </a:tc>
                <a:extLst>
                  <a:ext uri="{0D108BD9-81ED-4DB2-BD59-A6C34878D82A}">
                    <a16:rowId xmlns:a16="http://schemas.microsoft.com/office/drawing/2014/main" val="354570573"/>
                  </a:ext>
                </a:extLst>
              </a:tr>
              <a:tr h="493017">
                <a:tc>
                  <a:txBody>
                    <a:bodyPr/>
                    <a:lstStyle/>
                    <a:p>
                      <a:r>
                        <a:rPr lang="en-IN"/>
                        <a:t>Find Min</a:t>
                      </a:r>
                    </a:p>
                  </a:txBody>
                  <a:tcPr anchor="ctr">
                    <a:lnL>
                      <a:noFill/>
                    </a:lnL>
                    <a:lnR>
                      <a:noFill/>
                    </a:lnR>
                    <a:lnT>
                      <a:noFill/>
                    </a:lnT>
                    <a:lnB>
                      <a:noFill/>
                    </a:lnB>
                    <a:noFill/>
                  </a:tcPr>
                </a:tc>
                <a:tc>
                  <a:txBody>
                    <a:bodyPr/>
                    <a:lstStyle/>
                    <a:p>
                      <a:r>
                        <a:rPr lang="en-IN" b="1"/>
                        <a:t>O(log n)</a:t>
                      </a:r>
                      <a:endParaRPr lang="en-IN"/>
                    </a:p>
                  </a:txBody>
                  <a:tcPr anchor="ctr">
                    <a:lnL>
                      <a:noFill/>
                    </a:lnL>
                    <a:lnR>
                      <a:noFill/>
                    </a:lnR>
                    <a:lnT>
                      <a:noFill/>
                    </a:lnT>
                    <a:lnB>
                      <a:noFill/>
                    </a:lnB>
                    <a:noFill/>
                  </a:tcPr>
                </a:tc>
                <a:extLst>
                  <a:ext uri="{0D108BD9-81ED-4DB2-BD59-A6C34878D82A}">
                    <a16:rowId xmlns:a16="http://schemas.microsoft.com/office/drawing/2014/main" val="1582710192"/>
                  </a:ext>
                </a:extLst>
              </a:tr>
              <a:tr h="493017">
                <a:tc>
                  <a:txBody>
                    <a:bodyPr/>
                    <a:lstStyle/>
                    <a:p>
                      <a:r>
                        <a:rPr lang="en-IN"/>
                        <a:t>Union (Meld)</a:t>
                      </a:r>
                    </a:p>
                  </a:txBody>
                  <a:tcPr anchor="ctr">
                    <a:lnL>
                      <a:noFill/>
                    </a:lnL>
                    <a:lnR>
                      <a:noFill/>
                    </a:lnR>
                    <a:lnT>
                      <a:noFill/>
                    </a:lnT>
                    <a:lnB>
                      <a:noFill/>
                    </a:lnB>
                    <a:noFill/>
                  </a:tcPr>
                </a:tc>
                <a:tc>
                  <a:txBody>
                    <a:bodyPr/>
                    <a:lstStyle/>
                    <a:p>
                      <a:r>
                        <a:rPr lang="en-IN" b="1"/>
                        <a:t>O(log n)</a:t>
                      </a:r>
                      <a:endParaRPr lang="en-IN"/>
                    </a:p>
                  </a:txBody>
                  <a:tcPr anchor="ctr">
                    <a:lnL>
                      <a:noFill/>
                    </a:lnL>
                    <a:lnR>
                      <a:noFill/>
                    </a:lnR>
                    <a:lnT>
                      <a:noFill/>
                    </a:lnT>
                    <a:lnB>
                      <a:noFill/>
                    </a:lnB>
                    <a:noFill/>
                  </a:tcPr>
                </a:tc>
                <a:extLst>
                  <a:ext uri="{0D108BD9-81ED-4DB2-BD59-A6C34878D82A}">
                    <a16:rowId xmlns:a16="http://schemas.microsoft.com/office/drawing/2014/main" val="1701313633"/>
                  </a:ext>
                </a:extLst>
              </a:tr>
              <a:tr h="493017">
                <a:tc>
                  <a:txBody>
                    <a:bodyPr/>
                    <a:lstStyle/>
                    <a:p>
                      <a:r>
                        <a:rPr lang="en-IN"/>
                        <a:t>Extract Min</a:t>
                      </a:r>
                    </a:p>
                  </a:txBody>
                  <a:tcPr anchor="ctr">
                    <a:lnL>
                      <a:noFill/>
                    </a:lnL>
                    <a:lnR>
                      <a:noFill/>
                    </a:lnR>
                    <a:lnT>
                      <a:noFill/>
                    </a:lnT>
                    <a:lnB>
                      <a:noFill/>
                    </a:lnB>
                    <a:noFill/>
                  </a:tcPr>
                </a:tc>
                <a:tc>
                  <a:txBody>
                    <a:bodyPr/>
                    <a:lstStyle/>
                    <a:p>
                      <a:r>
                        <a:rPr lang="en-IN" b="1"/>
                        <a:t>O(log n)</a:t>
                      </a:r>
                      <a:endParaRPr lang="en-IN"/>
                    </a:p>
                  </a:txBody>
                  <a:tcPr anchor="ctr">
                    <a:lnL>
                      <a:noFill/>
                    </a:lnL>
                    <a:lnR>
                      <a:noFill/>
                    </a:lnR>
                    <a:lnT>
                      <a:noFill/>
                    </a:lnT>
                    <a:lnB>
                      <a:noFill/>
                    </a:lnB>
                    <a:noFill/>
                  </a:tcPr>
                </a:tc>
                <a:extLst>
                  <a:ext uri="{0D108BD9-81ED-4DB2-BD59-A6C34878D82A}">
                    <a16:rowId xmlns:a16="http://schemas.microsoft.com/office/drawing/2014/main" val="2449989277"/>
                  </a:ext>
                </a:extLst>
              </a:tr>
              <a:tr h="493017">
                <a:tc>
                  <a:txBody>
                    <a:bodyPr/>
                    <a:lstStyle/>
                    <a:p>
                      <a:r>
                        <a:rPr lang="en-IN"/>
                        <a:t>Decrease Key</a:t>
                      </a:r>
                    </a:p>
                  </a:txBody>
                  <a:tcPr anchor="ctr">
                    <a:lnL>
                      <a:noFill/>
                    </a:lnL>
                    <a:lnR>
                      <a:noFill/>
                    </a:lnR>
                    <a:lnT>
                      <a:noFill/>
                    </a:lnT>
                    <a:lnB>
                      <a:noFill/>
                    </a:lnB>
                    <a:noFill/>
                  </a:tcPr>
                </a:tc>
                <a:tc>
                  <a:txBody>
                    <a:bodyPr/>
                    <a:lstStyle/>
                    <a:p>
                      <a:r>
                        <a:rPr lang="en-IN" b="1"/>
                        <a:t>O(log n)</a:t>
                      </a:r>
                      <a:endParaRPr lang="en-IN"/>
                    </a:p>
                  </a:txBody>
                  <a:tcPr anchor="ctr">
                    <a:lnL>
                      <a:noFill/>
                    </a:lnL>
                    <a:lnR>
                      <a:noFill/>
                    </a:lnR>
                    <a:lnT>
                      <a:noFill/>
                    </a:lnT>
                    <a:lnB>
                      <a:noFill/>
                    </a:lnB>
                    <a:noFill/>
                  </a:tcPr>
                </a:tc>
                <a:extLst>
                  <a:ext uri="{0D108BD9-81ED-4DB2-BD59-A6C34878D82A}">
                    <a16:rowId xmlns:a16="http://schemas.microsoft.com/office/drawing/2014/main" val="1252946574"/>
                  </a:ext>
                </a:extLst>
              </a:tr>
              <a:tr h="493017">
                <a:tc>
                  <a:txBody>
                    <a:bodyPr/>
                    <a:lstStyle/>
                    <a:p>
                      <a:r>
                        <a:rPr lang="en-IN"/>
                        <a:t>Delete</a:t>
                      </a:r>
                    </a:p>
                  </a:txBody>
                  <a:tcPr anchor="ctr">
                    <a:lnL>
                      <a:noFill/>
                    </a:lnL>
                    <a:lnR>
                      <a:noFill/>
                    </a:lnR>
                    <a:lnT>
                      <a:noFill/>
                    </a:lnT>
                    <a:lnB>
                      <a:noFill/>
                    </a:lnB>
                    <a:noFill/>
                  </a:tcPr>
                </a:tc>
                <a:tc>
                  <a:txBody>
                    <a:bodyPr/>
                    <a:lstStyle/>
                    <a:p>
                      <a:r>
                        <a:rPr lang="en-IN" b="1" dirty="0"/>
                        <a:t>O(log n)</a:t>
                      </a:r>
                      <a:endParaRPr lang="en-IN" dirty="0"/>
                    </a:p>
                  </a:txBody>
                  <a:tcPr anchor="ctr">
                    <a:lnL>
                      <a:noFill/>
                    </a:lnL>
                    <a:lnR>
                      <a:noFill/>
                    </a:lnR>
                    <a:lnT>
                      <a:noFill/>
                    </a:lnT>
                    <a:lnB>
                      <a:noFill/>
                    </a:lnB>
                    <a:noFill/>
                  </a:tcPr>
                </a:tc>
                <a:extLst>
                  <a:ext uri="{0D108BD9-81ED-4DB2-BD59-A6C34878D82A}">
                    <a16:rowId xmlns:a16="http://schemas.microsoft.com/office/drawing/2014/main" val="2633351677"/>
                  </a:ext>
                </a:extLst>
              </a:tr>
            </a:tbl>
          </a:graphicData>
        </a:graphic>
      </p:graphicFrame>
    </p:spTree>
    <p:extLst>
      <p:ext uri="{BB962C8B-B14F-4D97-AF65-F5344CB8AC3E}">
        <p14:creationId xmlns:p14="http://schemas.microsoft.com/office/powerpoint/2010/main" val="28733003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FD9A-2916-2AAE-DE61-1E5A607F0989}"/>
              </a:ext>
            </a:extLst>
          </p:cNvPr>
          <p:cNvSpPr>
            <a:spLocks noGrp="1"/>
          </p:cNvSpPr>
          <p:nvPr>
            <p:ph type="title"/>
          </p:nvPr>
        </p:nvSpPr>
        <p:spPr/>
        <p:txBody>
          <a:bodyPr/>
          <a:lstStyle/>
          <a:p>
            <a:r>
              <a:rPr lang="en-IN" b="1" dirty="0"/>
              <a:t>Winner Tree</a:t>
            </a:r>
          </a:p>
        </p:txBody>
      </p:sp>
      <p:sp>
        <p:nvSpPr>
          <p:cNvPr id="3" name="Content Placeholder 2">
            <a:extLst>
              <a:ext uri="{FF2B5EF4-FFF2-40B4-BE49-F238E27FC236}">
                <a16:creationId xmlns:a16="http://schemas.microsoft.com/office/drawing/2014/main" id="{9CA2BB9A-FFED-AA7A-B24F-5112CFF48C0F}"/>
              </a:ext>
            </a:extLst>
          </p:cNvPr>
          <p:cNvSpPr>
            <a:spLocks noGrp="1"/>
          </p:cNvSpPr>
          <p:nvPr>
            <p:ph idx="1"/>
          </p:nvPr>
        </p:nvSpPr>
        <p:spPr/>
        <p:txBody>
          <a:bodyPr/>
          <a:lstStyle/>
          <a:p>
            <a:r>
              <a:rPr lang="en-IN" dirty="0"/>
              <a:t>Winner Tree is a complete binary tree in which each node is representing the smaller or greater of its two children.</a:t>
            </a:r>
          </a:p>
          <a:p>
            <a:pPr marL="0" indent="0">
              <a:buNone/>
            </a:pPr>
            <a:endParaRPr lang="en-IN" dirty="0"/>
          </a:p>
          <a:p>
            <a:r>
              <a:rPr lang="en-IN" dirty="0"/>
              <a:t>The root will hold smallest or greatest  node of a tree.</a:t>
            </a:r>
          </a:p>
          <a:p>
            <a:pPr marL="0" indent="0">
              <a:buNone/>
            </a:pPr>
            <a:endParaRPr lang="en-IN" dirty="0"/>
          </a:p>
          <a:p>
            <a:r>
              <a:rPr lang="en-IN" dirty="0"/>
              <a:t>There are two types of winner Trees:</a:t>
            </a:r>
          </a:p>
          <a:p>
            <a:pPr marL="514350" indent="-514350">
              <a:buFont typeface="+mj-lt"/>
              <a:buAutoNum type="arabicPeriod"/>
            </a:pPr>
            <a:r>
              <a:rPr lang="en-IN" dirty="0"/>
              <a:t>Max Winner Tree</a:t>
            </a:r>
          </a:p>
          <a:p>
            <a:pPr marL="514350" indent="-514350">
              <a:buFont typeface="+mj-lt"/>
              <a:buAutoNum type="arabicPeriod"/>
            </a:pPr>
            <a:r>
              <a:rPr lang="en-IN" dirty="0"/>
              <a:t>Min Winner Tree</a:t>
            </a:r>
          </a:p>
          <a:p>
            <a:endParaRPr lang="en-IN" dirty="0"/>
          </a:p>
        </p:txBody>
      </p:sp>
    </p:spTree>
    <p:extLst>
      <p:ext uri="{BB962C8B-B14F-4D97-AF65-F5344CB8AC3E}">
        <p14:creationId xmlns:p14="http://schemas.microsoft.com/office/powerpoint/2010/main" val="18223844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A9221-DDA4-E300-F5E5-9B9D0096A1A2}"/>
              </a:ext>
            </a:extLst>
          </p:cNvPr>
          <p:cNvSpPr>
            <a:spLocks noGrp="1"/>
          </p:cNvSpPr>
          <p:nvPr>
            <p:ph type="title"/>
          </p:nvPr>
        </p:nvSpPr>
        <p:spPr>
          <a:xfrm>
            <a:off x="838200" y="129152"/>
            <a:ext cx="10515600" cy="873740"/>
          </a:xfrm>
        </p:spPr>
        <p:txBody>
          <a:bodyPr/>
          <a:lstStyle/>
          <a:p>
            <a:r>
              <a:rPr lang="en-IN" b="1" dirty="0"/>
              <a:t>Max Winner Tree</a:t>
            </a:r>
          </a:p>
        </p:txBody>
      </p:sp>
      <p:pic>
        <p:nvPicPr>
          <p:cNvPr id="5122" name="Picture 2" descr="Winner trees. Loser Trees. - ppt video online download">
            <a:extLst>
              <a:ext uri="{FF2B5EF4-FFF2-40B4-BE49-F238E27FC236}">
                <a16:creationId xmlns:a16="http://schemas.microsoft.com/office/drawing/2014/main" id="{C68A0DF0-38B6-FDF0-68E4-25606BFEBCA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116"/>
          <a:stretch/>
        </p:blipFill>
        <p:spPr bwMode="auto">
          <a:xfrm>
            <a:off x="1789095" y="1219200"/>
            <a:ext cx="7374570" cy="55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6426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CC5C-E92E-E1DC-BC81-0940BA424EDE}"/>
              </a:ext>
            </a:extLst>
          </p:cNvPr>
          <p:cNvSpPr>
            <a:spLocks noGrp="1"/>
          </p:cNvSpPr>
          <p:nvPr>
            <p:ph type="title"/>
          </p:nvPr>
        </p:nvSpPr>
        <p:spPr/>
        <p:txBody>
          <a:bodyPr/>
          <a:lstStyle/>
          <a:p>
            <a:r>
              <a:rPr lang="en-IN" b="1" dirty="0"/>
              <a:t>Min Winner Tree</a:t>
            </a:r>
          </a:p>
        </p:txBody>
      </p:sp>
      <p:pic>
        <p:nvPicPr>
          <p:cNvPr id="6146" name="Picture 2" descr="Tournament Tree (Winner Tree) - Sarthaks eConnect | Largest Online  Education Community">
            <a:extLst>
              <a:ext uri="{FF2B5EF4-FFF2-40B4-BE49-F238E27FC236}">
                <a16:creationId xmlns:a16="http://schemas.microsoft.com/office/drawing/2014/main" id="{DCBA3CA1-E5DC-D673-41B3-2A0A272123C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04"/>
          <a:stretch/>
        </p:blipFill>
        <p:spPr bwMode="auto">
          <a:xfrm>
            <a:off x="1897626" y="1406013"/>
            <a:ext cx="8101780" cy="5024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12969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ACAC-2231-25CC-01E0-29096DD9447D}"/>
              </a:ext>
            </a:extLst>
          </p:cNvPr>
          <p:cNvSpPr>
            <a:spLocks noGrp="1"/>
          </p:cNvSpPr>
          <p:nvPr>
            <p:ph type="title"/>
          </p:nvPr>
        </p:nvSpPr>
        <p:spPr/>
        <p:txBody>
          <a:bodyPr/>
          <a:lstStyle/>
          <a:p>
            <a:r>
              <a:rPr lang="en-IN" dirty="0"/>
              <a:t>Code(Min Winner Tree)</a:t>
            </a:r>
          </a:p>
        </p:txBody>
      </p:sp>
      <p:sp>
        <p:nvSpPr>
          <p:cNvPr id="3" name="Content Placeholder 2">
            <a:extLst>
              <a:ext uri="{FF2B5EF4-FFF2-40B4-BE49-F238E27FC236}">
                <a16:creationId xmlns:a16="http://schemas.microsoft.com/office/drawing/2014/main" id="{2BC1D5C8-1088-377E-7756-7A9D7A264AAE}"/>
              </a:ext>
            </a:extLst>
          </p:cNvPr>
          <p:cNvSpPr>
            <a:spLocks noGrp="1"/>
          </p:cNvSpPr>
          <p:nvPr>
            <p:ph idx="1"/>
          </p:nvPr>
        </p:nvSpPr>
        <p:spPr>
          <a:xfrm>
            <a:off x="838200" y="1307690"/>
            <a:ext cx="10515600" cy="4869273"/>
          </a:xfrm>
        </p:spPr>
        <p:txBody>
          <a:bodyPr>
            <a:normAutofit lnSpcReduction="10000"/>
          </a:bodyPr>
          <a:lstStyle/>
          <a:p>
            <a:pPr marL="0" indent="0">
              <a:buNone/>
            </a:pPr>
            <a:r>
              <a:rPr lang="en-IN" dirty="0"/>
              <a:t>import </a:t>
            </a:r>
            <a:r>
              <a:rPr lang="en-IN" dirty="0" err="1"/>
              <a:t>java.util</a:t>
            </a:r>
            <a:r>
              <a:rPr lang="en-IN" dirty="0"/>
              <a:t>.*;</a:t>
            </a:r>
          </a:p>
          <a:p>
            <a:pPr marL="0" indent="0">
              <a:buNone/>
            </a:pPr>
            <a:r>
              <a:rPr lang="en-IN" dirty="0"/>
              <a:t>class Main{</a:t>
            </a:r>
          </a:p>
          <a:p>
            <a:pPr marL="0" indent="0">
              <a:buNone/>
            </a:pPr>
            <a:r>
              <a:rPr lang="en-IN" dirty="0"/>
              <a:t>    public static void main(String </a:t>
            </a:r>
            <a:r>
              <a:rPr lang="en-IN" dirty="0" err="1"/>
              <a:t>args</a:t>
            </a:r>
            <a:r>
              <a:rPr lang="en-IN" dirty="0"/>
              <a:t>[])    {     </a:t>
            </a:r>
          </a:p>
          <a:p>
            <a:pPr marL="0" indent="0">
              <a:buNone/>
            </a:pPr>
            <a:r>
              <a:rPr lang="en-IN" dirty="0"/>
              <a:t>   Scanner </a:t>
            </a:r>
            <a:r>
              <a:rPr lang="en-IN" dirty="0" err="1"/>
              <a:t>sc</a:t>
            </a:r>
            <a:r>
              <a:rPr lang="en-IN" dirty="0"/>
              <a:t>=new Scanner(System.in);    </a:t>
            </a:r>
          </a:p>
          <a:p>
            <a:pPr marL="0" indent="0">
              <a:buNone/>
            </a:pPr>
            <a:r>
              <a:rPr lang="en-IN" dirty="0"/>
              <a:t>    int k=</a:t>
            </a:r>
            <a:r>
              <a:rPr lang="en-IN" dirty="0" err="1"/>
              <a:t>sc.nextInt</a:t>
            </a:r>
            <a:r>
              <a:rPr lang="en-IN" dirty="0"/>
              <a:t>();     </a:t>
            </a:r>
          </a:p>
          <a:p>
            <a:pPr marL="0" indent="0">
              <a:buNone/>
            </a:pPr>
            <a:r>
              <a:rPr lang="en-IN" dirty="0"/>
              <a:t>   int size=(2*k)-1;       </a:t>
            </a:r>
          </a:p>
          <a:p>
            <a:pPr marL="0" indent="0">
              <a:buNone/>
            </a:pPr>
            <a:r>
              <a:rPr lang="en-IN" dirty="0"/>
              <a:t> int tree[]=new int[size];    </a:t>
            </a:r>
          </a:p>
          <a:p>
            <a:pPr marL="0" indent="0">
              <a:buNone/>
            </a:pPr>
            <a:r>
              <a:rPr lang="en-IN" dirty="0"/>
              <a:t>    for(int </a:t>
            </a:r>
            <a:r>
              <a:rPr lang="en-IN" dirty="0" err="1"/>
              <a:t>i</a:t>
            </a:r>
            <a:r>
              <a:rPr lang="en-IN" dirty="0"/>
              <a:t>=k-1;i&lt;</a:t>
            </a:r>
            <a:r>
              <a:rPr lang="en-IN" dirty="0" err="1"/>
              <a:t>size;i</a:t>
            </a:r>
            <a:r>
              <a:rPr lang="en-IN" dirty="0"/>
              <a:t>++)        { </a:t>
            </a:r>
          </a:p>
          <a:p>
            <a:pPr marL="0" indent="0">
              <a:buNone/>
            </a:pPr>
            <a:r>
              <a:rPr lang="en-IN" dirty="0"/>
              <a:t>           tree[</a:t>
            </a:r>
            <a:r>
              <a:rPr lang="en-IN" dirty="0" err="1"/>
              <a:t>i</a:t>
            </a:r>
            <a:r>
              <a:rPr lang="en-IN" dirty="0"/>
              <a:t>]=</a:t>
            </a:r>
            <a:r>
              <a:rPr lang="en-IN" dirty="0" err="1"/>
              <a:t>sc.nextInt</a:t>
            </a:r>
            <a:r>
              <a:rPr lang="en-IN" dirty="0"/>
              <a:t>();    </a:t>
            </a:r>
          </a:p>
          <a:p>
            <a:pPr marL="0" indent="0">
              <a:buNone/>
            </a:pPr>
            <a:r>
              <a:rPr lang="en-IN" dirty="0"/>
              <a:t>    }</a:t>
            </a:r>
          </a:p>
        </p:txBody>
      </p:sp>
    </p:spTree>
    <p:extLst>
      <p:ext uri="{BB962C8B-B14F-4D97-AF65-F5344CB8AC3E}">
        <p14:creationId xmlns:p14="http://schemas.microsoft.com/office/powerpoint/2010/main" val="27168107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514F-B9AD-7BD3-C149-535645C8F215}"/>
              </a:ext>
            </a:extLst>
          </p:cNvPr>
          <p:cNvSpPr>
            <a:spLocks noGrp="1"/>
          </p:cNvSpPr>
          <p:nvPr>
            <p:ph type="title"/>
          </p:nvPr>
        </p:nvSpPr>
        <p:spPr/>
        <p:txBody>
          <a:bodyPr/>
          <a:lstStyle/>
          <a:p>
            <a:r>
              <a:rPr lang="en-IN" dirty="0"/>
              <a:t>Code(Min Winner Tree)</a:t>
            </a:r>
          </a:p>
        </p:txBody>
      </p:sp>
      <p:sp>
        <p:nvSpPr>
          <p:cNvPr id="3" name="Content Placeholder 2">
            <a:extLst>
              <a:ext uri="{FF2B5EF4-FFF2-40B4-BE49-F238E27FC236}">
                <a16:creationId xmlns:a16="http://schemas.microsoft.com/office/drawing/2014/main" id="{9D233E2F-8D12-BE0D-5AA1-0C858C5F64D9}"/>
              </a:ext>
            </a:extLst>
          </p:cNvPr>
          <p:cNvSpPr>
            <a:spLocks noGrp="1"/>
          </p:cNvSpPr>
          <p:nvPr>
            <p:ph idx="1"/>
          </p:nvPr>
        </p:nvSpPr>
        <p:spPr/>
        <p:txBody>
          <a:bodyPr>
            <a:normAutofit lnSpcReduction="10000"/>
          </a:bodyPr>
          <a:lstStyle/>
          <a:p>
            <a:pPr marL="0" indent="0">
              <a:buNone/>
            </a:pPr>
            <a:r>
              <a:rPr lang="en-IN" dirty="0"/>
              <a:t>for(int </a:t>
            </a:r>
            <a:r>
              <a:rPr lang="en-IN" dirty="0" err="1"/>
              <a:t>i</a:t>
            </a:r>
            <a:r>
              <a:rPr lang="en-IN" dirty="0"/>
              <a:t>=k-2;i&gt;=0;i--)        {   </a:t>
            </a:r>
          </a:p>
          <a:p>
            <a:pPr marL="0" indent="0">
              <a:buNone/>
            </a:pPr>
            <a:r>
              <a:rPr lang="en-IN" dirty="0"/>
              <a:t>         if(tree[(2*</a:t>
            </a:r>
            <a:r>
              <a:rPr lang="en-IN" dirty="0" err="1"/>
              <a:t>i</a:t>
            </a:r>
            <a:r>
              <a:rPr lang="en-IN" dirty="0"/>
              <a:t>)+1]&lt;tree[(2*</a:t>
            </a:r>
            <a:r>
              <a:rPr lang="en-IN" dirty="0" err="1"/>
              <a:t>i</a:t>
            </a:r>
            <a:r>
              <a:rPr lang="en-IN" dirty="0"/>
              <a:t>)+2])            {    </a:t>
            </a:r>
          </a:p>
          <a:p>
            <a:pPr marL="0" indent="0">
              <a:buNone/>
            </a:pPr>
            <a:r>
              <a:rPr lang="en-IN" dirty="0"/>
              <a:t>            tree[</a:t>
            </a:r>
            <a:r>
              <a:rPr lang="en-IN" dirty="0" err="1"/>
              <a:t>i</a:t>
            </a:r>
            <a:r>
              <a:rPr lang="en-IN" dirty="0"/>
              <a:t>]=tree[(2*</a:t>
            </a:r>
            <a:r>
              <a:rPr lang="en-IN" dirty="0" err="1"/>
              <a:t>i</a:t>
            </a:r>
            <a:r>
              <a:rPr lang="en-IN" dirty="0"/>
              <a:t>)+1];           </a:t>
            </a:r>
          </a:p>
          <a:p>
            <a:pPr marL="0" indent="0">
              <a:buNone/>
            </a:pPr>
            <a:r>
              <a:rPr lang="en-IN" dirty="0"/>
              <a:t> }        </a:t>
            </a:r>
          </a:p>
          <a:p>
            <a:pPr marL="0" indent="0">
              <a:buNone/>
            </a:pPr>
            <a:r>
              <a:rPr lang="en-IN" dirty="0"/>
              <a:t>    else{          </a:t>
            </a:r>
          </a:p>
          <a:p>
            <a:pPr marL="0" indent="0">
              <a:buNone/>
            </a:pPr>
            <a:r>
              <a:rPr lang="en-IN" dirty="0"/>
              <a:t>      tree[</a:t>
            </a:r>
            <a:r>
              <a:rPr lang="en-IN" dirty="0" err="1"/>
              <a:t>i</a:t>
            </a:r>
            <a:r>
              <a:rPr lang="en-IN" dirty="0"/>
              <a:t>]=tree[(2*</a:t>
            </a:r>
            <a:r>
              <a:rPr lang="en-IN" dirty="0" err="1"/>
              <a:t>i</a:t>
            </a:r>
            <a:r>
              <a:rPr lang="en-IN" dirty="0"/>
              <a:t>)+2];  </a:t>
            </a:r>
          </a:p>
          <a:p>
            <a:pPr marL="0" indent="0">
              <a:buNone/>
            </a:pPr>
            <a:r>
              <a:rPr lang="en-IN" dirty="0"/>
              <a:t>          }      </a:t>
            </a:r>
          </a:p>
          <a:p>
            <a:pPr marL="0" indent="0">
              <a:buNone/>
            </a:pPr>
            <a:r>
              <a:rPr lang="en-IN" dirty="0"/>
              <a:t>  }              </a:t>
            </a:r>
          </a:p>
          <a:p>
            <a:pPr marL="0" indent="0">
              <a:buNone/>
            </a:pPr>
            <a:r>
              <a:rPr lang="en-IN" dirty="0"/>
              <a:t>  </a:t>
            </a:r>
            <a:r>
              <a:rPr lang="en-IN" dirty="0" err="1"/>
              <a:t>System.out.println</a:t>
            </a:r>
            <a:r>
              <a:rPr lang="en-IN" dirty="0"/>
              <a:t>(tree[0]);    }}</a:t>
            </a:r>
          </a:p>
        </p:txBody>
      </p:sp>
    </p:spTree>
    <p:extLst>
      <p:ext uri="{BB962C8B-B14F-4D97-AF65-F5344CB8AC3E}">
        <p14:creationId xmlns:p14="http://schemas.microsoft.com/office/powerpoint/2010/main" val="211158642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57AA-6F64-84F0-9302-BF7BAAA7ABDC}"/>
              </a:ext>
            </a:extLst>
          </p:cNvPr>
          <p:cNvSpPr>
            <a:spLocks noGrp="1"/>
          </p:cNvSpPr>
          <p:nvPr>
            <p:ph type="title"/>
          </p:nvPr>
        </p:nvSpPr>
        <p:spPr/>
        <p:txBody>
          <a:bodyPr/>
          <a:lstStyle/>
          <a:p>
            <a:r>
              <a:rPr lang="en-IN" dirty="0"/>
              <a:t>Max Sliding Window</a:t>
            </a:r>
          </a:p>
        </p:txBody>
      </p:sp>
      <p:sp>
        <p:nvSpPr>
          <p:cNvPr id="5" name="Content Placeholder 4">
            <a:extLst>
              <a:ext uri="{FF2B5EF4-FFF2-40B4-BE49-F238E27FC236}">
                <a16:creationId xmlns:a16="http://schemas.microsoft.com/office/drawing/2014/main" id="{4D79314B-18AB-085D-909A-54A1BFBE275E}"/>
              </a:ext>
            </a:extLst>
          </p:cNvPr>
          <p:cNvSpPr>
            <a:spLocks noGrp="1"/>
          </p:cNvSpPr>
          <p:nvPr>
            <p:ph idx="1"/>
          </p:nvPr>
        </p:nvSpPr>
        <p:spPr/>
        <p:txBody>
          <a:bodyPr>
            <a:normAutofit/>
          </a:bodyPr>
          <a:lstStyle/>
          <a:p>
            <a:r>
              <a:rPr lang="en-US" dirty="0"/>
              <a:t>You are given an array of integers </a:t>
            </a:r>
            <a:r>
              <a:rPr lang="en-US" dirty="0" err="1"/>
              <a:t>nums</a:t>
            </a:r>
            <a:r>
              <a:rPr lang="en-US" dirty="0"/>
              <a:t>, there is a sliding window of size k which is moving from the very left of the array to the very right. You can only see the k numbers in the window. Each time the sliding window moves right by one position.</a:t>
            </a:r>
          </a:p>
          <a:p>
            <a:r>
              <a:rPr lang="en-US" dirty="0"/>
              <a:t>Return the max sliding window.</a:t>
            </a:r>
          </a:p>
          <a:p>
            <a:pPr marL="0" indent="0">
              <a:buNone/>
            </a:pPr>
            <a:endParaRPr lang="en-US" dirty="0"/>
          </a:p>
          <a:p>
            <a:pPr marL="0" indent="0">
              <a:buNone/>
            </a:pPr>
            <a:r>
              <a:rPr lang="en-US" dirty="0"/>
              <a:t>Example 1:</a:t>
            </a:r>
          </a:p>
          <a:p>
            <a:pPr marL="0" indent="0">
              <a:buNone/>
            </a:pPr>
            <a:r>
              <a:rPr lang="en-US" dirty="0"/>
              <a:t>Input: </a:t>
            </a:r>
            <a:r>
              <a:rPr lang="en-US" dirty="0" err="1"/>
              <a:t>nums</a:t>
            </a:r>
            <a:r>
              <a:rPr lang="en-US" dirty="0"/>
              <a:t> = [1,3,-1,-3,5,3,6,7], k = 3</a:t>
            </a:r>
          </a:p>
          <a:p>
            <a:pPr marL="0" indent="0">
              <a:buNone/>
            </a:pPr>
            <a:r>
              <a:rPr lang="en-US" dirty="0"/>
              <a:t>Output: [3,3,5,5,6,7]</a:t>
            </a:r>
          </a:p>
          <a:p>
            <a:endParaRPr lang="en-IN" dirty="0"/>
          </a:p>
        </p:txBody>
      </p:sp>
    </p:spTree>
    <p:extLst>
      <p:ext uri="{BB962C8B-B14F-4D97-AF65-F5344CB8AC3E}">
        <p14:creationId xmlns:p14="http://schemas.microsoft.com/office/powerpoint/2010/main" val="29650301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8597-659F-50E5-F6D4-DC8BCA6BB8D0}"/>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9D27F4CF-7522-66E8-05B7-F792ADC4EC2C}"/>
              </a:ext>
            </a:extLst>
          </p:cNvPr>
          <p:cNvSpPr>
            <a:spLocks noGrp="1"/>
          </p:cNvSpPr>
          <p:nvPr>
            <p:ph idx="1"/>
          </p:nvPr>
        </p:nvSpPr>
        <p:spPr/>
        <p:txBody>
          <a:bodyPr>
            <a:normAutofit lnSpcReduction="10000"/>
          </a:bodyPr>
          <a:lstStyle/>
          <a:p>
            <a:pPr marL="0" indent="0">
              <a:buNone/>
            </a:pPr>
            <a:r>
              <a:rPr lang="en-US" dirty="0"/>
              <a:t>Explanation: </a:t>
            </a:r>
          </a:p>
          <a:p>
            <a:pPr marL="0" indent="0">
              <a:buNone/>
            </a:pPr>
            <a:r>
              <a:rPr lang="en-US" dirty="0"/>
              <a:t>Window position           Max</a:t>
            </a:r>
          </a:p>
          <a:p>
            <a:pPr marL="0" indent="0">
              <a:buNone/>
            </a:pPr>
            <a:r>
              <a:rPr lang="en-US" dirty="0"/>
              <a:t>       ---------------               -----</a:t>
            </a:r>
          </a:p>
          <a:p>
            <a:pPr marL="0" indent="0">
              <a:buNone/>
            </a:pPr>
            <a:r>
              <a:rPr lang="en-US" dirty="0"/>
              <a:t>[1  3  -1] -3  5  3  6  7       3</a:t>
            </a:r>
          </a:p>
          <a:p>
            <a:pPr marL="0" indent="0">
              <a:buNone/>
            </a:pPr>
            <a:r>
              <a:rPr lang="en-US" dirty="0"/>
              <a:t> 1 [3  -1  -3] 5  3  6  7       3</a:t>
            </a:r>
          </a:p>
          <a:p>
            <a:pPr marL="0" indent="0">
              <a:buNone/>
            </a:pPr>
            <a:r>
              <a:rPr lang="en-US" dirty="0"/>
              <a:t> 1  3 [-1  -3  5] 3  6  7       5</a:t>
            </a:r>
          </a:p>
          <a:p>
            <a:pPr marL="0" indent="0">
              <a:buNone/>
            </a:pPr>
            <a:r>
              <a:rPr lang="en-US" dirty="0"/>
              <a:t> 1  3  -1 [-3  5  3] 6  7       5</a:t>
            </a:r>
          </a:p>
          <a:p>
            <a:pPr marL="0" indent="0">
              <a:buNone/>
            </a:pPr>
            <a:r>
              <a:rPr lang="en-US" dirty="0"/>
              <a:t> 1  3  -1  -3 [5  3  6] 7       6</a:t>
            </a:r>
          </a:p>
          <a:p>
            <a:pPr marL="0" indent="0">
              <a:buNone/>
            </a:pPr>
            <a:r>
              <a:rPr lang="en-US" dirty="0"/>
              <a:t> 1  3  -1  -3  5 [3  6  7]      7</a:t>
            </a:r>
            <a:endParaRPr lang="en-IN" dirty="0"/>
          </a:p>
        </p:txBody>
      </p:sp>
    </p:spTree>
    <p:extLst>
      <p:ext uri="{BB962C8B-B14F-4D97-AF65-F5344CB8AC3E}">
        <p14:creationId xmlns:p14="http://schemas.microsoft.com/office/powerpoint/2010/main" val="34985445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82F4-1F88-8A93-11DE-956AB6C1C6A2}"/>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F9CA0D8C-3437-3A78-9BAF-20293A028C40}"/>
              </a:ext>
            </a:extLst>
          </p:cNvPr>
          <p:cNvSpPr>
            <a:spLocks noGrp="1"/>
          </p:cNvSpPr>
          <p:nvPr>
            <p:ph idx="1"/>
          </p:nvPr>
        </p:nvSpPr>
        <p:spPr>
          <a:xfrm>
            <a:off x="690716" y="1324180"/>
            <a:ext cx="10515600" cy="5168695"/>
          </a:xfrm>
        </p:spPr>
        <p:txBody>
          <a:bodyPr/>
          <a:lstStyle/>
          <a:p>
            <a:pPr marL="0" indent="0">
              <a:buNone/>
            </a:pPr>
            <a:r>
              <a:rPr lang="en-IN" dirty="0"/>
              <a:t>import </a:t>
            </a:r>
            <a:r>
              <a:rPr lang="en-IN" dirty="0" err="1"/>
              <a:t>java.util.Scanner</a:t>
            </a:r>
            <a:r>
              <a:rPr lang="en-IN" dirty="0"/>
              <a:t>;</a:t>
            </a:r>
          </a:p>
          <a:p>
            <a:pPr marL="0" indent="0">
              <a:buNone/>
            </a:pPr>
            <a:r>
              <a:rPr lang="en-IN" dirty="0"/>
              <a:t>class Main{    </a:t>
            </a:r>
          </a:p>
          <a:p>
            <a:pPr marL="0" indent="0">
              <a:buNone/>
            </a:pPr>
            <a:r>
              <a:rPr lang="en-IN" dirty="0"/>
              <a:t>public static void main(String </a:t>
            </a:r>
            <a:r>
              <a:rPr lang="en-IN" dirty="0" err="1"/>
              <a:t>ar</a:t>
            </a:r>
            <a:r>
              <a:rPr lang="en-IN" dirty="0"/>
              <a:t>[]){    </a:t>
            </a:r>
          </a:p>
          <a:p>
            <a:pPr marL="0" indent="0">
              <a:buNone/>
            </a:pPr>
            <a:r>
              <a:rPr lang="en-IN" dirty="0"/>
              <a:t>    Scanner </a:t>
            </a:r>
            <a:r>
              <a:rPr lang="en-IN" dirty="0" err="1"/>
              <a:t>sw</a:t>
            </a:r>
            <a:r>
              <a:rPr lang="en-IN" dirty="0"/>
              <a:t> = new Scanner(System.in);     </a:t>
            </a:r>
          </a:p>
          <a:p>
            <a:pPr marL="0" indent="0">
              <a:buNone/>
            </a:pPr>
            <a:r>
              <a:rPr lang="en-IN" dirty="0"/>
              <a:t>   int n =</a:t>
            </a:r>
            <a:r>
              <a:rPr lang="en-IN" dirty="0" err="1"/>
              <a:t>sw.nextInt</a:t>
            </a:r>
            <a:r>
              <a:rPr lang="en-IN" dirty="0"/>
              <a:t>();     </a:t>
            </a:r>
          </a:p>
          <a:p>
            <a:pPr marL="0" indent="0">
              <a:buNone/>
            </a:pPr>
            <a:r>
              <a:rPr lang="en-IN" dirty="0"/>
              <a:t>   int a[]=new int[n];        </a:t>
            </a:r>
          </a:p>
          <a:p>
            <a:pPr marL="0" indent="0">
              <a:buNone/>
            </a:pPr>
            <a:r>
              <a:rPr lang="en-IN" dirty="0"/>
              <a:t>for(int </a:t>
            </a:r>
            <a:r>
              <a:rPr lang="en-IN" dirty="0" err="1"/>
              <a:t>i</a:t>
            </a:r>
            <a:r>
              <a:rPr lang="en-IN" dirty="0"/>
              <a:t>=0;i&lt;</a:t>
            </a:r>
            <a:r>
              <a:rPr lang="en-IN" dirty="0" err="1"/>
              <a:t>n;i</a:t>
            </a:r>
            <a:r>
              <a:rPr lang="en-IN" dirty="0"/>
              <a:t>++) </a:t>
            </a:r>
          </a:p>
          <a:p>
            <a:pPr marL="0" indent="0">
              <a:buNone/>
            </a:pPr>
            <a:r>
              <a:rPr lang="en-IN" dirty="0"/>
              <a:t>a[</a:t>
            </a:r>
            <a:r>
              <a:rPr lang="en-IN" dirty="0" err="1"/>
              <a:t>i</a:t>
            </a:r>
            <a:r>
              <a:rPr lang="en-IN" dirty="0"/>
              <a:t>]=</a:t>
            </a:r>
            <a:r>
              <a:rPr lang="en-IN" dirty="0" err="1"/>
              <a:t>sw.nextInt</a:t>
            </a:r>
            <a:r>
              <a:rPr lang="en-IN" dirty="0"/>
              <a:t>();   </a:t>
            </a:r>
          </a:p>
          <a:p>
            <a:pPr marL="0" indent="0">
              <a:buNone/>
            </a:pPr>
            <a:r>
              <a:rPr lang="en-IN" dirty="0"/>
              <a:t>  int k = </a:t>
            </a:r>
            <a:r>
              <a:rPr lang="en-IN" dirty="0" err="1"/>
              <a:t>sw.nextInt</a:t>
            </a:r>
            <a:r>
              <a:rPr lang="en-IN" dirty="0"/>
              <a:t>();</a:t>
            </a:r>
          </a:p>
        </p:txBody>
      </p:sp>
    </p:spTree>
    <p:extLst>
      <p:ext uri="{BB962C8B-B14F-4D97-AF65-F5344CB8AC3E}">
        <p14:creationId xmlns:p14="http://schemas.microsoft.com/office/powerpoint/2010/main" val="30331711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CB9C-6BF9-251C-43A6-B19D661E9996}"/>
              </a:ext>
            </a:extLst>
          </p:cNvPr>
          <p:cNvSpPr>
            <a:spLocks noGrp="1"/>
          </p:cNvSpPr>
          <p:nvPr>
            <p:ph type="title"/>
          </p:nvPr>
        </p:nvSpPr>
        <p:spPr/>
        <p:txBody>
          <a:bodyPr/>
          <a:lstStyle/>
          <a:p>
            <a:r>
              <a:rPr lang="en-IN" dirty="0"/>
              <a:t>Code</a:t>
            </a:r>
          </a:p>
        </p:txBody>
      </p:sp>
      <p:sp>
        <p:nvSpPr>
          <p:cNvPr id="3" name="Content Placeholder 2">
            <a:extLst>
              <a:ext uri="{FF2B5EF4-FFF2-40B4-BE49-F238E27FC236}">
                <a16:creationId xmlns:a16="http://schemas.microsoft.com/office/drawing/2014/main" id="{4BB0DD38-AD9A-F658-8598-CECE7B386248}"/>
              </a:ext>
            </a:extLst>
          </p:cNvPr>
          <p:cNvSpPr>
            <a:spLocks noGrp="1"/>
          </p:cNvSpPr>
          <p:nvPr>
            <p:ph idx="1"/>
          </p:nvPr>
        </p:nvSpPr>
        <p:spPr/>
        <p:txBody>
          <a:bodyPr/>
          <a:lstStyle/>
          <a:p>
            <a:pPr marL="0" indent="0">
              <a:buNone/>
            </a:pPr>
            <a:r>
              <a:rPr lang="en-IN" dirty="0"/>
              <a:t>for(int </a:t>
            </a:r>
            <a:r>
              <a:rPr lang="en-IN" dirty="0" err="1"/>
              <a:t>i</a:t>
            </a:r>
            <a:r>
              <a:rPr lang="en-IN" dirty="0"/>
              <a:t>=0;i&lt;=</a:t>
            </a:r>
            <a:r>
              <a:rPr lang="en-IN" dirty="0" err="1"/>
              <a:t>n-k;i</a:t>
            </a:r>
            <a:r>
              <a:rPr lang="en-IN" dirty="0"/>
              <a:t>++){     </a:t>
            </a:r>
          </a:p>
          <a:p>
            <a:pPr marL="0" indent="0">
              <a:buNone/>
            </a:pPr>
            <a:r>
              <a:rPr lang="en-IN" dirty="0"/>
              <a:t>       int max = </a:t>
            </a:r>
            <a:r>
              <a:rPr lang="en-IN" dirty="0" err="1"/>
              <a:t>Integer.MIN_VALUE</a:t>
            </a:r>
            <a:r>
              <a:rPr lang="en-IN" dirty="0"/>
              <a:t>;    </a:t>
            </a:r>
          </a:p>
          <a:p>
            <a:pPr marL="0" indent="0">
              <a:buNone/>
            </a:pPr>
            <a:r>
              <a:rPr lang="en-IN" dirty="0"/>
              <a:t>        for(int j=</a:t>
            </a:r>
            <a:r>
              <a:rPr lang="en-IN" dirty="0" err="1"/>
              <a:t>i;j</a:t>
            </a:r>
            <a:r>
              <a:rPr lang="en-IN" dirty="0"/>
              <a:t>&lt;</a:t>
            </a:r>
            <a:r>
              <a:rPr lang="en-IN" dirty="0" err="1"/>
              <a:t>k+i;j</a:t>
            </a:r>
            <a:r>
              <a:rPr lang="en-IN" dirty="0"/>
              <a:t>++){      </a:t>
            </a:r>
          </a:p>
          <a:p>
            <a:pPr marL="0" indent="0">
              <a:buNone/>
            </a:pPr>
            <a:r>
              <a:rPr lang="en-IN" dirty="0"/>
              <a:t>          if(max&lt;a[j]) max = a[j];     </a:t>
            </a:r>
          </a:p>
          <a:p>
            <a:pPr marL="0" indent="0">
              <a:buNone/>
            </a:pPr>
            <a:r>
              <a:rPr lang="en-IN" dirty="0"/>
              <a:t>       }            </a:t>
            </a:r>
          </a:p>
          <a:p>
            <a:pPr marL="0" indent="0">
              <a:buNone/>
            </a:pPr>
            <a:r>
              <a:rPr lang="en-IN" dirty="0" err="1"/>
              <a:t>System.out.print</a:t>
            </a:r>
            <a:r>
              <a:rPr lang="en-IN" dirty="0"/>
              <a:t>(max+" ");</a:t>
            </a:r>
          </a:p>
          <a:p>
            <a:pPr marL="0" indent="0">
              <a:buNone/>
            </a:pPr>
            <a:r>
              <a:rPr lang="en-IN" dirty="0"/>
              <a:t>        }    }}</a:t>
            </a:r>
          </a:p>
        </p:txBody>
      </p:sp>
    </p:spTree>
    <p:extLst>
      <p:ext uri="{BB962C8B-B14F-4D97-AF65-F5344CB8AC3E}">
        <p14:creationId xmlns:p14="http://schemas.microsoft.com/office/powerpoint/2010/main" val="128022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8EF9B-8D5E-6D28-15D0-CEA054665EEC}"/>
              </a:ext>
            </a:extLst>
          </p:cNvPr>
          <p:cNvSpPr>
            <a:spLocks noGrp="1"/>
          </p:cNvSpPr>
          <p:nvPr>
            <p:ph idx="1"/>
          </p:nvPr>
        </p:nvSpPr>
        <p:spPr>
          <a:xfrm>
            <a:off x="537087" y="560438"/>
            <a:ext cx="11117826" cy="5901660"/>
          </a:xfrm>
        </p:spPr>
        <p:txBody>
          <a:bodyPr>
            <a:normAutofit/>
          </a:bodyPr>
          <a:lstStyle/>
          <a:p>
            <a:pPr marL="457200" indent="-457200">
              <a:buFont typeface="+mj-lt"/>
              <a:buAutoNum type="arabicPeriod" startAt="38"/>
            </a:pPr>
            <a:r>
              <a:rPr lang="en-IN" sz="2300" dirty="0"/>
              <a:t>//</a:t>
            </a:r>
            <a:r>
              <a:rPr lang="en-IN" sz="2300" dirty="0" err="1"/>
              <a:t>postorder</a:t>
            </a:r>
            <a:r>
              <a:rPr lang="en-IN" sz="2300" dirty="0"/>
              <a:t> traversal</a:t>
            </a:r>
          </a:p>
          <a:p>
            <a:pPr marR="0" indent="-457200">
              <a:buFont typeface="+mj-lt"/>
              <a:buAutoNum type="arabicPeriod" startAt="38"/>
            </a:pPr>
            <a:r>
              <a:rPr lang="en-IN" sz="2300" b="1" dirty="0">
                <a:solidFill>
                  <a:srgbClr val="7F0055"/>
                </a:solidFill>
                <a:effectLst/>
                <a:latin typeface="Courier New" panose="02070309020205020404" pitchFamily="49" charset="0"/>
              </a:rPr>
              <a:t>static</a:t>
            </a:r>
            <a:r>
              <a:rPr lang="en-IN" sz="2300" dirty="0">
                <a:solidFill>
                  <a:srgbClr val="000000"/>
                </a:solidFill>
                <a:effectLst/>
                <a:latin typeface="Courier New" panose="02070309020205020404" pitchFamily="49" charset="0"/>
              </a:rPr>
              <a:t> </a:t>
            </a:r>
            <a:r>
              <a:rPr lang="en-IN" sz="2300" b="1" dirty="0">
                <a:solidFill>
                  <a:srgbClr val="7F0055"/>
                </a:solidFill>
                <a:effectLst/>
                <a:latin typeface="Courier New" panose="02070309020205020404" pitchFamily="49" charset="0"/>
              </a:rPr>
              <a:t>void</a:t>
            </a:r>
            <a:r>
              <a:rPr lang="en-IN" sz="2300" dirty="0">
                <a:solidFill>
                  <a:srgbClr val="000000"/>
                </a:solidFill>
                <a:effectLst/>
                <a:latin typeface="Courier New" panose="02070309020205020404" pitchFamily="49" charset="0"/>
              </a:rPr>
              <a:t> </a:t>
            </a:r>
            <a:r>
              <a:rPr lang="en-IN" sz="2300" dirty="0" err="1">
                <a:solidFill>
                  <a:srgbClr val="000000"/>
                </a:solidFill>
                <a:effectLst/>
                <a:latin typeface="Courier New" panose="02070309020205020404" pitchFamily="49" charset="0"/>
              </a:rPr>
              <a:t>postorder</a:t>
            </a:r>
            <a:r>
              <a:rPr lang="en-IN" sz="2300" dirty="0">
                <a:solidFill>
                  <a:srgbClr val="000000"/>
                </a:solidFill>
                <a:effectLst/>
                <a:latin typeface="Courier New" panose="02070309020205020404" pitchFamily="49" charset="0"/>
              </a:rPr>
              <a:t>(Node </a:t>
            </a:r>
            <a:r>
              <a:rPr lang="en-IN" sz="2300" dirty="0">
                <a:solidFill>
                  <a:srgbClr val="6A3E3E"/>
                </a:solidFill>
                <a:effectLst/>
                <a:latin typeface="Courier New" panose="02070309020205020404" pitchFamily="49" charset="0"/>
              </a:rPr>
              <a:t>root</a:t>
            </a:r>
            <a:r>
              <a:rPr lang="en-IN" sz="2300" dirty="0">
                <a:solidFill>
                  <a:srgbClr val="000000"/>
                </a:solidFill>
                <a:effectLst/>
                <a:latin typeface="Courier New" panose="02070309020205020404" pitchFamily="49" charset="0"/>
              </a:rPr>
              <a:t>) {</a:t>
            </a:r>
          </a:p>
          <a:p>
            <a:pPr marR="0" indent="-457200">
              <a:buFont typeface="+mj-lt"/>
              <a:buAutoNum type="arabicPeriod" startAt="38"/>
            </a:pPr>
            <a:r>
              <a:rPr lang="en-IN" sz="2300" b="1" dirty="0">
                <a:solidFill>
                  <a:srgbClr val="7F0055"/>
                </a:solidFill>
                <a:effectLst/>
                <a:latin typeface="Courier New" panose="02070309020205020404" pitchFamily="49" charset="0"/>
              </a:rPr>
              <a:t>if</a:t>
            </a:r>
            <a:r>
              <a:rPr lang="en-IN" sz="2300" dirty="0">
                <a:solidFill>
                  <a:srgbClr val="000000"/>
                </a:solidFill>
                <a:effectLst/>
                <a:latin typeface="Courier New" panose="02070309020205020404" pitchFamily="49" charset="0"/>
              </a:rPr>
              <a:t> (</a:t>
            </a:r>
            <a:r>
              <a:rPr lang="en-IN" sz="2300" dirty="0">
                <a:solidFill>
                  <a:srgbClr val="6A3E3E"/>
                </a:solidFill>
                <a:effectLst/>
                <a:latin typeface="Courier New" panose="02070309020205020404" pitchFamily="49" charset="0"/>
              </a:rPr>
              <a:t>root</a:t>
            </a:r>
            <a:r>
              <a:rPr lang="en-IN" sz="2300" dirty="0">
                <a:solidFill>
                  <a:srgbClr val="000000"/>
                </a:solidFill>
                <a:effectLst/>
                <a:latin typeface="Courier New" panose="02070309020205020404" pitchFamily="49" charset="0"/>
              </a:rPr>
              <a:t> != </a:t>
            </a:r>
            <a:r>
              <a:rPr lang="en-IN" sz="2300" b="1" dirty="0">
                <a:solidFill>
                  <a:srgbClr val="7F0055"/>
                </a:solidFill>
                <a:effectLst/>
                <a:latin typeface="Courier New" panose="02070309020205020404" pitchFamily="49" charset="0"/>
              </a:rPr>
              <a:t>null</a:t>
            </a:r>
            <a:r>
              <a:rPr lang="en-IN" sz="2300" dirty="0">
                <a:solidFill>
                  <a:srgbClr val="000000"/>
                </a:solidFill>
                <a:effectLst/>
                <a:latin typeface="Courier New" panose="02070309020205020404" pitchFamily="49" charset="0"/>
              </a:rPr>
              <a:t>) {</a:t>
            </a:r>
          </a:p>
          <a:p>
            <a:pPr marR="0" indent="-457200">
              <a:buFont typeface="+mj-lt"/>
              <a:buAutoNum type="arabicPeriod" startAt="38"/>
            </a:pPr>
            <a:r>
              <a:rPr lang="en-IN" sz="2300" i="1" dirty="0" err="1">
                <a:solidFill>
                  <a:srgbClr val="000000"/>
                </a:solidFill>
                <a:latin typeface="Courier New" panose="02070309020205020404" pitchFamily="49" charset="0"/>
              </a:rPr>
              <a:t>post</a:t>
            </a:r>
            <a:r>
              <a:rPr lang="en-IN" sz="2300" i="1" dirty="0" err="1">
                <a:solidFill>
                  <a:srgbClr val="000000"/>
                </a:solidFill>
                <a:effectLst/>
                <a:latin typeface="Courier New" panose="02070309020205020404" pitchFamily="49" charset="0"/>
              </a:rPr>
              <a:t>order</a:t>
            </a:r>
            <a:r>
              <a:rPr lang="en-IN" sz="2300" dirty="0">
                <a:solidFill>
                  <a:srgbClr val="000000"/>
                </a:solidFill>
                <a:effectLst/>
                <a:latin typeface="Courier New" panose="02070309020205020404" pitchFamily="49" charset="0"/>
              </a:rPr>
              <a:t>(</a:t>
            </a:r>
            <a:r>
              <a:rPr lang="en-IN" sz="2300" dirty="0" err="1">
                <a:solidFill>
                  <a:srgbClr val="6A3E3E"/>
                </a:solidFill>
                <a:effectLst/>
                <a:latin typeface="Courier New" panose="02070309020205020404" pitchFamily="49" charset="0"/>
              </a:rPr>
              <a:t>root</a:t>
            </a:r>
            <a:r>
              <a:rPr lang="en-IN" sz="2300" dirty="0" err="1">
                <a:solidFill>
                  <a:srgbClr val="000000"/>
                </a:solidFill>
                <a:effectLst/>
                <a:latin typeface="Courier New" panose="02070309020205020404" pitchFamily="49" charset="0"/>
              </a:rPr>
              <a:t>.</a:t>
            </a:r>
            <a:r>
              <a:rPr lang="en-IN" sz="2300" dirty="0" err="1">
                <a:solidFill>
                  <a:srgbClr val="0000C0"/>
                </a:solidFill>
                <a:effectLst/>
                <a:latin typeface="Courier New" panose="02070309020205020404" pitchFamily="49" charset="0"/>
              </a:rPr>
              <a:t>left</a:t>
            </a:r>
            <a:r>
              <a:rPr lang="en-IN" sz="2300" dirty="0">
                <a:solidFill>
                  <a:srgbClr val="000000"/>
                </a:solidFill>
                <a:effectLst/>
                <a:latin typeface="Courier New" panose="02070309020205020404" pitchFamily="49" charset="0"/>
              </a:rPr>
              <a:t>);</a:t>
            </a:r>
          </a:p>
          <a:p>
            <a:pPr indent="-457200">
              <a:buFont typeface="+mj-lt"/>
              <a:buAutoNum type="arabicPeriod" startAt="38"/>
            </a:pPr>
            <a:r>
              <a:rPr lang="en-IN" sz="2300" i="1" dirty="0" err="1">
                <a:solidFill>
                  <a:srgbClr val="000000"/>
                </a:solidFill>
                <a:latin typeface="Courier New" panose="02070309020205020404" pitchFamily="49" charset="0"/>
              </a:rPr>
              <a:t>post</a:t>
            </a:r>
            <a:r>
              <a:rPr lang="en-IN" sz="2300" i="1" dirty="0" err="1">
                <a:solidFill>
                  <a:srgbClr val="000000"/>
                </a:solidFill>
                <a:effectLst/>
                <a:latin typeface="Courier New" panose="02070309020205020404" pitchFamily="49" charset="0"/>
              </a:rPr>
              <a:t>order</a:t>
            </a:r>
            <a:r>
              <a:rPr lang="en-IN" sz="2300" dirty="0">
                <a:solidFill>
                  <a:srgbClr val="000000"/>
                </a:solidFill>
                <a:effectLst/>
                <a:latin typeface="Courier New" panose="02070309020205020404" pitchFamily="49" charset="0"/>
              </a:rPr>
              <a:t>(</a:t>
            </a:r>
            <a:r>
              <a:rPr lang="en-IN" sz="2300" dirty="0" err="1">
                <a:solidFill>
                  <a:srgbClr val="6A3E3E"/>
                </a:solidFill>
                <a:effectLst/>
                <a:latin typeface="Courier New" panose="02070309020205020404" pitchFamily="49" charset="0"/>
              </a:rPr>
              <a:t>root</a:t>
            </a:r>
            <a:r>
              <a:rPr lang="en-IN" sz="2300" dirty="0" err="1">
                <a:solidFill>
                  <a:srgbClr val="000000"/>
                </a:solidFill>
                <a:effectLst/>
                <a:latin typeface="Courier New" panose="02070309020205020404" pitchFamily="49" charset="0"/>
              </a:rPr>
              <a:t>.</a:t>
            </a:r>
            <a:r>
              <a:rPr lang="en-IN" sz="2300" dirty="0" err="1">
                <a:solidFill>
                  <a:srgbClr val="0000C0"/>
                </a:solidFill>
                <a:effectLst/>
                <a:latin typeface="Courier New" panose="02070309020205020404" pitchFamily="49" charset="0"/>
              </a:rPr>
              <a:t>right</a:t>
            </a:r>
            <a:r>
              <a:rPr lang="en-IN" sz="2300" dirty="0">
                <a:solidFill>
                  <a:srgbClr val="000000"/>
                </a:solidFill>
                <a:effectLst/>
                <a:latin typeface="Courier New" panose="02070309020205020404" pitchFamily="49" charset="0"/>
              </a:rPr>
              <a:t>);</a:t>
            </a:r>
          </a:p>
          <a:p>
            <a:pPr marR="0" indent="-457200">
              <a:buFont typeface="+mj-lt"/>
              <a:buAutoNum type="arabicPeriod" startAt="38"/>
            </a:pPr>
            <a:r>
              <a:rPr lang="en-IN" sz="2300" dirty="0" err="1">
                <a:solidFill>
                  <a:srgbClr val="000000"/>
                </a:solidFill>
                <a:effectLst/>
                <a:latin typeface="Courier New" panose="02070309020205020404" pitchFamily="49" charset="0"/>
              </a:rPr>
              <a:t>System.</a:t>
            </a:r>
            <a:r>
              <a:rPr lang="en-IN" sz="2300" b="1" i="1" dirty="0" err="1">
                <a:solidFill>
                  <a:srgbClr val="0000C0"/>
                </a:solidFill>
                <a:effectLst/>
                <a:latin typeface="Courier New" panose="02070309020205020404" pitchFamily="49" charset="0"/>
              </a:rPr>
              <a:t>out</a:t>
            </a:r>
            <a:r>
              <a:rPr lang="en-IN" sz="2300" dirty="0" err="1">
                <a:solidFill>
                  <a:srgbClr val="000000"/>
                </a:solidFill>
                <a:effectLst/>
                <a:latin typeface="Courier New" panose="02070309020205020404" pitchFamily="49" charset="0"/>
              </a:rPr>
              <a:t>.print</a:t>
            </a:r>
            <a:r>
              <a:rPr lang="en-IN" sz="2300" dirty="0">
                <a:solidFill>
                  <a:srgbClr val="000000"/>
                </a:solidFill>
                <a:effectLst/>
                <a:latin typeface="Courier New" panose="02070309020205020404" pitchFamily="49" charset="0"/>
              </a:rPr>
              <a:t>(</a:t>
            </a:r>
            <a:r>
              <a:rPr lang="en-IN" sz="2300" dirty="0" err="1">
                <a:solidFill>
                  <a:srgbClr val="6A3E3E"/>
                </a:solidFill>
                <a:effectLst/>
                <a:latin typeface="Courier New" panose="02070309020205020404" pitchFamily="49" charset="0"/>
              </a:rPr>
              <a:t>root</a:t>
            </a:r>
            <a:r>
              <a:rPr lang="en-IN" sz="2300" dirty="0" err="1">
                <a:solidFill>
                  <a:srgbClr val="000000"/>
                </a:solidFill>
                <a:effectLst/>
                <a:latin typeface="Courier New" panose="02070309020205020404" pitchFamily="49" charset="0"/>
              </a:rPr>
              <a:t>.</a:t>
            </a:r>
            <a:r>
              <a:rPr lang="en-IN" sz="2300" dirty="0" err="1">
                <a:solidFill>
                  <a:srgbClr val="0000C0"/>
                </a:solidFill>
                <a:effectLst/>
                <a:latin typeface="Courier New" panose="02070309020205020404" pitchFamily="49" charset="0"/>
              </a:rPr>
              <a:t>data</a:t>
            </a:r>
            <a:r>
              <a:rPr lang="en-IN" sz="2300" dirty="0">
                <a:solidFill>
                  <a:srgbClr val="000000"/>
                </a:solidFill>
                <a:effectLst/>
                <a:latin typeface="Courier New" panose="02070309020205020404" pitchFamily="49" charset="0"/>
              </a:rPr>
              <a:t> + </a:t>
            </a:r>
            <a:r>
              <a:rPr lang="en-IN" sz="2300" dirty="0">
                <a:solidFill>
                  <a:srgbClr val="2A00FF"/>
                </a:solidFill>
                <a:effectLst/>
                <a:latin typeface="Courier New" panose="02070309020205020404" pitchFamily="49" charset="0"/>
              </a:rPr>
              <a:t>" "</a:t>
            </a:r>
            <a:r>
              <a:rPr lang="en-IN" sz="2300" dirty="0">
                <a:solidFill>
                  <a:srgbClr val="000000"/>
                </a:solidFill>
                <a:effectLst/>
                <a:latin typeface="Courier New" panose="02070309020205020404" pitchFamily="49" charset="0"/>
              </a:rPr>
              <a:t>);</a:t>
            </a:r>
          </a:p>
          <a:p>
            <a:pPr marR="0" indent="-457200">
              <a:buFont typeface="+mj-lt"/>
              <a:buAutoNum type="arabicPeriod" startAt="38"/>
            </a:pPr>
            <a:r>
              <a:rPr lang="en-IN" sz="2300" dirty="0">
                <a:solidFill>
                  <a:srgbClr val="000000"/>
                </a:solidFill>
                <a:effectLst/>
                <a:latin typeface="Courier New" panose="02070309020205020404" pitchFamily="49" charset="0"/>
              </a:rPr>
              <a:t>}</a:t>
            </a:r>
          </a:p>
          <a:p>
            <a:pPr marR="0" indent="-457200">
              <a:buFont typeface="+mj-lt"/>
              <a:buAutoNum type="arabicPeriod" startAt="38"/>
            </a:pPr>
            <a:r>
              <a:rPr lang="en-IN" sz="2300" dirty="0">
                <a:solidFill>
                  <a:srgbClr val="000000"/>
                </a:solidFill>
                <a:latin typeface="Courier New" panose="02070309020205020404" pitchFamily="49" charset="0"/>
              </a:rPr>
              <a:t>}</a:t>
            </a:r>
            <a:endParaRPr lang="en-IN" sz="2300" dirty="0">
              <a:solidFill>
                <a:srgbClr val="000000"/>
              </a:solidFill>
              <a:effectLst/>
              <a:latin typeface="Courier New" panose="02070309020205020404" pitchFamily="49" charset="0"/>
            </a:endParaRPr>
          </a:p>
          <a:p>
            <a:pPr marL="457200" indent="-457200">
              <a:buFont typeface="+mj-lt"/>
              <a:buAutoNum type="arabicPeriod" startAt="38"/>
            </a:pPr>
            <a:endParaRPr lang="en-IN" sz="2300" dirty="0"/>
          </a:p>
        </p:txBody>
      </p:sp>
    </p:spTree>
    <p:extLst>
      <p:ext uri="{BB962C8B-B14F-4D97-AF65-F5344CB8AC3E}">
        <p14:creationId xmlns:p14="http://schemas.microsoft.com/office/powerpoint/2010/main" val="28328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9F5AD-6F82-2A62-89C7-CF2D85E138E0}"/>
              </a:ext>
            </a:extLst>
          </p:cNvPr>
          <p:cNvSpPr>
            <a:spLocks noGrp="1"/>
          </p:cNvSpPr>
          <p:nvPr>
            <p:ph idx="1"/>
          </p:nvPr>
        </p:nvSpPr>
        <p:spPr>
          <a:xfrm>
            <a:off x="403123" y="363794"/>
            <a:ext cx="10950677" cy="5813169"/>
          </a:xfrm>
        </p:spPr>
        <p:txBody>
          <a:bodyPr>
            <a:noAutofit/>
          </a:bodyPr>
          <a:lstStyle/>
          <a:p>
            <a:pPr marL="457200" marR="0" indent="-457200">
              <a:buFont typeface="+mj-lt"/>
              <a:buAutoNum type="arabicPeriod" startAt="46"/>
            </a:pPr>
            <a:r>
              <a:rPr lang="en-IN" sz="2200" b="1" dirty="0">
                <a:solidFill>
                  <a:srgbClr val="7F0055"/>
                </a:solidFill>
                <a:effectLst/>
                <a:latin typeface="Courier New" panose="02070309020205020404" pitchFamily="49" charset="0"/>
              </a:rPr>
              <a:t>public</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dirty="0">
                <a:solidFill>
                  <a:srgbClr val="000000"/>
                </a:solidFill>
                <a:effectLst/>
                <a:latin typeface="Courier New" panose="02070309020205020404" pitchFamily="49" charset="0"/>
              </a:rPr>
              <a:t> main(String[] </a:t>
            </a:r>
            <a:r>
              <a:rPr lang="en-IN" sz="2200" dirty="0" err="1">
                <a:solidFill>
                  <a:srgbClr val="6A3E3E"/>
                </a:solidFill>
                <a:effectLst/>
                <a:latin typeface="Courier New" panose="02070309020205020404" pitchFamily="49" charset="0"/>
              </a:rPr>
              <a:t>args</a:t>
            </a:r>
            <a:r>
              <a:rPr lang="en-IN" sz="2200" dirty="0">
                <a:solidFill>
                  <a:srgbClr val="000000"/>
                </a:solidFill>
                <a:effectLst/>
                <a:latin typeface="Courier New" panose="02070309020205020404" pitchFamily="49" charset="0"/>
              </a:rPr>
              <a:t>) {</a:t>
            </a:r>
          </a:p>
          <a:p>
            <a:pPr marL="457200" marR="0" indent="-457200">
              <a:buFont typeface="+mj-lt"/>
              <a:buAutoNum type="arabicPeriod" startAt="46"/>
            </a:pPr>
            <a:r>
              <a:rPr lang="en-IN" sz="2200" dirty="0">
                <a:solidFill>
                  <a:srgbClr val="000000"/>
                </a:solidFill>
                <a:effectLst/>
                <a:latin typeface="Courier New" panose="02070309020205020404" pitchFamily="49" charset="0"/>
              </a:rPr>
              <a:t>Scanner </a:t>
            </a:r>
            <a:r>
              <a:rPr lang="en-IN" sz="2200" u="sng" dirty="0" err="1">
                <a:solidFill>
                  <a:srgbClr val="6A3E3E"/>
                </a:solidFill>
                <a:effectLst/>
                <a:latin typeface="Courier New" panose="02070309020205020404" pitchFamily="49" charset="0"/>
              </a:rPr>
              <a:t>sc</a:t>
            </a:r>
            <a:r>
              <a:rPr lang="en-IN" sz="2200"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dirty="0">
                <a:solidFill>
                  <a:srgbClr val="000000"/>
                </a:solidFill>
                <a:effectLst/>
                <a:latin typeface="Courier New" panose="02070309020205020404" pitchFamily="49" charset="0"/>
              </a:rPr>
              <a:t> Scanner(System.</a:t>
            </a:r>
            <a:r>
              <a:rPr lang="en-IN" sz="2200" b="1" i="1" dirty="0">
                <a:solidFill>
                  <a:srgbClr val="0000C0"/>
                </a:solidFill>
                <a:effectLst/>
                <a:latin typeface="Courier New" panose="02070309020205020404" pitchFamily="49" charset="0"/>
              </a:rPr>
              <a:t>in</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b="1" dirty="0">
                <a:solidFill>
                  <a:srgbClr val="7F0055"/>
                </a:solidFill>
                <a:effectLst/>
                <a:latin typeface="Courier New" panose="02070309020205020404" pitchFamily="49" charset="0"/>
              </a:rPr>
              <a:t>int</a:t>
            </a:r>
            <a:r>
              <a:rPr lang="en-IN" sz="2200" dirty="0">
                <a:solidFill>
                  <a:srgbClr val="000000"/>
                </a:solidFill>
                <a:effectLst/>
                <a:latin typeface="Courier New" panose="02070309020205020404" pitchFamily="49" charset="0"/>
              </a:rPr>
              <a:t> </a:t>
            </a:r>
            <a:r>
              <a:rPr lang="en-IN" sz="2200" dirty="0">
                <a:solidFill>
                  <a:srgbClr val="6A3E3E"/>
                </a:solidFill>
                <a:effectLst/>
                <a:latin typeface="Courier New" panose="02070309020205020404" pitchFamily="49" charset="0"/>
              </a:rPr>
              <a:t>n</a:t>
            </a:r>
            <a:r>
              <a:rPr lang="en-IN" sz="2200" dirty="0">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sc</a:t>
            </a:r>
            <a:r>
              <a:rPr lang="en-IN" sz="2200" dirty="0" err="1">
                <a:solidFill>
                  <a:srgbClr val="000000"/>
                </a:solidFill>
                <a:effectLst/>
                <a:latin typeface="Courier New" panose="02070309020205020404" pitchFamily="49" charset="0"/>
              </a:rPr>
              <a:t>.nextInt</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b="1" dirty="0">
                <a:solidFill>
                  <a:srgbClr val="7F0055"/>
                </a:solidFill>
                <a:effectLst/>
                <a:latin typeface="Courier New" panose="02070309020205020404" pitchFamily="49" charset="0"/>
              </a:rPr>
              <a:t>for</a:t>
            </a:r>
            <a:r>
              <a:rPr lang="en-IN" sz="2200"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int</a:t>
            </a:r>
            <a:r>
              <a:rPr lang="en-IN" sz="2200" dirty="0">
                <a:solidFill>
                  <a:srgbClr val="000000"/>
                </a:solidFill>
                <a:effectLst/>
                <a:latin typeface="Courier New" panose="02070309020205020404" pitchFamily="49" charset="0"/>
              </a:rPr>
              <a:t> </a:t>
            </a:r>
            <a:r>
              <a:rPr lang="en-IN" sz="2200" dirty="0" err="1">
                <a:solidFill>
                  <a:srgbClr val="6A3E3E"/>
                </a:solidFill>
                <a:effectLst/>
                <a:latin typeface="Courier New" panose="02070309020205020404" pitchFamily="49" charset="0"/>
              </a:rPr>
              <a:t>i</a:t>
            </a:r>
            <a:r>
              <a:rPr lang="en-IN" sz="2200" dirty="0">
                <a:solidFill>
                  <a:srgbClr val="000000"/>
                </a:solidFill>
                <a:effectLst/>
                <a:latin typeface="Courier New" panose="02070309020205020404" pitchFamily="49" charset="0"/>
              </a:rPr>
              <a:t>=0;</a:t>
            </a:r>
            <a:r>
              <a:rPr lang="en-IN" sz="2200" dirty="0">
                <a:solidFill>
                  <a:srgbClr val="6A3E3E"/>
                </a:solidFill>
                <a:effectLst/>
                <a:latin typeface="Courier New" panose="02070309020205020404" pitchFamily="49" charset="0"/>
              </a:rPr>
              <a:t>i</a:t>
            </a:r>
            <a:r>
              <a:rPr lang="en-IN" sz="2200" dirty="0">
                <a:solidFill>
                  <a:srgbClr val="000000"/>
                </a:solidFill>
                <a:effectLst/>
                <a:latin typeface="Courier New" panose="02070309020205020404" pitchFamily="49" charset="0"/>
              </a:rPr>
              <a:t>&lt;</a:t>
            </a:r>
            <a:r>
              <a:rPr lang="en-IN" sz="2200" dirty="0" err="1">
                <a:solidFill>
                  <a:srgbClr val="6A3E3E"/>
                </a:solidFill>
                <a:effectLst/>
                <a:latin typeface="Courier New" panose="02070309020205020404" pitchFamily="49" charset="0"/>
              </a:rPr>
              <a:t>n</a:t>
            </a:r>
            <a:r>
              <a:rPr lang="en-IN" sz="2200" dirty="0" err="1">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i</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i="1" dirty="0">
                <a:solidFill>
                  <a:srgbClr val="0000C0"/>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r>
              <a:rPr lang="en-IN" sz="2200" i="1" dirty="0">
                <a:solidFill>
                  <a:srgbClr val="000000"/>
                </a:solidFill>
                <a:effectLst/>
                <a:latin typeface="Courier New" panose="02070309020205020404" pitchFamily="49" charset="0"/>
              </a:rPr>
              <a:t>insert</a:t>
            </a:r>
            <a:r>
              <a:rPr lang="en-IN" sz="2200" dirty="0">
                <a:solidFill>
                  <a:srgbClr val="000000"/>
                </a:solidFill>
                <a:effectLst/>
                <a:latin typeface="Courier New" panose="02070309020205020404" pitchFamily="49" charset="0"/>
              </a:rPr>
              <a:t>(</a:t>
            </a:r>
            <a:r>
              <a:rPr lang="en-IN" sz="2200" i="1" dirty="0" err="1">
                <a:solidFill>
                  <a:srgbClr val="0000C0"/>
                </a:solidFill>
                <a:effectLst/>
                <a:latin typeface="Courier New" panose="02070309020205020404" pitchFamily="49" charset="0"/>
              </a:rPr>
              <a:t>root</a:t>
            </a:r>
            <a:r>
              <a:rPr lang="en-IN" sz="2200" dirty="0" err="1">
                <a:solidFill>
                  <a:srgbClr val="000000"/>
                </a:solidFill>
                <a:effectLst/>
                <a:latin typeface="Courier New" panose="02070309020205020404" pitchFamily="49" charset="0"/>
              </a:rPr>
              <a:t>,</a:t>
            </a:r>
            <a:r>
              <a:rPr lang="en-IN" sz="2200" dirty="0" err="1">
                <a:solidFill>
                  <a:srgbClr val="6A3E3E"/>
                </a:solidFill>
                <a:effectLst/>
                <a:latin typeface="Courier New" panose="02070309020205020404" pitchFamily="49" charset="0"/>
              </a:rPr>
              <a:t>sc</a:t>
            </a:r>
            <a:r>
              <a:rPr lang="en-IN" sz="2200" dirty="0" err="1">
                <a:solidFill>
                  <a:srgbClr val="000000"/>
                </a:solidFill>
                <a:effectLst/>
                <a:latin typeface="Courier New" panose="02070309020205020404" pitchFamily="49" charset="0"/>
              </a:rPr>
              <a:t>.nextInt</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.println</a:t>
            </a:r>
            <a:r>
              <a:rPr lang="en-IN" sz="2200" dirty="0">
                <a:solidFill>
                  <a:srgbClr val="000000"/>
                </a:solidFill>
                <a:effectLst/>
                <a:latin typeface="Courier New" panose="02070309020205020404" pitchFamily="49" charset="0"/>
              </a:rPr>
              <a:t>(</a:t>
            </a:r>
            <a:r>
              <a:rPr lang="en-IN" sz="2200" dirty="0">
                <a:solidFill>
                  <a:srgbClr val="2A00FF"/>
                </a:solidFill>
                <a:effectLst/>
                <a:latin typeface="Courier New" panose="02070309020205020404" pitchFamily="49" charset="0"/>
              </a:rPr>
              <a:t>"</a:t>
            </a:r>
            <a:r>
              <a:rPr lang="en-IN" sz="2200" dirty="0" err="1">
                <a:solidFill>
                  <a:srgbClr val="2A00FF"/>
                </a:solidFill>
                <a:effectLst/>
                <a:latin typeface="Courier New" panose="02070309020205020404" pitchFamily="49" charset="0"/>
              </a:rPr>
              <a:t>Inorder</a:t>
            </a:r>
            <a:r>
              <a:rPr lang="en-IN" sz="2200" dirty="0">
                <a:solidFill>
                  <a:srgbClr val="2A00FF"/>
                </a:solidFill>
                <a:effectLst/>
                <a:latin typeface="Courier New" panose="02070309020205020404" pitchFamily="49" charset="0"/>
              </a:rPr>
              <a:t> Traversal"</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i="1" dirty="0" err="1">
                <a:solidFill>
                  <a:srgbClr val="000000"/>
                </a:solidFill>
                <a:effectLst/>
                <a:latin typeface="Courier New" panose="02070309020205020404" pitchFamily="49" charset="0"/>
              </a:rPr>
              <a:t>inorder</a:t>
            </a:r>
            <a:r>
              <a:rPr lang="en-IN" sz="2200" dirty="0">
                <a:solidFill>
                  <a:srgbClr val="000000"/>
                </a:solidFill>
                <a:effectLst/>
                <a:latin typeface="Courier New" panose="02070309020205020404" pitchFamily="49" charset="0"/>
              </a:rPr>
              <a:t>(</a:t>
            </a:r>
            <a:r>
              <a:rPr lang="en-IN" sz="2200" i="1" dirty="0">
                <a:solidFill>
                  <a:srgbClr val="0000C0"/>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.println</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.println</a:t>
            </a:r>
            <a:r>
              <a:rPr lang="en-IN" sz="2200" dirty="0">
                <a:solidFill>
                  <a:srgbClr val="000000"/>
                </a:solidFill>
                <a:effectLst/>
                <a:latin typeface="Courier New" panose="02070309020205020404" pitchFamily="49" charset="0"/>
              </a:rPr>
              <a:t>(</a:t>
            </a:r>
            <a:r>
              <a:rPr lang="en-IN" sz="2200" dirty="0">
                <a:solidFill>
                  <a:srgbClr val="2A00FF"/>
                </a:solidFill>
                <a:effectLst/>
                <a:latin typeface="Courier New" panose="02070309020205020404" pitchFamily="49" charset="0"/>
              </a:rPr>
              <a:t>"preorder traversal"</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i="1" dirty="0">
                <a:solidFill>
                  <a:srgbClr val="000000"/>
                </a:solidFill>
                <a:effectLst/>
                <a:latin typeface="Courier New" panose="02070309020205020404" pitchFamily="49" charset="0"/>
              </a:rPr>
              <a:t>preorder</a:t>
            </a:r>
            <a:r>
              <a:rPr lang="en-IN" sz="2200" dirty="0">
                <a:solidFill>
                  <a:srgbClr val="000000"/>
                </a:solidFill>
                <a:effectLst/>
                <a:latin typeface="Courier New" panose="02070309020205020404" pitchFamily="49" charset="0"/>
              </a:rPr>
              <a:t>(</a:t>
            </a:r>
            <a:r>
              <a:rPr lang="en-IN" sz="2200" i="1" dirty="0">
                <a:solidFill>
                  <a:srgbClr val="0000C0"/>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.println</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dirty="0" err="1">
                <a:solidFill>
                  <a:srgbClr val="000000"/>
                </a:solidFill>
                <a:effectLst/>
                <a:latin typeface="Courier New" panose="02070309020205020404" pitchFamily="49" charset="0"/>
              </a:rPr>
              <a:t>.println</a:t>
            </a:r>
            <a:r>
              <a:rPr lang="en-IN" sz="2200" dirty="0">
                <a:solidFill>
                  <a:srgbClr val="000000"/>
                </a:solidFill>
                <a:effectLst/>
                <a:latin typeface="Courier New" panose="02070309020205020404" pitchFamily="49" charset="0"/>
              </a:rPr>
              <a:t>(</a:t>
            </a:r>
            <a:r>
              <a:rPr lang="en-IN" sz="2200" dirty="0">
                <a:solidFill>
                  <a:srgbClr val="2A00FF"/>
                </a:solidFill>
                <a:effectLst/>
                <a:latin typeface="Courier New" panose="02070309020205020404" pitchFamily="49" charset="0"/>
              </a:rPr>
              <a:t>"post order traversal"</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i="1" dirty="0" err="1">
                <a:solidFill>
                  <a:srgbClr val="000000"/>
                </a:solidFill>
                <a:effectLst/>
                <a:latin typeface="Courier New" panose="02070309020205020404" pitchFamily="49" charset="0"/>
              </a:rPr>
              <a:t>postorder</a:t>
            </a:r>
            <a:r>
              <a:rPr lang="en-IN" sz="2200" dirty="0">
                <a:solidFill>
                  <a:srgbClr val="000000"/>
                </a:solidFill>
                <a:effectLst/>
                <a:latin typeface="Courier New" panose="02070309020205020404" pitchFamily="49" charset="0"/>
              </a:rPr>
              <a:t>(</a:t>
            </a:r>
            <a:r>
              <a:rPr lang="en-IN" sz="2200" i="1" dirty="0">
                <a:solidFill>
                  <a:srgbClr val="0000C0"/>
                </a:solidFill>
                <a:effectLst/>
                <a:latin typeface="Courier New" panose="02070309020205020404" pitchFamily="49" charset="0"/>
              </a:rPr>
              <a:t>root</a:t>
            </a:r>
            <a:r>
              <a:rPr lang="en-IN" sz="2200" dirty="0">
                <a:solidFill>
                  <a:srgbClr val="000000"/>
                </a:solidFill>
                <a:effectLst/>
                <a:latin typeface="Courier New" panose="02070309020205020404" pitchFamily="49" charset="0"/>
              </a:rPr>
              <a:t>);</a:t>
            </a:r>
          </a:p>
          <a:p>
            <a:pPr marL="457200" marR="0" indent="-457200">
              <a:buFont typeface="+mj-lt"/>
              <a:buAutoNum type="arabicPeriod" startAt="46"/>
            </a:pPr>
            <a:r>
              <a:rPr lang="en-IN" sz="2200" dirty="0">
                <a:solidFill>
                  <a:srgbClr val="000000"/>
                </a:solidFill>
                <a:effectLst/>
                <a:latin typeface="Courier New" panose="02070309020205020404" pitchFamily="49" charset="0"/>
              </a:rPr>
              <a:t>}}</a:t>
            </a:r>
          </a:p>
          <a:p>
            <a:pPr marL="457200" indent="-457200">
              <a:buFont typeface="+mj-lt"/>
              <a:buAutoNum type="arabicPeriod" startAt="46"/>
            </a:pPr>
            <a:endParaRPr lang="en-IN" sz="2200" dirty="0"/>
          </a:p>
        </p:txBody>
      </p:sp>
    </p:spTree>
    <p:extLst>
      <p:ext uri="{BB962C8B-B14F-4D97-AF65-F5344CB8AC3E}">
        <p14:creationId xmlns:p14="http://schemas.microsoft.com/office/powerpoint/2010/main" val="228598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E5BD-B033-52A2-D95E-5A87FDF1342D}"/>
              </a:ext>
            </a:extLst>
          </p:cNvPr>
          <p:cNvSpPr>
            <a:spLocks noGrp="1"/>
          </p:cNvSpPr>
          <p:nvPr>
            <p:ph type="title"/>
          </p:nvPr>
        </p:nvSpPr>
        <p:spPr/>
        <p:txBody>
          <a:bodyPr/>
          <a:lstStyle/>
          <a:p>
            <a:r>
              <a:rPr lang="en-IN" b="1" u="sng" dirty="0"/>
              <a:t>Problem Statement</a:t>
            </a:r>
          </a:p>
        </p:txBody>
      </p:sp>
      <p:sp>
        <p:nvSpPr>
          <p:cNvPr id="3" name="Content Placeholder 2">
            <a:extLst>
              <a:ext uri="{FF2B5EF4-FFF2-40B4-BE49-F238E27FC236}">
                <a16:creationId xmlns:a16="http://schemas.microsoft.com/office/drawing/2014/main" id="{A210D066-43F8-4075-A0B0-34BABEE62C70}"/>
              </a:ext>
            </a:extLst>
          </p:cNvPr>
          <p:cNvSpPr>
            <a:spLocks noGrp="1"/>
          </p:cNvSpPr>
          <p:nvPr>
            <p:ph idx="1"/>
          </p:nvPr>
        </p:nvSpPr>
        <p:spPr>
          <a:xfrm>
            <a:off x="838200" y="1825624"/>
            <a:ext cx="10515600" cy="4938969"/>
          </a:xfrm>
        </p:spPr>
        <p:txBody>
          <a:bodyPr>
            <a:normAutofit/>
          </a:bodyPr>
          <a:lstStyle/>
          <a:p>
            <a:r>
              <a:rPr lang="en-US" dirty="0"/>
              <a:t>You are given a binary search tree (BST) where two nodes have been swapped by mistake. The task is to identify the swapped nodes and restore the tree to its correct state.</a:t>
            </a:r>
          </a:p>
          <a:p>
            <a:r>
              <a:rPr lang="en-US" dirty="0"/>
              <a:t>A Binary Search Tree (BST) is a tree in which for each node:</a:t>
            </a:r>
          </a:p>
          <a:p>
            <a:pPr>
              <a:buFont typeface="Arial" panose="020B0604020202020204" pitchFamily="34" charset="0"/>
              <a:buChar char="•"/>
            </a:pPr>
            <a:r>
              <a:rPr lang="en-US" dirty="0"/>
              <a:t>The left subtree contains nodes with values smaller than the node's value.</a:t>
            </a:r>
          </a:p>
          <a:p>
            <a:pPr>
              <a:buFont typeface="Arial" panose="020B0604020202020204" pitchFamily="34" charset="0"/>
              <a:buChar char="•"/>
            </a:pPr>
            <a:r>
              <a:rPr lang="en-US" dirty="0"/>
              <a:t>The right subtree contains nodes with values greater than the node's value.</a:t>
            </a:r>
          </a:p>
          <a:p>
            <a:r>
              <a:rPr lang="en-US" dirty="0"/>
              <a:t>In this problem, two nodes in the tree have been swapped, and this violates the BST properties. Your goal is to recover the tree by swapping the two incorrect nodes back to their correct positions.</a:t>
            </a:r>
          </a:p>
          <a:p>
            <a:endParaRPr lang="en-IN" dirty="0"/>
          </a:p>
        </p:txBody>
      </p:sp>
    </p:spTree>
    <p:extLst>
      <p:ext uri="{BB962C8B-B14F-4D97-AF65-F5344CB8AC3E}">
        <p14:creationId xmlns:p14="http://schemas.microsoft.com/office/powerpoint/2010/main" val="17725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A7B05C2-DF46-93DF-71C6-F807C85E2F03}"/>
              </a:ext>
            </a:extLst>
          </p:cNvPr>
          <p:cNvSpPr>
            <a:spLocks noGrp="1" noChangeArrowheads="1"/>
          </p:cNvSpPr>
          <p:nvPr>
            <p:ph idx="1"/>
          </p:nvPr>
        </p:nvSpPr>
        <p:spPr bwMode="auto">
          <a:xfrm>
            <a:off x="3011557" y="469145"/>
            <a:ext cx="8110331" cy="2381379"/>
          </a:xfrm>
          <a:prstGeom prst="rect">
            <a:avLst/>
          </a:prstGeom>
          <a:solidFill>
            <a:srgbClr val="F4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9424E"/>
                </a:solidFill>
                <a:latin typeface="OpenSans"/>
              </a:rPr>
              <a:t>       </a:t>
            </a:r>
            <a:r>
              <a:rPr kumimoji="0" lang="en-US" altLang="en-US" sz="2600" b="1" i="0" u="none" strike="noStrike" cap="none" normalizeH="0" baseline="0" dirty="0">
                <a:ln>
                  <a:noFill/>
                </a:ln>
                <a:solidFill>
                  <a:srgbClr val="39424E"/>
                </a:solidFill>
                <a:effectLst/>
                <a:latin typeface="OpenSans"/>
              </a:rPr>
              <a:t>Sample Input 0</a:t>
            </a:r>
            <a:endParaRPr kumimoji="0" lang="en-US" altLang="en-US" sz="26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SourceCodePro"/>
              </a:rPr>
              <a:t>            3 1 4 N </a:t>
            </a:r>
            <a:r>
              <a:rPr kumimoji="0" lang="en-US" altLang="en-US" sz="2600" b="0" i="0" u="none" strike="noStrike" cap="none" normalizeH="0" baseline="0" dirty="0" err="1">
                <a:ln>
                  <a:noFill/>
                </a:ln>
                <a:solidFill>
                  <a:srgbClr val="000000"/>
                </a:solidFill>
                <a:effectLst/>
                <a:latin typeface="SourceCodePro"/>
              </a:rPr>
              <a:t>N</a:t>
            </a:r>
            <a:r>
              <a:rPr kumimoji="0" lang="en-US" altLang="en-US" sz="2600" b="0" i="0" u="none" strike="noStrike" cap="none" normalizeH="0" baseline="0" dirty="0">
                <a:ln>
                  <a:noFill/>
                </a:ln>
                <a:solidFill>
                  <a:srgbClr val="000000"/>
                </a:solidFill>
                <a:effectLst/>
                <a:latin typeface="SourceCodePro"/>
              </a:rPr>
              <a:t> 2</a:t>
            </a:r>
            <a:r>
              <a:rPr kumimoji="0" lang="en-US" altLang="en-US" sz="2600" b="0" i="0" u="none" strike="noStrike" cap="none" normalizeH="0" baseline="0" dirty="0">
                <a:ln>
                  <a:noFill/>
                </a:ln>
                <a:solidFill>
                  <a:srgbClr val="454C59"/>
                </a:solidFill>
                <a:effectLst/>
                <a:latin typeface="SourceCodePro"/>
              </a:rPr>
              <a:t> </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39424E"/>
                </a:solidFill>
                <a:effectLst/>
                <a:latin typeface="OpenSans"/>
              </a:rPr>
              <a:t>    Sample Output 0</a:t>
            </a:r>
            <a:endParaRPr kumimoji="0" lang="en-US" altLang="en-US" sz="26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SourceCodePro"/>
              </a:rPr>
              <a:t>             2 1 4 3</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099D817-0774-9325-9126-004DEF71CEFF}"/>
              </a:ext>
            </a:extLst>
          </p:cNvPr>
          <p:cNvSpPr>
            <a:spLocks noChangeArrowheads="1"/>
          </p:cNvSpPr>
          <p:nvPr/>
        </p:nvSpPr>
        <p:spPr bwMode="auto">
          <a:xfrm>
            <a:off x="3011557" y="2757203"/>
            <a:ext cx="8567530" cy="4289593"/>
          </a:xfrm>
          <a:prstGeom prst="rect">
            <a:avLst/>
          </a:prstGeom>
          <a:solidFill>
            <a:srgbClr val="F4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1"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39424E"/>
              </a:solidFill>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39424E"/>
                </a:solidFill>
                <a:effectLst/>
                <a:latin typeface="OpenSans"/>
              </a:rPr>
              <a:t>Sample Input 1</a:t>
            </a:r>
            <a:endParaRPr kumimoji="0" lang="en-US" altLang="en-US" sz="30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SourceCodePro"/>
              </a:rPr>
              <a:t>7 4 N 1 8 N 2</a:t>
            </a:r>
            <a:r>
              <a:rPr kumimoji="0" lang="en-US" altLang="en-US" sz="3000" b="0" i="0" u="none" strike="noStrike" cap="none" normalizeH="0" baseline="0" dirty="0">
                <a:ln>
                  <a:noFill/>
                </a:ln>
                <a:solidFill>
                  <a:srgbClr val="454C59"/>
                </a:solidFill>
                <a:effectLst/>
                <a:latin typeface="SourceCodePro"/>
              </a:rPr>
              <a:t> </a:t>
            </a:r>
            <a:endParaRPr kumimoji="0" lang="en-US" altLang="en-US" sz="3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39424E"/>
                </a:solidFill>
                <a:effectLst/>
                <a:latin typeface="OpenSans"/>
              </a:rPr>
              <a:t>Sample Output 1</a:t>
            </a:r>
            <a:endParaRPr kumimoji="0" lang="en-US" altLang="en-US" sz="30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SourceCodePro"/>
              </a:rPr>
              <a:t>8 4 1 7 2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dirty="0">
              <a:solidFill>
                <a:srgbClr val="000000"/>
              </a:solidFill>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a:ln>
                <a:noFill/>
              </a:ln>
              <a:solidFill>
                <a:srgbClr val="000000"/>
              </a:solidFill>
              <a:effectLst/>
              <a:latin typeface="SourceCode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57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54229" y="5608918"/>
            <a:ext cx="1730188" cy="369332"/>
          </a:xfrm>
          <a:prstGeom prst="rect">
            <a:avLst/>
          </a:prstGeom>
          <a:noFill/>
          <a:ln>
            <a:solidFill>
              <a:srgbClr val="C00000"/>
            </a:solidFill>
          </a:ln>
        </p:spPr>
        <p:txBody>
          <a:bodyPr wrap="square" rtlCol="0">
            <a:spAutoFit/>
          </a:bodyPr>
          <a:lstStyle/>
          <a:p>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4841" y="-18389"/>
            <a:ext cx="2057680" cy="79892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537965450"/>
              </p:ext>
            </p:extLst>
          </p:nvPr>
        </p:nvGraphicFramePr>
        <p:xfrm>
          <a:off x="412383" y="1628665"/>
          <a:ext cx="11048410" cy="3490260"/>
        </p:xfrm>
        <a:graphic>
          <a:graphicData uri="http://schemas.openxmlformats.org/drawingml/2006/table">
            <a:tbl>
              <a:tblPr firstRow="1" bandRow="1">
                <a:tableStyleId>{5C22544A-7EE6-4342-B048-85BDC9FD1C3A}</a:tableStyleId>
              </a:tblPr>
              <a:tblGrid>
                <a:gridCol w="3249930">
                  <a:extLst>
                    <a:ext uri="{9D8B030D-6E8A-4147-A177-3AD203B41FA5}">
                      <a16:colId xmlns:a16="http://schemas.microsoft.com/office/drawing/2014/main" val="20000"/>
                    </a:ext>
                  </a:extLst>
                </a:gridCol>
                <a:gridCol w="3899240">
                  <a:extLst>
                    <a:ext uri="{9D8B030D-6E8A-4147-A177-3AD203B41FA5}">
                      <a16:colId xmlns:a16="http://schemas.microsoft.com/office/drawing/2014/main" val="20001"/>
                    </a:ext>
                  </a:extLst>
                </a:gridCol>
                <a:gridCol w="3899240">
                  <a:extLst>
                    <a:ext uri="{9D8B030D-6E8A-4147-A177-3AD203B41FA5}">
                      <a16:colId xmlns:a16="http://schemas.microsoft.com/office/drawing/2014/main" val="20002"/>
                    </a:ext>
                  </a:extLst>
                </a:gridCol>
              </a:tblGrid>
              <a:tr h="418066">
                <a:tc>
                  <a: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Module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Data Structures: </a:t>
                      </a:r>
                      <a:r>
                        <a:rPr lang="en-IN" b="1" dirty="0" err="1">
                          <a:solidFill>
                            <a:schemeClr val="tx1">
                              <a:lumMod val="95000"/>
                              <a:lumOff val="5000"/>
                            </a:schemeClr>
                          </a:solidFill>
                          <a:latin typeface="Times New Roman" panose="02020603050405020304" pitchFamily="18" charset="0"/>
                          <a:cs typeface="Times New Roman" panose="02020603050405020304" pitchFamily="18" charset="0"/>
                        </a:rPr>
                        <a:t>Trees,Graphs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No. of Hours: 12hrs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32344">
                <a:tc gridSpan="3">
                  <a:txBody>
                    <a:bodyPr/>
                    <a:lstStyle/>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Recover the BST </a:t>
                      </a: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Views of a Tree</a:t>
                      </a: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Vertical Order Traversal</a:t>
                      </a: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Boundary Traversal</a:t>
                      </a: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BFS,DFS</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cs typeface="Times New Roman" panose="02020603050405020304" pitchFamily="18" charset="0"/>
                        </a:rPr>
                        <a:t>Dial’s Algorithm</a:t>
                      </a:r>
                      <a:endParaRPr lang="en-IN" sz="18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3971">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4" name="Picture 2">
            <a:extLst>
              <a:ext uri="{FF2B5EF4-FFF2-40B4-BE49-F238E27FC236}">
                <a16:creationId xmlns:a16="http://schemas.microsoft.com/office/drawing/2014/main" id="{6D68D08F-33F6-B0C2-4A21-DA9757C8E9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54229" y="5708500"/>
            <a:ext cx="1905000" cy="238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3CB95B-017D-AD56-5F0B-19DEE99308F6}"/>
              </a:ext>
            </a:extLst>
          </p:cNvPr>
          <p:cNvSpPr txBox="1"/>
          <p:nvPr/>
        </p:nvSpPr>
        <p:spPr>
          <a:xfrm>
            <a:off x="4972214" y="2108719"/>
            <a:ext cx="2941831" cy="2363532"/>
          </a:xfrm>
          <a:prstGeom prst="rect">
            <a:avLst/>
          </a:prstGeom>
          <a:noFill/>
        </p:spPr>
        <p:txBody>
          <a:bodyPr wrap="none" rtlCol="0">
            <a:spAutoFit/>
          </a:bodyPr>
          <a:lstStyle/>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Bellman-Ford Algorithm</a:t>
            </a:r>
          </a:p>
          <a:p>
            <a:pPr marL="285750" indent="-285750">
              <a:lnSpc>
                <a:spcPct val="107000"/>
              </a:lnSpc>
              <a:spcAft>
                <a:spcPts val="800"/>
              </a:spcAft>
              <a:buFont typeface="Arial" panose="020B0604020202020204" pitchFamily="34" charset="0"/>
              <a:buChar char="•"/>
            </a:pPr>
            <a:r>
              <a:rPr lang="en-IN" b="1" kern="0" dirty="0">
                <a:solidFill>
                  <a:srgbClr val="000009"/>
                </a:solidFill>
                <a:latin typeface="Times New Roman" panose="02020603050405020304" pitchFamily="18" charset="0"/>
                <a:ea typeface="Times New Roman" panose="02020603050405020304" pitchFamily="18" charset="0"/>
                <a:cs typeface="Times New Roman" panose="02020603050405020304" pitchFamily="18" charset="0"/>
              </a:rPr>
              <a:t>Topological Sort</a:t>
            </a: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Heap Sort</a:t>
            </a:r>
          </a:p>
          <a:p>
            <a:pPr marL="285750" indent="-285750">
              <a:lnSpc>
                <a:spcPct val="107000"/>
              </a:lnSpc>
              <a:spcAft>
                <a:spcPts val="800"/>
              </a:spcAft>
              <a:buFont typeface="Arial" panose="020B0604020202020204" pitchFamily="34" charset="0"/>
              <a:buChar char="•"/>
            </a:pPr>
            <a:r>
              <a:rPr lang="en-IN" b="1" kern="0" dirty="0">
                <a:solidFill>
                  <a:srgbClr val="000009"/>
                </a:solidFill>
                <a:latin typeface="Times New Roman" panose="02020603050405020304" pitchFamily="18" charset="0"/>
                <a:ea typeface="Times New Roman" panose="02020603050405020304" pitchFamily="18" charset="0"/>
                <a:cs typeface="Times New Roman" panose="02020603050405020304" pitchFamily="18" charset="0"/>
              </a:rPr>
              <a:t>Binomial Heap</a:t>
            </a:r>
          </a:p>
          <a:p>
            <a:pPr marL="285750" indent="-285750">
              <a:lnSpc>
                <a:spcPct val="107000"/>
              </a:lnSpc>
              <a:spcAft>
                <a:spcPts val="800"/>
              </a:spcAft>
              <a:buFont typeface="Arial" panose="020B0604020202020204" pitchFamily="34" charset="0"/>
              <a:buChar char="•"/>
            </a:pPr>
            <a:r>
              <a:rPr lang="en-IN" sz="1800" b="1" kern="0" dirty="0">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K </a:t>
            </a:r>
            <a:r>
              <a:rPr lang="en-IN" sz="1800" b="1" kern="0" dirty="0" err="1">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ary</a:t>
            </a:r>
            <a:r>
              <a:rPr lang="en-IN" sz="1800" b="1" kern="0" dirty="0">
                <a:solidFill>
                  <a:srgbClr val="000009"/>
                </a:solidFill>
                <a:effectLst/>
                <a:latin typeface="Times New Roman" panose="02020603050405020304" pitchFamily="18" charset="0"/>
                <a:ea typeface="Calibri" panose="020F0502020204030204" pitchFamily="34" charset="0"/>
                <a:cs typeface="Times New Roman" panose="02020603050405020304" pitchFamily="18" charset="0"/>
              </a:rPr>
              <a:t> heap</a:t>
            </a:r>
          </a:p>
          <a:p>
            <a:pPr marL="285750" indent="-285750">
              <a:lnSpc>
                <a:spcPct val="107000"/>
              </a:lnSpc>
              <a:spcAft>
                <a:spcPts val="800"/>
              </a:spcAft>
              <a:buFont typeface="Arial" panose="020B0604020202020204" pitchFamily="34" charset="0"/>
              <a:buChar char="•"/>
            </a:pPr>
            <a:r>
              <a:rPr lang="en-IN" b="1" kern="0" dirty="0">
                <a:solidFill>
                  <a:srgbClr val="000009"/>
                </a:solidFill>
                <a:latin typeface="Times New Roman" panose="02020603050405020304" pitchFamily="18" charset="0"/>
                <a:ea typeface="Calibri" panose="020F0502020204030204" pitchFamily="34" charset="0"/>
                <a:cs typeface="Times New Roman" panose="02020603050405020304" pitchFamily="18" charset="0"/>
              </a:rPr>
              <a:t>Winner Tree</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B142-D382-C478-F5B9-F3BDB6B06717}"/>
              </a:ext>
            </a:extLst>
          </p:cNvPr>
          <p:cNvSpPr>
            <a:spLocks noGrp="1"/>
          </p:cNvSpPr>
          <p:nvPr>
            <p:ph type="title"/>
          </p:nvPr>
        </p:nvSpPr>
        <p:spPr>
          <a:xfrm>
            <a:off x="425245" y="141594"/>
            <a:ext cx="10515600" cy="812135"/>
          </a:xfrm>
        </p:spPr>
        <p:txBody>
          <a:bodyPr>
            <a:normAutofit/>
          </a:bodyPr>
          <a:lstStyle/>
          <a:p>
            <a:r>
              <a:rPr lang="en-IN" b="1" u="sng" dirty="0"/>
              <a:t>Code</a:t>
            </a:r>
          </a:p>
        </p:txBody>
      </p:sp>
      <p:sp>
        <p:nvSpPr>
          <p:cNvPr id="3" name="Content Placeholder 2">
            <a:extLst>
              <a:ext uri="{FF2B5EF4-FFF2-40B4-BE49-F238E27FC236}">
                <a16:creationId xmlns:a16="http://schemas.microsoft.com/office/drawing/2014/main" id="{C4A6A4A1-C2E5-15A6-CDFF-84922BF0A31F}"/>
              </a:ext>
            </a:extLst>
          </p:cNvPr>
          <p:cNvSpPr>
            <a:spLocks noGrp="1"/>
          </p:cNvSpPr>
          <p:nvPr>
            <p:ph idx="1"/>
          </p:nvPr>
        </p:nvSpPr>
        <p:spPr>
          <a:xfrm>
            <a:off x="838200" y="1071716"/>
            <a:ext cx="10515600" cy="5388077"/>
          </a:xfrm>
        </p:spPr>
        <p:txBody>
          <a:bodyPr>
            <a:normAutofit fontScale="92500" lnSpcReduction="10000"/>
          </a:bodyPr>
          <a:lstStyle/>
          <a:p>
            <a:pPr marL="0" indent="0">
              <a:buNone/>
            </a:pPr>
            <a:r>
              <a:rPr lang="en-IN" sz="2400" dirty="0"/>
              <a:t>import </a:t>
            </a:r>
            <a:r>
              <a:rPr lang="en-IN" sz="2400" dirty="0" err="1"/>
              <a:t>java.util</a:t>
            </a:r>
            <a:r>
              <a:rPr lang="en-IN" sz="2400" dirty="0"/>
              <a:t>.*;class node {  </a:t>
            </a:r>
          </a:p>
          <a:p>
            <a:pPr marL="0" indent="0">
              <a:buNone/>
            </a:pPr>
            <a:r>
              <a:rPr lang="en-IN" sz="2400" dirty="0"/>
              <a:t>  int data;    node left, right;   </a:t>
            </a:r>
          </a:p>
          <a:p>
            <a:pPr marL="0" indent="0">
              <a:buNone/>
            </a:pPr>
            <a:r>
              <a:rPr lang="en-IN" sz="2400" dirty="0"/>
              <a:t> node(int d) {       </a:t>
            </a:r>
          </a:p>
          <a:p>
            <a:pPr marL="0" indent="0">
              <a:buNone/>
            </a:pPr>
            <a:r>
              <a:rPr lang="en-IN" sz="2400" dirty="0"/>
              <a:t> data = d;    </a:t>
            </a:r>
          </a:p>
          <a:p>
            <a:pPr marL="0" indent="0">
              <a:buNone/>
            </a:pPr>
            <a:r>
              <a:rPr lang="en-IN" sz="2400" dirty="0"/>
              <a:t>    left = right = null;    }}</a:t>
            </a:r>
          </a:p>
          <a:p>
            <a:pPr marL="0" indent="0">
              <a:buNone/>
            </a:pPr>
            <a:r>
              <a:rPr lang="en-IN" sz="2400" dirty="0"/>
              <a:t>class BT {  </a:t>
            </a:r>
          </a:p>
          <a:p>
            <a:pPr marL="0" indent="0">
              <a:buNone/>
            </a:pPr>
            <a:r>
              <a:rPr lang="en-IN" sz="2400" dirty="0"/>
              <a:t>  node root = null;    node first = null;    node last = null;    node middle = null;    node </a:t>
            </a:r>
            <a:r>
              <a:rPr lang="en-IN" sz="2400" dirty="0" err="1"/>
              <a:t>prev</a:t>
            </a:r>
            <a:r>
              <a:rPr lang="en-IN" sz="2400" dirty="0"/>
              <a:t> = null;    Scanner </a:t>
            </a:r>
            <a:r>
              <a:rPr lang="en-IN" sz="2400" dirty="0" err="1"/>
              <a:t>sc</a:t>
            </a:r>
            <a:r>
              <a:rPr lang="en-IN" sz="2400" dirty="0"/>
              <a:t> = new Scanner(System.in);</a:t>
            </a:r>
          </a:p>
          <a:p>
            <a:pPr marL="0" indent="0">
              <a:buNone/>
            </a:pPr>
            <a:r>
              <a:rPr lang="en-US" sz="2400" dirty="0"/>
              <a:t> node insert() {        int d = </a:t>
            </a:r>
            <a:r>
              <a:rPr lang="en-US" sz="2400" dirty="0" err="1"/>
              <a:t>sc.nextInt</a:t>
            </a:r>
            <a:r>
              <a:rPr lang="en-US" sz="2400" dirty="0"/>
              <a:t>();   </a:t>
            </a:r>
          </a:p>
          <a:p>
            <a:pPr marL="0" indent="0">
              <a:buNone/>
            </a:pPr>
            <a:r>
              <a:rPr lang="en-US" sz="2400" dirty="0"/>
              <a:t>     if (d == -1) {            return null;        }</a:t>
            </a:r>
            <a:endParaRPr lang="en-IN" sz="2400" dirty="0"/>
          </a:p>
          <a:p>
            <a:pPr marL="0" indent="0">
              <a:buNone/>
            </a:pPr>
            <a:r>
              <a:rPr lang="en-IN" sz="2400" dirty="0"/>
              <a:t> node </a:t>
            </a:r>
            <a:r>
              <a:rPr lang="en-IN" sz="2400" dirty="0" err="1"/>
              <a:t>tnode</a:t>
            </a:r>
            <a:r>
              <a:rPr lang="en-IN" sz="2400" dirty="0"/>
              <a:t> = new node(d);   </a:t>
            </a:r>
          </a:p>
          <a:p>
            <a:pPr marL="0" indent="0">
              <a:buNone/>
            </a:pPr>
            <a:r>
              <a:rPr lang="en-IN" sz="2400" dirty="0"/>
              <a:t> Queue&lt;node&gt; q = new LinkedList&lt;&gt;();       </a:t>
            </a:r>
          </a:p>
          <a:p>
            <a:pPr marL="0" indent="0">
              <a:buNone/>
            </a:pPr>
            <a:r>
              <a:rPr lang="en-IN" sz="2400" dirty="0"/>
              <a:t> </a:t>
            </a:r>
            <a:r>
              <a:rPr lang="en-IN" sz="2400" dirty="0" err="1"/>
              <a:t>q.add</a:t>
            </a:r>
            <a:r>
              <a:rPr lang="en-IN" sz="2400" dirty="0"/>
              <a:t>(</a:t>
            </a:r>
            <a:r>
              <a:rPr lang="en-IN" sz="2400" dirty="0" err="1"/>
              <a:t>tnode</a:t>
            </a:r>
            <a:r>
              <a:rPr lang="en-IN" sz="2400" dirty="0"/>
              <a:t>);    </a:t>
            </a:r>
          </a:p>
          <a:p>
            <a:pPr marL="0" indent="0">
              <a:buNone/>
            </a:pPr>
            <a:r>
              <a:rPr lang="en-IN" sz="2400" dirty="0"/>
              <a:t>    root = </a:t>
            </a:r>
            <a:r>
              <a:rPr lang="en-IN" sz="2400" dirty="0" err="1"/>
              <a:t>tnode</a:t>
            </a:r>
            <a:r>
              <a:rPr lang="en-IN" sz="2400" dirty="0"/>
              <a:t>;</a:t>
            </a:r>
          </a:p>
        </p:txBody>
      </p:sp>
    </p:spTree>
    <p:extLst>
      <p:ext uri="{BB962C8B-B14F-4D97-AF65-F5344CB8AC3E}">
        <p14:creationId xmlns:p14="http://schemas.microsoft.com/office/powerpoint/2010/main" val="38742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50E6AA-F2D7-7F3C-E5BE-41049BA49C1F}"/>
              </a:ext>
            </a:extLst>
          </p:cNvPr>
          <p:cNvSpPr>
            <a:spLocks noGrp="1"/>
          </p:cNvSpPr>
          <p:nvPr>
            <p:ph idx="1"/>
          </p:nvPr>
        </p:nvSpPr>
        <p:spPr>
          <a:xfrm>
            <a:off x="838200" y="816077"/>
            <a:ext cx="10515600" cy="5360886"/>
          </a:xfrm>
        </p:spPr>
        <p:txBody>
          <a:bodyPr>
            <a:normAutofit fontScale="92500" lnSpcReduction="20000"/>
          </a:bodyPr>
          <a:lstStyle/>
          <a:p>
            <a:pPr marL="0" indent="0">
              <a:buNone/>
            </a:pPr>
            <a:r>
              <a:rPr lang="en-IN" sz="2700" dirty="0"/>
              <a:t> while (!</a:t>
            </a:r>
            <a:r>
              <a:rPr lang="en-IN" sz="2700" dirty="0" err="1"/>
              <a:t>q.isEmpty</a:t>
            </a:r>
            <a:r>
              <a:rPr lang="en-IN" sz="2700" dirty="0"/>
              <a:t>()) {     </a:t>
            </a:r>
          </a:p>
          <a:p>
            <a:pPr marL="0" indent="0">
              <a:buNone/>
            </a:pPr>
            <a:r>
              <a:rPr lang="en-IN" sz="2700" dirty="0"/>
              <a:t>       node </a:t>
            </a:r>
            <a:r>
              <a:rPr lang="en-IN" sz="2700" dirty="0" err="1"/>
              <a:t>curr</a:t>
            </a:r>
            <a:r>
              <a:rPr lang="en-IN" sz="2700" dirty="0"/>
              <a:t> = </a:t>
            </a:r>
            <a:r>
              <a:rPr lang="en-IN" sz="2700" dirty="0" err="1"/>
              <a:t>q.poll</a:t>
            </a:r>
            <a:r>
              <a:rPr lang="en-IN" sz="2700" dirty="0"/>
              <a:t>();  </a:t>
            </a:r>
          </a:p>
          <a:p>
            <a:pPr marL="0" indent="0">
              <a:buNone/>
            </a:pPr>
            <a:r>
              <a:rPr lang="en-IN" sz="2700" dirty="0"/>
              <a:t>          int l = </a:t>
            </a:r>
            <a:r>
              <a:rPr lang="en-IN" sz="2700" dirty="0" err="1"/>
              <a:t>sc.nextInt</a:t>
            </a:r>
            <a:r>
              <a:rPr lang="en-IN" sz="2700" dirty="0"/>
              <a:t>();    </a:t>
            </a:r>
          </a:p>
          <a:p>
            <a:pPr marL="0" indent="0">
              <a:buNone/>
            </a:pPr>
            <a:r>
              <a:rPr lang="en-IN" sz="2700" dirty="0"/>
              <a:t>        if (l != -1) {              </a:t>
            </a:r>
          </a:p>
          <a:p>
            <a:pPr marL="0" indent="0">
              <a:buNone/>
            </a:pPr>
            <a:r>
              <a:rPr lang="en-IN" sz="2700" dirty="0"/>
              <a:t>  node </a:t>
            </a:r>
            <a:r>
              <a:rPr lang="en-IN" sz="2700" dirty="0" err="1"/>
              <a:t>lnode</a:t>
            </a:r>
            <a:r>
              <a:rPr lang="en-IN" sz="2700" dirty="0"/>
              <a:t> = new node(l);  </a:t>
            </a:r>
          </a:p>
          <a:p>
            <a:pPr marL="0" indent="0">
              <a:buNone/>
            </a:pPr>
            <a:r>
              <a:rPr lang="en-IN" sz="2700" dirty="0"/>
              <a:t>              </a:t>
            </a:r>
            <a:r>
              <a:rPr lang="en-IN" sz="2700" dirty="0" err="1"/>
              <a:t>curr.left</a:t>
            </a:r>
            <a:r>
              <a:rPr lang="en-IN" sz="2700" dirty="0"/>
              <a:t> = </a:t>
            </a:r>
            <a:r>
              <a:rPr lang="en-IN" sz="2700" dirty="0" err="1"/>
              <a:t>lnode</a:t>
            </a:r>
            <a:r>
              <a:rPr lang="en-IN" sz="2700" dirty="0"/>
              <a:t>;           </a:t>
            </a:r>
          </a:p>
          <a:p>
            <a:pPr marL="0" indent="0">
              <a:buNone/>
            </a:pPr>
            <a:r>
              <a:rPr lang="en-IN" sz="2700" dirty="0"/>
              <a:t>     </a:t>
            </a:r>
            <a:r>
              <a:rPr lang="en-IN" sz="2700" dirty="0" err="1"/>
              <a:t>q.add</a:t>
            </a:r>
            <a:r>
              <a:rPr lang="en-IN" sz="2700" dirty="0"/>
              <a:t>(</a:t>
            </a:r>
            <a:r>
              <a:rPr lang="en-IN" sz="2700" dirty="0" err="1"/>
              <a:t>lnode</a:t>
            </a:r>
            <a:r>
              <a:rPr lang="en-IN" sz="2700" dirty="0"/>
              <a:t>);            }     </a:t>
            </a:r>
          </a:p>
          <a:p>
            <a:pPr marL="0" indent="0">
              <a:buNone/>
            </a:pPr>
            <a:r>
              <a:rPr lang="en-IN" sz="2700" dirty="0"/>
              <a:t>       int r = </a:t>
            </a:r>
            <a:r>
              <a:rPr lang="en-IN" sz="2700" dirty="0" err="1"/>
              <a:t>sc.nextInt</a:t>
            </a:r>
            <a:r>
              <a:rPr lang="en-IN" sz="2700" dirty="0"/>
              <a:t>();          </a:t>
            </a:r>
          </a:p>
          <a:p>
            <a:pPr marL="0" indent="0">
              <a:buNone/>
            </a:pPr>
            <a:r>
              <a:rPr lang="en-IN" sz="2700" dirty="0"/>
              <a:t>  if (r != -1) {               </a:t>
            </a:r>
          </a:p>
          <a:p>
            <a:pPr marL="0" indent="0">
              <a:buNone/>
            </a:pPr>
            <a:r>
              <a:rPr lang="en-IN" sz="2700" dirty="0"/>
              <a:t> node </a:t>
            </a:r>
            <a:r>
              <a:rPr lang="en-IN" sz="2700" dirty="0" err="1"/>
              <a:t>rnode</a:t>
            </a:r>
            <a:r>
              <a:rPr lang="en-IN" sz="2700" dirty="0"/>
              <a:t> = new node(r);  </a:t>
            </a:r>
          </a:p>
          <a:p>
            <a:pPr marL="0" indent="0">
              <a:buNone/>
            </a:pPr>
            <a:r>
              <a:rPr lang="en-IN" sz="2700" dirty="0"/>
              <a:t>              </a:t>
            </a:r>
            <a:r>
              <a:rPr lang="en-IN" sz="2700" dirty="0" err="1"/>
              <a:t>curr.right</a:t>
            </a:r>
            <a:r>
              <a:rPr lang="en-IN" sz="2700" dirty="0"/>
              <a:t> = </a:t>
            </a:r>
            <a:r>
              <a:rPr lang="en-IN" sz="2700" dirty="0" err="1"/>
              <a:t>rnode</a:t>
            </a:r>
            <a:r>
              <a:rPr lang="en-IN" sz="2700" dirty="0"/>
              <a:t>;  </a:t>
            </a:r>
          </a:p>
          <a:p>
            <a:pPr marL="0" indent="0">
              <a:buNone/>
            </a:pPr>
            <a:r>
              <a:rPr lang="en-IN" sz="2700" dirty="0"/>
              <a:t>              </a:t>
            </a:r>
            <a:r>
              <a:rPr lang="en-IN" sz="2700" dirty="0" err="1"/>
              <a:t>q.add</a:t>
            </a:r>
            <a:r>
              <a:rPr lang="en-IN" sz="2700" dirty="0"/>
              <a:t>(</a:t>
            </a:r>
            <a:r>
              <a:rPr lang="en-IN" sz="2700" dirty="0" err="1"/>
              <a:t>rnode</a:t>
            </a:r>
            <a:r>
              <a:rPr lang="en-IN" sz="2700" dirty="0"/>
              <a:t>);            }        }        </a:t>
            </a:r>
          </a:p>
          <a:p>
            <a:pPr marL="0" indent="0">
              <a:buNone/>
            </a:pPr>
            <a:r>
              <a:rPr lang="en-IN" sz="2700" dirty="0"/>
              <a:t>return root;    }</a:t>
            </a:r>
          </a:p>
        </p:txBody>
      </p:sp>
    </p:spTree>
    <p:extLst>
      <p:ext uri="{BB962C8B-B14F-4D97-AF65-F5344CB8AC3E}">
        <p14:creationId xmlns:p14="http://schemas.microsoft.com/office/powerpoint/2010/main" val="262452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FFE52-5927-9CE4-5D3E-4A7F7A796089}"/>
              </a:ext>
            </a:extLst>
          </p:cNvPr>
          <p:cNvSpPr>
            <a:spLocks noGrp="1"/>
          </p:cNvSpPr>
          <p:nvPr>
            <p:ph idx="1"/>
          </p:nvPr>
        </p:nvSpPr>
        <p:spPr>
          <a:xfrm>
            <a:off x="492760" y="403224"/>
            <a:ext cx="10515600" cy="6119495"/>
          </a:xfrm>
        </p:spPr>
        <p:txBody>
          <a:bodyPr>
            <a:normAutofit lnSpcReduction="10000"/>
          </a:bodyPr>
          <a:lstStyle/>
          <a:p>
            <a:pPr marL="0" indent="0">
              <a:buNone/>
            </a:pPr>
            <a:r>
              <a:rPr lang="en-IN" dirty="0"/>
              <a:t> private void </a:t>
            </a:r>
            <a:r>
              <a:rPr lang="en-IN" dirty="0" err="1"/>
              <a:t>inorder</a:t>
            </a:r>
            <a:r>
              <a:rPr lang="en-IN" dirty="0"/>
              <a:t>(node root) {   </a:t>
            </a:r>
          </a:p>
          <a:p>
            <a:pPr marL="0" indent="0">
              <a:buNone/>
            </a:pPr>
            <a:r>
              <a:rPr lang="en-IN" dirty="0"/>
              <a:t>     if (root == null) {         </a:t>
            </a:r>
          </a:p>
          <a:p>
            <a:pPr marL="0" indent="0">
              <a:buNone/>
            </a:pPr>
            <a:r>
              <a:rPr lang="en-IN" dirty="0"/>
              <a:t>   return;        }        </a:t>
            </a:r>
          </a:p>
          <a:p>
            <a:pPr marL="0" indent="0">
              <a:buNone/>
            </a:pPr>
            <a:r>
              <a:rPr lang="en-IN" dirty="0" err="1"/>
              <a:t>inorder</a:t>
            </a:r>
            <a:r>
              <a:rPr lang="en-IN" dirty="0"/>
              <a:t>(</a:t>
            </a:r>
            <a:r>
              <a:rPr lang="en-IN" dirty="0" err="1"/>
              <a:t>root.left</a:t>
            </a:r>
            <a:r>
              <a:rPr lang="en-IN" dirty="0"/>
              <a:t>);      </a:t>
            </a:r>
          </a:p>
          <a:p>
            <a:pPr marL="0" indent="0">
              <a:buNone/>
            </a:pPr>
            <a:r>
              <a:rPr lang="en-IN" dirty="0"/>
              <a:t>  if (</a:t>
            </a:r>
            <a:r>
              <a:rPr lang="en-IN" dirty="0" err="1"/>
              <a:t>prev</a:t>
            </a:r>
            <a:r>
              <a:rPr lang="en-IN" dirty="0"/>
              <a:t> != null &amp;&amp; </a:t>
            </a:r>
            <a:r>
              <a:rPr lang="en-IN" dirty="0" err="1"/>
              <a:t>root.data</a:t>
            </a:r>
            <a:r>
              <a:rPr lang="en-IN" dirty="0"/>
              <a:t> &lt; </a:t>
            </a:r>
            <a:r>
              <a:rPr lang="en-IN" dirty="0" err="1"/>
              <a:t>prev.data</a:t>
            </a:r>
            <a:r>
              <a:rPr lang="en-IN" dirty="0"/>
              <a:t>) {      </a:t>
            </a:r>
          </a:p>
          <a:p>
            <a:pPr marL="0" indent="0">
              <a:buNone/>
            </a:pPr>
            <a:r>
              <a:rPr lang="en-IN" dirty="0"/>
              <a:t>       if (first == null) {               </a:t>
            </a:r>
          </a:p>
          <a:p>
            <a:pPr marL="0" indent="0">
              <a:buNone/>
            </a:pPr>
            <a:r>
              <a:rPr lang="en-IN" dirty="0"/>
              <a:t> first = </a:t>
            </a:r>
            <a:r>
              <a:rPr lang="en-IN" dirty="0" err="1"/>
              <a:t>prev</a:t>
            </a:r>
            <a:r>
              <a:rPr lang="en-IN" dirty="0"/>
              <a:t>;              </a:t>
            </a:r>
          </a:p>
          <a:p>
            <a:pPr marL="0" indent="0">
              <a:buNone/>
            </a:pPr>
            <a:r>
              <a:rPr lang="en-IN" dirty="0"/>
              <a:t>  middle = root;          </a:t>
            </a:r>
          </a:p>
          <a:p>
            <a:pPr marL="0" indent="0">
              <a:buNone/>
            </a:pPr>
            <a:r>
              <a:rPr lang="en-IN" dirty="0"/>
              <a:t>  } else {                </a:t>
            </a:r>
          </a:p>
          <a:p>
            <a:pPr marL="0" indent="0">
              <a:buNone/>
            </a:pPr>
            <a:r>
              <a:rPr lang="en-IN" dirty="0"/>
              <a:t>last = root;          </a:t>
            </a:r>
          </a:p>
          <a:p>
            <a:pPr marL="0" indent="0">
              <a:buNone/>
            </a:pPr>
            <a:r>
              <a:rPr lang="en-IN" dirty="0"/>
              <a:t>  }        }       </a:t>
            </a:r>
          </a:p>
          <a:p>
            <a:pPr marL="0" indent="0">
              <a:buNone/>
            </a:pPr>
            <a:r>
              <a:rPr lang="en-IN" dirty="0"/>
              <a:t> </a:t>
            </a:r>
            <a:r>
              <a:rPr lang="en-IN" dirty="0" err="1"/>
              <a:t>prev</a:t>
            </a:r>
            <a:r>
              <a:rPr lang="en-IN" dirty="0"/>
              <a:t> = root;    </a:t>
            </a:r>
          </a:p>
          <a:p>
            <a:pPr marL="0" indent="0">
              <a:buNone/>
            </a:pPr>
            <a:r>
              <a:rPr lang="en-IN" dirty="0"/>
              <a:t>    </a:t>
            </a:r>
            <a:r>
              <a:rPr lang="en-IN" dirty="0" err="1"/>
              <a:t>inorder</a:t>
            </a:r>
            <a:r>
              <a:rPr lang="en-IN" dirty="0"/>
              <a:t>(</a:t>
            </a:r>
            <a:r>
              <a:rPr lang="en-IN" dirty="0" err="1"/>
              <a:t>root.right</a:t>
            </a:r>
            <a:r>
              <a:rPr lang="en-IN" dirty="0"/>
              <a:t>);    }</a:t>
            </a:r>
          </a:p>
        </p:txBody>
      </p:sp>
    </p:spTree>
    <p:extLst>
      <p:ext uri="{BB962C8B-B14F-4D97-AF65-F5344CB8AC3E}">
        <p14:creationId xmlns:p14="http://schemas.microsoft.com/office/powerpoint/2010/main" val="45236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481B9-C8B6-89AC-6641-F56F151BAEE3}"/>
              </a:ext>
            </a:extLst>
          </p:cNvPr>
          <p:cNvSpPr>
            <a:spLocks noGrp="1"/>
          </p:cNvSpPr>
          <p:nvPr>
            <p:ph idx="1"/>
          </p:nvPr>
        </p:nvSpPr>
        <p:spPr>
          <a:xfrm>
            <a:off x="838200" y="678426"/>
            <a:ext cx="10515600" cy="5705015"/>
          </a:xfrm>
        </p:spPr>
        <p:txBody>
          <a:bodyPr>
            <a:noAutofit/>
          </a:bodyPr>
          <a:lstStyle/>
          <a:p>
            <a:pPr marL="0" indent="0">
              <a:buNone/>
            </a:pPr>
            <a:r>
              <a:rPr lang="en-IN" sz="2600" dirty="0"/>
              <a:t> void </a:t>
            </a:r>
            <a:r>
              <a:rPr lang="en-IN" sz="2600" dirty="0" err="1"/>
              <a:t>recoverTree</a:t>
            </a:r>
            <a:r>
              <a:rPr lang="en-IN" sz="2600" dirty="0"/>
              <a:t>(node root) {       </a:t>
            </a:r>
          </a:p>
          <a:p>
            <a:pPr marL="0" indent="0">
              <a:buNone/>
            </a:pPr>
            <a:r>
              <a:rPr lang="en-IN" sz="2600" dirty="0"/>
              <a:t> </a:t>
            </a:r>
            <a:r>
              <a:rPr lang="en-IN" sz="2600" dirty="0" err="1"/>
              <a:t>prev</a:t>
            </a:r>
            <a:r>
              <a:rPr lang="en-IN" sz="2600" dirty="0"/>
              <a:t> = new node(</a:t>
            </a:r>
            <a:r>
              <a:rPr lang="en-IN" sz="2600" dirty="0" err="1"/>
              <a:t>Integer.MIN_VALUE</a:t>
            </a:r>
            <a:r>
              <a:rPr lang="en-IN" sz="2600" dirty="0"/>
              <a:t>);        </a:t>
            </a:r>
          </a:p>
          <a:p>
            <a:pPr marL="0" indent="0">
              <a:buNone/>
            </a:pPr>
            <a:r>
              <a:rPr lang="en-IN" sz="2600" dirty="0" err="1"/>
              <a:t>inorder</a:t>
            </a:r>
            <a:r>
              <a:rPr lang="en-IN" sz="2600" dirty="0"/>
              <a:t>(root);      </a:t>
            </a:r>
          </a:p>
          <a:p>
            <a:pPr marL="0" indent="0">
              <a:buNone/>
            </a:pPr>
            <a:r>
              <a:rPr lang="en-IN" sz="2600" dirty="0"/>
              <a:t>  if (first != null &amp;&amp; last != null) {      </a:t>
            </a:r>
          </a:p>
          <a:p>
            <a:pPr marL="0" indent="0">
              <a:buNone/>
            </a:pPr>
            <a:r>
              <a:rPr lang="en-IN" sz="2600" dirty="0"/>
              <a:t>      int temp = </a:t>
            </a:r>
            <a:r>
              <a:rPr lang="en-IN" sz="2600" dirty="0" err="1"/>
              <a:t>first.data</a:t>
            </a:r>
            <a:r>
              <a:rPr lang="en-IN" sz="2600" dirty="0"/>
              <a:t>;         </a:t>
            </a:r>
          </a:p>
          <a:p>
            <a:pPr marL="0" indent="0">
              <a:buNone/>
            </a:pPr>
            <a:r>
              <a:rPr lang="en-IN" sz="2600" dirty="0"/>
              <a:t>   </a:t>
            </a:r>
            <a:r>
              <a:rPr lang="en-IN" sz="2600" dirty="0" err="1"/>
              <a:t>first.data</a:t>
            </a:r>
            <a:r>
              <a:rPr lang="en-IN" sz="2600" dirty="0"/>
              <a:t> = </a:t>
            </a:r>
            <a:r>
              <a:rPr lang="en-IN" sz="2600" dirty="0" err="1"/>
              <a:t>last.data</a:t>
            </a:r>
            <a:r>
              <a:rPr lang="en-IN" sz="2600" dirty="0"/>
              <a:t>;       </a:t>
            </a:r>
          </a:p>
          <a:p>
            <a:pPr marL="0" indent="0">
              <a:buNone/>
            </a:pPr>
            <a:r>
              <a:rPr lang="en-IN" sz="2600" dirty="0"/>
              <a:t>     </a:t>
            </a:r>
            <a:r>
              <a:rPr lang="en-IN" sz="2600" dirty="0" err="1"/>
              <a:t>last.data</a:t>
            </a:r>
            <a:r>
              <a:rPr lang="en-IN" sz="2600" dirty="0"/>
              <a:t> = temp;        } </a:t>
            </a:r>
          </a:p>
          <a:p>
            <a:pPr marL="0" indent="0">
              <a:buNone/>
            </a:pPr>
            <a:r>
              <a:rPr lang="en-IN" sz="2600" dirty="0"/>
              <a:t>else if (first != null &amp;&amp; middle != null) {    </a:t>
            </a:r>
          </a:p>
          <a:p>
            <a:pPr marL="0" indent="0">
              <a:buNone/>
            </a:pPr>
            <a:r>
              <a:rPr lang="en-IN" sz="2600" dirty="0"/>
              <a:t>        int temp = </a:t>
            </a:r>
            <a:r>
              <a:rPr lang="en-IN" sz="2600" dirty="0" err="1"/>
              <a:t>first.data</a:t>
            </a:r>
            <a:r>
              <a:rPr lang="en-IN" sz="2600" dirty="0"/>
              <a:t>;         </a:t>
            </a:r>
          </a:p>
          <a:p>
            <a:pPr marL="0" indent="0">
              <a:buNone/>
            </a:pPr>
            <a:r>
              <a:rPr lang="en-IN" sz="2600" dirty="0"/>
              <a:t>   </a:t>
            </a:r>
            <a:r>
              <a:rPr lang="en-IN" sz="2600" dirty="0" err="1"/>
              <a:t>first.data</a:t>
            </a:r>
            <a:r>
              <a:rPr lang="en-IN" sz="2600" dirty="0"/>
              <a:t> = </a:t>
            </a:r>
            <a:r>
              <a:rPr lang="en-IN" sz="2600" dirty="0" err="1"/>
              <a:t>middle.data</a:t>
            </a:r>
            <a:r>
              <a:rPr lang="en-IN" sz="2600" dirty="0"/>
              <a:t>;    </a:t>
            </a:r>
          </a:p>
          <a:p>
            <a:pPr marL="0" indent="0">
              <a:buNone/>
            </a:pPr>
            <a:r>
              <a:rPr lang="en-IN" sz="2600" dirty="0"/>
              <a:t>        </a:t>
            </a:r>
            <a:r>
              <a:rPr lang="en-IN" sz="2600" dirty="0" err="1"/>
              <a:t>middle.data</a:t>
            </a:r>
            <a:r>
              <a:rPr lang="en-IN" sz="2600" dirty="0"/>
              <a:t> = temp;        }    }</a:t>
            </a:r>
          </a:p>
        </p:txBody>
      </p:sp>
    </p:spTree>
    <p:extLst>
      <p:ext uri="{BB962C8B-B14F-4D97-AF65-F5344CB8AC3E}">
        <p14:creationId xmlns:p14="http://schemas.microsoft.com/office/powerpoint/2010/main" val="79174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9598F-B294-AAEA-4242-549ABE231DBF}"/>
              </a:ext>
            </a:extLst>
          </p:cNvPr>
          <p:cNvSpPr>
            <a:spLocks noGrp="1"/>
          </p:cNvSpPr>
          <p:nvPr>
            <p:ph sz="half" idx="1"/>
          </p:nvPr>
        </p:nvSpPr>
        <p:spPr>
          <a:xfrm>
            <a:off x="921774" y="221440"/>
            <a:ext cx="8802329" cy="5852498"/>
          </a:xfrm>
        </p:spPr>
        <p:txBody>
          <a:bodyPr>
            <a:noAutofit/>
          </a:bodyPr>
          <a:lstStyle/>
          <a:p>
            <a:pPr marL="0" indent="0">
              <a:lnSpc>
                <a:spcPct val="100000"/>
              </a:lnSpc>
              <a:buNone/>
            </a:pPr>
            <a:r>
              <a:rPr lang="en-IN" dirty="0"/>
              <a:t>class Main {   </a:t>
            </a:r>
          </a:p>
          <a:p>
            <a:pPr marL="0" indent="0">
              <a:lnSpc>
                <a:spcPct val="100000"/>
              </a:lnSpc>
              <a:buNone/>
            </a:pPr>
            <a:r>
              <a:rPr lang="en-IN" dirty="0"/>
              <a:t> public static void main(String </a:t>
            </a:r>
            <a:r>
              <a:rPr lang="en-IN" dirty="0" err="1"/>
              <a:t>ar</a:t>
            </a:r>
            <a:r>
              <a:rPr lang="en-IN" dirty="0"/>
              <a:t>[]) {   </a:t>
            </a:r>
          </a:p>
          <a:p>
            <a:pPr marL="0" indent="0">
              <a:lnSpc>
                <a:spcPct val="100000"/>
              </a:lnSpc>
              <a:buNone/>
            </a:pPr>
            <a:r>
              <a:rPr lang="en-IN" dirty="0"/>
              <a:t>     BT b = new BT();    </a:t>
            </a:r>
          </a:p>
          <a:p>
            <a:pPr marL="0" indent="0">
              <a:lnSpc>
                <a:spcPct val="100000"/>
              </a:lnSpc>
              <a:buNone/>
            </a:pPr>
            <a:r>
              <a:rPr lang="en-IN" dirty="0"/>
              <a:t>    </a:t>
            </a:r>
            <a:r>
              <a:rPr lang="en-IN" dirty="0" err="1"/>
              <a:t>b.root</a:t>
            </a:r>
            <a:r>
              <a:rPr lang="en-IN" dirty="0"/>
              <a:t> = </a:t>
            </a:r>
            <a:r>
              <a:rPr lang="en-IN" dirty="0" err="1"/>
              <a:t>b.insert</a:t>
            </a:r>
            <a:r>
              <a:rPr lang="en-IN" dirty="0"/>
              <a:t>();   </a:t>
            </a:r>
          </a:p>
          <a:p>
            <a:pPr marL="0" indent="0">
              <a:lnSpc>
                <a:spcPct val="100000"/>
              </a:lnSpc>
              <a:buNone/>
            </a:pPr>
            <a:r>
              <a:rPr lang="en-IN" dirty="0"/>
              <a:t>     </a:t>
            </a:r>
            <a:r>
              <a:rPr lang="en-IN" dirty="0" err="1"/>
              <a:t>b.Inorder</a:t>
            </a:r>
            <a:r>
              <a:rPr lang="en-IN" dirty="0"/>
              <a:t>(</a:t>
            </a:r>
            <a:r>
              <a:rPr lang="en-IN" dirty="0" err="1"/>
              <a:t>b.root</a:t>
            </a:r>
            <a:r>
              <a:rPr lang="en-IN" dirty="0"/>
              <a:t>);    </a:t>
            </a:r>
          </a:p>
          <a:p>
            <a:pPr marL="0" indent="0">
              <a:lnSpc>
                <a:spcPct val="100000"/>
              </a:lnSpc>
              <a:buNone/>
            </a:pPr>
            <a:r>
              <a:rPr lang="en-IN" dirty="0"/>
              <a:t>    </a:t>
            </a:r>
            <a:r>
              <a:rPr lang="en-IN" dirty="0" err="1"/>
              <a:t>b.recoverTree</a:t>
            </a:r>
            <a:r>
              <a:rPr lang="en-IN" dirty="0"/>
              <a:t>(</a:t>
            </a:r>
            <a:r>
              <a:rPr lang="en-IN" dirty="0" err="1"/>
              <a:t>b.root</a:t>
            </a:r>
            <a:r>
              <a:rPr lang="en-IN" dirty="0"/>
              <a:t>);      </a:t>
            </a:r>
          </a:p>
          <a:p>
            <a:pPr marL="0" indent="0">
              <a:lnSpc>
                <a:spcPct val="100000"/>
              </a:lnSpc>
              <a:buNone/>
            </a:pPr>
            <a:r>
              <a:rPr lang="en-IN" dirty="0"/>
              <a:t>  </a:t>
            </a:r>
            <a:r>
              <a:rPr lang="en-IN" dirty="0" err="1"/>
              <a:t>System.out.println</a:t>
            </a:r>
            <a:r>
              <a:rPr lang="en-IN" dirty="0"/>
              <a:t>();    </a:t>
            </a:r>
          </a:p>
          <a:p>
            <a:pPr marL="0" indent="0">
              <a:lnSpc>
                <a:spcPct val="100000"/>
              </a:lnSpc>
              <a:buNone/>
            </a:pPr>
            <a:r>
              <a:rPr lang="en-IN" dirty="0" err="1"/>
              <a:t>b.levelorder</a:t>
            </a:r>
            <a:r>
              <a:rPr lang="en-IN" dirty="0"/>
              <a:t>(</a:t>
            </a:r>
            <a:r>
              <a:rPr lang="en-IN" dirty="0" err="1"/>
              <a:t>b.root</a:t>
            </a:r>
            <a:r>
              <a:rPr lang="en-IN" dirty="0"/>
              <a:t>);//declare a method </a:t>
            </a:r>
            <a:r>
              <a:rPr lang="en-IN" dirty="0" err="1"/>
              <a:t>levelorder</a:t>
            </a:r>
            <a:r>
              <a:rPr lang="en-IN" dirty="0"/>
              <a:t>(root)    </a:t>
            </a:r>
          </a:p>
          <a:p>
            <a:pPr marL="0" indent="0">
              <a:lnSpc>
                <a:spcPct val="100000"/>
              </a:lnSpc>
              <a:buNone/>
            </a:pPr>
            <a:r>
              <a:rPr lang="en-IN" dirty="0"/>
              <a:t>}}</a:t>
            </a:r>
          </a:p>
        </p:txBody>
      </p:sp>
    </p:spTree>
    <p:extLst>
      <p:ext uri="{BB962C8B-B14F-4D97-AF65-F5344CB8AC3E}">
        <p14:creationId xmlns:p14="http://schemas.microsoft.com/office/powerpoint/2010/main" val="27287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9F6A-F4EE-9323-4688-74973F3F3FEC}"/>
              </a:ext>
            </a:extLst>
          </p:cNvPr>
          <p:cNvSpPr>
            <a:spLocks noGrp="1"/>
          </p:cNvSpPr>
          <p:nvPr>
            <p:ph type="title"/>
          </p:nvPr>
        </p:nvSpPr>
        <p:spPr/>
        <p:txBody>
          <a:bodyPr/>
          <a:lstStyle/>
          <a:p>
            <a:r>
              <a:rPr lang="en-IN" b="1" u="sng" dirty="0"/>
              <a:t>Views of a tree</a:t>
            </a:r>
          </a:p>
        </p:txBody>
      </p:sp>
      <p:pic>
        <p:nvPicPr>
          <p:cNvPr id="4" name="Content Placeholder 3" descr="Right View of Binary Tree - Helpmestudybro">
            <a:extLst>
              <a:ext uri="{FF2B5EF4-FFF2-40B4-BE49-F238E27FC236}">
                <a16:creationId xmlns:a16="http://schemas.microsoft.com/office/drawing/2014/main" id="{19559594-A52D-42ED-3F9E-4C7BAAF8CA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3059" y="2143976"/>
            <a:ext cx="4117104" cy="35704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eft View of a Binary Tree. Given a Binary Tree, print Left view of… | by  Sukanya Bharati | Nerd For Tech | Medium">
            <a:extLst>
              <a:ext uri="{FF2B5EF4-FFF2-40B4-BE49-F238E27FC236}">
                <a16:creationId xmlns:a16="http://schemas.microsoft.com/office/drawing/2014/main" id="{3E94C2BA-A506-3EE5-A0E1-C73AF864D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478" y="2143976"/>
            <a:ext cx="4220344" cy="357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523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9C80-6839-47F0-D6FF-61E681C3E99D}"/>
              </a:ext>
            </a:extLst>
          </p:cNvPr>
          <p:cNvSpPr>
            <a:spLocks noGrp="1"/>
          </p:cNvSpPr>
          <p:nvPr>
            <p:ph type="title"/>
          </p:nvPr>
        </p:nvSpPr>
        <p:spPr/>
        <p:txBody>
          <a:bodyPr/>
          <a:lstStyle/>
          <a:p>
            <a:r>
              <a:rPr lang="en-IN" b="1" dirty="0">
                <a:latin typeface="Tahoma" panose="020B0604030504040204" pitchFamily="34" charset="0"/>
                <a:ea typeface="Tahoma" panose="020B0604030504040204" pitchFamily="34" charset="0"/>
                <a:cs typeface="Tahoma" panose="020B0604030504040204" pitchFamily="34" charset="0"/>
              </a:rPr>
              <a:t>code</a:t>
            </a:r>
          </a:p>
        </p:txBody>
      </p:sp>
      <p:sp>
        <p:nvSpPr>
          <p:cNvPr id="3" name="Content Placeholder 2">
            <a:extLst>
              <a:ext uri="{FF2B5EF4-FFF2-40B4-BE49-F238E27FC236}">
                <a16:creationId xmlns:a16="http://schemas.microsoft.com/office/drawing/2014/main" id="{4491E6C6-2F20-5E6F-4354-23F99A13E71C}"/>
              </a:ext>
            </a:extLst>
          </p:cNvPr>
          <p:cNvSpPr>
            <a:spLocks noGrp="1"/>
          </p:cNvSpPr>
          <p:nvPr>
            <p:ph idx="1"/>
          </p:nvPr>
        </p:nvSpPr>
        <p:spPr>
          <a:xfrm>
            <a:off x="838200" y="1593235"/>
            <a:ext cx="10515600" cy="4899640"/>
          </a:xfrm>
        </p:spPr>
        <p:txBody>
          <a:bodyPr>
            <a:noAutofit/>
          </a:bodyPr>
          <a:lstStyle/>
          <a:p>
            <a:pPr marL="114300" marR="0" indent="-342900">
              <a:buFont typeface="+mj-lt"/>
              <a:buAutoNum type="arabicPeriod"/>
            </a:pPr>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class</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ViewsOfTree</a:t>
            </a:r>
            <a:r>
              <a:rPr lang="en-IN" sz="2400" b="1" dirty="0">
                <a:solidFill>
                  <a:srgbClr val="000000"/>
                </a:solidFill>
                <a:effectLst/>
                <a:latin typeface="Courier New" panose="02070309020205020404" pitchFamily="49" charset="0"/>
              </a:rPr>
              <a:t> {</a:t>
            </a:r>
          </a:p>
          <a:p>
            <a:pPr marL="114300" marR="0" indent="-342900">
              <a:buFont typeface="+mj-lt"/>
              <a:buAutoNum type="arabicPeriod"/>
            </a:pPr>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class</a:t>
            </a:r>
            <a:r>
              <a:rPr lang="en-IN" sz="2400" b="1" dirty="0">
                <a:solidFill>
                  <a:srgbClr val="000000"/>
                </a:solidFill>
                <a:effectLst/>
                <a:latin typeface="Courier New" panose="02070309020205020404" pitchFamily="49" charset="0"/>
              </a:rPr>
              <a:t> node{</a:t>
            </a:r>
          </a:p>
          <a:p>
            <a:pPr marL="114300" marR="0" indent="-342900">
              <a:buFont typeface="+mj-lt"/>
              <a:buAutoNum type="arabicPeriod"/>
            </a:pP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0000C0"/>
                </a:solidFill>
                <a:effectLst/>
                <a:latin typeface="Courier New" panose="02070309020205020404" pitchFamily="49" charset="0"/>
              </a:rPr>
              <a:t>data</a:t>
            </a: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00"/>
                </a:solidFill>
                <a:effectLst/>
                <a:latin typeface="Courier New" panose="02070309020205020404" pitchFamily="49" charset="0"/>
              </a:rPr>
              <a:t>node </a:t>
            </a:r>
            <a:r>
              <a:rPr lang="en-IN" sz="2400" b="1" dirty="0">
                <a:solidFill>
                  <a:srgbClr val="0000C0"/>
                </a:solidFill>
                <a:effectLst/>
                <a:latin typeface="Courier New" panose="02070309020205020404" pitchFamily="49" charset="0"/>
              </a:rPr>
              <a:t>left</a:t>
            </a: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00"/>
                </a:solidFill>
                <a:effectLst/>
                <a:latin typeface="Courier New" panose="02070309020205020404" pitchFamily="49" charset="0"/>
              </a:rPr>
              <a:t>node </a:t>
            </a:r>
            <a:r>
              <a:rPr lang="en-IN" sz="2400" b="1" dirty="0">
                <a:solidFill>
                  <a:srgbClr val="0000C0"/>
                </a:solidFill>
                <a:effectLst/>
                <a:latin typeface="Courier New" panose="02070309020205020404" pitchFamily="49" charset="0"/>
              </a:rPr>
              <a:t>right</a:t>
            </a: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00"/>
                </a:solidFill>
                <a:effectLst/>
                <a:latin typeface="Courier New" panose="02070309020205020404" pitchFamily="49" charset="0"/>
              </a:rPr>
              <a:t>node(</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d</a:t>
            </a: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C0"/>
                </a:solidFill>
                <a:effectLst/>
                <a:latin typeface="Courier New" panose="02070309020205020404" pitchFamily="49" charset="0"/>
              </a:rPr>
              <a:t>data</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d</a:t>
            </a: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C0"/>
                </a:solidFill>
                <a:effectLst/>
                <a:latin typeface="Courier New" panose="02070309020205020404" pitchFamily="49" charset="0"/>
              </a:rPr>
              <a:t>left</a:t>
            </a:r>
            <a:r>
              <a:rPr lang="en-IN" sz="2400" b="1" dirty="0">
                <a:solidFill>
                  <a:srgbClr val="000000"/>
                </a:solidFill>
                <a:effectLst/>
                <a:latin typeface="Courier New" panose="02070309020205020404" pitchFamily="49" charset="0"/>
              </a:rPr>
              <a:t>=</a:t>
            </a:r>
            <a:r>
              <a:rPr lang="en-IN" sz="2400" b="1" dirty="0">
                <a:solidFill>
                  <a:srgbClr val="0000C0"/>
                </a:solidFill>
                <a:effectLst/>
                <a:latin typeface="Courier New" panose="02070309020205020404" pitchFamily="49" charset="0"/>
              </a:rPr>
              <a:t>right</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null</a:t>
            </a: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000000"/>
                </a:solidFill>
                <a:effectLst/>
                <a:latin typeface="Courier New" panose="02070309020205020404" pitchFamily="49" charset="0"/>
              </a:rPr>
              <a:t>}</a:t>
            </a:r>
          </a:p>
          <a:p>
            <a:pPr marL="114300" marR="0" indent="-342900">
              <a:buFont typeface="+mj-lt"/>
              <a:buAutoNum type="arabicPeriod"/>
            </a:pPr>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node </a:t>
            </a:r>
            <a:r>
              <a:rPr lang="en-IN" sz="2400" b="1" i="1" dirty="0">
                <a:solidFill>
                  <a:srgbClr val="0000C0"/>
                </a:solidFill>
                <a:effectLst/>
                <a:latin typeface="Courier New" panose="02070309020205020404" pitchFamily="49" charset="0"/>
              </a:rPr>
              <a:t>root</a:t>
            </a:r>
            <a:r>
              <a:rPr lang="en-IN" sz="2400" b="1" dirty="0">
                <a:solidFill>
                  <a:srgbClr val="000000"/>
                </a:solidFill>
                <a:effectLst/>
                <a:latin typeface="Courier New" panose="02070309020205020404" pitchFamily="49" charset="0"/>
              </a:rPr>
              <a:t>;</a:t>
            </a:r>
          </a:p>
          <a:p>
            <a:pPr marL="514350" indent="-514350">
              <a:buFont typeface="+mj-lt"/>
              <a:buAutoNum type="arabicPeriod"/>
            </a:pPr>
            <a:endParaRPr lang="en-IN" sz="2400" b="1" dirty="0"/>
          </a:p>
        </p:txBody>
      </p:sp>
    </p:spTree>
    <p:extLst>
      <p:ext uri="{BB962C8B-B14F-4D97-AF65-F5344CB8AC3E}">
        <p14:creationId xmlns:p14="http://schemas.microsoft.com/office/powerpoint/2010/main" val="3704495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0725C-86F6-0DE1-F220-4927447D0594}"/>
              </a:ext>
            </a:extLst>
          </p:cNvPr>
          <p:cNvSpPr>
            <a:spLocks noGrp="1"/>
          </p:cNvSpPr>
          <p:nvPr>
            <p:ph sz="half" idx="1"/>
          </p:nvPr>
        </p:nvSpPr>
        <p:spPr>
          <a:xfrm>
            <a:off x="108155" y="117987"/>
            <a:ext cx="5911645" cy="6058976"/>
          </a:xfrm>
        </p:spPr>
        <p:txBody>
          <a:bodyPr>
            <a:noAutofit/>
          </a:bodyPr>
          <a:lstStyle/>
          <a:p>
            <a:pPr marR="0" indent="-457200">
              <a:buFont typeface="+mj-lt"/>
              <a:buAutoNum type="arabicParenR" startAt="14"/>
            </a:pPr>
            <a:r>
              <a:rPr lang="en-IN" sz="1900" b="1" dirty="0">
                <a:solidFill>
                  <a:srgbClr val="7F0055"/>
                </a:solidFill>
                <a:effectLst/>
                <a:latin typeface="Courier New" panose="02070309020205020404" pitchFamily="49" charset="0"/>
              </a:rPr>
              <a:t>public</a:t>
            </a:r>
            <a:r>
              <a:rPr lang="en-IN" sz="1900" b="1" dirty="0">
                <a:solidFill>
                  <a:srgbClr val="000000"/>
                </a:solidFill>
                <a:effectLst/>
                <a:latin typeface="Courier New" panose="02070309020205020404" pitchFamily="49" charset="0"/>
              </a:rPr>
              <a:t> </a:t>
            </a:r>
            <a:r>
              <a:rPr lang="en-IN" sz="1900" b="1" dirty="0">
                <a:solidFill>
                  <a:srgbClr val="7F0055"/>
                </a:solidFill>
                <a:effectLst/>
                <a:latin typeface="Courier New" panose="02070309020205020404" pitchFamily="49" charset="0"/>
              </a:rPr>
              <a:t>static</a:t>
            </a:r>
            <a:r>
              <a:rPr lang="en-IN" sz="1900" b="1" dirty="0">
                <a:solidFill>
                  <a:srgbClr val="000000"/>
                </a:solidFill>
                <a:effectLst/>
                <a:latin typeface="Courier New" panose="02070309020205020404" pitchFamily="49" charset="0"/>
              </a:rPr>
              <a:t> </a:t>
            </a:r>
            <a:r>
              <a:rPr lang="en-IN" sz="1900" b="1" dirty="0">
                <a:solidFill>
                  <a:srgbClr val="7F0055"/>
                </a:solidFill>
                <a:effectLst/>
                <a:latin typeface="Courier New" panose="02070309020205020404" pitchFamily="49" charset="0"/>
              </a:rPr>
              <a:t>void</a:t>
            </a:r>
            <a:r>
              <a:rPr lang="en-IN" sz="1900" b="1" dirty="0">
                <a:solidFill>
                  <a:srgbClr val="000000"/>
                </a:solidFill>
                <a:effectLst/>
                <a:latin typeface="Courier New" panose="02070309020205020404" pitchFamily="49" charset="0"/>
              </a:rPr>
              <a:t> create()</a:t>
            </a:r>
          </a:p>
          <a:p>
            <a:pPr marR="0" indent="-457200">
              <a:buFont typeface="+mj-lt"/>
              <a:buAutoNum type="arabicParenR" startAt="14"/>
            </a:pP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000000"/>
                </a:solidFill>
                <a:effectLst/>
                <a:latin typeface="Courier New" panose="02070309020205020404" pitchFamily="49" charset="0"/>
              </a:rPr>
              <a:t>Scanner </a:t>
            </a:r>
            <a:r>
              <a:rPr lang="en-IN" sz="1900" b="1" u="sng" dirty="0" err="1">
                <a:solidFill>
                  <a:srgbClr val="6A3E3E"/>
                </a:solidFill>
                <a:effectLst/>
                <a:latin typeface="Courier New" panose="02070309020205020404" pitchFamily="49" charset="0"/>
              </a:rPr>
              <a:t>sc</a:t>
            </a:r>
            <a:r>
              <a:rPr lang="en-IN" sz="1900" b="1" dirty="0">
                <a:solidFill>
                  <a:srgbClr val="000000"/>
                </a:solidFill>
                <a:effectLst/>
                <a:latin typeface="Courier New" panose="02070309020205020404" pitchFamily="49" charset="0"/>
              </a:rPr>
              <a:t>=</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Scanner(System.</a:t>
            </a:r>
            <a:r>
              <a:rPr lang="en-IN" sz="1900" b="1" i="1" dirty="0">
                <a:solidFill>
                  <a:srgbClr val="0000C0"/>
                </a:solidFill>
                <a:effectLst/>
                <a:latin typeface="Courier New" panose="02070309020205020404" pitchFamily="49" charset="0"/>
              </a:rPr>
              <a:t>in</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sc</a:t>
            </a:r>
            <a:r>
              <a:rPr lang="en-IN" sz="1900" b="1" dirty="0" err="1">
                <a:solidFill>
                  <a:srgbClr val="000000"/>
                </a:solidFill>
                <a:effectLst/>
                <a:latin typeface="Courier New" panose="02070309020205020404" pitchFamily="49" charset="0"/>
              </a:rPr>
              <a:t>.nextInt</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7F0055"/>
                </a:solidFill>
                <a:effectLst/>
                <a:latin typeface="Courier New" panose="02070309020205020404" pitchFamily="49" charset="0"/>
              </a:rPr>
              <a:t>if</a:t>
            </a:r>
            <a:r>
              <a:rPr lang="en-IN" sz="1900" b="1" dirty="0">
                <a:solidFill>
                  <a:srgbClr val="000000"/>
                </a:solidFill>
                <a:effectLst/>
                <a:latin typeface="Courier New" panose="02070309020205020404" pitchFamily="49" charset="0"/>
              </a:rPr>
              <a:t>(</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==-1)</a:t>
            </a:r>
          </a:p>
          <a:p>
            <a:pPr marR="0" indent="-457200">
              <a:buFont typeface="+mj-lt"/>
              <a:buAutoNum type="arabicParenR" startAt="14"/>
            </a:pPr>
            <a:r>
              <a:rPr lang="en-IN" sz="1900" b="1" dirty="0">
                <a:solidFill>
                  <a:srgbClr val="7F0055"/>
                </a:solidFill>
                <a:effectLst/>
                <a:latin typeface="Courier New" panose="02070309020205020404" pitchFamily="49" charset="0"/>
              </a:rPr>
              <a:t>return</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newnode</a:t>
            </a:r>
            <a:r>
              <a:rPr lang="en-IN" sz="1900" b="1" dirty="0">
                <a:solidFill>
                  <a:srgbClr val="000000"/>
                </a:solidFill>
                <a:effectLst/>
                <a:latin typeface="Courier New" panose="02070309020205020404" pitchFamily="49" charset="0"/>
              </a:rPr>
              <a:t>=</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node(</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i="1" dirty="0">
                <a:solidFill>
                  <a:srgbClr val="0000C0"/>
                </a:solidFill>
                <a:effectLst/>
                <a:latin typeface="Courier New" panose="02070309020205020404" pitchFamily="49" charset="0"/>
              </a:rPr>
              <a:t>root</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newnode</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000000"/>
                </a:solidFill>
                <a:effectLst/>
                <a:latin typeface="Courier New" panose="02070309020205020404" pitchFamily="49" charset="0"/>
              </a:rPr>
              <a:t>Queue&lt;node&gt; </a:t>
            </a:r>
            <a:r>
              <a:rPr lang="en-IN" sz="1900" b="1" dirty="0">
                <a:solidFill>
                  <a:srgbClr val="6A3E3E"/>
                </a:solidFill>
                <a:effectLst/>
                <a:latin typeface="Courier New" panose="02070309020205020404" pitchFamily="49" charset="0"/>
              </a:rPr>
              <a:t>q</a:t>
            </a:r>
            <a:r>
              <a:rPr lang="en-IN" sz="1900" b="1" dirty="0">
                <a:solidFill>
                  <a:srgbClr val="000000"/>
                </a:solidFill>
                <a:effectLst/>
                <a:latin typeface="Courier New" panose="02070309020205020404" pitchFamily="49" charset="0"/>
              </a:rPr>
              <a:t>=</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LinkedList&lt;&gt;();</a:t>
            </a:r>
          </a:p>
          <a:p>
            <a:pPr marR="0" indent="-457200">
              <a:buFont typeface="+mj-lt"/>
              <a:buAutoNum type="arabicParenR" startAt="14"/>
            </a:pP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.add</a:t>
            </a:r>
            <a:r>
              <a:rPr lang="en-IN" sz="1900" b="1" dirty="0">
                <a:solidFill>
                  <a:srgbClr val="000000"/>
                </a:solidFill>
                <a:effectLst/>
                <a:latin typeface="Courier New" panose="02070309020205020404" pitchFamily="49" charset="0"/>
              </a:rPr>
              <a:t>(</a:t>
            </a:r>
            <a:r>
              <a:rPr lang="en-IN" sz="1900" b="1" i="1" dirty="0">
                <a:solidFill>
                  <a:srgbClr val="0000C0"/>
                </a:solidFill>
                <a:effectLst/>
                <a:latin typeface="Courier New" panose="02070309020205020404" pitchFamily="49" charset="0"/>
              </a:rPr>
              <a:t>root</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7F0055"/>
                </a:solidFill>
                <a:effectLst/>
                <a:latin typeface="Courier New" panose="02070309020205020404" pitchFamily="49" charset="0"/>
              </a:rPr>
              <a:t>while</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.isEmpty</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curr</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.poll</a:t>
            </a:r>
            <a:r>
              <a:rPr lang="en-IN" sz="1900" b="1" dirty="0">
                <a:solidFill>
                  <a:srgbClr val="000000"/>
                </a:solidFill>
                <a:effectLst/>
                <a:latin typeface="Courier New" panose="02070309020205020404" pitchFamily="49" charset="0"/>
              </a:rPr>
              <a:t>();</a:t>
            </a:r>
          </a:p>
          <a:p>
            <a:pPr marR="0" indent="-457200">
              <a:buFont typeface="+mj-lt"/>
              <a:buAutoNum type="arabicParenR" startAt="14"/>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l</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sc</a:t>
            </a:r>
            <a:r>
              <a:rPr lang="en-IN" sz="1900" b="1" dirty="0" err="1">
                <a:solidFill>
                  <a:srgbClr val="000000"/>
                </a:solidFill>
                <a:effectLst/>
                <a:latin typeface="Courier New" panose="02070309020205020404" pitchFamily="49" charset="0"/>
              </a:rPr>
              <a:t>.nextInt</a:t>
            </a:r>
            <a:r>
              <a:rPr lang="en-IN" sz="1900" b="1" dirty="0">
                <a:solidFill>
                  <a:srgbClr val="000000"/>
                </a:solidFill>
                <a:effectLst/>
                <a:latin typeface="Courier New" panose="02070309020205020404" pitchFamily="49" charset="0"/>
              </a:rPr>
              <a:t>();</a:t>
            </a:r>
          </a:p>
          <a:p>
            <a:pPr marL="457200" indent="-457200">
              <a:buFont typeface="+mj-lt"/>
              <a:buAutoNum type="arabicParenR" startAt="14"/>
            </a:pPr>
            <a:endParaRPr lang="en-IN" sz="1900" b="1" dirty="0"/>
          </a:p>
        </p:txBody>
      </p:sp>
      <p:sp>
        <p:nvSpPr>
          <p:cNvPr id="5" name="Content Placeholder 4">
            <a:extLst>
              <a:ext uri="{FF2B5EF4-FFF2-40B4-BE49-F238E27FC236}">
                <a16:creationId xmlns:a16="http://schemas.microsoft.com/office/drawing/2014/main" id="{0CC92D3C-A8CA-837C-8B24-7A7394EED5BB}"/>
              </a:ext>
            </a:extLst>
          </p:cNvPr>
          <p:cNvSpPr>
            <a:spLocks noGrp="1"/>
          </p:cNvSpPr>
          <p:nvPr>
            <p:ph sz="half" idx="2"/>
          </p:nvPr>
        </p:nvSpPr>
        <p:spPr>
          <a:xfrm>
            <a:off x="6172200" y="186813"/>
            <a:ext cx="5181600" cy="5990150"/>
          </a:xfrm>
        </p:spPr>
        <p:txBody>
          <a:bodyPr>
            <a:normAutofit/>
          </a:bodyPr>
          <a:lstStyle/>
          <a:p>
            <a:pPr marR="0" indent="-457200">
              <a:buFont typeface="+mj-lt"/>
              <a:buAutoNum type="arabicParenR" startAt="28"/>
            </a:pPr>
            <a:r>
              <a:rPr lang="en-IN" sz="1900" b="1" dirty="0">
                <a:solidFill>
                  <a:srgbClr val="7F0055"/>
                </a:solidFill>
                <a:effectLst/>
                <a:latin typeface="Courier New" panose="02070309020205020404" pitchFamily="49" charset="0"/>
              </a:rPr>
              <a:t>if</a:t>
            </a:r>
            <a:r>
              <a:rPr lang="en-IN" sz="1900" b="1" dirty="0">
                <a:solidFill>
                  <a:srgbClr val="000000"/>
                </a:solidFill>
                <a:effectLst/>
                <a:latin typeface="Courier New" panose="02070309020205020404" pitchFamily="49" charset="0"/>
              </a:rPr>
              <a:t>(</a:t>
            </a:r>
            <a:r>
              <a:rPr lang="en-IN" sz="1900" b="1" dirty="0">
                <a:solidFill>
                  <a:srgbClr val="6A3E3E"/>
                </a:solidFill>
                <a:effectLst/>
                <a:latin typeface="Courier New" panose="02070309020205020404" pitchFamily="49" charset="0"/>
              </a:rPr>
              <a:t>l</a:t>
            </a:r>
            <a:r>
              <a:rPr lang="en-IN" sz="1900" b="1" dirty="0">
                <a:solidFill>
                  <a:srgbClr val="000000"/>
                </a:solidFill>
                <a:effectLst/>
                <a:latin typeface="Courier New" panose="02070309020205020404" pitchFamily="49" charset="0"/>
              </a:rPr>
              <a:t>!=-1)</a:t>
            </a:r>
          </a:p>
          <a:p>
            <a:pPr marR="0" indent="-457200">
              <a:buFont typeface="+mj-lt"/>
              <a:buAutoNum type="arabicParenR" startAt="28"/>
            </a:pP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nn</a:t>
            </a:r>
            <a:r>
              <a:rPr lang="en-IN" sz="1900" b="1" dirty="0">
                <a:solidFill>
                  <a:srgbClr val="000000"/>
                </a:solidFill>
                <a:effectLst/>
                <a:latin typeface="Courier New" panose="02070309020205020404" pitchFamily="49" charset="0"/>
              </a:rPr>
              <a:t>=</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node(</a:t>
            </a:r>
            <a:r>
              <a:rPr lang="en-IN" sz="1900" b="1" dirty="0">
                <a:solidFill>
                  <a:srgbClr val="6A3E3E"/>
                </a:solidFill>
                <a:effectLst/>
                <a:latin typeface="Courier New" panose="02070309020205020404" pitchFamily="49" charset="0"/>
              </a:rPr>
              <a:t>l</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err="1">
                <a:solidFill>
                  <a:srgbClr val="6A3E3E"/>
                </a:solidFill>
                <a:effectLst/>
                <a:latin typeface="Courier New" panose="02070309020205020404" pitchFamily="49" charset="0"/>
              </a:rPr>
              <a:t>curr</a:t>
            </a:r>
            <a:r>
              <a:rPr lang="en-IN" sz="1900" b="1" dirty="0" err="1">
                <a:solidFill>
                  <a:srgbClr val="000000"/>
                </a:solidFill>
                <a:effectLst/>
                <a:latin typeface="Courier New" panose="02070309020205020404" pitchFamily="49" charset="0"/>
              </a:rPr>
              <a:t>.</a:t>
            </a:r>
            <a:r>
              <a:rPr lang="en-IN" sz="1900" b="1" dirty="0" err="1">
                <a:solidFill>
                  <a:srgbClr val="0000C0"/>
                </a:solidFill>
                <a:effectLst/>
                <a:latin typeface="Courier New" panose="02070309020205020404" pitchFamily="49" charset="0"/>
              </a:rPr>
              <a:t>left</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nn</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.add</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nn</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r</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sc</a:t>
            </a:r>
            <a:r>
              <a:rPr lang="en-IN" sz="1900" b="1" dirty="0" err="1">
                <a:solidFill>
                  <a:srgbClr val="000000"/>
                </a:solidFill>
                <a:effectLst/>
                <a:latin typeface="Courier New" panose="02070309020205020404" pitchFamily="49" charset="0"/>
              </a:rPr>
              <a:t>.nextInt</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7F0055"/>
                </a:solidFill>
                <a:effectLst/>
                <a:latin typeface="Courier New" panose="02070309020205020404" pitchFamily="49" charset="0"/>
              </a:rPr>
              <a:t>if</a:t>
            </a:r>
            <a:r>
              <a:rPr lang="en-IN" sz="1900" b="1" dirty="0">
                <a:solidFill>
                  <a:srgbClr val="000000"/>
                </a:solidFill>
                <a:effectLst/>
                <a:latin typeface="Courier New" panose="02070309020205020404" pitchFamily="49" charset="0"/>
              </a:rPr>
              <a:t>(</a:t>
            </a:r>
            <a:r>
              <a:rPr lang="en-IN" sz="1900" b="1" dirty="0">
                <a:solidFill>
                  <a:srgbClr val="6A3E3E"/>
                </a:solidFill>
                <a:effectLst/>
                <a:latin typeface="Courier New" panose="02070309020205020404" pitchFamily="49" charset="0"/>
              </a:rPr>
              <a:t>r</a:t>
            </a:r>
            <a:r>
              <a:rPr lang="en-IN" sz="1900" b="1" dirty="0">
                <a:solidFill>
                  <a:srgbClr val="000000"/>
                </a:solidFill>
                <a:effectLst/>
                <a:latin typeface="Courier New" panose="02070309020205020404" pitchFamily="49" charset="0"/>
              </a:rPr>
              <a:t>!=-1)</a:t>
            </a:r>
          </a:p>
          <a:p>
            <a:pPr marR="0" indent="-457200">
              <a:buFont typeface="+mj-lt"/>
              <a:buAutoNum type="arabicParenR" startAt="28"/>
            </a:pP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nn</a:t>
            </a:r>
            <a:r>
              <a:rPr lang="en-IN" sz="1900" b="1" dirty="0">
                <a:solidFill>
                  <a:srgbClr val="000000"/>
                </a:solidFill>
                <a:effectLst/>
                <a:latin typeface="Courier New" panose="02070309020205020404" pitchFamily="49" charset="0"/>
              </a:rPr>
              <a:t>=</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node(</a:t>
            </a:r>
            <a:r>
              <a:rPr lang="en-IN" sz="1900" b="1" dirty="0">
                <a:solidFill>
                  <a:srgbClr val="6A3E3E"/>
                </a:solidFill>
                <a:effectLst/>
                <a:latin typeface="Courier New" panose="02070309020205020404" pitchFamily="49" charset="0"/>
              </a:rPr>
              <a:t>r</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err="1">
                <a:solidFill>
                  <a:srgbClr val="6A3E3E"/>
                </a:solidFill>
                <a:effectLst/>
                <a:latin typeface="Courier New" panose="02070309020205020404" pitchFamily="49" charset="0"/>
              </a:rPr>
              <a:t>curr</a:t>
            </a:r>
            <a:r>
              <a:rPr lang="en-IN" sz="1900" b="1" dirty="0" err="1">
                <a:solidFill>
                  <a:srgbClr val="000000"/>
                </a:solidFill>
                <a:effectLst/>
                <a:latin typeface="Courier New" panose="02070309020205020404" pitchFamily="49" charset="0"/>
              </a:rPr>
              <a:t>.</a:t>
            </a:r>
            <a:r>
              <a:rPr lang="en-IN" sz="1900" b="1" dirty="0" err="1">
                <a:solidFill>
                  <a:srgbClr val="0000C0"/>
                </a:solidFill>
                <a:effectLst/>
                <a:latin typeface="Courier New" panose="02070309020205020404" pitchFamily="49" charset="0"/>
              </a:rPr>
              <a:t>right</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nn</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.add</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nn</a:t>
            </a: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000000"/>
                </a:solidFill>
                <a:effectLst/>
                <a:latin typeface="Courier New" panose="02070309020205020404" pitchFamily="49" charset="0"/>
              </a:rPr>
              <a:t>}</a:t>
            </a:r>
          </a:p>
          <a:p>
            <a:pPr marR="0" indent="-457200">
              <a:buFont typeface="+mj-lt"/>
              <a:buAutoNum type="arabicParenR" startAt="28"/>
            </a:pPr>
            <a:r>
              <a:rPr lang="en-IN" sz="1900" b="1" dirty="0">
                <a:solidFill>
                  <a:srgbClr val="000000"/>
                </a:solidFill>
                <a:effectLst/>
                <a:latin typeface="Courier New" panose="02070309020205020404" pitchFamily="49" charset="0"/>
              </a:rPr>
              <a:t>}</a:t>
            </a:r>
          </a:p>
          <a:p>
            <a:pPr marL="457200" indent="-457200">
              <a:buFont typeface="+mj-lt"/>
              <a:buAutoNum type="arabicParenR" startAt="28"/>
            </a:pPr>
            <a:endParaRPr lang="en-IN" sz="1900" b="1" dirty="0"/>
          </a:p>
        </p:txBody>
      </p:sp>
    </p:spTree>
    <p:extLst>
      <p:ext uri="{BB962C8B-B14F-4D97-AF65-F5344CB8AC3E}">
        <p14:creationId xmlns:p14="http://schemas.microsoft.com/office/powerpoint/2010/main" val="409827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F15D12-9FF6-8E90-93D6-D0821900D0C8}"/>
              </a:ext>
            </a:extLst>
          </p:cNvPr>
          <p:cNvSpPr>
            <a:spLocks noGrp="1"/>
          </p:cNvSpPr>
          <p:nvPr>
            <p:ph idx="1"/>
          </p:nvPr>
        </p:nvSpPr>
        <p:spPr>
          <a:xfrm>
            <a:off x="235974" y="501445"/>
            <a:ext cx="11798710" cy="5675518"/>
          </a:xfrm>
        </p:spPr>
        <p:txBody>
          <a:bodyPr>
            <a:normAutofit/>
          </a:bodyPr>
          <a:lstStyle/>
          <a:p>
            <a:pPr marL="114300" marR="0" indent="-342900">
              <a:buFont typeface="+mj-lt"/>
              <a:buAutoNum type="arabicParenR" startAt="48"/>
            </a:pP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leftview</a:t>
            </a:r>
            <a:r>
              <a:rPr lang="en-IN" sz="2200" b="1" dirty="0">
                <a:solidFill>
                  <a:srgbClr val="000000"/>
                </a:solidFill>
                <a:effectLst/>
                <a:latin typeface="Courier New" panose="02070309020205020404" pitchFamily="49" charset="0"/>
              </a:rPr>
              <a:t>(node </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,List</a:t>
            </a:r>
            <a:r>
              <a:rPr lang="en-IN" sz="2200" b="1" dirty="0">
                <a:solidFill>
                  <a:srgbClr val="000000"/>
                </a:solidFill>
                <a:effectLst/>
                <a:latin typeface="Courier New" panose="02070309020205020404" pitchFamily="49" charset="0"/>
              </a:rPr>
              <a:t>&lt;Integer&gt; </a:t>
            </a:r>
            <a:r>
              <a:rPr lang="en-IN" sz="2200" b="1" dirty="0" err="1">
                <a:solidFill>
                  <a:srgbClr val="6A3E3E"/>
                </a:solidFill>
                <a:effectLst/>
                <a:latin typeface="Courier New" panose="02070309020205020404" pitchFamily="49" charset="0"/>
              </a:rPr>
              <a:t>l</a:t>
            </a:r>
            <a:r>
              <a:rPr lang="en-IN" sz="2200" b="1" dirty="0" err="1">
                <a:solidFill>
                  <a:srgbClr val="000000"/>
                </a:solidFill>
                <a:effectLst/>
                <a:latin typeface="Courier New" panose="02070309020205020404" pitchFamily="49" charset="0"/>
              </a:rPr>
              <a:t>,</a:t>
            </a:r>
            <a:r>
              <a:rPr lang="en-IN" sz="2200" b="1" dirty="0" err="1">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48"/>
            </a:pPr>
            <a:r>
              <a:rPr lang="en-IN" sz="2200" b="1" dirty="0">
                <a:solidFill>
                  <a:srgbClr val="000000"/>
                </a:solidFill>
                <a:effectLst/>
                <a:latin typeface="Courier New" panose="02070309020205020404" pitchFamily="49" charset="0"/>
              </a:rPr>
              <a:t>{</a:t>
            </a:r>
          </a:p>
          <a:p>
            <a:pPr marL="114300" marR="0" indent="-342900">
              <a:buFont typeface="+mj-lt"/>
              <a:buAutoNum type="arabicParenR" startAt="4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return</a:t>
            </a:r>
            <a:r>
              <a:rPr lang="en-IN" sz="2200" b="1" dirty="0">
                <a:solidFill>
                  <a:srgbClr val="000000"/>
                </a:solidFill>
                <a:effectLst/>
                <a:latin typeface="Courier New" panose="02070309020205020404" pitchFamily="49" charset="0"/>
              </a:rPr>
              <a:t>;</a:t>
            </a:r>
          </a:p>
          <a:p>
            <a:pPr marL="114300" marR="0" indent="-342900">
              <a:buFont typeface="+mj-lt"/>
              <a:buAutoNum type="arabicParenR" startAt="4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l</a:t>
            </a:r>
            <a:r>
              <a:rPr lang="en-IN" sz="2200" b="1" dirty="0" err="1">
                <a:solidFill>
                  <a:srgbClr val="000000"/>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a:t>
            </a:r>
          </a:p>
          <a:p>
            <a:pPr marL="114300" marR="0" indent="-342900">
              <a:buFont typeface="+mj-lt"/>
              <a:buAutoNum type="arabicParenR" startAt="48"/>
            </a:pPr>
            <a:r>
              <a:rPr lang="en-IN" sz="2200" b="1" dirty="0" err="1">
                <a:solidFill>
                  <a:srgbClr val="6A3E3E"/>
                </a:solidFill>
                <a:effectLst/>
                <a:latin typeface="Courier New" panose="02070309020205020404" pitchFamily="49" charset="0"/>
              </a:rPr>
              <a:t>l</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data</a:t>
            </a:r>
            <a:r>
              <a:rPr lang="en-IN" sz="2200" b="1" dirty="0">
                <a:solidFill>
                  <a:srgbClr val="000000"/>
                </a:solidFill>
                <a:effectLst/>
                <a:latin typeface="Courier New" panose="02070309020205020404" pitchFamily="49" charset="0"/>
              </a:rPr>
              <a:t>);</a:t>
            </a:r>
          </a:p>
          <a:p>
            <a:pPr marL="114300" marR="0" indent="-342900">
              <a:buFont typeface="+mj-lt"/>
              <a:buAutoNum type="arabicParenR" startAt="4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p>
          <a:p>
            <a:pPr marL="114300" marR="0" indent="-342900">
              <a:buFont typeface="+mj-lt"/>
              <a:buAutoNum type="arabicParenR" startAt="48"/>
            </a:pPr>
            <a:r>
              <a:rPr lang="en-IN" sz="2200" b="1" i="1" dirty="0" err="1">
                <a:solidFill>
                  <a:srgbClr val="000000"/>
                </a:solidFill>
                <a:effectLst/>
                <a:latin typeface="Courier New" panose="02070309020205020404" pitchFamily="49" charset="0"/>
              </a:rPr>
              <a:t>leftview</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+1);</a:t>
            </a:r>
          </a:p>
          <a:p>
            <a:pPr marL="114300" marR="0" indent="-342900">
              <a:buFont typeface="+mj-lt"/>
              <a:buAutoNum type="arabicParenR" startAt="4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right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p>
          <a:p>
            <a:pPr marL="114300" marR="0" indent="-342900">
              <a:buFont typeface="+mj-lt"/>
              <a:buAutoNum type="arabicParenR" startAt="48"/>
            </a:pPr>
            <a:r>
              <a:rPr lang="en-IN" sz="2200" b="1" i="1" dirty="0" err="1">
                <a:solidFill>
                  <a:srgbClr val="000000"/>
                </a:solidFill>
                <a:effectLst/>
                <a:latin typeface="Courier New" panose="02070309020205020404" pitchFamily="49" charset="0"/>
              </a:rPr>
              <a:t>leftview</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0000C0"/>
                </a:solidFill>
                <a:effectLst/>
                <a:latin typeface="Courier New" panose="02070309020205020404" pitchFamily="49" charset="0"/>
              </a:rPr>
              <a:t>right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+1);</a:t>
            </a:r>
          </a:p>
          <a:p>
            <a:pPr marL="114300" marR="0" indent="-342900">
              <a:buFont typeface="+mj-lt"/>
              <a:buAutoNum type="arabicParenR" startAt="48"/>
            </a:pPr>
            <a:r>
              <a:rPr lang="en-IN" sz="2200" b="1" dirty="0">
                <a:solidFill>
                  <a:srgbClr val="000000"/>
                </a:solidFill>
                <a:effectLst/>
                <a:latin typeface="Courier New" panose="02070309020205020404" pitchFamily="49" charset="0"/>
              </a:rPr>
              <a:t>}</a:t>
            </a:r>
          </a:p>
          <a:p>
            <a:pPr marL="514350" indent="-514350">
              <a:buFont typeface="+mj-lt"/>
              <a:buAutoNum type="arabicParenR" startAt="48"/>
            </a:pPr>
            <a:endParaRPr lang="en-IN" sz="2200" b="1" dirty="0"/>
          </a:p>
        </p:txBody>
      </p:sp>
    </p:spTree>
    <p:extLst>
      <p:ext uri="{BB962C8B-B14F-4D97-AF65-F5344CB8AC3E}">
        <p14:creationId xmlns:p14="http://schemas.microsoft.com/office/powerpoint/2010/main" val="4177301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1DF85-6664-C8C9-E5D7-C2EDF3445D69}"/>
              </a:ext>
            </a:extLst>
          </p:cNvPr>
          <p:cNvSpPr>
            <a:spLocks noGrp="1"/>
          </p:cNvSpPr>
          <p:nvPr>
            <p:ph idx="1"/>
          </p:nvPr>
        </p:nvSpPr>
        <p:spPr>
          <a:xfrm>
            <a:off x="167149" y="747252"/>
            <a:ext cx="11661058" cy="5744344"/>
          </a:xfrm>
        </p:spPr>
        <p:txBody>
          <a:bodyPr>
            <a:normAutofit/>
          </a:bodyPr>
          <a:lstStyle/>
          <a:p>
            <a:pPr marR="0" indent="-457200">
              <a:buFont typeface="+mj-lt"/>
              <a:buAutoNum type="arabicParenR" startAt="58"/>
            </a:pP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rightview</a:t>
            </a:r>
            <a:r>
              <a:rPr lang="en-IN" sz="2200" b="1" dirty="0">
                <a:solidFill>
                  <a:srgbClr val="000000"/>
                </a:solidFill>
                <a:effectLst/>
                <a:latin typeface="Courier New" panose="02070309020205020404" pitchFamily="49" charset="0"/>
              </a:rPr>
              <a:t>(node </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,List</a:t>
            </a:r>
            <a:r>
              <a:rPr lang="en-IN" sz="2200" b="1" dirty="0">
                <a:solidFill>
                  <a:srgbClr val="000000"/>
                </a:solidFill>
                <a:effectLst/>
                <a:latin typeface="Courier New" panose="02070309020205020404" pitchFamily="49" charset="0"/>
              </a:rPr>
              <a:t>&lt;Integer&gt; </a:t>
            </a:r>
            <a:r>
              <a:rPr lang="en-IN" sz="2200" b="1" dirty="0" err="1">
                <a:solidFill>
                  <a:srgbClr val="6A3E3E"/>
                </a:solidFill>
                <a:effectLst/>
                <a:latin typeface="Courier New" panose="02070309020205020404" pitchFamily="49" charset="0"/>
              </a:rPr>
              <a:t>l</a:t>
            </a:r>
            <a:r>
              <a:rPr lang="en-IN" sz="2200" b="1" dirty="0" err="1">
                <a:solidFill>
                  <a:srgbClr val="000000"/>
                </a:solidFill>
                <a:effectLst/>
                <a:latin typeface="Courier New" panose="02070309020205020404" pitchFamily="49" charset="0"/>
              </a:rPr>
              <a:t>,</a:t>
            </a:r>
            <a:r>
              <a:rPr lang="en-IN" sz="2200" b="1" dirty="0" err="1">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 )</a:t>
            </a:r>
          </a:p>
          <a:p>
            <a:pPr marR="0" indent="-457200">
              <a:buFont typeface="+mj-lt"/>
              <a:buAutoNum type="arabicParenR" startAt="58"/>
            </a:pPr>
            <a:r>
              <a:rPr lang="en-IN" sz="2200" b="1" dirty="0">
                <a:solidFill>
                  <a:srgbClr val="000000"/>
                </a:solidFill>
                <a:effectLst/>
                <a:latin typeface="Courier New" panose="02070309020205020404" pitchFamily="49" charset="0"/>
              </a:rPr>
              <a:t>{</a:t>
            </a:r>
          </a:p>
          <a:p>
            <a:pPr marR="0" indent="-457200">
              <a:buFont typeface="+mj-lt"/>
              <a:buAutoNum type="arabicParenR" startAt="5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return</a:t>
            </a:r>
            <a:r>
              <a:rPr lang="en-IN" sz="2200" b="1" dirty="0">
                <a:solidFill>
                  <a:srgbClr val="000000"/>
                </a:solidFill>
                <a:effectLst/>
                <a:latin typeface="Courier New" panose="02070309020205020404" pitchFamily="49" charset="0"/>
              </a:rPr>
              <a:t>;</a:t>
            </a:r>
          </a:p>
          <a:p>
            <a:pPr marR="0" indent="-457200">
              <a:buFont typeface="+mj-lt"/>
              <a:buAutoNum type="arabicParenR" startAt="5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l</a:t>
            </a:r>
            <a:r>
              <a:rPr lang="en-IN" sz="2200" b="1" dirty="0" err="1">
                <a:solidFill>
                  <a:srgbClr val="000000"/>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a:t>
            </a:r>
          </a:p>
          <a:p>
            <a:pPr marR="0" indent="-457200">
              <a:buFont typeface="+mj-lt"/>
              <a:buAutoNum type="arabicParenR" startAt="58"/>
            </a:pPr>
            <a:r>
              <a:rPr lang="en-IN" sz="2200" b="1" dirty="0" err="1">
                <a:solidFill>
                  <a:srgbClr val="6A3E3E"/>
                </a:solidFill>
                <a:effectLst/>
                <a:latin typeface="Courier New" panose="02070309020205020404" pitchFamily="49" charset="0"/>
              </a:rPr>
              <a:t>l</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data</a:t>
            </a:r>
            <a:r>
              <a:rPr lang="en-IN" sz="2200" b="1" dirty="0">
                <a:solidFill>
                  <a:srgbClr val="000000"/>
                </a:solidFill>
                <a:effectLst/>
                <a:latin typeface="Courier New" panose="02070309020205020404" pitchFamily="49" charset="0"/>
              </a:rPr>
              <a:t>);</a:t>
            </a:r>
          </a:p>
          <a:p>
            <a:pPr marR="0" indent="-457200">
              <a:buFont typeface="+mj-lt"/>
              <a:buAutoNum type="arabicParenR" startAt="5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latin typeface="Courier New" panose="02070309020205020404" pitchFamily="49" charset="0"/>
              </a:rPr>
              <a:t>right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p>
          <a:p>
            <a:pPr marR="0" indent="-457200">
              <a:buFont typeface="+mj-lt"/>
              <a:buAutoNum type="arabicParenR" startAt="58"/>
            </a:pPr>
            <a:r>
              <a:rPr lang="en-IN" sz="2200" b="1" i="1" dirty="0" err="1">
                <a:solidFill>
                  <a:srgbClr val="000000"/>
                </a:solidFill>
                <a:effectLst/>
                <a:latin typeface="Courier New" panose="02070309020205020404" pitchFamily="49" charset="0"/>
              </a:rPr>
              <a:t>rightview</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0000C0"/>
                </a:solidFill>
                <a:effectLst/>
                <a:latin typeface="Courier New" panose="02070309020205020404" pitchFamily="49" charset="0"/>
              </a:rPr>
              <a:t>right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+1);</a:t>
            </a:r>
          </a:p>
          <a:p>
            <a:pPr marR="0" indent="-457200">
              <a:buFont typeface="+mj-lt"/>
              <a:buAutoNum type="arabicParenR" startAt="58"/>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p>
          <a:p>
            <a:pPr marR="0" indent="-457200">
              <a:buFont typeface="+mj-lt"/>
              <a:buAutoNum type="arabicParenR" startAt="58"/>
            </a:pPr>
            <a:r>
              <a:rPr lang="en-IN" sz="2200" b="1" i="1" dirty="0" err="1">
                <a:solidFill>
                  <a:srgbClr val="000000"/>
                </a:solidFill>
                <a:effectLst/>
                <a:latin typeface="Courier New" panose="02070309020205020404" pitchFamily="49" charset="0"/>
              </a:rPr>
              <a:t>rightview</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size</a:t>
            </a:r>
            <a:r>
              <a:rPr lang="en-IN" sz="2200" b="1" dirty="0">
                <a:solidFill>
                  <a:srgbClr val="000000"/>
                </a:solidFill>
                <a:effectLst/>
                <a:latin typeface="Courier New" panose="02070309020205020404" pitchFamily="49" charset="0"/>
              </a:rPr>
              <a:t>+1);</a:t>
            </a:r>
          </a:p>
          <a:p>
            <a:pPr marR="0" indent="-457200">
              <a:buFont typeface="+mj-lt"/>
              <a:buAutoNum type="arabicParenR" startAt="58"/>
            </a:pPr>
            <a:r>
              <a:rPr lang="en-IN" sz="2200" b="1" dirty="0">
                <a:solidFill>
                  <a:srgbClr val="000000"/>
                </a:solidFill>
                <a:effectLst/>
                <a:latin typeface="Courier New" panose="02070309020205020404" pitchFamily="49" charset="0"/>
              </a:rPr>
              <a:t>}</a:t>
            </a:r>
          </a:p>
          <a:p>
            <a:pPr marL="457200" indent="-457200">
              <a:buFont typeface="+mj-lt"/>
              <a:buAutoNum type="arabicParenR" startAt="58"/>
            </a:pPr>
            <a:endParaRPr lang="en-IN" sz="2200" b="1" dirty="0"/>
          </a:p>
        </p:txBody>
      </p:sp>
    </p:spTree>
    <p:extLst>
      <p:ext uri="{BB962C8B-B14F-4D97-AF65-F5344CB8AC3E}">
        <p14:creationId xmlns:p14="http://schemas.microsoft.com/office/powerpoint/2010/main" val="241622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1E5F-D8F8-DF0A-6754-4A8E6AF6F5E6}"/>
              </a:ext>
            </a:extLst>
          </p:cNvPr>
          <p:cNvSpPr>
            <a:spLocks noGrp="1"/>
          </p:cNvSpPr>
          <p:nvPr>
            <p:ph type="title"/>
          </p:nvPr>
        </p:nvSpPr>
        <p:spPr/>
        <p:txBody>
          <a:bodyPr/>
          <a:lstStyle/>
          <a:p>
            <a:r>
              <a:rPr lang="en-IN" b="1" u="sng" dirty="0"/>
              <a:t>Trees</a:t>
            </a:r>
          </a:p>
        </p:txBody>
      </p:sp>
      <p:sp>
        <p:nvSpPr>
          <p:cNvPr id="3" name="Content Placeholder 2">
            <a:extLst>
              <a:ext uri="{FF2B5EF4-FFF2-40B4-BE49-F238E27FC236}">
                <a16:creationId xmlns:a16="http://schemas.microsoft.com/office/drawing/2014/main" id="{8662E8DF-6D69-3466-AA02-6252FC805E56}"/>
              </a:ext>
            </a:extLst>
          </p:cNvPr>
          <p:cNvSpPr>
            <a:spLocks noGrp="1"/>
          </p:cNvSpPr>
          <p:nvPr>
            <p:ph idx="1"/>
          </p:nvPr>
        </p:nvSpPr>
        <p:spPr/>
        <p:txBody>
          <a:bodyPr/>
          <a:lstStyle/>
          <a:p>
            <a:pPr marL="0" indent="0">
              <a:lnSpc>
                <a:spcPct val="200000"/>
              </a:lnSpc>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tree</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non-linear data structure</a:t>
            </a:r>
            <a:r>
              <a:rPr lang="en-US" dirty="0">
                <a:latin typeface="Times New Roman" panose="02020603050405020304" pitchFamily="18" charset="0"/>
                <a:cs typeface="Times New Roman" panose="02020603050405020304" pitchFamily="18" charset="0"/>
              </a:rPr>
              <a:t> that consists of </a:t>
            </a:r>
            <a:r>
              <a:rPr lang="en-US" b="1" dirty="0">
                <a:latin typeface="Times New Roman" panose="02020603050405020304" pitchFamily="18" charset="0"/>
                <a:cs typeface="Times New Roman" panose="02020603050405020304" pitchFamily="18" charset="0"/>
              </a:rPr>
              <a:t>nodes</a:t>
            </a:r>
            <a:r>
              <a:rPr lang="en-US" dirty="0">
                <a:latin typeface="Times New Roman" panose="02020603050405020304" pitchFamily="18" charset="0"/>
                <a:cs typeface="Times New Roman" panose="02020603050405020304" pitchFamily="18" charset="0"/>
              </a:rPr>
              <a:t> connected by </a:t>
            </a:r>
            <a:r>
              <a:rPr lang="en-US" b="1" dirty="0">
                <a:latin typeface="Times New Roman" panose="02020603050405020304" pitchFamily="18" charset="0"/>
                <a:cs typeface="Times New Roman" panose="02020603050405020304" pitchFamily="18" charset="0"/>
              </a:rPr>
              <a:t>edges</a:t>
            </a:r>
            <a:r>
              <a:rPr lang="en-US" dirty="0">
                <a:latin typeface="Times New Roman" panose="02020603050405020304" pitchFamily="18" charset="0"/>
                <a:cs typeface="Times New Roman" panose="02020603050405020304" pitchFamily="18" charset="0"/>
              </a:rPr>
              <a:t>. It is a hierarchical structure where each node has a </a:t>
            </a:r>
            <a:r>
              <a:rPr lang="en-US" b="1" dirty="0">
                <a:latin typeface="Times New Roman" panose="02020603050405020304" pitchFamily="18" charset="0"/>
                <a:cs typeface="Times New Roman" panose="02020603050405020304" pitchFamily="18" charset="0"/>
              </a:rPr>
              <a:t>parent-child</a:t>
            </a:r>
            <a:r>
              <a:rPr lang="en-US" dirty="0">
                <a:latin typeface="Times New Roman" panose="02020603050405020304" pitchFamily="18" charset="0"/>
                <a:cs typeface="Times New Roman" panose="02020603050405020304" pitchFamily="18" charset="0"/>
              </a:rPr>
              <a:t> relationship. The topmost node is called the </a:t>
            </a:r>
            <a:r>
              <a:rPr lang="en-US" b="1" dirty="0">
                <a:latin typeface="Times New Roman" panose="02020603050405020304" pitchFamily="18" charset="0"/>
                <a:cs typeface="Times New Roman" panose="02020603050405020304" pitchFamily="18" charset="0"/>
              </a:rPr>
              <a:t>root</a:t>
            </a:r>
            <a:r>
              <a:rPr lang="en-US" dirty="0">
                <a:latin typeface="Times New Roman" panose="02020603050405020304" pitchFamily="18" charset="0"/>
                <a:cs typeface="Times New Roman" panose="02020603050405020304" pitchFamily="18" charset="0"/>
              </a:rPr>
              <a:t>, and the nodes that have no children are called </a:t>
            </a:r>
            <a:r>
              <a:rPr lang="en-US" b="1" dirty="0">
                <a:latin typeface="Times New Roman" panose="02020603050405020304" pitchFamily="18" charset="0"/>
                <a:cs typeface="Times New Roman" panose="02020603050405020304" pitchFamily="18" charset="0"/>
              </a:rPr>
              <a:t>leaves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886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F1871-3F6C-E1FB-8559-06CE61A99991}"/>
              </a:ext>
            </a:extLst>
          </p:cNvPr>
          <p:cNvSpPr>
            <a:spLocks noGrp="1"/>
          </p:cNvSpPr>
          <p:nvPr>
            <p:ph idx="1"/>
          </p:nvPr>
        </p:nvSpPr>
        <p:spPr>
          <a:xfrm>
            <a:off x="838200" y="894736"/>
            <a:ext cx="10515600" cy="5537866"/>
          </a:xfrm>
        </p:spPr>
        <p:txBody>
          <a:bodyPr>
            <a:normAutofit/>
          </a:bodyPr>
          <a:lstStyle/>
          <a:p>
            <a:pPr marL="0" marR="0" indent="0">
              <a:buNone/>
            </a:pPr>
            <a:r>
              <a:rPr lang="en-IN" sz="2200" b="1" dirty="0">
                <a:solidFill>
                  <a:srgbClr val="7F0055"/>
                </a:solidFill>
                <a:latin typeface="Courier New" panose="02070309020205020404" pitchFamily="49" charset="0"/>
              </a:rPr>
              <a:t>68)</a:t>
            </a: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69"/>
            </a:pPr>
            <a:r>
              <a:rPr lang="en-IN" sz="2200" b="1" i="1" dirty="0">
                <a:solidFill>
                  <a:srgbClr val="000000"/>
                </a:solidFill>
                <a:effectLst/>
                <a:latin typeface="Courier New" panose="02070309020205020404" pitchFamily="49" charset="0"/>
              </a:rPr>
              <a:t>create</a:t>
            </a:r>
            <a:r>
              <a:rPr lang="en-IN" sz="2200" b="1" dirty="0">
                <a:solidFill>
                  <a:srgbClr val="000000"/>
                </a:solidFill>
                <a:effectLst/>
                <a:latin typeface="Courier New" panose="02070309020205020404" pitchFamily="49" charset="0"/>
              </a:rPr>
              <a:t>();</a:t>
            </a:r>
          </a:p>
          <a:p>
            <a:pPr marL="114300" marR="0" indent="-342900">
              <a:buFont typeface="+mj-lt"/>
              <a:buAutoNum type="arabicParenR" startAt="69"/>
            </a:pPr>
            <a:r>
              <a:rPr lang="en-IN" sz="2200" b="1" dirty="0">
                <a:solidFill>
                  <a:srgbClr val="000000"/>
                </a:solidFill>
                <a:effectLst/>
                <a:latin typeface="Courier New" panose="02070309020205020404" pitchFamily="49" charset="0"/>
              </a:rPr>
              <a:t>List&lt;Integer&gt; </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&lt;&gt;();</a:t>
            </a:r>
          </a:p>
          <a:p>
            <a:pPr marL="114300" marR="0" indent="-342900">
              <a:buFont typeface="+mj-lt"/>
              <a:buAutoNum type="arabicParenR" startAt="69"/>
            </a:pPr>
            <a:r>
              <a:rPr lang="en-IN" sz="2200" b="1" i="1" dirty="0" err="1">
                <a:solidFill>
                  <a:srgbClr val="000000"/>
                </a:solidFill>
                <a:effectLst/>
                <a:latin typeface="Courier New" panose="02070309020205020404" pitchFamily="49" charset="0"/>
              </a:rPr>
              <a:t>leftview</a:t>
            </a:r>
            <a:r>
              <a:rPr lang="en-IN" sz="2200" b="1" dirty="0">
                <a:solidFill>
                  <a:srgbClr val="000000"/>
                </a:solidFill>
                <a:effectLst/>
                <a:latin typeface="Courier New" panose="02070309020205020404" pitchFamily="49" charset="0"/>
              </a:rPr>
              <a:t>(</a:t>
            </a:r>
            <a:r>
              <a:rPr lang="en-IN" sz="2200" b="1" i="1" dirty="0">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,0);</a:t>
            </a:r>
          </a:p>
          <a:p>
            <a:pPr marL="114300" marR="0" indent="-342900">
              <a:buFont typeface="+mj-lt"/>
              <a:buAutoNum type="arabicParenR" startAt="69"/>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l</a:t>
            </a:r>
            <a:r>
              <a:rPr lang="en-IN" sz="2200" b="1" dirty="0">
                <a:solidFill>
                  <a:srgbClr val="000000"/>
                </a:solidFill>
                <a:effectLst/>
                <a:latin typeface="Courier New" panose="02070309020205020404" pitchFamily="49" charset="0"/>
              </a:rPr>
              <a:t>);</a:t>
            </a:r>
          </a:p>
          <a:p>
            <a:pPr marL="114300" marR="0" indent="-342900">
              <a:buFont typeface="+mj-lt"/>
              <a:buAutoNum type="arabicParenR" startAt="69"/>
            </a:pPr>
            <a:r>
              <a:rPr lang="en-IN" sz="2200" b="1" dirty="0">
                <a:solidFill>
                  <a:srgbClr val="000000"/>
                </a:solidFill>
                <a:effectLst/>
                <a:latin typeface="Courier New" panose="02070309020205020404" pitchFamily="49" charset="0"/>
              </a:rPr>
              <a:t>List&lt;Integer&gt; </a:t>
            </a:r>
            <a:r>
              <a:rPr lang="en-IN" sz="2200" b="1" dirty="0">
                <a:solidFill>
                  <a:srgbClr val="6A3E3E"/>
                </a:solidFill>
                <a:effectLst/>
                <a:latin typeface="Courier New" panose="02070309020205020404" pitchFamily="49" charset="0"/>
              </a:rPr>
              <a:t>r</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&lt;&gt;();</a:t>
            </a:r>
          </a:p>
          <a:p>
            <a:pPr marL="114300" marR="0" indent="-342900">
              <a:buFont typeface="+mj-lt"/>
              <a:buAutoNum type="arabicParenR" startAt="69"/>
            </a:pPr>
            <a:r>
              <a:rPr lang="en-IN" sz="2200" b="1" i="1" dirty="0" err="1">
                <a:solidFill>
                  <a:srgbClr val="000000"/>
                </a:solidFill>
                <a:effectLst/>
                <a:latin typeface="Courier New" panose="02070309020205020404" pitchFamily="49" charset="0"/>
              </a:rPr>
              <a:t>rightview</a:t>
            </a:r>
            <a:r>
              <a:rPr lang="en-IN" sz="2200" b="1" dirty="0">
                <a:solidFill>
                  <a:srgbClr val="000000"/>
                </a:solidFill>
                <a:effectLst/>
                <a:latin typeface="Courier New" panose="02070309020205020404" pitchFamily="49" charset="0"/>
              </a:rPr>
              <a:t>(</a:t>
            </a:r>
            <a:r>
              <a:rPr lang="en-IN" sz="2200" b="1" i="1" dirty="0">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a:t>
            </a:r>
            <a:r>
              <a:rPr lang="en-IN" sz="2200" b="1" dirty="0">
                <a:solidFill>
                  <a:srgbClr val="000000"/>
                </a:solidFill>
                <a:effectLst/>
                <a:latin typeface="Courier New" panose="02070309020205020404" pitchFamily="49" charset="0"/>
              </a:rPr>
              <a:t>,0);</a:t>
            </a:r>
          </a:p>
          <a:p>
            <a:pPr marL="114300" marR="0" indent="-342900">
              <a:buFont typeface="+mj-lt"/>
              <a:buAutoNum type="arabicParenR" startAt="69"/>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a:t>
            </a:r>
            <a:r>
              <a:rPr lang="en-IN" sz="2200" b="1" dirty="0">
                <a:solidFill>
                  <a:srgbClr val="000000"/>
                </a:solidFill>
                <a:effectLst/>
                <a:latin typeface="Courier New" panose="02070309020205020404" pitchFamily="49" charset="0"/>
              </a:rPr>
              <a:t>);</a:t>
            </a:r>
          </a:p>
          <a:p>
            <a:pPr marL="114300" marR="0" indent="-342900">
              <a:buFont typeface="+mj-lt"/>
              <a:buAutoNum type="arabicParenR" startAt="69"/>
            </a:pPr>
            <a:r>
              <a:rPr lang="en-IN" sz="2200" b="1" dirty="0">
                <a:solidFill>
                  <a:srgbClr val="000000"/>
                </a:solidFill>
                <a:effectLst/>
                <a:latin typeface="Courier New" panose="02070309020205020404" pitchFamily="49" charset="0"/>
              </a:rPr>
              <a:t>}</a:t>
            </a:r>
          </a:p>
          <a:p>
            <a:pPr marL="114300" marR="0" indent="-342900">
              <a:buFont typeface="+mj-lt"/>
              <a:buAutoNum type="arabicParenR" startAt="69"/>
            </a:pPr>
            <a:r>
              <a:rPr lang="en-IN" sz="2200" b="1" dirty="0">
                <a:solidFill>
                  <a:srgbClr val="000000"/>
                </a:solidFill>
                <a:effectLst/>
                <a:latin typeface="Courier New" panose="02070309020205020404" pitchFamily="49" charset="0"/>
              </a:rPr>
              <a:t>}</a:t>
            </a:r>
          </a:p>
          <a:p>
            <a:pPr marL="514350" indent="-514350">
              <a:buFont typeface="+mj-lt"/>
              <a:buAutoNum type="arabicParenR" startAt="69"/>
            </a:pPr>
            <a:endParaRPr lang="en-IN" sz="2200" b="1" dirty="0"/>
          </a:p>
        </p:txBody>
      </p:sp>
    </p:spTree>
    <p:extLst>
      <p:ext uri="{BB962C8B-B14F-4D97-AF65-F5344CB8AC3E}">
        <p14:creationId xmlns:p14="http://schemas.microsoft.com/office/powerpoint/2010/main" val="1470298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FC07-9130-4715-C3A6-EE57E1390A05}"/>
              </a:ext>
            </a:extLst>
          </p:cNvPr>
          <p:cNvSpPr>
            <a:spLocks noGrp="1"/>
          </p:cNvSpPr>
          <p:nvPr>
            <p:ph type="title"/>
          </p:nvPr>
        </p:nvSpPr>
        <p:spPr/>
        <p:txBody>
          <a:bodyPr/>
          <a:lstStyle/>
          <a:p>
            <a:r>
              <a:rPr lang="en-IN" b="1" u="sng" dirty="0"/>
              <a:t>Boundary Traversal</a:t>
            </a:r>
          </a:p>
        </p:txBody>
      </p:sp>
      <p:pic>
        <p:nvPicPr>
          <p:cNvPr id="1026" name="Picture 2" descr="Boundary Traversal of a Binary Tree - Tutorial">
            <a:extLst>
              <a:ext uri="{FF2B5EF4-FFF2-40B4-BE49-F238E27FC236}">
                <a16:creationId xmlns:a16="http://schemas.microsoft.com/office/drawing/2014/main" id="{F83EF7E5-D7D7-2E70-2805-5CB23B86B0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3033" y="1825624"/>
            <a:ext cx="5456902" cy="486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747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69D8-29D0-0E4E-5FEA-D74D35DE970D}"/>
              </a:ext>
            </a:extLst>
          </p:cNvPr>
          <p:cNvSpPr>
            <a:spLocks noGrp="1"/>
          </p:cNvSpPr>
          <p:nvPr>
            <p:ph type="title"/>
          </p:nvPr>
        </p:nvSpPr>
        <p:spPr>
          <a:xfrm>
            <a:off x="907026" y="211395"/>
            <a:ext cx="10515600" cy="594850"/>
          </a:xfrm>
        </p:spPr>
        <p:txBody>
          <a:bodyPr>
            <a:normAutofit fontScale="90000"/>
          </a:bodyPr>
          <a:lstStyle/>
          <a:p>
            <a:r>
              <a:rPr lang="en-IN" b="1" u="sng" dirty="0"/>
              <a:t>Code</a:t>
            </a:r>
          </a:p>
        </p:txBody>
      </p:sp>
      <p:sp>
        <p:nvSpPr>
          <p:cNvPr id="3" name="Content Placeholder 2">
            <a:extLst>
              <a:ext uri="{FF2B5EF4-FFF2-40B4-BE49-F238E27FC236}">
                <a16:creationId xmlns:a16="http://schemas.microsoft.com/office/drawing/2014/main" id="{0B0E9559-76AB-5567-D4C3-DB4D9547B633}"/>
              </a:ext>
            </a:extLst>
          </p:cNvPr>
          <p:cNvSpPr>
            <a:spLocks noGrp="1"/>
          </p:cNvSpPr>
          <p:nvPr>
            <p:ph idx="1"/>
          </p:nvPr>
        </p:nvSpPr>
        <p:spPr>
          <a:xfrm>
            <a:off x="838200" y="1032388"/>
            <a:ext cx="10515600" cy="5614218"/>
          </a:xfrm>
        </p:spPr>
        <p:txBody>
          <a:bodyPr>
            <a:noAutofit/>
          </a:bodyPr>
          <a:lstStyle/>
          <a:p>
            <a:pPr marL="114300" marR="0" indent="-342900">
              <a:buFont typeface="+mj-lt"/>
              <a:buAutoNum type="arabicPeriod"/>
            </a:pPr>
            <a:r>
              <a:rPr lang="en-IN" sz="1900" b="1" dirty="0">
                <a:solidFill>
                  <a:srgbClr val="7F0055"/>
                </a:solidFill>
                <a:effectLst/>
                <a:latin typeface="Courier New" panose="02070309020205020404" pitchFamily="49" charset="0"/>
              </a:rPr>
              <a:t>import</a:t>
            </a:r>
            <a:r>
              <a:rPr lang="en-IN" sz="1900" b="1" dirty="0">
                <a:solidFill>
                  <a:srgbClr val="000000"/>
                </a:solidFill>
                <a:effectLst/>
                <a:latin typeface="Courier New" panose="02070309020205020404" pitchFamily="49" charset="0"/>
              </a:rPr>
              <a:t> </a:t>
            </a:r>
            <a:r>
              <a:rPr lang="en-IN" sz="1900" b="1" dirty="0" err="1">
                <a:solidFill>
                  <a:srgbClr val="000000"/>
                </a:solidFill>
                <a:effectLst/>
                <a:latin typeface="Courier New" panose="02070309020205020404" pitchFamily="49" charset="0"/>
              </a:rPr>
              <a:t>java.util.ArrayList</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7F0055"/>
                </a:solidFill>
                <a:effectLst/>
                <a:latin typeface="Courier New" panose="02070309020205020404" pitchFamily="49" charset="0"/>
              </a:rPr>
              <a:t>import</a:t>
            </a:r>
            <a:r>
              <a:rPr lang="en-IN" sz="1900" b="1" dirty="0">
                <a:solidFill>
                  <a:srgbClr val="000000"/>
                </a:solidFill>
                <a:effectLst/>
                <a:latin typeface="Courier New" panose="02070309020205020404" pitchFamily="49" charset="0"/>
              </a:rPr>
              <a:t> </a:t>
            </a:r>
            <a:r>
              <a:rPr lang="en-IN" sz="1900" b="1" dirty="0" err="1">
                <a:solidFill>
                  <a:srgbClr val="000000"/>
                </a:solidFill>
                <a:effectLst/>
                <a:latin typeface="Courier New" panose="02070309020205020404" pitchFamily="49" charset="0"/>
              </a:rPr>
              <a:t>java.util.LinkedList</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7F0055"/>
                </a:solidFill>
                <a:effectLst/>
                <a:latin typeface="Courier New" panose="02070309020205020404" pitchFamily="49" charset="0"/>
              </a:rPr>
              <a:t>import</a:t>
            </a:r>
            <a:r>
              <a:rPr lang="en-IN" sz="1900" b="1" dirty="0">
                <a:solidFill>
                  <a:srgbClr val="000000"/>
                </a:solidFill>
                <a:effectLst/>
                <a:latin typeface="Courier New" panose="02070309020205020404" pitchFamily="49" charset="0"/>
              </a:rPr>
              <a:t> </a:t>
            </a:r>
            <a:r>
              <a:rPr lang="en-IN" sz="1900" b="1" dirty="0" err="1">
                <a:solidFill>
                  <a:srgbClr val="000000"/>
                </a:solidFill>
                <a:effectLst/>
                <a:latin typeface="Courier New" panose="02070309020205020404" pitchFamily="49" charset="0"/>
              </a:rPr>
              <a:t>java.util.Queue</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7F0055"/>
                </a:solidFill>
                <a:effectLst/>
                <a:latin typeface="Courier New" panose="02070309020205020404" pitchFamily="49" charset="0"/>
              </a:rPr>
              <a:t>import</a:t>
            </a:r>
            <a:r>
              <a:rPr lang="en-IN" sz="1900" b="1" dirty="0">
                <a:solidFill>
                  <a:srgbClr val="000000"/>
                </a:solidFill>
                <a:effectLst/>
                <a:latin typeface="Courier New" panose="02070309020205020404" pitchFamily="49" charset="0"/>
              </a:rPr>
              <a:t> </a:t>
            </a:r>
            <a:r>
              <a:rPr lang="en-IN" sz="1900" b="1" dirty="0" err="1">
                <a:solidFill>
                  <a:srgbClr val="000000"/>
                </a:solidFill>
                <a:effectLst/>
                <a:latin typeface="Courier New" panose="02070309020205020404" pitchFamily="49" charset="0"/>
              </a:rPr>
              <a:t>java.util.Scanner</a:t>
            </a:r>
            <a:r>
              <a:rPr lang="en-IN" sz="1900" b="1" dirty="0">
                <a:solidFill>
                  <a:srgbClr val="000000"/>
                </a:solidFill>
                <a:effectLst/>
                <a:latin typeface="Courier New" panose="02070309020205020404" pitchFamily="49" charset="0"/>
              </a:rPr>
              <a:t>;</a:t>
            </a:r>
            <a:br>
              <a:rPr lang="en-IN" sz="1900" b="1" dirty="0">
                <a:solidFill>
                  <a:srgbClr val="000000"/>
                </a:solidFill>
                <a:effectLst/>
                <a:latin typeface="Courier New" panose="02070309020205020404" pitchFamily="49" charset="0"/>
              </a:rPr>
            </a:br>
            <a:endParaRPr lang="en-IN" sz="1900" b="1" dirty="0">
              <a:solidFill>
                <a:srgbClr val="000000"/>
              </a:solidFill>
              <a:effectLst/>
              <a:latin typeface="Courier New" panose="02070309020205020404" pitchFamily="49" charset="0"/>
            </a:endParaRPr>
          </a:p>
          <a:p>
            <a:pPr marL="114300" marR="0" indent="-342900">
              <a:buFont typeface="+mj-lt"/>
              <a:buAutoNum type="arabicPeriod"/>
            </a:pPr>
            <a:r>
              <a:rPr lang="en-IN" sz="1900" b="1" dirty="0">
                <a:solidFill>
                  <a:srgbClr val="7F0055"/>
                </a:solidFill>
                <a:effectLst/>
                <a:latin typeface="Courier New" panose="02070309020205020404" pitchFamily="49" charset="0"/>
              </a:rPr>
              <a:t>public</a:t>
            </a:r>
            <a:r>
              <a:rPr lang="en-IN" sz="1900" b="1" dirty="0">
                <a:solidFill>
                  <a:srgbClr val="000000"/>
                </a:solidFill>
                <a:effectLst/>
                <a:latin typeface="Courier New" panose="02070309020205020404" pitchFamily="49" charset="0"/>
              </a:rPr>
              <a:t> </a:t>
            </a:r>
            <a:r>
              <a:rPr lang="en-IN" sz="1900" b="1" dirty="0">
                <a:solidFill>
                  <a:srgbClr val="7F0055"/>
                </a:solidFill>
                <a:effectLst/>
                <a:latin typeface="Courier New" panose="02070309020205020404" pitchFamily="49" charset="0"/>
              </a:rPr>
              <a:t>class</a:t>
            </a:r>
            <a:r>
              <a:rPr lang="en-IN" sz="1900" b="1" dirty="0">
                <a:solidFill>
                  <a:srgbClr val="000000"/>
                </a:solidFill>
                <a:effectLst/>
                <a:latin typeface="Courier New" panose="02070309020205020404" pitchFamily="49" charset="0"/>
              </a:rPr>
              <a:t> </a:t>
            </a:r>
            <a:r>
              <a:rPr lang="en-IN" sz="1900" b="1" dirty="0" err="1">
                <a:solidFill>
                  <a:srgbClr val="000000"/>
                </a:solidFill>
                <a:effectLst/>
                <a:latin typeface="Courier New" panose="02070309020205020404" pitchFamily="49" charset="0"/>
              </a:rPr>
              <a:t>Boundary_Traversal</a:t>
            </a:r>
            <a:r>
              <a:rPr lang="en-IN" sz="1900" b="1" dirty="0">
                <a:solidFill>
                  <a:srgbClr val="000000"/>
                </a:solidFill>
                <a:effectLst/>
                <a:latin typeface="Courier New" panose="02070309020205020404" pitchFamily="49" charset="0"/>
              </a:rPr>
              <a:t> {</a:t>
            </a:r>
          </a:p>
          <a:p>
            <a:pPr marL="114300" marR="0" indent="-342900">
              <a:buFont typeface="+mj-lt"/>
              <a:buAutoNum type="arabicPeriod"/>
            </a:pPr>
            <a:r>
              <a:rPr lang="en-IN" sz="1900" b="1" dirty="0">
                <a:solidFill>
                  <a:srgbClr val="7F0055"/>
                </a:solidFill>
                <a:effectLst/>
                <a:latin typeface="Courier New" panose="02070309020205020404" pitchFamily="49" charset="0"/>
              </a:rPr>
              <a:t>static</a:t>
            </a:r>
            <a:r>
              <a:rPr lang="en-IN" sz="1900" b="1" dirty="0">
                <a:solidFill>
                  <a:srgbClr val="000000"/>
                </a:solidFill>
                <a:effectLst/>
                <a:latin typeface="Courier New" panose="02070309020205020404" pitchFamily="49" charset="0"/>
              </a:rPr>
              <a:t> </a:t>
            </a:r>
            <a:r>
              <a:rPr lang="en-IN" sz="1900" b="1" dirty="0">
                <a:solidFill>
                  <a:srgbClr val="7F0055"/>
                </a:solidFill>
                <a:effectLst/>
                <a:latin typeface="Courier New" panose="02070309020205020404" pitchFamily="49" charset="0"/>
              </a:rPr>
              <a:t>class</a:t>
            </a:r>
            <a:r>
              <a:rPr lang="en-IN" sz="1900" b="1" dirty="0">
                <a:solidFill>
                  <a:srgbClr val="000000"/>
                </a:solidFill>
                <a:effectLst/>
                <a:latin typeface="Courier New" panose="02070309020205020404" pitchFamily="49" charset="0"/>
              </a:rPr>
              <a:t> Node {</a:t>
            </a:r>
          </a:p>
          <a:p>
            <a:pPr marL="114300" marR="0" indent="-342900">
              <a:buFont typeface="+mj-lt"/>
              <a:buAutoNum type="arabicPeriod"/>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0000C0"/>
                </a:solidFill>
                <a:effectLst/>
                <a:latin typeface="Courier New" panose="02070309020205020404" pitchFamily="49" charset="0"/>
              </a:rPr>
              <a:t>data</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000000"/>
                </a:solidFill>
                <a:effectLst/>
                <a:latin typeface="Courier New" panose="02070309020205020404" pitchFamily="49" charset="0"/>
              </a:rPr>
              <a:t>Node </a:t>
            </a:r>
            <a:r>
              <a:rPr lang="en-IN" sz="1900" b="1" dirty="0">
                <a:solidFill>
                  <a:srgbClr val="0000C0"/>
                </a:solidFill>
                <a:effectLst/>
                <a:latin typeface="Courier New" panose="02070309020205020404" pitchFamily="49" charset="0"/>
              </a:rPr>
              <a:t>left</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000000"/>
                </a:solidFill>
                <a:effectLst/>
                <a:latin typeface="Courier New" panose="02070309020205020404" pitchFamily="49" charset="0"/>
              </a:rPr>
              <a:t>Node </a:t>
            </a:r>
            <a:r>
              <a:rPr lang="en-IN" sz="1900" b="1" dirty="0">
                <a:solidFill>
                  <a:srgbClr val="0000C0"/>
                </a:solidFill>
                <a:effectLst/>
                <a:latin typeface="Courier New" panose="02070309020205020404" pitchFamily="49" charset="0"/>
              </a:rPr>
              <a:t>right</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000000"/>
                </a:solidFill>
                <a:effectLst/>
                <a:latin typeface="Courier New" panose="02070309020205020404" pitchFamily="49" charset="0"/>
              </a:rPr>
              <a:t>Node(</a:t>
            </a: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 {</a:t>
            </a:r>
          </a:p>
          <a:p>
            <a:pPr marL="114300" marR="0" indent="-342900">
              <a:buFont typeface="+mj-lt"/>
              <a:buAutoNum type="arabicPeriod"/>
            </a:pPr>
            <a:r>
              <a:rPr lang="en-IN" sz="1900" b="1" dirty="0">
                <a:solidFill>
                  <a:srgbClr val="0000C0"/>
                </a:solidFill>
                <a:effectLst/>
                <a:latin typeface="Courier New" panose="02070309020205020404" pitchFamily="49" charset="0"/>
              </a:rPr>
              <a:t>data</a:t>
            </a:r>
            <a:r>
              <a:rPr lang="en-IN" sz="1900" b="1" dirty="0">
                <a:solidFill>
                  <a:srgbClr val="000000"/>
                </a:solidFill>
                <a:effectLst/>
                <a:latin typeface="Courier New" panose="02070309020205020404" pitchFamily="49" charset="0"/>
              </a:rPr>
              <a:t> = </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0000C0"/>
                </a:solidFill>
                <a:effectLst/>
                <a:latin typeface="Courier New" panose="02070309020205020404" pitchFamily="49" charset="0"/>
              </a:rPr>
              <a:t>left</a:t>
            </a:r>
            <a:r>
              <a:rPr lang="en-IN" sz="1900" b="1" dirty="0">
                <a:solidFill>
                  <a:srgbClr val="000000"/>
                </a:solidFill>
                <a:effectLst/>
                <a:latin typeface="Courier New" panose="02070309020205020404" pitchFamily="49" charset="0"/>
              </a:rPr>
              <a:t> = </a:t>
            </a:r>
            <a:r>
              <a:rPr lang="en-IN" sz="1900" b="1" dirty="0">
                <a:solidFill>
                  <a:srgbClr val="0000C0"/>
                </a:solidFill>
                <a:effectLst/>
                <a:latin typeface="Courier New" panose="02070309020205020404" pitchFamily="49" charset="0"/>
              </a:rPr>
              <a:t>right</a:t>
            </a:r>
            <a:r>
              <a:rPr lang="en-IN" sz="1900" b="1" dirty="0">
                <a:solidFill>
                  <a:srgbClr val="000000"/>
                </a:solidFill>
                <a:effectLst/>
                <a:latin typeface="Courier New" panose="02070309020205020404" pitchFamily="49" charset="0"/>
              </a:rPr>
              <a:t> = </a:t>
            </a:r>
            <a:r>
              <a:rPr lang="en-IN" sz="1900" b="1" dirty="0">
                <a:solidFill>
                  <a:srgbClr val="7F0055"/>
                </a:solidFill>
                <a:effectLst/>
                <a:latin typeface="Courier New" panose="02070309020205020404" pitchFamily="49" charset="0"/>
              </a:rPr>
              <a:t>null</a:t>
            </a: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000000"/>
                </a:solidFill>
                <a:effectLst/>
                <a:latin typeface="Courier New" panose="02070309020205020404" pitchFamily="49" charset="0"/>
              </a:rPr>
              <a:t>}</a:t>
            </a:r>
          </a:p>
          <a:p>
            <a:pPr marL="114300" marR="0" indent="-342900">
              <a:buFont typeface="+mj-lt"/>
              <a:buAutoNum type="arabicPeriod"/>
            </a:pPr>
            <a:r>
              <a:rPr lang="en-IN" sz="1900" b="1" dirty="0">
                <a:solidFill>
                  <a:srgbClr val="000000"/>
                </a:solidFill>
                <a:effectLst/>
                <a:latin typeface="Courier New" panose="02070309020205020404" pitchFamily="49" charset="0"/>
              </a:rPr>
              <a:t>}</a:t>
            </a:r>
          </a:p>
          <a:p>
            <a:pPr marL="514350" indent="-514350">
              <a:buFont typeface="+mj-lt"/>
              <a:buAutoNum type="arabicPeriod"/>
            </a:pPr>
            <a:endParaRPr lang="en-IN" sz="1900" b="1" dirty="0"/>
          </a:p>
        </p:txBody>
      </p:sp>
    </p:spTree>
    <p:extLst>
      <p:ext uri="{BB962C8B-B14F-4D97-AF65-F5344CB8AC3E}">
        <p14:creationId xmlns:p14="http://schemas.microsoft.com/office/powerpoint/2010/main" val="1622717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5DAEF-7F2A-963D-0912-DC5487ED3CB1}"/>
              </a:ext>
            </a:extLst>
          </p:cNvPr>
          <p:cNvSpPr>
            <a:spLocks noGrp="1"/>
          </p:cNvSpPr>
          <p:nvPr>
            <p:ph sz="half" idx="1"/>
          </p:nvPr>
        </p:nvSpPr>
        <p:spPr>
          <a:xfrm>
            <a:off x="98323" y="186812"/>
            <a:ext cx="5921477" cy="6597445"/>
          </a:xfrm>
        </p:spPr>
        <p:txBody>
          <a:bodyPr>
            <a:noAutofit/>
          </a:bodyPr>
          <a:lstStyle/>
          <a:p>
            <a:pPr marL="114300" marR="0" indent="-342900">
              <a:buFont typeface="+mj-lt"/>
              <a:buAutoNum type="arabicParenR" startAt="16"/>
            </a:pPr>
            <a:r>
              <a:rPr lang="en-IN" sz="1900" b="1" dirty="0">
                <a:solidFill>
                  <a:srgbClr val="7F0055"/>
                </a:solidFill>
                <a:effectLst/>
                <a:latin typeface="Courier New" panose="02070309020205020404" pitchFamily="49" charset="0"/>
              </a:rPr>
              <a:t>static</a:t>
            </a:r>
            <a:r>
              <a:rPr lang="en-IN" sz="1900" b="1" dirty="0">
                <a:solidFill>
                  <a:srgbClr val="000000"/>
                </a:solidFill>
                <a:effectLst/>
                <a:latin typeface="Courier New" panose="02070309020205020404" pitchFamily="49" charset="0"/>
              </a:rPr>
              <a:t> Node </a:t>
            </a:r>
            <a:r>
              <a:rPr lang="en-IN" sz="1900" b="1" i="1" dirty="0">
                <a:solidFill>
                  <a:srgbClr val="0000C0"/>
                </a:solidFill>
                <a:effectLst/>
                <a:latin typeface="Courier New" panose="02070309020205020404" pitchFamily="49" charset="0"/>
              </a:rPr>
              <a:t>root</a:t>
            </a:r>
            <a:r>
              <a:rPr lang="en-IN" sz="1900" b="1" dirty="0">
                <a:solidFill>
                  <a:srgbClr val="000000"/>
                </a:solidFill>
                <a:effectLst/>
                <a:latin typeface="Courier New" panose="02070309020205020404" pitchFamily="49" charset="0"/>
              </a:rPr>
              <a:t>;</a:t>
            </a:r>
          </a:p>
          <a:p>
            <a:pPr marL="114300" marR="0" indent="-342900">
              <a:buFont typeface="+mj-lt"/>
              <a:buAutoNum type="arabicParenR" startAt="16"/>
            </a:pPr>
            <a:r>
              <a:rPr lang="en-IN" sz="1900" b="1" dirty="0">
                <a:solidFill>
                  <a:srgbClr val="7F0055"/>
                </a:solidFill>
                <a:effectLst/>
                <a:latin typeface="Courier New" panose="02070309020205020404" pitchFamily="49" charset="0"/>
              </a:rPr>
              <a:t>static</a:t>
            </a:r>
            <a:r>
              <a:rPr lang="en-IN" sz="1900" b="1" dirty="0">
                <a:solidFill>
                  <a:srgbClr val="000000"/>
                </a:solidFill>
                <a:effectLst/>
                <a:latin typeface="Courier New" panose="02070309020205020404" pitchFamily="49" charset="0"/>
              </a:rPr>
              <a:t> </a:t>
            </a:r>
            <a:r>
              <a:rPr lang="en-IN" sz="1900" b="1" dirty="0">
                <a:solidFill>
                  <a:srgbClr val="7F0055"/>
                </a:solidFill>
                <a:effectLst/>
                <a:latin typeface="Courier New" panose="02070309020205020404" pitchFamily="49" charset="0"/>
              </a:rPr>
              <a:t>void</a:t>
            </a:r>
            <a:r>
              <a:rPr lang="en-IN" sz="1900" b="1" dirty="0">
                <a:solidFill>
                  <a:srgbClr val="000000"/>
                </a:solidFill>
                <a:effectLst/>
                <a:latin typeface="Courier New" panose="02070309020205020404" pitchFamily="49" charset="0"/>
              </a:rPr>
              <a:t> create() {</a:t>
            </a:r>
          </a:p>
          <a:p>
            <a:pPr marL="114300" marR="0" indent="-342900">
              <a:buFont typeface="+mj-lt"/>
              <a:buAutoNum type="arabicParenR" startAt="16"/>
            </a:pPr>
            <a:r>
              <a:rPr lang="en-IN" sz="1900" b="1" dirty="0">
                <a:solidFill>
                  <a:srgbClr val="000000"/>
                </a:solidFill>
                <a:effectLst/>
                <a:latin typeface="Courier New" panose="02070309020205020404" pitchFamily="49" charset="0"/>
              </a:rPr>
              <a:t>Queue&lt;Node&gt; </a:t>
            </a:r>
            <a:r>
              <a:rPr lang="en-IN" sz="1900" b="1" dirty="0">
                <a:solidFill>
                  <a:srgbClr val="6A3E3E"/>
                </a:solidFill>
                <a:effectLst/>
                <a:latin typeface="Courier New" panose="02070309020205020404" pitchFamily="49" charset="0"/>
              </a:rPr>
              <a:t>q</a:t>
            </a:r>
            <a:r>
              <a:rPr lang="en-IN" sz="1900" b="1" dirty="0">
                <a:solidFill>
                  <a:srgbClr val="000000"/>
                </a:solidFill>
                <a:effectLst/>
                <a:latin typeface="Courier New" panose="02070309020205020404" pitchFamily="49" charset="0"/>
              </a:rPr>
              <a:t> = </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LinkedList&lt;&gt;();</a:t>
            </a:r>
          </a:p>
          <a:p>
            <a:pPr marL="114300" marR="0" indent="-342900">
              <a:buFont typeface="+mj-lt"/>
              <a:buAutoNum type="arabicParenR" startAt="16"/>
            </a:pPr>
            <a:r>
              <a:rPr lang="en-IN" sz="1900" b="1" dirty="0">
                <a:solidFill>
                  <a:srgbClr val="000000"/>
                </a:solidFill>
                <a:effectLst/>
                <a:latin typeface="Courier New" panose="02070309020205020404" pitchFamily="49" charset="0"/>
              </a:rPr>
              <a:t>Scanner </a:t>
            </a:r>
            <a:r>
              <a:rPr lang="en-IN" sz="1900" b="1" u="sng" dirty="0" err="1">
                <a:solidFill>
                  <a:srgbClr val="6A3E3E"/>
                </a:solidFill>
                <a:effectLst/>
                <a:latin typeface="Courier New" panose="02070309020205020404" pitchFamily="49" charset="0"/>
              </a:rPr>
              <a:t>sc</a:t>
            </a:r>
            <a:r>
              <a:rPr lang="en-IN" sz="1900" b="1" dirty="0">
                <a:solidFill>
                  <a:srgbClr val="000000"/>
                </a:solidFill>
                <a:effectLst/>
                <a:latin typeface="Courier New" panose="02070309020205020404" pitchFamily="49" charset="0"/>
              </a:rPr>
              <a:t> = </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Scanner(System.</a:t>
            </a:r>
            <a:r>
              <a:rPr lang="en-IN" sz="1900" b="1" i="1" dirty="0">
                <a:solidFill>
                  <a:srgbClr val="0000C0"/>
                </a:solidFill>
                <a:effectLst/>
                <a:latin typeface="Courier New" panose="02070309020205020404" pitchFamily="49" charset="0"/>
              </a:rPr>
              <a:t>in</a:t>
            </a:r>
            <a:r>
              <a:rPr lang="en-IN" sz="1900" b="1" dirty="0">
                <a:solidFill>
                  <a:srgbClr val="000000"/>
                </a:solidFill>
                <a:effectLst/>
                <a:latin typeface="Courier New" panose="02070309020205020404" pitchFamily="49" charset="0"/>
              </a:rPr>
              <a:t>); </a:t>
            </a:r>
          </a:p>
          <a:p>
            <a:pPr marL="114300" marR="0" indent="-342900">
              <a:buFont typeface="+mj-lt"/>
              <a:buAutoNum type="arabicParenR" startAt="16"/>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 = </a:t>
            </a:r>
            <a:r>
              <a:rPr lang="en-IN" sz="1900" b="1" dirty="0" err="1">
                <a:solidFill>
                  <a:srgbClr val="6A3E3E"/>
                </a:solidFill>
                <a:effectLst/>
                <a:latin typeface="Courier New" panose="02070309020205020404" pitchFamily="49" charset="0"/>
              </a:rPr>
              <a:t>sc</a:t>
            </a:r>
            <a:r>
              <a:rPr lang="en-IN" sz="1900" b="1" dirty="0" err="1">
                <a:solidFill>
                  <a:srgbClr val="000000"/>
                </a:solidFill>
                <a:effectLst/>
                <a:latin typeface="Courier New" panose="02070309020205020404" pitchFamily="49" charset="0"/>
              </a:rPr>
              <a:t>.nextInt</a:t>
            </a:r>
            <a:r>
              <a:rPr lang="en-IN" sz="1900" b="1" dirty="0">
                <a:solidFill>
                  <a:srgbClr val="000000"/>
                </a:solidFill>
                <a:effectLst/>
                <a:latin typeface="Courier New" panose="02070309020205020404" pitchFamily="49" charset="0"/>
              </a:rPr>
              <a:t>();</a:t>
            </a:r>
            <a:br>
              <a:rPr lang="en-IN" sz="1900" b="1" dirty="0">
                <a:solidFill>
                  <a:srgbClr val="000000"/>
                </a:solidFill>
                <a:effectLst/>
                <a:latin typeface="Courier New" panose="02070309020205020404" pitchFamily="49" charset="0"/>
              </a:rPr>
            </a:br>
            <a:endParaRPr lang="en-IN" sz="1900" b="1" dirty="0">
              <a:solidFill>
                <a:srgbClr val="000000"/>
              </a:solidFill>
              <a:effectLst/>
              <a:latin typeface="Courier New" panose="02070309020205020404" pitchFamily="49" charset="0"/>
            </a:endParaRPr>
          </a:p>
          <a:p>
            <a:pPr marL="114300" marR="0" indent="-342900">
              <a:buFont typeface="+mj-lt"/>
              <a:buAutoNum type="arabicParenR" startAt="16"/>
            </a:pPr>
            <a:r>
              <a:rPr lang="en-IN" sz="1900" b="1" dirty="0">
                <a:solidFill>
                  <a:srgbClr val="7F0055"/>
                </a:solidFill>
                <a:effectLst/>
                <a:latin typeface="Courier New" panose="02070309020205020404" pitchFamily="49" charset="0"/>
              </a:rPr>
              <a:t>if</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 == -1)</a:t>
            </a:r>
          </a:p>
          <a:p>
            <a:pPr marL="114300" marR="0" indent="-342900">
              <a:buFont typeface="+mj-lt"/>
              <a:buAutoNum type="arabicParenR" startAt="16"/>
            </a:pPr>
            <a:r>
              <a:rPr lang="en-IN" sz="1900" b="1" dirty="0">
                <a:solidFill>
                  <a:srgbClr val="7F0055"/>
                </a:solidFill>
                <a:effectLst/>
                <a:latin typeface="Courier New" panose="02070309020205020404" pitchFamily="49" charset="0"/>
              </a:rPr>
              <a:t>return</a:t>
            </a:r>
            <a:r>
              <a:rPr lang="en-IN" sz="1900" b="1" dirty="0">
                <a:solidFill>
                  <a:srgbClr val="000000"/>
                </a:solidFill>
                <a:effectLst/>
                <a:latin typeface="Courier New" panose="02070309020205020404" pitchFamily="49" charset="0"/>
              </a:rPr>
              <a:t>;</a:t>
            </a:r>
            <a:br>
              <a:rPr lang="en-IN" sz="1900" b="1" dirty="0">
                <a:solidFill>
                  <a:srgbClr val="000000"/>
                </a:solidFill>
                <a:effectLst/>
                <a:latin typeface="Courier New" panose="02070309020205020404" pitchFamily="49" charset="0"/>
              </a:rPr>
            </a:br>
            <a:endParaRPr lang="en-IN" sz="1900" b="1" dirty="0">
              <a:solidFill>
                <a:srgbClr val="000000"/>
              </a:solidFill>
              <a:effectLst/>
              <a:latin typeface="Courier New" panose="02070309020205020404" pitchFamily="49" charset="0"/>
            </a:endParaRPr>
          </a:p>
          <a:p>
            <a:pPr marL="114300" marR="0" indent="-342900">
              <a:buFont typeface="+mj-lt"/>
              <a:buAutoNum type="arabicParenR" startAt="16"/>
            </a:pPr>
            <a:r>
              <a:rPr lang="en-IN" sz="1900" b="1" i="1" dirty="0">
                <a:solidFill>
                  <a:srgbClr val="0000C0"/>
                </a:solidFill>
                <a:effectLst/>
                <a:latin typeface="Courier New" panose="02070309020205020404" pitchFamily="49" charset="0"/>
              </a:rPr>
              <a:t>root</a:t>
            </a:r>
            <a:r>
              <a:rPr lang="en-IN" sz="1900" b="1" dirty="0">
                <a:solidFill>
                  <a:srgbClr val="000000"/>
                </a:solidFill>
                <a:effectLst/>
                <a:latin typeface="Courier New" panose="02070309020205020404" pitchFamily="49" charset="0"/>
              </a:rPr>
              <a:t> = </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Node(</a:t>
            </a:r>
            <a:r>
              <a:rPr lang="en-IN" sz="1900" b="1" dirty="0">
                <a:solidFill>
                  <a:srgbClr val="6A3E3E"/>
                </a:solidFill>
                <a:effectLst/>
                <a:latin typeface="Courier New" panose="02070309020205020404" pitchFamily="49" charset="0"/>
              </a:rPr>
              <a:t>n</a:t>
            </a:r>
            <a:r>
              <a:rPr lang="en-IN" sz="1900" b="1" dirty="0">
                <a:solidFill>
                  <a:srgbClr val="000000"/>
                </a:solidFill>
                <a:effectLst/>
                <a:latin typeface="Courier New" panose="02070309020205020404" pitchFamily="49" charset="0"/>
              </a:rPr>
              <a:t>);</a:t>
            </a:r>
          </a:p>
          <a:p>
            <a:pPr marL="114300" marR="0" indent="-342900">
              <a:buFont typeface="+mj-lt"/>
              <a:buAutoNum type="arabicParenR" startAt="16"/>
            </a:pP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.add</a:t>
            </a:r>
            <a:r>
              <a:rPr lang="en-IN" sz="1900" b="1" dirty="0">
                <a:solidFill>
                  <a:srgbClr val="000000"/>
                </a:solidFill>
                <a:effectLst/>
                <a:latin typeface="Courier New" panose="02070309020205020404" pitchFamily="49" charset="0"/>
              </a:rPr>
              <a:t>(</a:t>
            </a:r>
            <a:r>
              <a:rPr lang="en-IN" sz="1900" b="1" i="1" dirty="0">
                <a:solidFill>
                  <a:srgbClr val="0000C0"/>
                </a:solidFill>
                <a:effectLst/>
                <a:latin typeface="Courier New" panose="02070309020205020404" pitchFamily="49" charset="0"/>
              </a:rPr>
              <a:t>root</a:t>
            </a:r>
            <a:r>
              <a:rPr lang="en-IN" sz="1900" b="1" dirty="0">
                <a:solidFill>
                  <a:srgbClr val="000000"/>
                </a:solidFill>
                <a:effectLst/>
                <a:latin typeface="Courier New" panose="02070309020205020404" pitchFamily="49" charset="0"/>
              </a:rPr>
              <a:t>);</a:t>
            </a:r>
          </a:p>
          <a:p>
            <a:pPr marL="114300" marR="0" indent="-342900">
              <a:buFont typeface="+mj-lt"/>
              <a:buAutoNum type="arabicParenR" startAt="16"/>
            </a:pPr>
            <a:r>
              <a:rPr lang="en-IN" sz="1900" b="1" dirty="0">
                <a:solidFill>
                  <a:srgbClr val="7F0055"/>
                </a:solidFill>
                <a:effectLst/>
                <a:latin typeface="Courier New" panose="02070309020205020404" pitchFamily="49" charset="0"/>
              </a:rPr>
              <a:t>while</a:t>
            </a:r>
            <a:r>
              <a:rPr lang="en-IN" sz="1900" b="1" dirty="0">
                <a:solidFill>
                  <a:srgbClr val="000000"/>
                </a:solidFill>
                <a:effectLst/>
                <a:latin typeface="Courier New" panose="02070309020205020404" pitchFamily="49" charset="0"/>
              </a:rPr>
              <a:t> (!</a:t>
            </a: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.isEmpty</a:t>
            </a:r>
            <a:r>
              <a:rPr lang="en-IN" sz="1900" b="1" dirty="0">
                <a:solidFill>
                  <a:srgbClr val="000000"/>
                </a:solidFill>
                <a:effectLst/>
                <a:latin typeface="Courier New" panose="02070309020205020404" pitchFamily="49" charset="0"/>
              </a:rPr>
              <a:t>()) {</a:t>
            </a:r>
          </a:p>
          <a:p>
            <a:pPr marL="114300" marR="0" indent="-342900">
              <a:buFont typeface="+mj-lt"/>
              <a:buAutoNum type="arabicParenR" startAt="16"/>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curr</a:t>
            </a:r>
            <a:r>
              <a:rPr lang="en-IN" sz="1900" b="1" dirty="0">
                <a:solidFill>
                  <a:srgbClr val="000000"/>
                </a:solidFill>
                <a:effectLst/>
                <a:latin typeface="Courier New" panose="02070309020205020404" pitchFamily="49" charset="0"/>
              </a:rPr>
              <a:t> = </a:t>
            </a: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.poll</a:t>
            </a:r>
            <a:r>
              <a:rPr lang="en-IN" sz="1900" b="1" dirty="0">
                <a:solidFill>
                  <a:srgbClr val="000000"/>
                </a:solidFill>
                <a:effectLst/>
                <a:latin typeface="Courier New" panose="02070309020205020404" pitchFamily="49" charset="0"/>
              </a:rPr>
              <a:t>();</a:t>
            </a:r>
          </a:p>
          <a:p>
            <a:pPr marL="114300" marR="0" indent="-342900">
              <a:buFont typeface="+mj-lt"/>
              <a:buAutoNum type="arabicParenR" startAt="16"/>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l</a:t>
            </a:r>
            <a:r>
              <a:rPr lang="en-IN" sz="1900" b="1" dirty="0">
                <a:solidFill>
                  <a:srgbClr val="000000"/>
                </a:solidFill>
                <a:effectLst/>
                <a:latin typeface="Courier New" panose="02070309020205020404" pitchFamily="49" charset="0"/>
              </a:rPr>
              <a:t> = </a:t>
            </a:r>
            <a:r>
              <a:rPr lang="en-IN" sz="1900" b="1" dirty="0" err="1">
                <a:solidFill>
                  <a:srgbClr val="6A3E3E"/>
                </a:solidFill>
                <a:effectLst/>
                <a:latin typeface="Courier New" panose="02070309020205020404" pitchFamily="49" charset="0"/>
              </a:rPr>
              <a:t>sc</a:t>
            </a:r>
            <a:r>
              <a:rPr lang="en-IN" sz="1900" b="1" dirty="0" err="1">
                <a:solidFill>
                  <a:srgbClr val="000000"/>
                </a:solidFill>
                <a:effectLst/>
                <a:latin typeface="Courier New" panose="02070309020205020404" pitchFamily="49" charset="0"/>
              </a:rPr>
              <a:t>.nextInt</a:t>
            </a:r>
            <a:r>
              <a:rPr lang="en-IN" sz="1900" b="1" dirty="0">
                <a:solidFill>
                  <a:srgbClr val="000000"/>
                </a:solidFill>
                <a:effectLst/>
                <a:latin typeface="Courier New" panose="02070309020205020404" pitchFamily="49" charset="0"/>
              </a:rPr>
              <a:t>();</a:t>
            </a:r>
          </a:p>
          <a:p>
            <a:pPr marL="114300" marR="0" indent="-342900">
              <a:buFont typeface="+mj-lt"/>
              <a:buAutoNum type="arabicParenR" startAt="16"/>
            </a:pPr>
            <a:r>
              <a:rPr lang="en-IN" sz="1900" b="1" dirty="0">
                <a:solidFill>
                  <a:srgbClr val="7F0055"/>
                </a:solidFill>
                <a:effectLst/>
                <a:latin typeface="Courier New" panose="02070309020205020404" pitchFamily="49" charset="0"/>
              </a:rPr>
              <a:t>if</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l</a:t>
            </a:r>
            <a:r>
              <a:rPr lang="en-IN" sz="1900" b="1" dirty="0">
                <a:solidFill>
                  <a:srgbClr val="000000"/>
                </a:solidFill>
                <a:effectLst/>
                <a:latin typeface="Courier New" panose="02070309020205020404" pitchFamily="49" charset="0"/>
              </a:rPr>
              <a:t> != -1) {</a:t>
            </a:r>
          </a:p>
          <a:p>
            <a:pPr marL="514350" indent="-514350">
              <a:buFont typeface="+mj-lt"/>
              <a:buAutoNum type="arabicParenR" startAt="16"/>
            </a:pPr>
            <a:endParaRPr lang="en-IN" sz="1900" b="1" dirty="0"/>
          </a:p>
        </p:txBody>
      </p:sp>
      <p:sp>
        <p:nvSpPr>
          <p:cNvPr id="5" name="Content Placeholder 4">
            <a:extLst>
              <a:ext uri="{FF2B5EF4-FFF2-40B4-BE49-F238E27FC236}">
                <a16:creationId xmlns:a16="http://schemas.microsoft.com/office/drawing/2014/main" id="{B3F43A5C-94EE-2024-8561-6C0DA4A87A0D}"/>
              </a:ext>
            </a:extLst>
          </p:cNvPr>
          <p:cNvSpPr>
            <a:spLocks noGrp="1"/>
          </p:cNvSpPr>
          <p:nvPr>
            <p:ph sz="half" idx="2"/>
          </p:nvPr>
        </p:nvSpPr>
        <p:spPr>
          <a:xfrm>
            <a:off x="6172199" y="186813"/>
            <a:ext cx="5449529" cy="5990150"/>
          </a:xfrm>
        </p:spPr>
        <p:txBody>
          <a:bodyPr>
            <a:normAutofit/>
          </a:bodyPr>
          <a:lstStyle/>
          <a:p>
            <a:pPr marL="114300" marR="0" indent="-342900">
              <a:buFont typeface="+mj-lt"/>
              <a:buAutoNum type="arabicParenR" startAt="29"/>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leftNode</a:t>
            </a:r>
            <a:r>
              <a:rPr lang="en-IN" sz="1900" b="1" dirty="0">
                <a:solidFill>
                  <a:srgbClr val="000000"/>
                </a:solidFill>
                <a:effectLst/>
                <a:latin typeface="Courier New" panose="02070309020205020404" pitchFamily="49" charset="0"/>
              </a:rPr>
              <a:t> = </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Node(</a:t>
            </a:r>
            <a:r>
              <a:rPr lang="en-IN" sz="1900" b="1" dirty="0">
                <a:solidFill>
                  <a:srgbClr val="6A3E3E"/>
                </a:solidFill>
                <a:effectLst/>
                <a:latin typeface="Courier New" panose="02070309020205020404" pitchFamily="49" charset="0"/>
              </a:rPr>
              <a:t>l</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err="1">
                <a:solidFill>
                  <a:srgbClr val="6A3E3E"/>
                </a:solidFill>
                <a:effectLst/>
                <a:latin typeface="Courier New" panose="02070309020205020404" pitchFamily="49" charset="0"/>
              </a:rPr>
              <a:t>curr</a:t>
            </a:r>
            <a:r>
              <a:rPr lang="en-IN" sz="1900" b="1" dirty="0" err="1">
                <a:solidFill>
                  <a:srgbClr val="000000"/>
                </a:solidFill>
                <a:effectLst/>
                <a:latin typeface="Courier New" panose="02070309020205020404" pitchFamily="49" charset="0"/>
              </a:rPr>
              <a:t>.</a:t>
            </a:r>
            <a:r>
              <a:rPr lang="en-IN" sz="1900" b="1" dirty="0" err="1">
                <a:solidFill>
                  <a:srgbClr val="0000C0"/>
                </a:solidFill>
                <a:effectLst/>
                <a:latin typeface="Courier New" panose="02070309020205020404" pitchFamily="49" charset="0"/>
              </a:rPr>
              <a:t>left</a:t>
            </a:r>
            <a:r>
              <a:rPr lang="en-IN" sz="1900" b="1" dirty="0">
                <a:solidFill>
                  <a:srgbClr val="000000"/>
                </a:solidFill>
                <a:effectLst/>
                <a:latin typeface="Courier New" panose="02070309020205020404" pitchFamily="49" charset="0"/>
              </a:rPr>
              <a:t> = </a:t>
            </a:r>
            <a:r>
              <a:rPr lang="en-IN" sz="1900" b="1" dirty="0" err="1">
                <a:solidFill>
                  <a:srgbClr val="6A3E3E"/>
                </a:solidFill>
                <a:effectLst/>
                <a:latin typeface="Courier New" panose="02070309020205020404" pitchFamily="49" charset="0"/>
              </a:rPr>
              <a:t>leftNode</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.add</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leftNode</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a:solidFill>
                  <a:srgbClr val="7F0055"/>
                </a:solidFill>
                <a:effectLst/>
                <a:latin typeface="Courier New" panose="02070309020205020404" pitchFamily="49" charset="0"/>
              </a:rPr>
              <a:t>int</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r</a:t>
            </a:r>
            <a:r>
              <a:rPr lang="en-IN" sz="1900" b="1" dirty="0">
                <a:solidFill>
                  <a:srgbClr val="000000"/>
                </a:solidFill>
                <a:effectLst/>
                <a:latin typeface="Courier New" panose="02070309020205020404" pitchFamily="49" charset="0"/>
              </a:rPr>
              <a:t> = </a:t>
            </a:r>
            <a:r>
              <a:rPr lang="en-IN" sz="1900" b="1" dirty="0" err="1">
                <a:solidFill>
                  <a:srgbClr val="6A3E3E"/>
                </a:solidFill>
                <a:effectLst/>
                <a:latin typeface="Courier New" panose="02070309020205020404" pitchFamily="49" charset="0"/>
              </a:rPr>
              <a:t>sc</a:t>
            </a:r>
            <a:r>
              <a:rPr lang="en-IN" sz="1900" b="1" dirty="0" err="1">
                <a:solidFill>
                  <a:srgbClr val="000000"/>
                </a:solidFill>
                <a:effectLst/>
                <a:latin typeface="Courier New" panose="02070309020205020404" pitchFamily="49" charset="0"/>
              </a:rPr>
              <a:t>.nextInt</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a:solidFill>
                  <a:srgbClr val="7F0055"/>
                </a:solidFill>
                <a:effectLst/>
                <a:latin typeface="Courier New" panose="02070309020205020404" pitchFamily="49" charset="0"/>
              </a:rPr>
              <a:t>if</a:t>
            </a:r>
            <a:r>
              <a:rPr lang="en-IN" sz="1900" b="1" dirty="0">
                <a:solidFill>
                  <a:srgbClr val="000000"/>
                </a:solidFill>
                <a:effectLst/>
                <a:latin typeface="Courier New" panose="02070309020205020404" pitchFamily="49" charset="0"/>
              </a:rPr>
              <a:t> (</a:t>
            </a:r>
            <a:r>
              <a:rPr lang="en-IN" sz="1900" b="1" dirty="0">
                <a:solidFill>
                  <a:srgbClr val="6A3E3E"/>
                </a:solidFill>
                <a:effectLst/>
                <a:latin typeface="Courier New" panose="02070309020205020404" pitchFamily="49" charset="0"/>
              </a:rPr>
              <a:t>r</a:t>
            </a:r>
            <a:r>
              <a:rPr lang="en-IN" sz="1900" b="1" dirty="0">
                <a:solidFill>
                  <a:srgbClr val="000000"/>
                </a:solidFill>
                <a:effectLst/>
                <a:latin typeface="Courier New" panose="02070309020205020404" pitchFamily="49" charset="0"/>
              </a:rPr>
              <a:t> != -1) {</a:t>
            </a:r>
          </a:p>
          <a:p>
            <a:pPr marL="114300" marR="0" indent="-342900">
              <a:buFont typeface="+mj-lt"/>
              <a:buAutoNum type="arabicParenR" startAt="29"/>
            </a:pPr>
            <a:r>
              <a:rPr lang="en-IN" sz="1900" b="1" dirty="0">
                <a:solidFill>
                  <a:srgbClr val="000000"/>
                </a:solidFill>
                <a:effectLst/>
                <a:latin typeface="Courier New" panose="02070309020205020404" pitchFamily="49" charset="0"/>
              </a:rPr>
              <a:t>Node </a:t>
            </a:r>
            <a:r>
              <a:rPr lang="en-IN" sz="1900" b="1" dirty="0" err="1">
                <a:solidFill>
                  <a:srgbClr val="6A3E3E"/>
                </a:solidFill>
                <a:effectLst/>
                <a:latin typeface="Courier New" panose="02070309020205020404" pitchFamily="49" charset="0"/>
              </a:rPr>
              <a:t>rightNode</a:t>
            </a:r>
            <a:r>
              <a:rPr lang="en-IN" sz="1900" b="1" dirty="0">
                <a:solidFill>
                  <a:srgbClr val="000000"/>
                </a:solidFill>
                <a:effectLst/>
                <a:latin typeface="Courier New" panose="02070309020205020404" pitchFamily="49" charset="0"/>
              </a:rPr>
              <a:t> = </a:t>
            </a:r>
            <a:r>
              <a:rPr lang="en-IN" sz="1900" b="1" dirty="0">
                <a:solidFill>
                  <a:srgbClr val="7F0055"/>
                </a:solidFill>
                <a:effectLst/>
                <a:latin typeface="Courier New" panose="02070309020205020404" pitchFamily="49" charset="0"/>
              </a:rPr>
              <a:t>new</a:t>
            </a:r>
            <a:r>
              <a:rPr lang="en-IN" sz="1900" b="1" dirty="0">
                <a:solidFill>
                  <a:srgbClr val="000000"/>
                </a:solidFill>
                <a:effectLst/>
                <a:latin typeface="Courier New" panose="02070309020205020404" pitchFamily="49" charset="0"/>
              </a:rPr>
              <a:t> Node(</a:t>
            </a:r>
            <a:r>
              <a:rPr lang="en-IN" sz="1900" b="1" dirty="0">
                <a:solidFill>
                  <a:srgbClr val="6A3E3E"/>
                </a:solidFill>
                <a:effectLst/>
                <a:latin typeface="Courier New" panose="02070309020205020404" pitchFamily="49" charset="0"/>
              </a:rPr>
              <a:t>r</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err="1">
                <a:solidFill>
                  <a:srgbClr val="6A3E3E"/>
                </a:solidFill>
                <a:effectLst/>
                <a:latin typeface="Courier New" panose="02070309020205020404" pitchFamily="49" charset="0"/>
              </a:rPr>
              <a:t>curr</a:t>
            </a:r>
            <a:r>
              <a:rPr lang="en-IN" sz="1900" b="1" dirty="0" err="1">
                <a:solidFill>
                  <a:srgbClr val="000000"/>
                </a:solidFill>
                <a:effectLst/>
                <a:latin typeface="Courier New" panose="02070309020205020404" pitchFamily="49" charset="0"/>
              </a:rPr>
              <a:t>.</a:t>
            </a:r>
            <a:r>
              <a:rPr lang="en-IN" sz="1900" b="1" dirty="0" err="1">
                <a:solidFill>
                  <a:srgbClr val="0000C0"/>
                </a:solidFill>
                <a:effectLst/>
                <a:latin typeface="Courier New" panose="02070309020205020404" pitchFamily="49" charset="0"/>
              </a:rPr>
              <a:t>right</a:t>
            </a:r>
            <a:r>
              <a:rPr lang="en-IN" sz="1900" b="1" dirty="0">
                <a:solidFill>
                  <a:srgbClr val="000000"/>
                </a:solidFill>
                <a:effectLst/>
                <a:latin typeface="Courier New" panose="02070309020205020404" pitchFamily="49" charset="0"/>
              </a:rPr>
              <a:t> = </a:t>
            </a:r>
            <a:r>
              <a:rPr lang="en-IN" sz="1900" b="1" dirty="0" err="1">
                <a:solidFill>
                  <a:srgbClr val="6A3E3E"/>
                </a:solidFill>
                <a:effectLst/>
                <a:latin typeface="Courier New" panose="02070309020205020404" pitchFamily="49" charset="0"/>
              </a:rPr>
              <a:t>rightNode</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err="1">
                <a:solidFill>
                  <a:srgbClr val="6A3E3E"/>
                </a:solidFill>
                <a:effectLst/>
                <a:latin typeface="Courier New" panose="02070309020205020404" pitchFamily="49" charset="0"/>
              </a:rPr>
              <a:t>q</a:t>
            </a:r>
            <a:r>
              <a:rPr lang="en-IN" sz="1900" b="1" dirty="0" err="1">
                <a:solidFill>
                  <a:srgbClr val="000000"/>
                </a:solidFill>
                <a:effectLst/>
                <a:latin typeface="Courier New" panose="02070309020205020404" pitchFamily="49" charset="0"/>
              </a:rPr>
              <a:t>.add</a:t>
            </a:r>
            <a:r>
              <a:rPr lang="en-IN" sz="1900" b="1" dirty="0">
                <a:solidFill>
                  <a:srgbClr val="000000"/>
                </a:solidFill>
                <a:effectLst/>
                <a:latin typeface="Courier New" panose="02070309020205020404" pitchFamily="49" charset="0"/>
              </a:rPr>
              <a:t>(</a:t>
            </a:r>
            <a:r>
              <a:rPr lang="en-IN" sz="1900" b="1" dirty="0" err="1">
                <a:solidFill>
                  <a:srgbClr val="6A3E3E"/>
                </a:solidFill>
                <a:effectLst/>
                <a:latin typeface="Courier New" panose="02070309020205020404" pitchFamily="49" charset="0"/>
              </a:rPr>
              <a:t>rightNode</a:t>
            </a: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a:solidFill>
                  <a:srgbClr val="000000"/>
                </a:solidFill>
                <a:effectLst/>
                <a:latin typeface="Courier New" panose="02070309020205020404" pitchFamily="49" charset="0"/>
              </a:rPr>
              <a:t>}</a:t>
            </a:r>
          </a:p>
          <a:p>
            <a:pPr marL="114300" marR="0" indent="-342900">
              <a:buFont typeface="+mj-lt"/>
              <a:buAutoNum type="arabicParenR" startAt="29"/>
            </a:pPr>
            <a:r>
              <a:rPr lang="en-IN" sz="1900" b="1" dirty="0">
                <a:solidFill>
                  <a:srgbClr val="000000"/>
                </a:solidFill>
                <a:effectLst/>
                <a:latin typeface="Courier New" panose="02070309020205020404" pitchFamily="49" charset="0"/>
              </a:rPr>
              <a:t>}</a:t>
            </a:r>
          </a:p>
          <a:p>
            <a:pPr marL="342900" indent="-342900">
              <a:buFont typeface="+mj-lt"/>
              <a:buAutoNum type="arabicParenR" startAt="29"/>
            </a:pPr>
            <a:endParaRPr lang="en-IN" sz="1900" b="1" dirty="0"/>
          </a:p>
        </p:txBody>
      </p:sp>
    </p:spTree>
    <p:extLst>
      <p:ext uri="{BB962C8B-B14F-4D97-AF65-F5344CB8AC3E}">
        <p14:creationId xmlns:p14="http://schemas.microsoft.com/office/powerpoint/2010/main" val="310901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C8386B9-AF7C-9A82-25F0-05A704104E7A}"/>
              </a:ext>
            </a:extLst>
          </p:cNvPr>
          <p:cNvSpPr>
            <a:spLocks noGrp="1"/>
          </p:cNvSpPr>
          <p:nvPr>
            <p:ph idx="1"/>
          </p:nvPr>
        </p:nvSpPr>
        <p:spPr>
          <a:xfrm>
            <a:off x="838200" y="540774"/>
            <a:ext cx="10515600" cy="5636189"/>
          </a:xfrm>
        </p:spPr>
        <p:txBody>
          <a:bodyPr>
            <a:noAutofit/>
          </a:bodyPr>
          <a:lstStyle/>
          <a:p>
            <a:pPr marR="0" indent="-457200">
              <a:buFont typeface="+mj-lt"/>
              <a:buAutoNum type="arabicParenR" startAt="41"/>
            </a:pP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&lt;Integer&gt; </a:t>
            </a:r>
            <a:r>
              <a:rPr lang="en-IN" sz="2200" b="1" dirty="0" err="1">
                <a:solidFill>
                  <a:srgbClr val="000000"/>
                </a:solidFill>
                <a:effectLst/>
                <a:latin typeface="Courier New" panose="02070309020205020404" pitchFamily="49" charset="0"/>
              </a:rPr>
              <a:t>boundaryTraversal</a:t>
            </a:r>
            <a:r>
              <a:rPr lang="en-IN" sz="2200" b="1" dirty="0">
                <a:solidFill>
                  <a:srgbClr val="000000"/>
                </a:solidFill>
                <a:effectLst/>
                <a:latin typeface="Courier New" panose="02070309020205020404" pitchFamily="49" charset="0"/>
              </a:rPr>
              <a:t>(Node </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a:t>
            </a:r>
          </a:p>
          <a:p>
            <a:pPr marR="0" indent="-457200">
              <a:buFont typeface="+mj-lt"/>
              <a:buAutoNum type="arabicParenR" startAt="41"/>
            </a:pP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&lt;Integer&gt;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&lt;&gt;();</a:t>
            </a:r>
          </a:p>
          <a:p>
            <a:pPr marR="0" indent="-457200">
              <a:buFont typeface="+mj-lt"/>
              <a:buAutoNum type="arabicParenR" startAt="41"/>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a:t>
            </a:r>
          </a:p>
          <a:p>
            <a:pPr marR="0" indent="-457200">
              <a:buFont typeface="+mj-lt"/>
              <a:buAutoNum type="arabicParenR" startAt="41"/>
            </a:pPr>
            <a:r>
              <a:rPr lang="en-IN" sz="2200" b="1" dirty="0">
                <a:solidFill>
                  <a:srgbClr val="7F0055"/>
                </a:solidFill>
                <a:effectLst/>
                <a:latin typeface="Courier New" panose="02070309020205020404" pitchFamily="49" charset="0"/>
              </a:rPr>
              <a:t>return</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a:t>
            </a:r>
          </a:p>
          <a:p>
            <a:pPr marR="0" indent="-457200">
              <a:buFont typeface="+mj-lt"/>
              <a:buAutoNum type="arabicParenR" startAt="41"/>
            </a:pPr>
            <a:br>
              <a:rPr lang="en-IN" sz="2200" b="1" dirty="0">
                <a:solidFill>
                  <a:srgbClr val="000000"/>
                </a:solidFill>
                <a:effectLst/>
                <a:latin typeface="Courier New" panose="02070309020205020404" pitchFamily="49" charset="0"/>
              </a:rPr>
            </a:br>
            <a:endParaRPr lang="en-IN" sz="2200" b="1" dirty="0">
              <a:solidFill>
                <a:srgbClr val="000000"/>
              </a:solidFill>
              <a:effectLst/>
              <a:latin typeface="Courier New" panose="02070309020205020404" pitchFamily="49" charset="0"/>
            </a:endParaRPr>
          </a:p>
          <a:p>
            <a:pPr marR="0" indent="-457200">
              <a:buFont typeface="+mj-lt"/>
              <a:buAutoNum type="arabicParenR" startAt="41"/>
            </a:pPr>
            <a:r>
              <a:rPr lang="en-IN" sz="2200" b="1" dirty="0" err="1">
                <a:solidFill>
                  <a:srgbClr val="6A3E3E"/>
                </a:solidFill>
                <a:effectLst/>
                <a:latin typeface="Courier New" panose="02070309020205020404" pitchFamily="49" charset="0"/>
              </a:rPr>
              <a:t>res</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root</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data</a:t>
            </a:r>
            <a:r>
              <a:rPr lang="en-IN" sz="2200" b="1" dirty="0">
                <a:solidFill>
                  <a:srgbClr val="000000"/>
                </a:solidFill>
                <a:effectLst/>
                <a:latin typeface="Courier New" panose="02070309020205020404" pitchFamily="49" charset="0"/>
              </a:rPr>
              <a:t>);</a:t>
            </a:r>
          </a:p>
          <a:p>
            <a:pPr marR="0" indent="-457200">
              <a:buFont typeface="+mj-lt"/>
              <a:buAutoNum type="arabicParenR" startAt="41"/>
            </a:pPr>
            <a:r>
              <a:rPr lang="en-IN" sz="2200" b="1" i="1" dirty="0" err="1">
                <a:solidFill>
                  <a:srgbClr val="000000"/>
                </a:solidFill>
                <a:effectLst/>
                <a:latin typeface="Courier New" panose="02070309020205020404" pitchFamily="49" charset="0"/>
              </a:rPr>
              <a:t>addLeftBoundary</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a:t>
            </a:r>
          </a:p>
          <a:p>
            <a:pPr marR="0" indent="-457200">
              <a:buFont typeface="+mj-lt"/>
              <a:buAutoNum type="arabicParenR" startAt="41"/>
            </a:pPr>
            <a:r>
              <a:rPr lang="en-IN" sz="2200" b="1" i="1" dirty="0" err="1">
                <a:solidFill>
                  <a:srgbClr val="000000"/>
                </a:solidFill>
                <a:effectLst/>
                <a:latin typeface="Courier New" panose="02070309020205020404" pitchFamily="49" charset="0"/>
              </a:rPr>
              <a:t>addLeaves</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a:t>
            </a:r>
          </a:p>
          <a:p>
            <a:pPr marR="0" indent="-457200">
              <a:buFont typeface="+mj-lt"/>
              <a:buAutoNum type="arabicParenR" startAt="41"/>
            </a:pPr>
            <a:r>
              <a:rPr lang="en-IN" sz="2200" b="1" i="1" dirty="0" err="1">
                <a:solidFill>
                  <a:srgbClr val="000000"/>
                </a:solidFill>
                <a:effectLst/>
                <a:latin typeface="Courier New" panose="02070309020205020404" pitchFamily="49" charset="0"/>
              </a:rPr>
              <a:t>addRightBoundary</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a:t>
            </a:r>
          </a:p>
          <a:p>
            <a:pPr marR="0" indent="-457200">
              <a:buFont typeface="+mj-lt"/>
              <a:buAutoNum type="arabicParenR" startAt="41"/>
            </a:pPr>
            <a:r>
              <a:rPr lang="en-IN" sz="2200" b="1" dirty="0">
                <a:solidFill>
                  <a:srgbClr val="7F0055"/>
                </a:solidFill>
                <a:effectLst/>
                <a:latin typeface="Courier New" panose="02070309020205020404" pitchFamily="49" charset="0"/>
              </a:rPr>
              <a:t>return</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a:t>
            </a:r>
          </a:p>
          <a:p>
            <a:pPr marR="0" indent="-457200">
              <a:buFont typeface="+mj-lt"/>
              <a:buAutoNum type="arabicParenR" startAt="41"/>
            </a:pPr>
            <a:r>
              <a:rPr lang="en-IN" sz="2200" b="1" dirty="0">
                <a:solidFill>
                  <a:srgbClr val="000000"/>
                </a:solidFill>
                <a:effectLst/>
                <a:latin typeface="Courier New" panose="02070309020205020404" pitchFamily="49" charset="0"/>
              </a:rPr>
              <a:t>}</a:t>
            </a:r>
          </a:p>
          <a:p>
            <a:pPr marL="457200" indent="-457200">
              <a:buFont typeface="+mj-lt"/>
              <a:buAutoNum type="arabicParenR" startAt="41"/>
            </a:pPr>
            <a:endParaRPr lang="en-IN" sz="2200" b="1" dirty="0"/>
          </a:p>
        </p:txBody>
      </p:sp>
    </p:spTree>
    <p:extLst>
      <p:ext uri="{BB962C8B-B14F-4D97-AF65-F5344CB8AC3E}">
        <p14:creationId xmlns:p14="http://schemas.microsoft.com/office/powerpoint/2010/main" val="2762102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0AAE4-7C73-B71D-1D86-679C08A43D78}"/>
              </a:ext>
            </a:extLst>
          </p:cNvPr>
          <p:cNvSpPr>
            <a:spLocks noGrp="1"/>
          </p:cNvSpPr>
          <p:nvPr>
            <p:ph idx="1"/>
          </p:nvPr>
        </p:nvSpPr>
        <p:spPr>
          <a:xfrm>
            <a:off x="285135" y="511277"/>
            <a:ext cx="11552903" cy="5331389"/>
          </a:xfrm>
        </p:spPr>
        <p:txBody>
          <a:bodyPr>
            <a:noAutofit/>
          </a:bodyPr>
          <a:lstStyle/>
          <a:p>
            <a:pPr marL="114300" marR="0" indent="-342900">
              <a:buFont typeface="+mj-lt"/>
              <a:buAutoNum type="arabicParenR" startAt="52"/>
            </a:pP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addLeftBoundary</a:t>
            </a:r>
            <a:r>
              <a:rPr lang="en-IN" sz="2200" b="1" dirty="0">
                <a:solidFill>
                  <a:srgbClr val="000000"/>
                </a:solidFill>
                <a:effectLst/>
                <a:latin typeface="Courier New" panose="02070309020205020404" pitchFamily="49" charset="0"/>
              </a:rPr>
              <a:t>(Node </a:t>
            </a:r>
            <a:r>
              <a:rPr lang="en-IN" sz="2200" b="1" dirty="0" err="1">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&lt;Integer&gt; </a:t>
            </a:r>
            <a:r>
              <a:rPr lang="en-IN" sz="2200" b="1" dirty="0">
                <a:solidFill>
                  <a:srgbClr val="6A3E3E"/>
                </a:solidFill>
                <a:effectLst/>
                <a:latin typeface="Courier New" panose="02070309020205020404" pitchFamily="49" charset="0"/>
              </a:rPr>
              <a:t>res</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52"/>
            </a:pPr>
            <a:r>
              <a:rPr lang="en-IN" sz="2200" b="1" dirty="0">
                <a:solidFill>
                  <a:srgbClr val="000000"/>
                </a:solidFill>
                <a:effectLst/>
                <a:latin typeface="Courier New" panose="02070309020205020404" pitchFamily="49" charset="0"/>
              </a:rPr>
              <a:t>Node </a:t>
            </a:r>
            <a:r>
              <a:rPr lang="en-IN" sz="2200" b="1" dirty="0" err="1">
                <a:solidFill>
                  <a:srgbClr val="6A3E3E"/>
                </a:solidFill>
                <a:effectLst/>
                <a:latin typeface="Courier New" panose="02070309020205020404" pitchFamily="49" charset="0"/>
              </a:rPr>
              <a:t>curr</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node</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7F0055"/>
                </a:solidFill>
                <a:effectLst/>
                <a:latin typeface="Courier New" panose="02070309020205020404" pitchFamily="49" charset="0"/>
              </a:rPr>
              <a:t>while</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curr</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52"/>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 (!</a:t>
            </a:r>
            <a:r>
              <a:rPr lang="en-IN" sz="2200" b="1" i="1" dirty="0" err="1">
                <a:solidFill>
                  <a:srgbClr val="000000"/>
                </a:solidFill>
                <a:effectLst/>
                <a:latin typeface="Courier New" panose="02070309020205020404" pitchFamily="49" charset="0"/>
              </a:rPr>
              <a:t>isLeaf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curr</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52"/>
            </a:pPr>
            <a:r>
              <a:rPr lang="en-IN" sz="2200" b="1" dirty="0" err="1">
                <a:solidFill>
                  <a:srgbClr val="6A3E3E"/>
                </a:solidFill>
                <a:effectLst/>
                <a:latin typeface="Courier New" panose="02070309020205020404" pitchFamily="49" charset="0"/>
              </a:rPr>
              <a:t>res</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curr</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data</a:t>
            </a: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curr</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null</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52"/>
            </a:pPr>
            <a:r>
              <a:rPr lang="en-IN" sz="2200" b="1" dirty="0" err="1">
                <a:solidFill>
                  <a:srgbClr val="6A3E3E"/>
                </a:solidFill>
                <a:effectLst/>
                <a:latin typeface="Courier New" panose="02070309020205020404" pitchFamily="49" charset="0"/>
              </a:rPr>
              <a:t>curr</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curr</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else</a:t>
            </a:r>
            <a:r>
              <a:rPr lang="en-IN" sz="2200" b="1" dirty="0">
                <a:solidFill>
                  <a:srgbClr val="000000"/>
                </a:solidFill>
                <a:effectLst/>
                <a:latin typeface="Courier New" panose="02070309020205020404" pitchFamily="49" charset="0"/>
              </a:rPr>
              <a:t> {</a:t>
            </a:r>
          </a:p>
          <a:p>
            <a:pPr marL="114300" marR="0" indent="-342900">
              <a:buFont typeface="+mj-lt"/>
              <a:buAutoNum type="arabicParenR" startAt="52"/>
            </a:pPr>
            <a:r>
              <a:rPr lang="en-IN" sz="2200" b="1" dirty="0" err="1">
                <a:solidFill>
                  <a:srgbClr val="6A3E3E"/>
                </a:solidFill>
                <a:effectLst/>
                <a:latin typeface="Courier New" panose="02070309020205020404" pitchFamily="49" charset="0"/>
              </a:rPr>
              <a:t>curr</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curr</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right</a:t>
            </a: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000000"/>
                </a:solidFill>
                <a:effectLst/>
                <a:latin typeface="Courier New" panose="02070309020205020404" pitchFamily="49" charset="0"/>
              </a:rPr>
              <a:t>}</a:t>
            </a:r>
          </a:p>
          <a:p>
            <a:pPr marL="114300" marR="0" indent="-342900">
              <a:buFont typeface="+mj-lt"/>
              <a:buAutoNum type="arabicParenR" startAt="52"/>
            </a:pPr>
            <a:r>
              <a:rPr lang="en-IN" sz="2200" b="1" dirty="0">
                <a:solidFill>
                  <a:srgbClr val="000000"/>
                </a:solidFill>
                <a:effectLst/>
                <a:latin typeface="Courier New" panose="02070309020205020404" pitchFamily="49" charset="0"/>
              </a:rPr>
              <a:t>}</a:t>
            </a:r>
          </a:p>
          <a:p>
            <a:pPr marL="514350" indent="-514350">
              <a:buFont typeface="+mj-lt"/>
              <a:buAutoNum type="arabicParenR" startAt="52"/>
            </a:pPr>
            <a:endParaRPr lang="en-IN" sz="2200" b="1" dirty="0"/>
          </a:p>
        </p:txBody>
      </p:sp>
    </p:spTree>
    <p:extLst>
      <p:ext uri="{BB962C8B-B14F-4D97-AF65-F5344CB8AC3E}">
        <p14:creationId xmlns:p14="http://schemas.microsoft.com/office/powerpoint/2010/main" val="1030272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18CF2-E888-E589-D73A-5C7F56BBB077}"/>
              </a:ext>
            </a:extLst>
          </p:cNvPr>
          <p:cNvSpPr>
            <a:spLocks noGrp="1"/>
          </p:cNvSpPr>
          <p:nvPr>
            <p:ph idx="1"/>
          </p:nvPr>
        </p:nvSpPr>
        <p:spPr>
          <a:xfrm>
            <a:off x="838200" y="98323"/>
            <a:ext cx="10515600" cy="6666271"/>
          </a:xfrm>
        </p:spPr>
        <p:txBody>
          <a:bodyPr>
            <a:normAutofit/>
          </a:bodyPr>
          <a:lstStyle/>
          <a:p>
            <a:pPr marL="114300" marR="0" indent="-342900">
              <a:buFont typeface="+mj-lt"/>
              <a:buAutoNum type="arabicParenR" startAt="65"/>
            </a:pP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addRightBoundary</a:t>
            </a:r>
            <a:r>
              <a:rPr lang="en-IN" sz="2000" b="1" dirty="0">
                <a:solidFill>
                  <a:srgbClr val="000000"/>
                </a:solidFill>
                <a:effectLst/>
                <a:latin typeface="Courier New" panose="02070309020205020404" pitchFamily="49" charset="0"/>
              </a:rPr>
              <a:t>(Node </a:t>
            </a:r>
            <a:r>
              <a:rPr lang="en-IN" sz="2000" b="1" dirty="0" err="1">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&lt;Integer&gt; </a:t>
            </a:r>
            <a:r>
              <a:rPr lang="en-IN" sz="2000" b="1" dirty="0">
                <a:solidFill>
                  <a:srgbClr val="6A3E3E"/>
                </a:solidFill>
                <a:effectLst/>
                <a:latin typeface="Courier New" panose="02070309020205020404" pitchFamily="49" charset="0"/>
              </a:rPr>
              <a:t>res</a:t>
            </a:r>
            <a:r>
              <a:rPr lang="en-IN" sz="2000" b="1" dirty="0">
                <a:solidFill>
                  <a:srgbClr val="000000"/>
                </a:solidFill>
                <a:effectLst/>
                <a:latin typeface="Courier New" panose="02070309020205020404" pitchFamily="49" charset="0"/>
              </a:rPr>
              <a:t>) {</a:t>
            </a:r>
          </a:p>
          <a:p>
            <a:pPr marL="114300" marR="0" indent="-342900">
              <a:buFont typeface="+mj-lt"/>
              <a:buAutoNum type="arabicParenR" startAt="65"/>
            </a:pPr>
            <a:r>
              <a:rPr lang="en-IN" sz="2000" b="1" dirty="0">
                <a:solidFill>
                  <a:srgbClr val="000000"/>
                </a:solidFill>
                <a:effectLst/>
                <a:latin typeface="Courier New" panose="02070309020205020404" pitchFamily="49" charset="0"/>
              </a:rPr>
              <a:t>Node </a:t>
            </a:r>
            <a:r>
              <a:rPr lang="en-IN" sz="2000" b="1" dirty="0" err="1">
                <a:solidFill>
                  <a:srgbClr val="6A3E3E"/>
                </a:solidFill>
                <a:effectLst/>
                <a:latin typeface="Courier New" panose="02070309020205020404" pitchFamily="49" charset="0"/>
              </a:rPr>
              <a:t>curr</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&lt;Integer&gt; </a:t>
            </a:r>
            <a:r>
              <a:rPr lang="en-IN" sz="2000" b="1" dirty="0">
                <a:solidFill>
                  <a:srgbClr val="6A3E3E"/>
                </a:solidFill>
                <a:effectLst/>
                <a:latin typeface="Courier New" panose="02070309020205020404" pitchFamily="49" charset="0"/>
              </a:rPr>
              <a:t>temp</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&lt;&gt;();</a:t>
            </a:r>
          </a:p>
          <a:p>
            <a:pPr marL="114300" marR="0" indent="-342900">
              <a:buFont typeface="+mj-lt"/>
              <a:buAutoNum type="arabicParenR" startAt="65"/>
            </a:pPr>
            <a:r>
              <a:rPr lang="en-IN" sz="2000" b="1" dirty="0">
                <a:solidFill>
                  <a:srgbClr val="7F0055"/>
                </a:solidFill>
                <a:effectLst/>
                <a:latin typeface="Courier New" panose="02070309020205020404" pitchFamily="49" charset="0"/>
              </a:rPr>
              <a:t>while</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curr</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 {</a:t>
            </a:r>
          </a:p>
          <a:p>
            <a:pPr marL="114300" marR="0" indent="-342900">
              <a:buFont typeface="+mj-lt"/>
              <a:buAutoNum type="arabicParenR" startAt="65"/>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i="1" dirty="0" err="1">
                <a:solidFill>
                  <a:srgbClr val="000000"/>
                </a:solidFill>
                <a:effectLst/>
                <a:latin typeface="Courier New" panose="02070309020205020404" pitchFamily="49" charset="0"/>
              </a:rPr>
              <a:t>isLeaf</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curr</a:t>
            </a: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6A3E3E"/>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temp</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curr</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data</a:t>
            </a: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curr</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 </a:t>
            </a:r>
          </a:p>
          <a:p>
            <a:pPr marL="114300" marR="0" indent="-342900">
              <a:buFont typeface="+mj-lt"/>
              <a:buAutoNum type="arabicParenR" startAt="65"/>
            </a:pPr>
            <a:r>
              <a:rPr lang="en-IN" sz="2000" b="1" dirty="0">
                <a:solidFill>
                  <a:srgbClr val="6A3E3E"/>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curr</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curr</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else</a:t>
            </a:r>
            <a:r>
              <a:rPr lang="en-IN" sz="2000" b="1" dirty="0">
                <a:solidFill>
                  <a:srgbClr val="000000"/>
                </a:solidFill>
                <a:effectLst/>
                <a:latin typeface="Courier New" panose="02070309020205020404" pitchFamily="49" charset="0"/>
              </a:rPr>
              <a:t> </a:t>
            </a:r>
          </a:p>
          <a:p>
            <a:pPr marL="114300" marR="0" indent="-342900">
              <a:buFont typeface="+mj-lt"/>
              <a:buAutoNum type="arabicParenR" startAt="65"/>
            </a:pPr>
            <a:r>
              <a:rPr lang="en-IN" sz="2000" b="1" dirty="0">
                <a:solidFill>
                  <a:srgbClr val="6A3E3E"/>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curr</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curr</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left</a:t>
            </a: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temp</a:t>
            </a:r>
            <a:r>
              <a:rPr lang="en-IN" sz="2000" b="1" dirty="0" err="1">
                <a:solidFill>
                  <a:srgbClr val="000000"/>
                </a:solidFill>
                <a:effectLst/>
                <a:latin typeface="Courier New" panose="02070309020205020404" pitchFamily="49" charset="0"/>
              </a:rPr>
              <a:t>.size</a:t>
            </a:r>
            <a:r>
              <a:rPr lang="en-IN" sz="2000" b="1" dirty="0">
                <a:solidFill>
                  <a:srgbClr val="000000"/>
                </a:solidFill>
                <a:effectLst/>
                <a:latin typeface="Courier New" panose="02070309020205020404" pitchFamily="49" charset="0"/>
              </a:rPr>
              <a:t>() - 1;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&gt;= 0;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114300" marR="0" indent="-342900">
              <a:buFont typeface="+mj-lt"/>
              <a:buAutoNum type="arabicParenR" startAt="65"/>
            </a:pPr>
            <a:r>
              <a:rPr lang="en-IN" sz="2000" b="1" dirty="0" err="1">
                <a:solidFill>
                  <a:srgbClr val="6A3E3E"/>
                </a:solidFill>
                <a:effectLst/>
                <a:latin typeface="Courier New" panose="02070309020205020404" pitchFamily="49" charset="0"/>
              </a:rPr>
              <a:t>res</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temp</a:t>
            </a:r>
            <a:r>
              <a:rPr lang="en-IN" sz="2000" b="1" dirty="0" err="1">
                <a:solidFill>
                  <a:srgbClr val="000000"/>
                </a:solidFill>
                <a:effectLst/>
                <a:latin typeface="Courier New" panose="02070309020205020404" pitchFamily="49" charset="0"/>
              </a:rPr>
              <a:t>.get</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000000"/>
                </a:solidFill>
                <a:effectLst/>
                <a:latin typeface="Courier New" panose="02070309020205020404" pitchFamily="49" charset="0"/>
              </a:rPr>
              <a:t>}</a:t>
            </a:r>
          </a:p>
          <a:p>
            <a:pPr marL="114300" marR="0" indent="-342900">
              <a:buFont typeface="+mj-lt"/>
              <a:buAutoNum type="arabicParenR" startAt="65"/>
            </a:pPr>
            <a:r>
              <a:rPr lang="en-IN" sz="2000" b="1" dirty="0">
                <a:solidFill>
                  <a:srgbClr val="000000"/>
                </a:solidFill>
                <a:effectLst/>
                <a:latin typeface="Courier New" panose="02070309020205020404" pitchFamily="49" charset="0"/>
              </a:rPr>
              <a:t>}</a:t>
            </a:r>
          </a:p>
          <a:p>
            <a:pPr marL="514350" indent="-514350">
              <a:buFont typeface="+mj-lt"/>
              <a:buAutoNum type="arabicParenR" startAt="65"/>
            </a:pPr>
            <a:endParaRPr lang="en-IN" sz="2000" b="1" dirty="0"/>
          </a:p>
        </p:txBody>
      </p:sp>
    </p:spTree>
    <p:extLst>
      <p:ext uri="{BB962C8B-B14F-4D97-AF65-F5344CB8AC3E}">
        <p14:creationId xmlns:p14="http://schemas.microsoft.com/office/powerpoint/2010/main" val="1111836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BD1AF-773E-3CAA-8128-443376F1E732}"/>
              </a:ext>
            </a:extLst>
          </p:cNvPr>
          <p:cNvSpPr>
            <a:spLocks noGrp="1"/>
          </p:cNvSpPr>
          <p:nvPr>
            <p:ph idx="1"/>
          </p:nvPr>
        </p:nvSpPr>
        <p:spPr>
          <a:xfrm>
            <a:off x="838200" y="314632"/>
            <a:ext cx="10515600" cy="5862331"/>
          </a:xfrm>
        </p:spPr>
        <p:txBody>
          <a:bodyPr>
            <a:normAutofit/>
          </a:bodyPr>
          <a:lstStyle/>
          <a:p>
            <a:pPr marR="0" indent="-457200">
              <a:buFont typeface="+mj-lt"/>
              <a:buAutoNum type="arabicParenR" startAt="80"/>
            </a:pP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addLeaves</a:t>
            </a:r>
            <a:r>
              <a:rPr lang="en-IN" sz="2000" b="1" dirty="0">
                <a:solidFill>
                  <a:srgbClr val="000000"/>
                </a:solidFill>
                <a:effectLst/>
                <a:latin typeface="Courier New" panose="02070309020205020404" pitchFamily="49" charset="0"/>
              </a:rPr>
              <a:t>(Node </a:t>
            </a:r>
            <a:r>
              <a:rPr lang="en-IN" sz="2000" b="1" dirty="0" err="1">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&lt;Integer&gt; </a:t>
            </a:r>
            <a:r>
              <a:rPr lang="en-IN" sz="2000" b="1" dirty="0">
                <a:solidFill>
                  <a:srgbClr val="6A3E3E"/>
                </a:solidFill>
                <a:effectLst/>
                <a:latin typeface="Courier New" panose="02070309020205020404" pitchFamily="49" charset="0"/>
              </a:rPr>
              <a:t>res</a:t>
            </a:r>
            <a:r>
              <a:rPr lang="en-IN" sz="2000" b="1" dirty="0">
                <a:solidFill>
                  <a:srgbClr val="000000"/>
                </a:solidFill>
                <a:effectLst/>
                <a:latin typeface="Courier New" panose="02070309020205020404" pitchFamily="49" charset="0"/>
              </a:rPr>
              <a:t>) {</a:t>
            </a:r>
          </a:p>
          <a:p>
            <a:pPr marR="0" indent="-457200">
              <a:buFont typeface="+mj-lt"/>
              <a:buAutoNum type="arabicParenR" startAt="80"/>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i="1" dirty="0" err="1">
                <a:solidFill>
                  <a:srgbClr val="000000"/>
                </a:solidFill>
                <a:effectLst/>
                <a:latin typeface="Courier New" panose="02070309020205020404" pitchFamily="49" charset="0"/>
              </a:rPr>
              <a:t>isLeaf</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 {</a:t>
            </a:r>
          </a:p>
          <a:p>
            <a:pPr marR="0" indent="-457200">
              <a:buFont typeface="+mj-lt"/>
              <a:buAutoNum type="arabicParenR" startAt="80"/>
            </a:pPr>
            <a:r>
              <a:rPr lang="en-IN" sz="2000" b="1" dirty="0" err="1">
                <a:solidFill>
                  <a:srgbClr val="6A3E3E"/>
                </a:solidFill>
                <a:effectLst/>
                <a:latin typeface="Courier New" panose="02070309020205020404" pitchFamily="49" charset="0"/>
              </a:rPr>
              <a:t>res</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data</a:t>
            </a: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left</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 {</a:t>
            </a:r>
          </a:p>
          <a:p>
            <a:pPr marR="0" indent="-457200">
              <a:buFont typeface="+mj-lt"/>
              <a:buAutoNum type="arabicParenR" startAt="80"/>
            </a:pPr>
            <a:r>
              <a:rPr lang="en-IN" sz="2000" b="1" i="1" dirty="0" err="1">
                <a:solidFill>
                  <a:srgbClr val="000000"/>
                </a:solidFill>
                <a:effectLst/>
                <a:latin typeface="Courier New" panose="02070309020205020404" pitchFamily="49" charset="0"/>
              </a:rPr>
              <a:t>addLeaves</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left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res</a:t>
            </a: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 {</a:t>
            </a:r>
          </a:p>
          <a:p>
            <a:pPr marR="0" indent="-457200">
              <a:buFont typeface="+mj-lt"/>
              <a:buAutoNum type="arabicParenR" startAt="80"/>
            </a:pPr>
            <a:r>
              <a:rPr lang="en-IN" sz="2000" b="1" i="1" dirty="0" err="1">
                <a:solidFill>
                  <a:srgbClr val="000000"/>
                </a:solidFill>
                <a:effectLst/>
                <a:latin typeface="Courier New" panose="02070309020205020404" pitchFamily="49" charset="0"/>
              </a:rPr>
              <a:t>addLeaves</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res</a:t>
            </a: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000000"/>
                </a:solidFill>
                <a:effectLst/>
                <a:latin typeface="Courier New" panose="02070309020205020404" pitchFamily="49" charset="0"/>
              </a:rPr>
              <a:t>}</a:t>
            </a:r>
          </a:p>
          <a:p>
            <a:pPr marR="0" indent="-457200">
              <a:buFont typeface="+mj-lt"/>
              <a:buAutoNum type="arabicParenR" startAt="80"/>
            </a:pPr>
            <a:r>
              <a:rPr lang="en-IN" sz="2000" b="1" dirty="0">
                <a:solidFill>
                  <a:srgbClr val="000000"/>
                </a:solidFill>
                <a:effectLst/>
                <a:latin typeface="Courier New" panose="02070309020205020404" pitchFamily="49" charset="0"/>
              </a:rPr>
              <a:t>}</a:t>
            </a:r>
          </a:p>
          <a:p>
            <a:pPr marL="457200" indent="-457200">
              <a:buFont typeface="+mj-lt"/>
              <a:buAutoNum type="arabicParenR" startAt="80"/>
            </a:pPr>
            <a:endParaRPr lang="en-IN" sz="2000" b="1" dirty="0"/>
          </a:p>
        </p:txBody>
      </p:sp>
    </p:spTree>
    <p:extLst>
      <p:ext uri="{BB962C8B-B14F-4D97-AF65-F5344CB8AC3E}">
        <p14:creationId xmlns:p14="http://schemas.microsoft.com/office/powerpoint/2010/main" val="101735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D84B4-6913-7108-F926-C4337CF1EB77}"/>
              </a:ext>
            </a:extLst>
          </p:cNvPr>
          <p:cNvSpPr>
            <a:spLocks noGrp="1"/>
          </p:cNvSpPr>
          <p:nvPr>
            <p:ph idx="1"/>
          </p:nvPr>
        </p:nvSpPr>
        <p:spPr>
          <a:xfrm>
            <a:off x="838200" y="540774"/>
            <a:ext cx="10515600" cy="5921324"/>
          </a:xfrm>
        </p:spPr>
        <p:txBody>
          <a:bodyPr>
            <a:normAutofit/>
          </a:bodyPr>
          <a:lstStyle/>
          <a:p>
            <a:pPr marR="0" indent="-457200">
              <a:buFont typeface="+mj-lt"/>
              <a:buAutoNum type="arabicParenR" startAt="92"/>
            </a:pP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err="1">
                <a:solidFill>
                  <a:srgbClr val="7F0055"/>
                </a:solidFill>
                <a:effectLst/>
                <a:latin typeface="Courier New" panose="02070309020205020404" pitchFamily="49" charset="0"/>
              </a:rPr>
              <a:t>boolean</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isLeaf</a:t>
            </a:r>
            <a:r>
              <a:rPr lang="en-IN" sz="2000" b="1" dirty="0">
                <a:solidFill>
                  <a:srgbClr val="000000"/>
                </a:solidFill>
                <a:effectLst/>
                <a:latin typeface="Courier New" panose="02070309020205020404" pitchFamily="49" charset="0"/>
              </a:rPr>
              <a:t>(Node </a:t>
            </a:r>
            <a:r>
              <a:rPr lang="en-IN" sz="2000" b="1" dirty="0">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 {</a:t>
            </a:r>
          </a:p>
          <a:p>
            <a:pPr marR="0" indent="-457200">
              <a:buFont typeface="+mj-lt"/>
              <a:buAutoNum type="arabicParenR" startAt="92"/>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left</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 &amp;&amp; </a:t>
            </a:r>
            <a:r>
              <a:rPr lang="en-IN" sz="2000" b="1" dirty="0" err="1">
                <a:solidFill>
                  <a:srgbClr val="6A3E3E"/>
                </a:solidFill>
                <a:effectLst/>
                <a:latin typeface="Courier New" panose="02070309020205020404" pitchFamily="49" charset="0"/>
              </a:rPr>
              <a:t>node</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a:solidFill>
                  <a:srgbClr val="000000"/>
                </a:solidFill>
                <a:effectLst/>
                <a:latin typeface="Courier New" panose="02070309020205020404" pitchFamily="49" charset="0"/>
              </a:rPr>
              <a:t>}</a:t>
            </a:r>
          </a:p>
          <a:p>
            <a:pPr marR="0" indent="-457200">
              <a:buFont typeface="+mj-lt"/>
              <a:buAutoNum type="arabicParenR" startAt="92"/>
            </a:pPr>
            <a:endParaRPr lang="en-IN" sz="2000" b="1" dirty="0">
              <a:solidFill>
                <a:srgbClr val="000000"/>
              </a:solidFill>
              <a:effectLst/>
              <a:latin typeface="Courier New" panose="02070309020205020404" pitchFamily="49" charset="0"/>
            </a:endParaRPr>
          </a:p>
          <a:p>
            <a:pPr marR="0" indent="-457200">
              <a:buFont typeface="+mj-lt"/>
              <a:buAutoNum type="arabicParenR" startAt="92"/>
            </a:pP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main(String[] </a:t>
            </a:r>
            <a:r>
              <a:rPr lang="en-IN" sz="2000" b="1" dirty="0" err="1">
                <a:solidFill>
                  <a:srgbClr val="6A3E3E"/>
                </a:solidFill>
                <a:effectLst/>
                <a:latin typeface="Courier New" panose="02070309020205020404" pitchFamily="49" charset="0"/>
              </a:rPr>
              <a:t>args</a:t>
            </a:r>
            <a:r>
              <a:rPr lang="en-IN" sz="2000" b="1" dirty="0">
                <a:solidFill>
                  <a:srgbClr val="000000"/>
                </a:solidFill>
                <a:effectLst/>
                <a:latin typeface="Courier New" panose="02070309020205020404" pitchFamily="49" charset="0"/>
              </a:rPr>
              <a:t>) {</a:t>
            </a:r>
          </a:p>
          <a:p>
            <a:pPr marR="0" indent="-457200">
              <a:buFont typeface="+mj-lt"/>
              <a:buAutoNum type="arabicParenR" startAt="92"/>
            </a:pPr>
            <a:r>
              <a:rPr lang="en-IN" sz="2000" b="1" i="1" dirty="0">
                <a:solidFill>
                  <a:srgbClr val="000000"/>
                </a:solidFill>
                <a:effectLst/>
                <a:latin typeface="Courier New" panose="02070309020205020404" pitchFamily="49" charset="0"/>
              </a:rPr>
              <a:t>create</a:t>
            </a: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&lt;Integer&gt; </a:t>
            </a:r>
            <a:r>
              <a:rPr lang="en-IN" sz="2000" b="1" dirty="0">
                <a:solidFill>
                  <a:srgbClr val="6A3E3E"/>
                </a:solidFill>
                <a:effectLst/>
                <a:latin typeface="Courier New" panose="02070309020205020404" pitchFamily="49" charset="0"/>
              </a:rPr>
              <a:t>result</a:t>
            </a:r>
            <a:r>
              <a:rPr lang="en-IN" sz="2000" b="1" dirty="0">
                <a:solidFill>
                  <a:srgbClr val="000000"/>
                </a:solidFill>
                <a:effectLst/>
                <a:latin typeface="Courier New" panose="02070309020205020404" pitchFamily="49" charset="0"/>
              </a:rPr>
              <a:t> = </a:t>
            </a:r>
            <a:r>
              <a:rPr lang="en-IN" sz="2000" b="1" i="1" dirty="0" err="1">
                <a:solidFill>
                  <a:srgbClr val="000000"/>
                </a:solidFill>
                <a:effectLst/>
                <a:latin typeface="Courier New" panose="02070309020205020404" pitchFamily="49" charset="0"/>
              </a:rPr>
              <a:t>boundaryTraversal</a:t>
            </a:r>
            <a:r>
              <a:rPr lang="en-IN" sz="2000" b="1" dirty="0">
                <a:solidFill>
                  <a:srgbClr val="000000"/>
                </a:solidFill>
                <a:effectLst/>
                <a:latin typeface="Courier New" panose="02070309020205020404" pitchFamily="49" charset="0"/>
              </a:rPr>
              <a:t>(</a:t>
            </a:r>
            <a:r>
              <a:rPr lang="en-IN" sz="2000" b="1" i="1" dirty="0">
                <a:solidFill>
                  <a:srgbClr val="0000C0"/>
                </a:solidFill>
                <a:effectLst/>
                <a:latin typeface="Courier New" panose="02070309020205020404" pitchFamily="49" charset="0"/>
              </a:rPr>
              <a:t>root</a:t>
            </a: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"Boundary Traversal of the tree:"</a:t>
            </a: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value</a:t>
            </a:r>
            <a:r>
              <a:rPr lang="en-IN" sz="2000" b="1" dirty="0">
                <a:solidFill>
                  <a:srgbClr val="000000"/>
                </a:solidFill>
                <a:effectLst/>
                <a:latin typeface="Courier New" panose="02070309020205020404" pitchFamily="49" charset="0"/>
              </a:rPr>
              <a:t> : </a:t>
            </a:r>
            <a:r>
              <a:rPr lang="en-IN" sz="2000" b="1" dirty="0">
                <a:solidFill>
                  <a:srgbClr val="6A3E3E"/>
                </a:solidFill>
                <a:effectLst/>
                <a:latin typeface="Courier New" panose="02070309020205020404" pitchFamily="49" charset="0"/>
              </a:rPr>
              <a:t>result</a:t>
            </a:r>
            <a:r>
              <a:rPr lang="en-IN" sz="2000" b="1" dirty="0">
                <a:solidFill>
                  <a:srgbClr val="000000"/>
                </a:solidFill>
                <a:effectLst/>
                <a:latin typeface="Courier New" panose="02070309020205020404" pitchFamily="49" charset="0"/>
              </a:rPr>
              <a:t>) {</a:t>
            </a:r>
          </a:p>
          <a:p>
            <a:pPr marR="0" indent="-457200">
              <a:buFont typeface="+mj-lt"/>
              <a:buAutoNum type="arabicParenR" startAt="92"/>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value</a:t>
            </a:r>
            <a:r>
              <a:rPr lang="en-IN" sz="2000" b="1" dirty="0">
                <a:solidFill>
                  <a:srgbClr val="000000"/>
                </a:solidFill>
                <a:effectLst/>
                <a:latin typeface="Courier New" panose="02070309020205020404" pitchFamily="49" charset="0"/>
              </a:rPr>
              <a:t> + </a:t>
            </a:r>
            <a:r>
              <a:rPr lang="en-IN" sz="2000" b="1" dirty="0">
                <a:solidFill>
                  <a:srgbClr val="2A00FF"/>
                </a:solidFill>
                <a:effectLst/>
                <a:latin typeface="Courier New" panose="02070309020205020404" pitchFamily="49" charset="0"/>
              </a:rPr>
              <a:t>" "</a:t>
            </a: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a:solidFill>
                  <a:srgbClr val="000000"/>
                </a:solidFill>
                <a:effectLst/>
                <a:latin typeface="Courier New" panose="02070309020205020404" pitchFamily="49" charset="0"/>
              </a:rPr>
              <a:t>}</a:t>
            </a:r>
          </a:p>
          <a:p>
            <a:pPr marR="0" indent="-457200">
              <a:buFont typeface="+mj-lt"/>
              <a:buAutoNum type="arabicParenR" startAt="92"/>
            </a:pPr>
            <a:r>
              <a:rPr lang="en-IN" sz="2000" b="1" dirty="0">
                <a:solidFill>
                  <a:srgbClr val="000000"/>
                </a:solidFill>
                <a:effectLst/>
                <a:latin typeface="Courier New" panose="02070309020205020404" pitchFamily="49" charset="0"/>
              </a:rPr>
              <a:t>}</a:t>
            </a:r>
          </a:p>
          <a:p>
            <a:pPr marL="457200" indent="-457200">
              <a:buFont typeface="+mj-lt"/>
              <a:buAutoNum type="arabicParenR" startAt="92"/>
            </a:pPr>
            <a:endParaRPr lang="en-IN" sz="2000" b="1" dirty="0"/>
          </a:p>
        </p:txBody>
      </p:sp>
    </p:spTree>
    <p:extLst>
      <p:ext uri="{BB962C8B-B14F-4D97-AF65-F5344CB8AC3E}">
        <p14:creationId xmlns:p14="http://schemas.microsoft.com/office/powerpoint/2010/main" val="1198040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BE96-D117-1628-D43D-5F6A9E16C9FB}"/>
              </a:ext>
            </a:extLst>
          </p:cNvPr>
          <p:cNvSpPr>
            <a:spLocks noGrp="1"/>
          </p:cNvSpPr>
          <p:nvPr>
            <p:ph type="title"/>
          </p:nvPr>
        </p:nvSpPr>
        <p:spPr/>
        <p:txBody>
          <a:bodyPr/>
          <a:lstStyle/>
          <a:p>
            <a:r>
              <a:rPr lang="en-IN" b="1" u="sng" dirty="0"/>
              <a:t>Vertical Order Traversal</a:t>
            </a:r>
          </a:p>
        </p:txBody>
      </p:sp>
      <p:pic>
        <p:nvPicPr>
          <p:cNvPr id="1026" name="Picture 2" descr="Vertical Order Traversal of Binary Tree - Tutorial">
            <a:extLst>
              <a:ext uri="{FF2B5EF4-FFF2-40B4-BE49-F238E27FC236}">
                <a16:creationId xmlns:a16="http://schemas.microsoft.com/office/drawing/2014/main" id="{5D54817A-7277-FFD4-468C-D9FE22D5D3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4345" y="1981890"/>
            <a:ext cx="7963309" cy="403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03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AE03-5496-B61B-0D98-459268C31BFD}"/>
              </a:ext>
            </a:extLst>
          </p:cNvPr>
          <p:cNvSpPr>
            <a:spLocks noGrp="1"/>
          </p:cNvSpPr>
          <p:nvPr>
            <p:ph type="title"/>
          </p:nvPr>
        </p:nvSpPr>
        <p:spPr>
          <a:xfrm>
            <a:off x="838200" y="365126"/>
            <a:ext cx="10515600" cy="962230"/>
          </a:xfrm>
        </p:spPr>
        <p:txBody>
          <a:bodyPr/>
          <a:lstStyle/>
          <a:p>
            <a:r>
              <a:rPr lang="en-IN" b="1" dirty="0"/>
              <a:t>Points to remember on trees</a:t>
            </a:r>
          </a:p>
        </p:txBody>
      </p:sp>
      <p:sp>
        <p:nvSpPr>
          <p:cNvPr id="3" name="Content Placeholder 2">
            <a:extLst>
              <a:ext uri="{FF2B5EF4-FFF2-40B4-BE49-F238E27FC236}">
                <a16:creationId xmlns:a16="http://schemas.microsoft.com/office/drawing/2014/main" id="{CEB8472D-5641-B88D-E31E-9ED29FAB0714}"/>
              </a:ext>
            </a:extLst>
          </p:cNvPr>
          <p:cNvSpPr>
            <a:spLocks noGrp="1"/>
          </p:cNvSpPr>
          <p:nvPr>
            <p:ph idx="1"/>
          </p:nvPr>
        </p:nvSpPr>
        <p:spPr>
          <a:xfrm>
            <a:off x="730045" y="1550321"/>
            <a:ext cx="10515600" cy="4791485"/>
          </a:xfrm>
        </p:spPr>
        <p:txBody>
          <a:bodyPr/>
          <a:lstStyle/>
          <a:p>
            <a:r>
              <a:rPr lang="en-IN" b="1" u="sng" dirty="0">
                <a:solidFill>
                  <a:srgbClr val="FF0000"/>
                </a:solidFill>
              </a:rPr>
              <a:t>Height of a Tree</a:t>
            </a:r>
            <a:r>
              <a:rPr lang="en-IN" dirty="0"/>
              <a:t>: The height of a tree is the length path from the root to a leaf node.</a:t>
            </a:r>
          </a:p>
          <a:p>
            <a:pPr marL="0" indent="0">
              <a:buNone/>
            </a:pPr>
            <a:r>
              <a:rPr lang="en-IN" dirty="0"/>
              <a:t>Height(h)</a:t>
            </a:r>
            <a:r>
              <a:rPr lang="en-IN" dirty="0">
                <a:sym typeface="Wingdings" panose="05000000000000000000" pitchFamily="2" charset="2"/>
              </a:rPr>
              <a:t>-1(If tree is empty)</a:t>
            </a:r>
          </a:p>
          <a:p>
            <a:pPr marL="0" indent="0">
              <a:buNone/>
            </a:pPr>
            <a:r>
              <a:rPr lang="en-IN" dirty="0">
                <a:sym typeface="Wingdings" panose="05000000000000000000" pitchFamily="2" charset="2"/>
              </a:rPr>
              <a:t>                       0(if tree has only one node)</a:t>
            </a:r>
          </a:p>
          <a:p>
            <a:pPr marL="0" indent="0">
              <a:buNone/>
            </a:pPr>
            <a:r>
              <a:rPr lang="en-IN" dirty="0">
                <a:sym typeface="Wingdings" panose="05000000000000000000" pitchFamily="2" charset="2"/>
              </a:rPr>
              <a:t>                       1+max(height(</a:t>
            </a:r>
            <a:r>
              <a:rPr lang="en-IN" dirty="0" err="1">
                <a:sym typeface="Wingdings" panose="05000000000000000000" pitchFamily="2" charset="2"/>
              </a:rPr>
              <a:t>left_subtree</a:t>
            </a:r>
            <a:r>
              <a:rPr lang="en-IN" dirty="0">
                <a:sym typeface="Wingdings" panose="05000000000000000000" pitchFamily="2" charset="2"/>
              </a:rPr>
              <a:t>),height(</a:t>
            </a:r>
            <a:r>
              <a:rPr lang="en-IN" dirty="0" err="1">
                <a:sym typeface="Wingdings" panose="05000000000000000000" pitchFamily="2" charset="2"/>
              </a:rPr>
              <a:t>right_subtree</a:t>
            </a:r>
            <a:r>
              <a:rPr lang="en-IN" dirty="0">
                <a:sym typeface="Wingdings" panose="05000000000000000000" pitchFamily="2" charset="2"/>
              </a:rPr>
              <a:t>))</a:t>
            </a:r>
          </a:p>
          <a:p>
            <a:pPr marL="0" indent="0">
              <a:buNone/>
            </a:pPr>
            <a:endParaRPr lang="en-IN" dirty="0">
              <a:sym typeface="Wingdings" panose="05000000000000000000" pitchFamily="2" charset="2"/>
            </a:endParaRPr>
          </a:p>
          <a:p>
            <a:r>
              <a:rPr lang="en-IN" b="1" u="sng" dirty="0">
                <a:solidFill>
                  <a:srgbClr val="FF0000"/>
                </a:solidFill>
                <a:sym typeface="Wingdings" panose="05000000000000000000" pitchFamily="2" charset="2"/>
              </a:rPr>
              <a:t>Depth of a Tree</a:t>
            </a:r>
            <a:r>
              <a:rPr lang="en-IN" dirty="0">
                <a:sym typeface="Wingdings" panose="05000000000000000000" pitchFamily="2" charset="2"/>
              </a:rPr>
              <a:t>: The Depth of a node in a tree is the </a:t>
            </a:r>
            <a:r>
              <a:rPr lang="en-IN" dirty="0" err="1">
                <a:sym typeface="Wingdings" panose="05000000000000000000" pitchFamily="2" charset="2"/>
              </a:rPr>
              <a:t>no.of</a:t>
            </a:r>
            <a:r>
              <a:rPr lang="en-IN" dirty="0">
                <a:sym typeface="Wingdings" panose="05000000000000000000" pitchFamily="2" charset="2"/>
              </a:rPr>
              <a:t> edges from the root to that node.</a:t>
            </a:r>
          </a:p>
          <a:p>
            <a:pPr marL="0" indent="0">
              <a:buNone/>
            </a:pPr>
            <a:r>
              <a:rPr lang="en-IN" dirty="0">
                <a:sym typeface="Wingdings" panose="05000000000000000000" pitchFamily="2" charset="2"/>
              </a:rPr>
              <a:t>It can also be seen as the level of the node within a tree.</a:t>
            </a:r>
          </a:p>
        </p:txBody>
      </p:sp>
    </p:spTree>
    <p:extLst>
      <p:ext uri="{BB962C8B-B14F-4D97-AF65-F5344CB8AC3E}">
        <p14:creationId xmlns:p14="http://schemas.microsoft.com/office/powerpoint/2010/main" val="3616799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16F78-77B8-AFB8-450E-0F657748CD65}"/>
              </a:ext>
            </a:extLst>
          </p:cNvPr>
          <p:cNvSpPr>
            <a:spLocks noGrp="1"/>
          </p:cNvSpPr>
          <p:nvPr>
            <p:ph idx="1"/>
          </p:nvPr>
        </p:nvSpPr>
        <p:spPr>
          <a:xfrm>
            <a:off x="481781" y="206476"/>
            <a:ext cx="10872019" cy="6651523"/>
          </a:xfrm>
        </p:spPr>
        <p:txBody>
          <a:bodyPr>
            <a:normAutofit fontScale="77500" lnSpcReduction="20000"/>
          </a:bodyPr>
          <a:lstStyle/>
          <a:p>
            <a:pPr marL="0" marR="0"/>
            <a:r>
              <a:rPr lang="en-IN" sz="2500" b="1" dirty="0">
                <a:solidFill>
                  <a:srgbClr val="7F0055"/>
                </a:solidFill>
                <a:effectLst/>
                <a:latin typeface="Courier New" panose="02070309020205020404" pitchFamily="49" charset="0"/>
              </a:rPr>
              <a:t>public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VerticalOrderTraversal</a:t>
            </a:r>
            <a:r>
              <a:rPr lang="en-IN" sz="2500" b="1" dirty="0">
                <a:solidFill>
                  <a:srgbClr val="000000"/>
                </a:solidFill>
                <a:effectLst/>
                <a:latin typeface="Courier New" panose="02070309020205020404" pitchFamily="49" charset="0"/>
              </a:rPr>
              <a:t> {</a:t>
            </a:r>
          </a:p>
          <a:p>
            <a:pPr marL="0" marR="0"/>
            <a:r>
              <a:rPr lang="en-IN" sz="2500" b="1" dirty="0">
                <a:solidFill>
                  <a:srgbClr val="7F0055"/>
                </a:solidFill>
                <a:effectLst/>
                <a:latin typeface="Courier New" panose="02070309020205020404" pitchFamily="49" charset="0"/>
              </a:rPr>
              <a:t>static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Qnode</a:t>
            </a:r>
            <a:r>
              <a:rPr lang="en-IN" sz="2500" b="1" dirty="0">
                <a:solidFill>
                  <a:srgbClr val="000000"/>
                </a:solidFill>
                <a:effectLst/>
                <a:latin typeface="Courier New" panose="02070309020205020404" pitchFamily="49" charset="0"/>
              </a:rPr>
              <a:t> {</a:t>
            </a:r>
          </a:p>
          <a:p>
            <a:pPr marL="0" marR="0"/>
            <a:r>
              <a:rPr lang="en-IN" sz="2500" b="1" dirty="0">
                <a:solidFill>
                  <a:srgbClr val="000000"/>
                </a:solidFill>
                <a:effectLst/>
                <a:latin typeface="Courier New" panose="02070309020205020404" pitchFamily="49" charset="0"/>
              </a:rPr>
              <a:t>Node </a:t>
            </a:r>
            <a:r>
              <a:rPr lang="en-IN" sz="2500" b="1" dirty="0" err="1">
                <a:solidFill>
                  <a:srgbClr val="0000C0"/>
                </a:solidFill>
                <a:effectLst/>
                <a:latin typeface="Courier New" panose="02070309020205020404" pitchFamily="49" charset="0"/>
              </a:rPr>
              <a:t>node</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l</a:t>
            </a:r>
            <a:r>
              <a:rPr lang="en-IN" sz="2500" b="1" dirty="0">
                <a:solidFill>
                  <a:srgbClr val="000000"/>
                </a:solidFill>
                <a:effectLst/>
                <a:latin typeface="Courier New" panose="02070309020205020404" pitchFamily="49" charset="0"/>
              </a:rPr>
              <a:t>;</a:t>
            </a:r>
          </a:p>
          <a:p>
            <a:pPr marL="0" marR="0"/>
            <a:r>
              <a:rPr lang="en-IN" sz="2500" b="1" dirty="0" err="1">
                <a:solidFill>
                  <a:srgbClr val="000000"/>
                </a:solidFill>
                <a:effectLst/>
                <a:latin typeface="Courier New" panose="02070309020205020404" pitchFamily="49" charset="0"/>
              </a:rPr>
              <a:t>Qnode</a:t>
            </a:r>
            <a:r>
              <a:rPr lang="en-IN" sz="2500" b="1" dirty="0">
                <a:solidFill>
                  <a:srgbClr val="000000"/>
                </a:solidFill>
                <a:effectLst/>
                <a:latin typeface="Courier New" panose="02070309020205020404" pitchFamily="49" charset="0"/>
              </a:rPr>
              <a:t>(Node </a:t>
            </a:r>
            <a:r>
              <a:rPr lang="en-IN" sz="2500" b="1" dirty="0" err="1">
                <a:solidFill>
                  <a:srgbClr val="6A3E3E"/>
                </a:solidFill>
                <a:effectLst/>
                <a:latin typeface="Courier New" panose="02070309020205020404" pitchFamily="49" charset="0"/>
              </a:rPr>
              <a:t>node</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l</a:t>
            </a:r>
            <a:r>
              <a:rPr lang="en-IN" sz="2500" b="1" dirty="0">
                <a:solidFill>
                  <a:srgbClr val="000000"/>
                </a:solidFill>
                <a:effectLst/>
                <a:latin typeface="Courier New" panose="02070309020205020404" pitchFamily="49" charset="0"/>
              </a:rPr>
              <a:t>) {</a:t>
            </a:r>
          </a:p>
          <a:p>
            <a:pPr marL="0" marR="0"/>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node</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node</a:t>
            </a:r>
            <a:r>
              <a:rPr lang="en-IN" sz="2500" b="1" dirty="0">
                <a:solidFill>
                  <a:srgbClr val="000000"/>
                </a:solidFill>
                <a:effectLst/>
                <a:latin typeface="Courier New" panose="02070309020205020404" pitchFamily="49" charset="0"/>
              </a:rPr>
              <a:t>;</a:t>
            </a:r>
          </a:p>
          <a:p>
            <a:pPr marL="0" marR="0"/>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a:t>
            </a:r>
          </a:p>
          <a:p>
            <a:pPr marL="0" marR="0"/>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l</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l</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br>
              <a:rPr lang="en-IN" sz="2500" b="1" dirty="0">
                <a:solidFill>
                  <a:srgbClr val="000000"/>
                </a:solidFill>
                <a:effectLst/>
                <a:latin typeface="Courier New" panose="02070309020205020404" pitchFamily="49" charset="0"/>
              </a:rPr>
            </a:br>
            <a:endParaRPr lang="en-IN" sz="2500" b="1" dirty="0">
              <a:solidFill>
                <a:srgbClr val="000000"/>
              </a:solidFill>
              <a:effectLst/>
              <a:latin typeface="Courier New" panose="02070309020205020404" pitchFamily="49" charset="0"/>
            </a:endParaRPr>
          </a:p>
          <a:p>
            <a:pPr marL="0" marR="0"/>
            <a:r>
              <a:rPr lang="en-IN" sz="2500" b="1" dirty="0">
                <a:solidFill>
                  <a:srgbClr val="7F0055"/>
                </a:solidFill>
                <a:effectLst/>
                <a:latin typeface="Courier New" panose="02070309020205020404" pitchFamily="49" charset="0"/>
              </a:rPr>
              <a:t>static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Node {</a:t>
            </a:r>
          </a:p>
          <a:p>
            <a:pPr marL="0" marR="0"/>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data</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Node </a:t>
            </a:r>
            <a:r>
              <a:rPr lang="en-IN" sz="2500" b="1" dirty="0">
                <a:solidFill>
                  <a:srgbClr val="0000C0"/>
                </a:solidFill>
                <a:effectLst/>
                <a:latin typeface="Courier New" panose="02070309020205020404" pitchFamily="49" charset="0"/>
              </a:rPr>
              <a:t>left</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right</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Node(</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 {</a:t>
            </a:r>
          </a:p>
          <a:p>
            <a:pPr marL="0" marR="0"/>
            <a:r>
              <a:rPr lang="en-IN" sz="2500" b="1" dirty="0">
                <a:solidFill>
                  <a:srgbClr val="0000C0"/>
                </a:solidFill>
                <a:effectLst/>
                <a:latin typeface="Courier New" panose="02070309020205020404" pitchFamily="49" charset="0"/>
              </a:rPr>
              <a:t>data</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a:t>
            </a:r>
          </a:p>
          <a:p>
            <a:pPr marL="0" marR="0"/>
            <a:r>
              <a:rPr lang="en-IN" sz="2500" b="1" dirty="0">
                <a:solidFill>
                  <a:srgbClr val="0000C0"/>
                </a:solidFill>
                <a:effectLst/>
                <a:latin typeface="Courier New" panose="02070309020205020404" pitchFamily="49" charset="0"/>
              </a:rPr>
              <a:t>left</a:t>
            </a:r>
            <a:r>
              <a:rPr lang="en-IN" sz="2500" b="1" dirty="0">
                <a:solidFill>
                  <a:srgbClr val="000000"/>
                </a:solidFill>
                <a:effectLst/>
                <a:latin typeface="Courier New" panose="02070309020205020404" pitchFamily="49" charset="0"/>
              </a:rPr>
              <a:t> = </a:t>
            </a:r>
            <a:r>
              <a:rPr lang="en-IN" sz="2500" b="1" dirty="0">
                <a:solidFill>
                  <a:srgbClr val="0000C0"/>
                </a:solidFill>
                <a:effectLst/>
                <a:latin typeface="Courier New" panose="02070309020205020404" pitchFamily="49" charset="0"/>
              </a:rPr>
              <a:t>right</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null</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a:r>
              <a:rPr lang="en-IN" sz="2500" b="1" dirty="0">
                <a:solidFill>
                  <a:srgbClr val="000000"/>
                </a:solidFill>
                <a:effectLst/>
                <a:latin typeface="Courier New" panose="02070309020205020404" pitchFamily="49" charset="0"/>
              </a:rPr>
              <a:t>Node </a:t>
            </a:r>
            <a:r>
              <a:rPr lang="en-IN" sz="2500" b="1" dirty="0">
                <a:solidFill>
                  <a:srgbClr val="0000C0"/>
                </a:solidFill>
                <a:effectLst/>
                <a:latin typeface="Courier New" panose="02070309020205020404" pitchFamily="49" charset="0"/>
              </a:rPr>
              <a:t>root</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null</a:t>
            </a:r>
            <a:r>
              <a:rPr lang="en-IN" sz="2500" b="1" dirty="0">
                <a:solidFill>
                  <a:srgbClr val="000000"/>
                </a:solidFill>
                <a:effectLst/>
                <a:latin typeface="Courier New" panose="02070309020205020404" pitchFamily="49" charset="0"/>
              </a:rPr>
              <a:t>;</a:t>
            </a:r>
          </a:p>
          <a:p>
            <a:pPr marL="0" marR="0"/>
            <a:endParaRPr lang="en-IN" sz="2500" b="1" dirty="0">
              <a:solidFill>
                <a:srgbClr val="000000"/>
              </a:solidFill>
              <a:effectLst/>
              <a:latin typeface="Courier New" panose="02070309020205020404" pitchFamily="49" charset="0"/>
            </a:endParaRPr>
          </a:p>
          <a:p>
            <a:endParaRPr lang="en-IN" sz="2500" b="1" dirty="0"/>
          </a:p>
          <a:p>
            <a:pPr marL="0" marR="0"/>
            <a:endParaRPr lang="en-IN" sz="2500" b="1" dirty="0">
              <a:solidFill>
                <a:srgbClr val="000000"/>
              </a:solidFill>
              <a:effectLst/>
              <a:latin typeface="Courier New" panose="02070309020205020404" pitchFamily="49" charset="0"/>
            </a:endParaRPr>
          </a:p>
          <a:p>
            <a:endParaRPr lang="en-IN" sz="2500" b="1" dirty="0"/>
          </a:p>
        </p:txBody>
      </p:sp>
    </p:spTree>
    <p:extLst>
      <p:ext uri="{BB962C8B-B14F-4D97-AF65-F5344CB8AC3E}">
        <p14:creationId xmlns:p14="http://schemas.microsoft.com/office/powerpoint/2010/main" val="3841926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CA2DC-6530-10B9-C0D3-C652458C5EC6}"/>
              </a:ext>
            </a:extLst>
          </p:cNvPr>
          <p:cNvSpPr>
            <a:spLocks noGrp="1"/>
          </p:cNvSpPr>
          <p:nvPr>
            <p:ph idx="1"/>
          </p:nvPr>
        </p:nvSpPr>
        <p:spPr>
          <a:xfrm>
            <a:off x="838200" y="855406"/>
            <a:ext cx="10515600" cy="5321557"/>
          </a:xfrm>
        </p:spPr>
        <p:txBody>
          <a:bodyPr>
            <a:normAutofit/>
          </a:bodyPr>
          <a:lstStyle/>
          <a:p>
            <a:pPr marL="0" marR="0"/>
            <a:r>
              <a:rPr lang="en-IN" sz="2500" b="1" dirty="0">
                <a:solidFill>
                  <a:srgbClr val="000000"/>
                </a:solidFill>
                <a:effectLst/>
                <a:latin typeface="Courier New" panose="02070309020205020404" pitchFamily="49" charset="0"/>
              </a:rPr>
              <a:t>Node create(Node </a:t>
            </a:r>
            <a:r>
              <a:rPr lang="en-IN" sz="2500" b="1" dirty="0">
                <a:solidFill>
                  <a:srgbClr val="6A3E3E"/>
                </a:solidFill>
                <a:effectLst/>
                <a:latin typeface="Courier New" panose="02070309020205020404" pitchFamily="49" charset="0"/>
              </a:rPr>
              <a:t>root</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 {</a:t>
            </a:r>
          </a:p>
          <a:p>
            <a:pPr marL="0" marR="0"/>
            <a:r>
              <a:rPr lang="en-IN" sz="2500" b="1" dirty="0">
                <a:solidFill>
                  <a:srgbClr val="7F0055"/>
                </a:solidFill>
                <a:effectLst/>
                <a:latin typeface="Courier New" panose="02070309020205020404" pitchFamily="49" charset="0"/>
              </a:rPr>
              <a:t>if</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root</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null</a:t>
            </a:r>
            <a:r>
              <a:rPr lang="en-IN" sz="2500" b="1" dirty="0">
                <a:solidFill>
                  <a:srgbClr val="000000"/>
                </a:solidFill>
                <a:effectLst/>
                <a:latin typeface="Courier New" panose="02070309020205020404" pitchFamily="49" charset="0"/>
              </a:rPr>
              <a:t>) {</a:t>
            </a:r>
          </a:p>
          <a:p>
            <a:pPr marL="0" marR="0"/>
            <a:r>
              <a:rPr lang="en-IN" sz="2500" b="1" dirty="0">
                <a:solidFill>
                  <a:srgbClr val="7F0055"/>
                </a:solidFill>
                <a:effectLst/>
                <a:latin typeface="Courier New" panose="02070309020205020404" pitchFamily="49" charset="0"/>
              </a:rPr>
              <a:t>return</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Node(</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else</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if</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 &lt;= </a:t>
            </a:r>
            <a:r>
              <a:rPr lang="en-IN" sz="2500" b="1" dirty="0" err="1">
                <a:solidFill>
                  <a:srgbClr val="6A3E3E"/>
                </a:solidFill>
                <a:effectLst/>
                <a:latin typeface="Courier New" panose="02070309020205020404" pitchFamily="49" charset="0"/>
              </a:rPr>
              <a:t>root</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data</a:t>
            </a:r>
            <a:r>
              <a:rPr lang="en-IN" sz="2500" b="1" dirty="0">
                <a:solidFill>
                  <a:srgbClr val="000000"/>
                </a:solidFill>
                <a:effectLst/>
                <a:latin typeface="Courier New" panose="02070309020205020404" pitchFamily="49" charset="0"/>
              </a:rPr>
              <a:t>) {</a:t>
            </a:r>
          </a:p>
          <a:p>
            <a:pPr marL="0" marR="0"/>
            <a:r>
              <a:rPr lang="en-IN" sz="2500" b="1" dirty="0" err="1">
                <a:solidFill>
                  <a:srgbClr val="6A3E3E"/>
                </a:solidFill>
                <a:effectLst/>
                <a:latin typeface="Courier New" panose="02070309020205020404" pitchFamily="49" charset="0"/>
              </a:rPr>
              <a:t>root</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left</a:t>
            </a:r>
            <a:r>
              <a:rPr lang="en-IN" sz="2500" b="1" dirty="0">
                <a:solidFill>
                  <a:srgbClr val="000000"/>
                </a:solidFill>
                <a:effectLst/>
                <a:latin typeface="Courier New" panose="02070309020205020404" pitchFamily="49" charset="0"/>
              </a:rPr>
              <a:t> = create(</a:t>
            </a:r>
            <a:r>
              <a:rPr lang="en-IN" sz="2500" b="1" dirty="0" err="1">
                <a:solidFill>
                  <a:srgbClr val="6A3E3E"/>
                </a:solidFill>
                <a:effectLst/>
                <a:latin typeface="Courier New" panose="02070309020205020404" pitchFamily="49" charset="0"/>
              </a:rPr>
              <a:t>root</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left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else</a:t>
            </a:r>
            <a:r>
              <a:rPr lang="en-IN" sz="2500" b="1" dirty="0">
                <a:solidFill>
                  <a:srgbClr val="000000"/>
                </a:solidFill>
                <a:effectLst/>
                <a:latin typeface="Courier New" panose="02070309020205020404" pitchFamily="49" charset="0"/>
              </a:rPr>
              <a:t> {</a:t>
            </a:r>
          </a:p>
          <a:p>
            <a:pPr marL="0" marR="0"/>
            <a:r>
              <a:rPr lang="en-IN" sz="2500" b="1" dirty="0" err="1">
                <a:solidFill>
                  <a:srgbClr val="6A3E3E"/>
                </a:solidFill>
                <a:effectLst/>
                <a:latin typeface="Courier New" panose="02070309020205020404" pitchFamily="49" charset="0"/>
              </a:rPr>
              <a:t>root</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right</a:t>
            </a:r>
            <a:r>
              <a:rPr lang="en-IN" sz="2500" b="1" dirty="0">
                <a:solidFill>
                  <a:srgbClr val="000000"/>
                </a:solidFill>
                <a:effectLst/>
                <a:latin typeface="Courier New" panose="02070309020205020404" pitchFamily="49" charset="0"/>
              </a:rPr>
              <a:t> = create(</a:t>
            </a:r>
            <a:r>
              <a:rPr lang="en-IN" sz="2500" b="1" dirty="0" err="1">
                <a:solidFill>
                  <a:srgbClr val="6A3E3E"/>
                </a:solidFill>
                <a:effectLst/>
                <a:latin typeface="Courier New" panose="02070309020205020404" pitchFamily="49" charset="0"/>
              </a:rPr>
              <a:t>root</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right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d</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return</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root</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endParaRPr lang="en-IN" sz="2500" b="1" dirty="0"/>
          </a:p>
        </p:txBody>
      </p:sp>
    </p:spTree>
    <p:extLst>
      <p:ext uri="{BB962C8B-B14F-4D97-AF65-F5344CB8AC3E}">
        <p14:creationId xmlns:p14="http://schemas.microsoft.com/office/powerpoint/2010/main" val="1132797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1F11F-8F7A-6412-707E-C653C945A54E}"/>
              </a:ext>
            </a:extLst>
          </p:cNvPr>
          <p:cNvSpPr>
            <a:spLocks noGrp="1"/>
          </p:cNvSpPr>
          <p:nvPr>
            <p:ph idx="1"/>
          </p:nvPr>
        </p:nvSpPr>
        <p:spPr>
          <a:xfrm>
            <a:off x="304801" y="1123121"/>
            <a:ext cx="11887199" cy="6132443"/>
          </a:xfrm>
        </p:spPr>
        <p:txBody>
          <a:bodyPr>
            <a:noAutofit/>
          </a:bodyPr>
          <a:lstStyle/>
          <a:p>
            <a:pPr marL="0" marR="0"/>
            <a:r>
              <a:rPr lang="en-IN" sz="1800" b="1" dirty="0">
                <a:solidFill>
                  <a:srgbClr val="7F0055"/>
                </a:solidFill>
                <a:effectLst/>
                <a:latin typeface="Courier New" panose="02070309020205020404" pitchFamily="49" charset="0"/>
              </a:rPr>
              <a:t>public</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void</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verticalTraversal</a:t>
            </a:r>
            <a:r>
              <a:rPr lang="en-IN" sz="1800" b="1" dirty="0">
                <a:solidFill>
                  <a:srgbClr val="000000"/>
                </a:solidFill>
                <a:effectLst/>
                <a:latin typeface="Courier New" panose="02070309020205020404" pitchFamily="49" charset="0"/>
              </a:rPr>
              <a:t>(Node </a:t>
            </a:r>
            <a:r>
              <a:rPr lang="en-IN" sz="1800" b="1" dirty="0">
                <a:solidFill>
                  <a:srgbClr val="6A3E3E"/>
                </a:solidFill>
                <a:effectLst/>
                <a:latin typeface="Courier New" panose="02070309020205020404" pitchFamily="49" charset="0"/>
              </a:rPr>
              <a:t>root</a:t>
            </a:r>
            <a:r>
              <a:rPr lang="en-IN" sz="1800" b="1" dirty="0">
                <a:solidFill>
                  <a:srgbClr val="000000"/>
                </a:solidFill>
                <a:effectLst/>
                <a:latin typeface="Courier New" panose="02070309020205020404" pitchFamily="49" charset="0"/>
              </a:rPr>
              <a:t>) {</a:t>
            </a:r>
          </a:p>
          <a:p>
            <a:pPr marL="0" marR="0"/>
            <a:r>
              <a:rPr lang="en-IN" sz="1800" b="1" dirty="0" err="1">
                <a:solidFill>
                  <a:srgbClr val="000000"/>
                </a:solidFill>
                <a:effectLst/>
                <a:latin typeface="Courier New" panose="02070309020205020404" pitchFamily="49" charset="0"/>
              </a:rPr>
              <a:t>TreeMap</a:t>
            </a:r>
            <a:r>
              <a:rPr lang="en-IN" sz="1800" b="1" dirty="0">
                <a:solidFill>
                  <a:srgbClr val="000000"/>
                </a:solidFill>
                <a:effectLst/>
                <a:latin typeface="Courier New" panose="02070309020205020404" pitchFamily="49" charset="0"/>
              </a:rPr>
              <a:t>&lt;Integer, </a:t>
            </a:r>
            <a:r>
              <a:rPr lang="en-IN" sz="1800" b="1" dirty="0" err="1">
                <a:solidFill>
                  <a:srgbClr val="000000"/>
                </a:solidFill>
                <a:effectLst/>
                <a:latin typeface="Courier New" panose="02070309020205020404" pitchFamily="49" charset="0"/>
              </a:rPr>
              <a:t>TreeMap</a:t>
            </a:r>
            <a:r>
              <a:rPr lang="en-IN" sz="1800" b="1" dirty="0">
                <a:solidFill>
                  <a:srgbClr val="000000"/>
                </a:solidFill>
                <a:effectLst/>
                <a:latin typeface="Courier New" panose="02070309020205020404" pitchFamily="49" charset="0"/>
              </a:rPr>
              <a:t>&lt;Integer, LinkedList&lt;Integer&gt;&gt;&gt; </a:t>
            </a:r>
            <a:r>
              <a:rPr lang="en-IN" sz="1800" b="1" dirty="0">
                <a:solidFill>
                  <a:srgbClr val="6A3E3E"/>
                </a:solidFill>
                <a:effectLst/>
                <a:latin typeface="Courier New" panose="02070309020205020404" pitchFamily="49" charset="0"/>
              </a:rPr>
              <a:t>map</a:t>
            </a:r>
            <a:r>
              <a:rPr lang="en-IN" sz="1800" b="1" dirty="0">
                <a:solidFill>
                  <a:srgbClr val="000000"/>
                </a:solidFill>
                <a:effectLst/>
                <a:latin typeface="Courier New" panose="02070309020205020404" pitchFamily="49" charset="0"/>
              </a:rPr>
              <a:t> = </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TreeMap</a:t>
            </a:r>
            <a:r>
              <a:rPr lang="en-IN" sz="1800" b="1" dirty="0">
                <a:solidFill>
                  <a:srgbClr val="000000"/>
                </a:solidFill>
                <a:effectLst/>
                <a:latin typeface="Courier New" panose="02070309020205020404" pitchFamily="49" charset="0"/>
              </a:rPr>
              <a:t>&lt;&gt;();</a:t>
            </a:r>
          </a:p>
          <a:p>
            <a:pPr marL="0" marR="0"/>
            <a:r>
              <a:rPr lang="en-IN" sz="1800" b="1" dirty="0">
                <a:solidFill>
                  <a:srgbClr val="000000"/>
                </a:solidFill>
                <a:effectLst/>
                <a:latin typeface="Courier New" panose="02070309020205020404" pitchFamily="49" charset="0"/>
              </a:rPr>
              <a:t>Queue&lt;</a:t>
            </a:r>
            <a:r>
              <a:rPr lang="en-IN" sz="1800" b="1" dirty="0" err="1">
                <a:solidFill>
                  <a:srgbClr val="000000"/>
                </a:solidFill>
                <a:effectLst/>
                <a:latin typeface="Courier New" panose="02070309020205020404" pitchFamily="49" charset="0"/>
              </a:rPr>
              <a:t>Qnode</a:t>
            </a:r>
            <a:r>
              <a:rPr lang="en-IN" sz="1800" b="1" dirty="0">
                <a:solidFill>
                  <a:srgbClr val="000000"/>
                </a:solidFill>
                <a:effectLst/>
                <a:latin typeface="Courier New" panose="02070309020205020404" pitchFamily="49" charset="0"/>
              </a:rPr>
              <a:t>&gt; </a:t>
            </a:r>
            <a:r>
              <a:rPr lang="en-IN" sz="1800" b="1" dirty="0" err="1">
                <a:solidFill>
                  <a:srgbClr val="6A3E3E"/>
                </a:solidFill>
                <a:effectLst/>
                <a:latin typeface="Courier New" panose="02070309020205020404" pitchFamily="49" charset="0"/>
              </a:rPr>
              <a:t>qdata</a:t>
            </a:r>
            <a:r>
              <a:rPr lang="en-IN" sz="1800" b="1" dirty="0">
                <a:solidFill>
                  <a:srgbClr val="000000"/>
                </a:solidFill>
                <a:effectLst/>
                <a:latin typeface="Courier New" panose="02070309020205020404" pitchFamily="49" charset="0"/>
              </a:rPr>
              <a:t> = </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LinkedList&lt;&gt;();</a:t>
            </a:r>
          </a:p>
          <a:p>
            <a:pPr marL="0" marR="0"/>
            <a:r>
              <a:rPr lang="en-IN" sz="1800" b="1" dirty="0" err="1">
                <a:solidFill>
                  <a:srgbClr val="6A3E3E"/>
                </a:solidFill>
                <a:effectLst/>
                <a:latin typeface="Courier New" panose="02070309020205020404" pitchFamily="49" charset="0"/>
              </a:rPr>
              <a:t>qdata</a:t>
            </a:r>
            <a:r>
              <a:rPr lang="en-IN" sz="1800" b="1" dirty="0" err="1">
                <a:solidFill>
                  <a:srgbClr val="000000"/>
                </a:solidFill>
                <a:effectLst/>
                <a:latin typeface="Courier New" panose="02070309020205020404" pitchFamily="49" charset="0"/>
              </a:rPr>
              <a:t>.offer</a:t>
            </a:r>
            <a:r>
              <a:rPr lang="en-IN" sz="1800" b="1" dirty="0">
                <a:solidFill>
                  <a:srgbClr val="000000"/>
                </a:solidFill>
                <a:effectLst/>
                <a:latin typeface="Courier New" panose="02070309020205020404" pitchFamily="49" charset="0"/>
              </a:rPr>
              <a:t>(</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Qnode</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root</a:t>
            </a:r>
            <a:r>
              <a:rPr lang="en-IN" sz="1800" b="1" dirty="0">
                <a:solidFill>
                  <a:srgbClr val="000000"/>
                </a:solidFill>
                <a:effectLst/>
                <a:latin typeface="Courier New" panose="02070309020205020404" pitchFamily="49" charset="0"/>
              </a:rPr>
              <a:t>, 0, 0));</a:t>
            </a:r>
          </a:p>
          <a:p>
            <a:pPr marL="0" marR="0"/>
            <a:endParaRPr lang="en-IN" sz="1800" b="1" dirty="0">
              <a:solidFill>
                <a:srgbClr val="000000"/>
              </a:solidFill>
              <a:effectLst/>
              <a:latin typeface="Courier New" panose="02070309020205020404" pitchFamily="49" charset="0"/>
            </a:endParaRPr>
          </a:p>
          <a:p>
            <a:pPr marL="0" marR="0"/>
            <a:r>
              <a:rPr lang="en-IN" sz="1800" b="1" dirty="0">
                <a:solidFill>
                  <a:srgbClr val="7F0055"/>
                </a:solidFill>
                <a:effectLst/>
                <a:latin typeface="Courier New" panose="02070309020205020404" pitchFamily="49" charset="0"/>
              </a:rPr>
              <a:t>while</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qdata</a:t>
            </a:r>
            <a:r>
              <a:rPr lang="en-IN" sz="1800" b="1" dirty="0" err="1">
                <a:solidFill>
                  <a:srgbClr val="000000"/>
                </a:solidFill>
                <a:effectLst/>
                <a:latin typeface="Courier New" panose="02070309020205020404" pitchFamily="49" charset="0"/>
              </a:rPr>
              <a:t>.isEmpty</a:t>
            </a:r>
            <a:r>
              <a:rPr lang="en-IN" sz="1800" b="1" dirty="0">
                <a:solidFill>
                  <a:srgbClr val="000000"/>
                </a:solidFill>
                <a:effectLst/>
                <a:latin typeface="Courier New" panose="02070309020205020404" pitchFamily="49" charset="0"/>
              </a:rPr>
              <a:t>()) {</a:t>
            </a:r>
          </a:p>
          <a:p>
            <a:pPr marL="0" marR="0"/>
            <a:r>
              <a:rPr lang="en-IN" sz="1800" b="1" dirty="0" err="1">
                <a:solidFill>
                  <a:srgbClr val="000000"/>
                </a:solidFill>
                <a:effectLst/>
                <a:latin typeface="Courier New" panose="02070309020205020404" pitchFamily="49" charset="0"/>
              </a:rPr>
              <a:t>Qnode</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curr</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qdata</a:t>
            </a:r>
            <a:r>
              <a:rPr lang="en-IN" sz="1800" b="1" dirty="0" err="1">
                <a:solidFill>
                  <a:srgbClr val="000000"/>
                </a:solidFill>
                <a:effectLst/>
                <a:latin typeface="Courier New" panose="02070309020205020404" pitchFamily="49" charset="0"/>
              </a:rPr>
              <a:t>.poll</a:t>
            </a:r>
            <a:r>
              <a:rPr lang="en-IN" sz="1800" b="1" dirty="0">
                <a:solidFill>
                  <a:srgbClr val="000000"/>
                </a:solidFill>
                <a:effectLst/>
                <a:latin typeface="Courier New" panose="02070309020205020404" pitchFamily="49" charset="0"/>
              </a:rPr>
              <a:t>();</a:t>
            </a:r>
          </a:p>
          <a:p>
            <a:pPr marL="0" marR="0"/>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ver</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v</a:t>
            </a:r>
            <a:r>
              <a:rPr lang="en-IN" sz="1800" b="1" dirty="0">
                <a:solidFill>
                  <a:srgbClr val="000000"/>
                </a:solidFill>
                <a:effectLst/>
                <a:latin typeface="Courier New" panose="02070309020205020404" pitchFamily="49" charset="0"/>
              </a:rPr>
              <a:t>;</a:t>
            </a:r>
          </a:p>
          <a:p>
            <a:pPr marL="0" marR="0"/>
            <a:r>
              <a:rPr lang="en-IN" sz="1800" b="1" dirty="0">
                <a:solidFill>
                  <a:srgbClr val="7F0055"/>
                </a:solidFill>
                <a:effectLst/>
                <a:latin typeface="Courier New" panose="02070309020205020404" pitchFamily="49" charset="0"/>
              </a:rPr>
              <a:t>int</a:t>
            </a:r>
            <a:r>
              <a:rPr lang="en-IN" sz="1800" b="1" dirty="0">
                <a:solidFill>
                  <a:srgbClr val="000000"/>
                </a:solidFill>
                <a:effectLst/>
                <a:latin typeface="Courier New" panose="02070309020205020404" pitchFamily="49" charset="0"/>
              </a:rPr>
              <a:t> </a:t>
            </a:r>
            <a:r>
              <a:rPr lang="en-IN" sz="1800" b="1" dirty="0">
                <a:solidFill>
                  <a:srgbClr val="6A3E3E"/>
                </a:solidFill>
                <a:effectLst/>
                <a:latin typeface="Courier New" panose="02070309020205020404" pitchFamily="49" charset="0"/>
              </a:rPr>
              <a:t>level</a:t>
            </a:r>
            <a:r>
              <a:rPr lang="en-IN" sz="1800" b="1" dirty="0">
                <a:solidFill>
                  <a:srgbClr val="000000"/>
                </a:solidFill>
                <a:effectLst/>
                <a:latin typeface="Courier New" panose="02070309020205020404" pitchFamily="49" charset="0"/>
              </a:rPr>
              <a:t> = </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l</a:t>
            </a:r>
            <a:r>
              <a:rPr lang="en-IN" sz="1800" b="1" dirty="0">
                <a:solidFill>
                  <a:srgbClr val="000000"/>
                </a:solidFill>
                <a:effectLst/>
                <a:latin typeface="Courier New" panose="02070309020205020404" pitchFamily="49" charset="0"/>
              </a:rPr>
              <a:t>;</a:t>
            </a:r>
            <a:br>
              <a:rPr lang="en-IN" sz="1800" b="1" dirty="0">
                <a:solidFill>
                  <a:srgbClr val="000000"/>
                </a:solidFill>
                <a:effectLst/>
                <a:latin typeface="Courier New" panose="02070309020205020404" pitchFamily="49" charset="0"/>
              </a:rPr>
            </a:br>
            <a:endParaRPr lang="en-IN" sz="1800" b="1" dirty="0"/>
          </a:p>
        </p:txBody>
      </p:sp>
    </p:spTree>
    <p:extLst>
      <p:ext uri="{BB962C8B-B14F-4D97-AF65-F5344CB8AC3E}">
        <p14:creationId xmlns:p14="http://schemas.microsoft.com/office/powerpoint/2010/main" val="68618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id="{C97705FD-2C5C-5172-B357-6A8FA2F6C16A}"/>
              </a:ext>
            </a:extLst>
          </p:cNvPr>
          <p:cNvSpPr>
            <a:spLocks noGrp="1"/>
          </p:cNvSpPr>
          <p:nvPr>
            <p:ph idx="1"/>
          </p:nvPr>
        </p:nvSpPr>
        <p:spPr>
          <a:xfrm>
            <a:off x="838200" y="357809"/>
            <a:ext cx="10515600" cy="5819154"/>
          </a:xfrm>
        </p:spPr>
        <p:txBody>
          <a:bodyPr>
            <a:normAutofit/>
          </a:bodyPr>
          <a:lstStyle/>
          <a:p>
            <a:pPr marL="0" marR="0"/>
            <a:endParaRPr lang="en-IN" sz="1800" b="1" dirty="0">
              <a:solidFill>
                <a:srgbClr val="000000"/>
              </a:solidFill>
              <a:effectLst/>
              <a:latin typeface="Courier New" panose="02070309020205020404" pitchFamily="49" charset="0"/>
            </a:endParaRPr>
          </a:p>
          <a:p>
            <a:pPr marL="0" marR="0"/>
            <a:r>
              <a:rPr lang="en-IN" sz="1800" b="1" dirty="0" err="1">
                <a:solidFill>
                  <a:srgbClr val="6A3E3E"/>
                </a:solidFill>
                <a:effectLst/>
                <a:latin typeface="Courier New" panose="02070309020205020404" pitchFamily="49" charset="0"/>
              </a:rPr>
              <a:t>map</a:t>
            </a:r>
            <a:r>
              <a:rPr lang="en-IN" sz="1800" b="1" dirty="0" err="1">
                <a:solidFill>
                  <a:srgbClr val="000000"/>
                </a:solidFill>
                <a:effectLst/>
                <a:latin typeface="Courier New" panose="02070309020205020404" pitchFamily="49" charset="0"/>
              </a:rPr>
              <a:t>.putIfAbsent</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ver</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TreeMap</a:t>
            </a:r>
            <a:r>
              <a:rPr lang="en-IN" sz="1800" b="1" dirty="0">
                <a:solidFill>
                  <a:srgbClr val="000000"/>
                </a:solidFill>
                <a:effectLst/>
                <a:latin typeface="Courier New" panose="02070309020205020404" pitchFamily="49" charset="0"/>
              </a:rPr>
              <a:t>&lt;&gt;());</a:t>
            </a:r>
            <a:endParaRPr lang="en-IN" sz="1800" b="1" dirty="0">
              <a:solidFill>
                <a:srgbClr val="6A3E3E"/>
              </a:solidFill>
              <a:effectLst/>
              <a:latin typeface="Courier New" panose="02070309020205020404" pitchFamily="49" charset="0"/>
            </a:endParaRPr>
          </a:p>
          <a:p>
            <a:pPr marL="0" marR="0"/>
            <a:r>
              <a:rPr lang="en-IN" sz="1800" b="1" dirty="0" err="1">
                <a:solidFill>
                  <a:srgbClr val="6A3E3E"/>
                </a:solidFill>
                <a:effectLst/>
                <a:latin typeface="Courier New" panose="02070309020205020404" pitchFamily="49" charset="0"/>
              </a:rPr>
              <a:t>map</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ver</a:t>
            </a:r>
            <a:r>
              <a:rPr lang="en-IN" sz="1800" b="1" dirty="0">
                <a:solidFill>
                  <a:srgbClr val="000000"/>
                </a:solidFill>
                <a:effectLst/>
                <a:latin typeface="Courier New" panose="02070309020205020404" pitchFamily="49" charset="0"/>
              </a:rPr>
              <a:t>).</a:t>
            </a:r>
            <a:r>
              <a:rPr lang="en-IN" sz="1800" b="1" dirty="0" err="1">
                <a:solidFill>
                  <a:srgbClr val="000000"/>
                </a:solidFill>
                <a:effectLst/>
                <a:latin typeface="Courier New" panose="02070309020205020404" pitchFamily="49" charset="0"/>
              </a:rPr>
              <a:t>putIfAbsent</a:t>
            </a:r>
            <a:r>
              <a:rPr lang="en-IN" sz="1800" b="1" dirty="0">
                <a:solidFill>
                  <a:srgbClr val="000000"/>
                </a:solidFill>
                <a:effectLst/>
                <a:latin typeface="Courier New" panose="02070309020205020404" pitchFamily="49" charset="0"/>
              </a:rPr>
              <a:t>(</a:t>
            </a:r>
            <a:r>
              <a:rPr lang="en-IN" sz="1800" b="1" dirty="0">
                <a:solidFill>
                  <a:srgbClr val="6A3E3E"/>
                </a:solidFill>
                <a:effectLst/>
                <a:latin typeface="Courier New" panose="02070309020205020404" pitchFamily="49" charset="0"/>
              </a:rPr>
              <a:t>level</a:t>
            </a:r>
            <a:r>
              <a:rPr lang="en-IN" sz="1800" b="1" dirty="0">
                <a:solidFill>
                  <a:srgbClr val="000000"/>
                </a:solidFill>
                <a:effectLst/>
                <a:latin typeface="Courier New" panose="02070309020205020404" pitchFamily="49" charset="0"/>
              </a:rPr>
              <a:t>, </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LinkedList&lt;&gt;());</a:t>
            </a:r>
          </a:p>
          <a:p>
            <a:pPr marL="0" marR="0"/>
            <a:endParaRPr lang="en-IN" sz="1800" b="1" dirty="0">
              <a:solidFill>
                <a:srgbClr val="000000"/>
              </a:solidFill>
              <a:latin typeface="Courier New" panose="02070309020205020404" pitchFamily="49" charset="0"/>
            </a:endParaRPr>
          </a:p>
          <a:p>
            <a:pPr marL="0" marR="0"/>
            <a:endParaRPr lang="en-IN" sz="1800" b="1" dirty="0">
              <a:solidFill>
                <a:srgbClr val="000000"/>
              </a:solidFill>
              <a:effectLst/>
              <a:latin typeface="Courier New" panose="02070309020205020404" pitchFamily="49" charset="0"/>
            </a:endParaRPr>
          </a:p>
          <a:p>
            <a:pPr marL="0" marR="0"/>
            <a:r>
              <a:rPr lang="en-IN" sz="1800" b="1" dirty="0" err="1">
                <a:solidFill>
                  <a:srgbClr val="6A3E3E"/>
                </a:solidFill>
                <a:effectLst/>
                <a:latin typeface="Courier New" panose="02070309020205020404" pitchFamily="49" charset="0"/>
              </a:rPr>
              <a:t>map</a:t>
            </a:r>
            <a:r>
              <a:rPr lang="en-IN" sz="1800" b="1" dirty="0" err="1">
                <a:solidFill>
                  <a:srgbClr val="000000"/>
                </a:solidFill>
                <a:effectLst/>
                <a:latin typeface="Courier New" panose="02070309020205020404" pitchFamily="49" charset="0"/>
              </a:rPr>
              <a:t>.get</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ver</a:t>
            </a:r>
            <a:r>
              <a:rPr lang="en-IN" sz="1800" b="1" dirty="0">
                <a:solidFill>
                  <a:srgbClr val="000000"/>
                </a:solidFill>
                <a:effectLst/>
                <a:latin typeface="Courier New" panose="02070309020205020404" pitchFamily="49" charset="0"/>
              </a:rPr>
              <a:t>).get(</a:t>
            </a:r>
            <a:r>
              <a:rPr lang="en-IN" sz="1800" b="1" dirty="0">
                <a:solidFill>
                  <a:srgbClr val="6A3E3E"/>
                </a:solidFill>
                <a:effectLst/>
                <a:latin typeface="Courier New" panose="02070309020205020404" pitchFamily="49" charset="0"/>
              </a:rPr>
              <a:t>level</a:t>
            </a:r>
            <a:r>
              <a:rPr lang="en-IN" sz="1800" b="1" dirty="0">
                <a:solidFill>
                  <a:srgbClr val="000000"/>
                </a:solidFill>
                <a:effectLst/>
                <a:latin typeface="Courier New" panose="02070309020205020404" pitchFamily="49" charset="0"/>
              </a:rPr>
              <a:t>).add(</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node</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data</a:t>
            </a:r>
            <a:r>
              <a:rPr lang="en-IN" sz="1800" b="1" dirty="0">
                <a:solidFill>
                  <a:srgbClr val="000000"/>
                </a:solidFill>
                <a:effectLst/>
                <a:latin typeface="Courier New" panose="02070309020205020404" pitchFamily="49" charset="0"/>
              </a:rPr>
              <a:t>);</a:t>
            </a:r>
            <a:br>
              <a:rPr lang="en-IN" sz="1800" b="1" dirty="0">
                <a:solidFill>
                  <a:srgbClr val="000000"/>
                </a:solidFill>
                <a:effectLst/>
                <a:latin typeface="Courier New" panose="02070309020205020404" pitchFamily="49" charset="0"/>
              </a:rPr>
            </a:br>
            <a:endParaRPr lang="en-IN" sz="1800" b="1" dirty="0">
              <a:solidFill>
                <a:srgbClr val="000000"/>
              </a:solidFill>
              <a:effectLst/>
              <a:latin typeface="Courier New" panose="02070309020205020404" pitchFamily="49" charset="0"/>
            </a:endParaRPr>
          </a:p>
          <a:p>
            <a:pPr marL="0" marR="0"/>
            <a:r>
              <a:rPr lang="en-IN" sz="1800" b="1" dirty="0">
                <a:solidFill>
                  <a:srgbClr val="7F0055"/>
                </a:solidFill>
                <a:effectLst/>
                <a:latin typeface="Courier New" panose="02070309020205020404" pitchFamily="49" charset="0"/>
              </a:rPr>
              <a:t>if</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node</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left</a:t>
            </a:r>
            <a:r>
              <a:rPr lang="en-IN" sz="1800" b="1" dirty="0">
                <a:solidFill>
                  <a:srgbClr val="000000"/>
                </a:solidFill>
                <a:effectLst/>
                <a:latin typeface="Courier New" panose="02070309020205020404" pitchFamily="49" charset="0"/>
              </a:rPr>
              <a:t> != </a:t>
            </a:r>
            <a:r>
              <a:rPr lang="en-IN" sz="1800" b="1" dirty="0">
                <a:solidFill>
                  <a:srgbClr val="7F0055"/>
                </a:solidFill>
                <a:effectLst/>
                <a:latin typeface="Courier New" panose="02070309020205020404" pitchFamily="49" charset="0"/>
              </a:rPr>
              <a:t>null</a:t>
            </a:r>
            <a:r>
              <a:rPr lang="en-IN" sz="1800" b="1" dirty="0">
                <a:solidFill>
                  <a:srgbClr val="000000"/>
                </a:solidFill>
                <a:effectLst/>
                <a:latin typeface="Courier New" panose="02070309020205020404" pitchFamily="49" charset="0"/>
              </a:rPr>
              <a:t>) {</a:t>
            </a:r>
          </a:p>
          <a:p>
            <a:pPr marL="0" marR="0"/>
            <a:r>
              <a:rPr lang="en-IN" sz="1800" b="1" dirty="0" err="1">
                <a:solidFill>
                  <a:srgbClr val="6A3E3E"/>
                </a:solidFill>
                <a:effectLst/>
                <a:latin typeface="Courier New" panose="02070309020205020404" pitchFamily="49" charset="0"/>
              </a:rPr>
              <a:t>qdata</a:t>
            </a:r>
            <a:r>
              <a:rPr lang="en-IN" sz="1800" b="1" dirty="0" err="1">
                <a:solidFill>
                  <a:srgbClr val="000000"/>
                </a:solidFill>
                <a:effectLst/>
                <a:latin typeface="Courier New" panose="02070309020205020404" pitchFamily="49" charset="0"/>
              </a:rPr>
              <a:t>.offer</a:t>
            </a:r>
            <a:r>
              <a:rPr lang="en-IN" sz="1800" b="1" dirty="0">
                <a:solidFill>
                  <a:srgbClr val="000000"/>
                </a:solidFill>
                <a:effectLst/>
                <a:latin typeface="Courier New" panose="02070309020205020404" pitchFamily="49" charset="0"/>
              </a:rPr>
              <a:t>(</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Qnode</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node</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left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ver</a:t>
            </a:r>
            <a:r>
              <a:rPr lang="en-IN" sz="1800" b="1" dirty="0">
                <a:solidFill>
                  <a:srgbClr val="000000"/>
                </a:solidFill>
                <a:effectLst/>
                <a:latin typeface="Courier New" panose="02070309020205020404" pitchFamily="49" charset="0"/>
              </a:rPr>
              <a:t> - 1, </a:t>
            </a:r>
            <a:r>
              <a:rPr lang="en-IN" sz="1800" b="1" dirty="0">
                <a:solidFill>
                  <a:srgbClr val="6A3E3E"/>
                </a:solidFill>
                <a:effectLst/>
                <a:latin typeface="Courier New" panose="02070309020205020404" pitchFamily="49" charset="0"/>
              </a:rPr>
              <a:t>level</a:t>
            </a:r>
            <a:r>
              <a:rPr lang="en-IN" sz="1800" b="1" dirty="0">
                <a:solidFill>
                  <a:srgbClr val="000000"/>
                </a:solidFill>
                <a:effectLst/>
                <a:latin typeface="Courier New" panose="02070309020205020404" pitchFamily="49" charset="0"/>
              </a:rPr>
              <a:t> + 1));</a:t>
            </a:r>
          </a:p>
          <a:p>
            <a:pPr marL="0" marR="0"/>
            <a:r>
              <a:rPr lang="en-IN" sz="1800" b="1" dirty="0">
                <a:solidFill>
                  <a:srgbClr val="000000"/>
                </a:solidFill>
                <a:effectLst/>
                <a:latin typeface="Courier New" panose="02070309020205020404" pitchFamily="49" charset="0"/>
              </a:rPr>
              <a:t>}</a:t>
            </a:r>
          </a:p>
          <a:p>
            <a:pPr marL="0" marR="0"/>
            <a:r>
              <a:rPr lang="en-IN" sz="1800" b="1" dirty="0">
                <a:solidFill>
                  <a:srgbClr val="7F0055"/>
                </a:solidFill>
                <a:effectLst/>
                <a:latin typeface="Courier New" panose="02070309020205020404" pitchFamily="49" charset="0"/>
              </a:rPr>
              <a:t>if</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node</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right</a:t>
            </a:r>
            <a:r>
              <a:rPr lang="en-IN" sz="1800" b="1" dirty="0">
                <a:solidFill>
                  <a:srgbClr val="000000"/>
                </a:solidFill>
                <a:effectLst/>
                <a:latin typeface="Courier New" panose="02070309020205020404" pitchFamily="49" charset="0"/>
              </a:rPr>
              <a:t> != </a:t>
            </a:r>
            <a:r>
              <a:rPr lang="en-IN" sz="1800" b="1" dirty="0">
                <a:solidFill>
                  <a:srgbClr val="7F0055"/>
                </a:solidFill>
                <a:effectLst/>
                <a:latin typeface="Courier New" panose="02070309020205020404" pitchFamily="49" charset="0"/>
              </a:rPr>
              <a:t>null</a:t>
            </a:r>
            <a:r>
              <a:rPr lang="en-IN" sz="1800" b="1" dirty="0">
                <a:solidFill>
                  <a:srgbClr val="000000"/>
                </a:solidFill>
                <a:effectLst/>
                <a:latin typeface="Courier New" panose="02070309020205020404" pitchFamily="49" charset="0"/>
              </a:rPr>
              <a:t>) {</a:t>
            </a:r>
          </a:p>
          <a:p>
            <a:pPr marL="0" marR="0"/>
            <a:r>
              <a:rPr lang="en-IN" sz="1800" b="1" dirty="0" err="1">
                <a:solidFill>
                  <a:srgbClr val="6A3E3E"/>
                </a:solidFill>
                <a:effectLst/>
                <a:latin typeface="Courier New" panose="02070309020205020404" pitchFamily="49" charset="0"/>
              </a:rPr>
              <a:t>qdata</a:t>
            </a:r>
            <a:r>
              <a:rPr lang="en-IN" sz="1800" b="1" dirty="0" err="1">
                <a:solidFill>
                  <a:srgbClr val="000000"/>
                </a:solidFill>
                <a:effectLst/>
                <a:latin typeface="Courier New" panose="02070309020205020404" pitchFamily="49" charset="0"/>
              </a:rPr>
              <a:t>.offer</a:t>
            </a:r>
            <a:r>
              <a:rPr lang="en-IN" sz="1800" b="1" dirty="0">
                <a:solidFill>
                  <a:srgbClr val="000000"/>
                </a:solidFill>
                <a:effectLst/>
                <a:latin typeface="Courier New" panose="02070309020205020404" pitchFamily="49" charset="0"/>
              </a:rPr>
              <a:t>(</a:t>
            </a:r>
            <a:r>
              <a:rPr lang="en-IN" sz="1800" b="1" dirty="0">
                <a:solidFill>
                  <a:srgbClr val="7F0055"/>
                </a:solidFill>
                <a:effectLst/>
                <a:latin typeface="Courier New" panose="02070309020205020404" pitchFamily="49" charset="0"/>
              </a:rPr>
              <a:t>new</a:t>
            </a:r>
            <a:r>
              <a:rPr lang="en-IN" sz="1800" b="1" dirty="0">
                <a:solidFill>
                  <a:srgbClr val="000000"/>
                </a:solidFill>
                <a:effectLst/>
                <a:latin typeface="Courier New" panose="02070309020205020404" pitchFamily="49" charset="0"/>
              </a:rPr>
              <a:t> </a:t>
            </a:r>
            <a:r>
              <a:rPr lang="en-IN" sz="1800" b="1" dirty="0" err="1">
                <a:solidFill>
                  <a:srgbClr val="000000"/>
                </a:solidFill>
                <a:effectLst/>
                <a:latin typeface="Courier New" panose="02070309020205020404" pitchFamily="49" charset="0"/>
              </a:rPr>
              <a:t>Qnode</a:t>
            </a:r>
            <a:r>
              <a:rPr lang="en-IN" sz="1800" b="1" dirty="0">
                <a:solidFill>
                  <a:srgbClr val="000000"/>
                </a:solidFill>
                <a:effectLst/>
                <a:latin typeface="Courier New" panose="02070309020205020404" pitchFamily="49" charset="0"/>
              </a:rPr>
              <a:t>(</a:t>
            </a:r>
            <a:r>
              <a:rPr lang="en-IN" sz="1800" b="1" dirty="0" err="1">
                <a:solidFill>
                  <a:srgbClr val="6A3E3E"/>
                </a:solidFill>
                <a:effectLst/>
                <a:latin typeface="Courier New" panose="02070309020205020404" pitchFamily="49" charset="0"/>
              </a:rPr>
              <a:t>curr</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node</a:t>
            </a:r>
            <a:r>
              <a:rPr lang="en-IN" sz="1800" b="1" dirty="0" err="1">
                <a:solidFill>
                  <a:srgbClr val="000000"/>
                </a:solidFill>
                <a:effectLst/>
                <a:latin typeface="Courier New" panose="02070309020205020404" pitchFamily="49" charset="0"/>
              </a:rPr>
              <a:t>.</a:t>
            </a:r>
            <a:r>
              <a:rPr lang="en-IN" sz="1800" b="1" dirty="0" err="1">
                <a:solidFill>
                  <a:srgbClr val="0000C0"/>
                </a:solidFill>
                <a:effectLst/>
                <a:latin typeface="Courier New" panose="02070309020205020404" pitchFamily="49" charset="0"/>
              </a:rPr>
              <a:t>right</a:t>
            </a:r>
            <a:r>
              <a:rPr lang="en-IN" sz="1800" b="1" dirty="0">
                <a:solidFill>
                  <a:srgbClr val="000000"/>
                </a:solidFill>
                <a:effectLst/>
                <a:latin typeface="Courier New" panose="02070309020205020404" pitchFamily="49" charset="0"/>
              </a:rPr>
              <a:t>, </a:t>
            </a:r>
            <a:r>
              <a:rPr lang="en-IN" sz="1800" b="1" dirty="0" err="1">
                <a:solidFill>
                  <a:srgbClr val="6A3E3E"/>
                </a:solidFill>
                <a:effectLst/>
                <a:latin typeface="Courier New" panose="02070309020205020404" pitchFamily="49" charset="0"/>
              </a:rPr>
              <a:t>ver</a:t>
            </a:r>
            <a:r>
              <a:rPr lang="en-IN" sz="1800" b="1" dirty="0">
                <a:solidFill>
                  <a:srgbClr val="000000"/>
                </a:solidFill>
                <a:effectLst/>
                <a:latin typeface="Courier New" panose="02070309020205020404" pitchFamily="49" charset="0"/>
              </a:rPr>
              <a:t> + 1, </a:t>
            </a:r>
            <a:r>
              <a:rPr lang="en-IN" sz="1800" b="1" dirty="0">
                <a:solidFill>
                  <a:srgbClr val="6A3E3E"/>
                </a:solidFill>
                <a:effectLst/>
                <a:latin typeface="Courier New" panose="02070309020205020404" pitchFamily="49" charset="0"/>
              </a:rPr>
              <a:t>level</a:t>
            </a:r>
            <a:r>
              <a:rPr lang="en-IN" sz="1800" b="1" dirty="0">
                <a:solidFill>
                  <a:srgbClr val="000000"/>
                </a:solidFill>
                <a:effectLst/>
                <a:latin typeface="Courier New" panose="02070309020205020404" pitchFamily="49" charset="0"/>
              </a:rPr>
              <a:t> + 1));</a:t>
            </a:r>
          </a:p>
          <a:p>
            <a:pPr marL="0" marR="0"/>
            <a:r>
              <a:rPr lang="en-IN" sz="1800" b="1" dirty="0">
                <a:solidFill>
                  <a:srgbClr val="000000"/>
                </a:solidFill>
                <a:effectLst/>
                <a:latin typeface="Courier New" panose="02070309020205020404" pitchFamily="49" charset="0"/>
              </a:rPr>
              <a:t>}</a:t>
            </a:r>
          </a:p>
          <a:p>
            <a:pPr marL="0" marR="0"/>
            <a:r>
              <a:rPr lang="en-IN" sz="1800" b="1" dirty="0">
                <a:solidFill>
                  <a:srgbClr val="000000"/>
                </a:solidFill>
                <a:effectLst/>
                <a:latin typeface="Courier New" panose="02070309020205020404" pitchFamily="49" charset="0"/>
              </a:rPr>
              <a:t>}</a:t>
            </a:r>
          </a:p>
          <a:p>
            <a:endParaRPr lang="en-IN" sz="1800" b="1" dirty="0"/>
          </a:p>
        </p:txBody>
      </p:sp>
    </p:spTree>
    <p:extLst>
      <p:ext uri="{BB962C8B-B14F-4D97-AF65-F5344CB8AC3E}">
        <p14:creationId xmlns:p14="http://schemas.microsoft.com/office/powerpoint/2010/main" val="286916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E34A-0794-1696-0B19-CD36800AA449}"/>
              </a:ext>
            </a:extLst>
          </p:cNvPr>
          <p:cNvSpPr>
            <a:spLocks noGrp="1"/>
          </p:cNvSpPr>
          <p:nvPr>
            <p:ph idx="1"/>
          </p:nvPr>
        </p:nvSpPr>
        <p:spPr>
          <a:xfrm>
            <a:off x="159026" y="1192696"/>
            <a:ext cx="12115800" cy="4984267"/>
          </a:xfrm>
        </p:spPr>
        <p:txBody>
          <a:bodyPr>
            <a:normAutofit/>
          </a:bodyPr>
          <a:lstStyle/>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TreeMap</a:t>
            </a:r>
            <a:r>
              <a:rPr lang="en-IN" sz="2200" b="1" dirty="0">
                <a:solidFill>
                  <a:srgbClr val="000000"/>
                </a:solidFill>
                <a:effectLst/>
                <a:latin typeface="Courier New" panose="02070309020205020404" pitchFamily="49" charset="0"/>
              </a:rPr>
              <a:t>&lt;Integer, LinkedList&lt;Integer&gt;&gt; </a:t>
            </a:r>
            <a:r>
              <a:rPr lang="en-IN" sz="2200" b="1" dirty="0">
                <a:solidFill>
                  <a:srgbClr val="6A3E3E"/>
                </a:solidFill>
                <a:effectLst/>
                <a:latin typeface="Courier New" panose="02070309020205020404" pitchFamily="49" charset="0"/>
              </a:rPr>
              <a:t>levels</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map</a:t>
            </a:r>
            <a:r>
              <a:rPr lang="en-IN" sz="2200" b="1" dirty="0" err="1">
                <a:solidFill>
                  <a:srgbClr val="000000"/>
                </a:solidFill>
                <a:effectLst/>
                <a:latin typeface="Courier New" panose="02070309020205020404" pitchFamily="49" charset="0"/>
              </a:rPr>
              <a:t>.values</a:t>
            </a:r>
            <a:r>
              <a:rPr lang="en-IN" sz="2200" b="1" dirty="0">
                <a:solidFill>
                  <a:srgbClr val="000000"/>
                </a:solidFill>
                <a:effectLst/>
                <a:latin typeface="Courier New" panose="02070309020205020404" pitchFamily="49" charset="0"/>
              </a:rPr>
              <a:t>()) {</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(LinkedList&lt;Integer&gt; </a:t>
            </a:r>
            <a:r>
              <a:rPr lang="en-IN" sz="2200" b="1" dirty="0">
                <a:solidFill>
                  <a:srgbClr val="6A3E3E"/>
                </a:solidFill>
                <a:effectLst/>
                <a:latin typeface="Courier New" panose="02070309020205020404" pitchFamily="49" charset="0"/>
              </a:rPr>
              <a:t>nodes</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levels</a:t>
            </a:r>
            <a:r>
              <a:rPr lang="en-IN" sz="2200" b="1" dirty="0" err="1">
                <a:solidFill>
                  <a:srgbClr val="000000"/>
                </a:solidFill>
                <a:effectLst/>
                <a:latin typeface="Courier New" panose="02070309020205020404" pitchFamily="49" charset="0"/>
              </a:rPr>
              <a:t>.values</a:t>
            </a:r>
            <a:r>
              <a:rPr lang="en-IN" sz="2200" b="1" dirty="0">
                <a:solidFill>
                  <a:srgbClr val="000000"/>
                </a:solidFill>
                <a:effectLst/>
                <a:latin typeface="Courier New" panose="02070309020205020404" pitchFamily="49" charset="0"/>
              </a:rPr>
              <a:t>()) {</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num</a:t>
            </a:r>
            <a:r>
              <a:rPr lang="en-IN" sz="2200" b="1" dirty="0">
                <a:solidFill>
                  <a:srgbClr val="000000"/>
                </a:solidFill>
                <a:effectLst/>
                <a:latin typeface="Courier New" panose="02070309020205020404" pitchFamily="49" charset="0"/>
              </a:rPr>
              <a:t> : </a:t>
            </a:r>
            <a:r>
              <a:rPr lang="en-IN" sz="2200" b="1" dirty="0">
                <a:solidFill>
                  <a:srgbClr val="6A3E3E"/>
                </a:solidFill>
                <a:effectLst/>
                <a:latin typeface="Courier New" panose="02070309020205020404" pitchFamily="49" charset="0"/>
              </a:rPr>
              <a:t>nodes</a:t>
            </a:r>
            <a:r>
              <a:rPr lang="en-IN" sz="2200" b="1" dirty="0">
                <a:solidFill>
                  <a:srgbClr val="000000"/>
                </a:solidFill>
                <a:effectLst/>
                <a:latin typeface="Courier New" panose="02070309020205020404" pitchFamily="49" charset="0"/>
              </a:rPr>
              <a:t>) {</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num</a:t>
            </a:r>
            <a:r>
              <a:rPr lang="en-IN" sz="2200" b="1" dirty="0">
                <a:solidFill>
                  <a:srgbClr val="000000"/>
                </a:solidFill>
                <a:effectLst/>
                <a:latin typeface="Courier New" panose="02070309020205020404" pitchFamily="49" charset="0"/>
              </a:rPr>
              <a:t> + </a:t>
            </a:r>
            <a:r>
              <a:rPr lang="en-IN" sz="2200" b="1" dirty="0">
                <a:solidFill>
                  <a:srgbClr val="2A00FF"/>
                </a:solidFill>
                <a:effectLst/>
                <a:latin typeface="Courier New" panose="02070309020205020404" pitchFamily="49" charset="0"/>
              </a:rPr>
              <a:t>" "</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400489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1E00A-0C82-ABC4-1B87-544D314C9CA4}"/>
              </a:ext>
            </a:extLst>
          </p:cNvPr>
          <p:cNvSpPr>
            <a:spLocks noGrp="1"/>
          </p:cNvSpPr>
          <p:nvPr>
            <p:ph idx="1"/>
          </p:nvPr>
        </p:nvSpPr>
        <p:spPr>
          <a:xfrm>
            <a:off x="838200" y="417442"/>
            <a:ext cx="10515600" cy="6351105"/>
          </a:xfrm>
        </p:spPr>
        <p:txBody>
          <a:bodyPr>
            <a:normAutofit/>
          </a:bodyPr>
          <a:lstStyle/>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 {</a:t>
            </a:r>
          </a:p>
          <a:p>
            <a:pPr marL="0" marR="0"/>
            <a:r>
              <a:rPr lang="en-IN" sz="2200" b="1" dirty="0">
                <a:solidFill>
                  <a:srgbClr val="000000"/>
                </a:solidFill>
                <a:effectLst/>
                <a:latin typeface="Courier New" panose="02070309020205020404" pitchFamily="49" charset="0"/>
              </a:rPr>
              <a:t>Scanner </a:t>
            </a:r>
            <a:r>
              <a:rPr lang="en-IN" sz="2200" b="1" u="sng" dirty="0" err="1">
                <a:solidFill>
                  <a:srgbClr val="6A3E3E"/>
                </a:solidFill>
                <a:effectLst/>
                <a:latin typeface="Courier New" panose="02070309020205020404" pitchFamily="49" charset="0"/>
              </a:rPr>
              <a:t>scanner</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Scanner(System.</a:t>
            </a:r>
            <a:r>
              <a:rPr lang="en-IN" sz="2200" b="1" i="1" dirty="0">
                <a:solidFill>
                  <a:srgbClr val="0000C0"/>
                </a:solidFill>
                <a:effectLst/>
                <a:latin typeface="Courier New" panose="02070309020205020404" pitchFamily="49" charset="0"/>
              </a:rPr>
              <a:t>in</a:t>
            </a:r>
            <a:r>
              <a:rPr lang="en-IN" sz="2200" b="1" dirty="0">
                <a:solidFill>
                  <a:srgbClr val="000000"/>
                </a:solidFill>
                <a:effectLst/>
                <a:latin typeface="Courier New" panose="02070309020205020404" pitchFamily="49" charset="0"/>
              </a:rPr>
              <a:t>);</a:t>
            </a:r>
          </a:p>
          <a:p>
            <a:pPr marL="0" marR="0"/>
            <a:r>
              <a:rPr lang="en-IN" sz="2200" b="1" dirty="0" err="1">
                <a:solidFill>
                  <a:srgbClr val="000000"/>
                </a:solidFill>
                <a:effectLst/>
                <a:latin typeface="Courier New" panose="02070309020205020404" pitchFamily="49" charset="0"/>
              </a:rPr>
              <a:t>VerticalOrderTraversal</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tree</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VerticalOrderTraversal</a:t>
            </a:r>
            <a:r>
              <a:rPr lang="en-IN" sz="2200" b="1" dirty="0">
                <a:solidFill>
                  <a:srgbClr val="000000"/>
                </a:solidFill>
                <a:effectLst/>
                <a:latin typeface="Courier New" panose="02070309020205020404" pitchFamily="49" charset="0"/>
              </a:rPr>
              <a:t>();</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"Enter number of nodes:"</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scanner</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"Enter node values:"</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0;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&lt; </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value</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scanner</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err="1">
                <a:solidFill>
                  <a:srgbClr val="6A3E3E"/>
                </a:solidFill>
                <a:effectLst/>
                <a:latin typeface="Courier New" panose="02070309020205020404" pitchFamily="49" charset="0"/>
              </a:rPr>
              <a:t>tree</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tree</a:t>
            </a:r>
            <a:r>
              <a:rPr lang="en-IN" sz="2200" b="1" dirty="0" err="1">
                <a:solidFill>
                  <a:srgbClr val="000000"/>
                </a:solidFill>
                <a:effectLst/>
                <a:latin typeface="Courier New" panose="02070309020205020404" pitchFamily="49" charset="0"/>
              </a:rPr>
              <a:t>.create</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tree</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value</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"Vertical Order Traversal:"</a:t>
            </a:r>
            <a:r>
              <a:rPr lang="en-IN" sz="2200" b="1" dirty="0">
                <a:solidFill>
                  <a:srgbClr val="000000"/>
                </a:solidFill>
                <a:effectLst/>
                <a:latin typeface="Courier New" panose="02070309020205020404" pitchFamily="49" charset="0"/>
              </a:rPr>
              <a:t>);</a:t>
            </a:r>
          </a:p>
          <a:p>
            <a:pPr marL="0" marR="0"/>
            <a:r>
              <a:rPr lang="en-IN" sz="2200" b="1" dirty="0" err="1">
                <a:solidFill>
                  <a:srgbClr val="6A3E3E"/>
                </a:solidFill>
                <a:effectLst/>
                <a:latin typeface="Courier New" panose="02070309020205020404" pitchFamily="49" charset="0"/>
              </a:rPr>
              <a:t>tree</a:t>
            </a:r>
            <a:r>
              <a:rPr lang="en-IN" sz="2200" b="1" dirty="0" err="1">
                <a:solidFill>
                  <a:srgbClr val="000000"/>
                </a:solidFill>
                <a:effectLst/>
                <a:latin typeface="Courier New" panose="02070309020205020404" pitchFamily="49" charset="0"/>
              </a:rPr>
              <a:t>.verticalTraversal</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tree</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588110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9C8D-B910-61B8-99E7-F2092BB854C8}"/>
              </a:ext>
            </a:extLst>
          </p:cNvPr>
          <p:cNvSpPr>
            <a:spLocks noGrp="1"/>
          </p:cNvSpPr>
          <p:nvPr>
            <p:ph type="title"/>
          </p:nvPr>
        </p:nvSpPr>
        <p:spPr/>
        <p:txBody>
          <a:bodyPr/>
          <a:lstStyle/>
          <a:p>
            <a:r>
              <a:rPr lang="en-IN" b="1" dirty="0"/>
              <a:t>Graphs</a:t>
            </a:r>
          </a:p>
        </p:txBody>
      </p:sp>
      <p:sp>
        <p:nvSpPr>
          <p:cNvPr id="3" name="Content Placeholder 2">
            <a:extLst>
              <a:ext uri="{FF2B5EF4-FFF2-40B4-BE49-F238E27FC236}">
                <a16:creationId xmlns:a16="http://schemas.microsoft.com/office/drawing/2014/main" id="{AFB54B35-19F7-9453-D014-5F6F0D1EB209}"/>
              </a:ext>
            </a:extLst>
          </p:cNvPr>
          <p:cNvSpPr>
            <a:spLocks noGrp="1"/>
          </p:cNvSpPr>
          <p:nvPr>
            <p:ph idx="1"/>
          </p:nvPr>
        </p:nvSpPr>
        <p:spPr>
          <a:xfrm>
            <a:off x="838199" y="1825625"/>
            <a:ext cx="10721009" cy="4883288"/>
          </a:xfrm>
        </p:spPr>
        <p:txBody>
          <a:bodyPr>
            <a:normAutofit/>
          </a:bodyPr>
          <a:lstStyle/>
          <a:p>
            <a:pPr>
              <a:lnSpc>
                <a:spcPct val="100000"/>
              </a:lnSpc>
            </a:pPr>
            <a:r>
              <a:rPr lang="en-US" sz="2400" b="1" dirty="0"/>
              <a:t>Definition</a:t>
            </a:r>
            <a:r>
              <a:rPr lang="en-US" sz="2400" dirty="0"/>
              <a:t>: A graph consists of vertices (nodes) and edges (connections between nodes).</a:t>
            </a:r>
          </a:p>
          <a:p>
            <a:pPr>
              <a:lnSpc>
                <a:spcPct val="100000"/>
              </a:lnSpc>
            </a:pPr>
            <a:r>
              <a:rPr lang="en-US" sz="2400" b="1" dirty="0"/>
              <a:t>Graph Representation</a:t>
            </a:r>
            <a:r>
              <a:rPr lang="en-US" sz="2400" dirty="0"/>
              <a:t>: Graphs can be represented using various data structures such as adjacency matrix, adjacency list.</a:t>
            </a:r>
          </a:p>
          <a:p>
            <a:pPr>
              <a:lnSpc>
                <a:spcPct val="100000"/>
              </a:lnSpc>
            </a:pPr>
            <a:r>
              <a:rPr lang="en-IN" sz="2400" b="1" dirty="0"/>
              <a:t>Graph Traversal</a:t>
            </a:r>
            <a:r>
              <a:rPr lang="en-IN" sz="2400" dirty="0"/>
              <a:t>: </a:t>
            </a:r>
            <a:r>
              <a:rPr lang="en-US" sz="2400" dirty="0"/>
              <a:t>Depth-First Search (DFS) and Breadth-First Search (BFS). These are used to visit all nodes in the graph.</a:t>
            </a:r>
          </a:p>
          <a:p>
            <a:pPr>
              <a:lnSpc>
                <a:spcPct val="100000"/>
              </a:lnSpc>
            </a:pPr>
            <a:r>
              <a:rPr lang="en-IN" sz="2400" b="1" dirty="0"/>
              <a:t>Graph Algorithms</a:t>
            </a:r>
            <a:r>
              <a:rPr lang="en-IN" sz="2400" dirty="0"/>
              <a:t>: various graph algorithms such as finding shortest paths (Dijkstra's algorithm, Bellman-Ford), minimum spanning tree (Prim's and Kruskal's algorithms), and more complex operations.</a:t>
            </a:r>
          </a:p>
        </p:txBody>
      </p:sp>
    </p:spTree>
    <p:extLst>
      <p:ext uri="{BB962C8B-B14F-4D97-AF65-F5344CB8AC3E}">
        <p14:creationId xmlns:p14="http://schemas.microsoft.com/office/powerpoint/2010/main" val="655643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53D340-DD1D-498C-BEFA-C8375A2CF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39" y="159025"/>
            <a:ext cx="11867322" cy="6221895"/>
          </a:xfrm>
        </p:spPr>
      </p:pic>
    </p:spTree>
    <p:extLst>
      <p:ext uri="{BB962C8B-B14F-4D97-AF65-F5344CB8AC3E}">
        <p14:creationId xmlns:p14="http://schemas.microsoft.com/office/powerpoint/2010/main" val="1760625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4F55-0801-F523-E356-DB88DFA9A9EC}"/>
              </a:ext>
            </a:extLst>
          </p:cNvPr>
          <p:cNvSpPr>
            <a:spLocks noGrp="1"/>
          </p:cNvSpPr>
          <p:nvPr>
            <p:ph type="title"/>
          </p:nvPr>
        </p:nvSpPr>
        <p:spPr/>
        <p:txBody>
          <a:bodyPr/>
          <a:lstStyle/>
          <a:p>
            <a:r>
              <a:rPr lang="en-IN" b="1" dirty="0"/>
              <a:t>Adjacency Matrix and Adjacency List</a:t>
            </a:r>
          </a:p>
        </p:txBody>
      </p:sp>
      <p:pic>
        <p:nvPicPr>
          <p:cNvPr id="1026" name="Picture 2" descr="i) Digraph G, (ii) Adjacency Matrix of G, (iii) Adjacency List of G... |  Download Scientific Diagram">
            <a:extLst>
              <a:ext uri="{FF2B5EF4-FFF2-40B4-BE49-F238E27FC236}">
                <a16:creationId xmlns:a16="http://schemas.microsoft.com/office/drawing/2014/main" id="{CFD734E7-0F2C-DA0E-0071-DE222A13E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4217" y="2633610"/>
            <a:ext cx="10515600" cy="314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113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presentation of Graph in Data Structures">
            <a:extLst>
              <a:ext uri="{FF2B5EF4-FFF2-40B4-BE49-F238E27FC236}">
                <a16:creationId xmlns:a16="http://schemas.microsoft.com/office/drawing/2014/main" id="{A9B12620-1A27-3DA5-E3B7-AE369607DAE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19" t="5098" r="72785"/>
          <a:stretch/>
        </p:blipFill>
        <p:spPr bwMode="auto">
          <a:xfrm>
            <a:off x="2981738" y="298174"/>
            <a:ext cx="5178287" cy="634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370AF-A36D-FC4E-E8F6-9DF8073E0301}"/>
              </a:ext>
            </a:extLst>
          </p:cNvPr>
          <p:cNvSpPr>
            <a:spLocks noGrp="1"/>
          </p:cNvSpPr>
          <p:nvPr>
            <p:ph idx="1"/>
          </p:nvPr>
        </p:nvSpPr>
        <p:spPr>
          <a:xfrm>
            <a:off x="838200" y="1465006"/>
            <a:ext cx="10515600" cy="4957763"/>
          </a:xfrm>
        </p:spPr>
        <p:txBody>
          <a:bodyPr/>
          <a:lstStyle/>
          <a:p>
            <a:r>
              <a:rPr lang="en-IN" b="1" u="sng" dirty="0">
                <a:solidFill>
                  <a:srgbClr val="FF0000"/>
                </a:solidFill>
              </a:rPr>
              <a:t>Size of a tree</a:t>
            </a:r>
            <a:r>
              <a:rPr lang="en-IN" dirty="0"/>
              <a:t>: Total </a:t>
            </a:r>
            <a:r>
              <a:rPr lang="en-IN" dirty="0" err="1"/>
              <a:t>no.of</a:t>
            </a:r>
            <a:r>
              <a:rPr lang="en-IN" dirty="0"/>
              <a:t> nodes</a:t>
            </a:r>
          </a:p>
          <a:p>
            <a:pPr marL="0" indent="0">
              <a:buNone/>
            </a:pPr>
            <a:r>
              <a:rPr lang="en-IN" dirty="0"/>
              <a:t>        size(T)</a:t>
            </a:r>
            <a:r>
              <a:rPr lang="en-IN" dirty="0">
                <a:sym typeface="Wingdings" panose="05000000000000000000" pitchFamily="2" charset="2"/>
              </a:rPr>
              <a:t>0(if tree is empty)</a:t>
            </a:r>
          </a:p>
          <a:p>
            <a:pPr marL="0" indent="0">
              <a:buNone/>
            </a:pPr>
            <a:r>
              <a:rPr lang="en-IN" dirty="0">
                <a:sym typeface="Wingdings" panose="05000000000000000000" pitchFamily="2" charset="2"/>
              </a:rPr>
              <a:t>        1+size(</a:t>
            </a:r>
            <a:r>
              <a:rPr lang="en-IN" dirty="0" err="1">
                <a:sym typeface="Wingdings" panose="05000000000000000000" pitchFamily="2" charset="2"/>
              </a:rPr>
              <a:t>left_subtree</a:t>
            </a:r>
            <a:r>
              <a:rPr lang="en-IN" dirty="0">
                <a:sym typeface="Wingdings" panose="05000000000000000000" pitchFamily="2" charset="2"/>
              </a:rPr>
              <a:t>)+size(</a:t>
            </a:r>
            <a:r>
              <a:rPr lang="en-IN" dirty="0" err="1">
                <a:sym typeface="Wingdings" panose="05000000000000000000" pitchFamily="2" charset="2"/>
              </a:rPr>
              <a:t>right_subtree</a:t>
            </a:r>
            <a:r>
              <a:rPr lang="en-IN" dirty="0">
                <a:sym typeface="Wingdings" panose="05000000000000000000" pitchFamily="2" charset="2"/>
              </a:rPr>
              <a:t>)</a:t>
            </a:r>
          </a:p>
          <a:p>
            <a:pPr marL="0" indent="0">
              <a:buNone/>
            </a:pPr>
            <a:endParaRPr lang="en-IN" dirty="0">
              <a:sym typeface="Wingdings" panose="05000000000000000000" pitchFamily="2" charset="2"/>
            </a:endParaRPr>
          </a:p>
          <a:p>
            <a:r>
              <a:rPr lang="en-IN" b="1" u="sng" dirty="0">
                <a:solidFill>
                  <a:srgbClr val="FF0000"/>
                </a:solidFill>
                <a:sym typeface="Wingdings" panose="05000000000000000000" pitchFamily="2" charset="2"/>
              </a:rPr>
              <a:t>Degree of a Node</a:t>
            </a:r>
            <a:r>
              <a:rPr lang="en-IN" dirty="0">
                <a:sym typeface="Wingdings" panose="05000000000000000000" pitchFamily="2" charset="2"/>
              </a:rPr>
              <a:t>: It is the no. of children it has.</a:t>
            </a:r>
          </a:p>
          <a:p>
            <a:pPr marL="0" indent="0">
              <a:buNone/>
            </a:pPr>
            <a:endParaRPr lang="en-IN" dirty="0"/>
          </a:p>
        </p:txBody>
      </p:sp>
    </p:spTree>
    <p:extLst>
      <p:ext uri="{BB962C8B-B14F-4D97-AF65-F5344CB8AC3E}">
        <p14:creationId xmlns:p14="http://schemas.microsoft.com/office/powerpoint/2010/main" val="1488981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presentation of Graph in Data Structures">
            <a:extLst>
              <a:ext uri="{FF2B5EF4-FFF2-40B4-BE49-F238E27FC236}">
                <a16:creationId xmlns:a16="http://schemas.microsoft.com/office/drawing/2014/main" id="{710B9A04-65F7-7153-DD7F-06B3ECCAD8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4158" y="457199"/>
            <a:ext cx="10566400" cy="594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027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1BD2-4964-A7A6-2B1C-531579DCF231}"/>
              </a:ext>
            </a:extLst>
          </p:cNvPr>
          <p:cNvSpPr>
            <a:spLocks noGrp="1"/>
          </p:cNvSpPr>
          <p:nvPr>
            <p:ph type="title"/>
          </p:nvPr>
        </p:nvSpPr>
        <p:spPr>
          <a:xfrm>
            <a:off x="728870" y="225977"/>
            <a:ext cx="10873409" cy="1325563"/>
          </a:xfrm>
        </p:spPr>
        <p:txBody>
          <a:bodyPr/>
          <a:lstStyle/>
          <a:p>
            <a:r>
              <a:rPr lang="en-IN" b="1" dirty="0"/>
              <a:t>Graph Implementation using Adjacency Matrix</a:t>
            </a:r>
          </a:p>
        </p:txBody>
      </p:sp>
      <p:sp>
        <p:nvSpPr>
          <p:cNvPr id="3" name="Content Placeholder 2">
            <a:extLst>
              <a:ext uri="{FF2B5EF4-FFF2-40B4-BE49-F238E27FC236}">
                <a16:creationId xmlns:a16="http://schemas.microsoft.com/office/drawing/2014/main" id="{FC3D37C3-7F84-94E4-7930-62DDB04FF78C}"/>
              </a:ext>
            </a:extLst>
          </p:cNvPr>
          <p:cNvSpPr>
            <a:spLocks noGrp="1"/>
          </p:cNvSpPr>
          <p:nvPr>
            <p:ph idx="1"/>
          </p:nvPr>
        </p:nvSpPr>
        <p:spPr>
          <a:xfrm>
            <a:off x="838200" y="1825624"/>
            <a:ext cx="10515600" cy="4923045"/>
          </a:xfrm>
        </p:spPr>
        <p:txBody>
          <a:bodyPr>
            <a:normAutofit/>
          </a:bodyPr>
          <a:lstStyle/>
          <a:p>
            <a:pPr marL="0" marR="0"/>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class</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Graph_adjacency_Matrix</a:t>
            </a:r>
            <a:r>
              <a:rPr lang="en-IN" sz="2400" b="1" dirty="0">
                <a:solidFill>
                  <a:srgbClr val="000000"/>
                </a:solidFill>
                <a:effectLst/>
                <a:latin typeface="Courier New" panose="02070309020205020404" pitchFamily="49" charset="0"/>
              </a:rPr>
              <a:t> {</a:t>
            </a:r>
          </a:p>
          <a:p>
            <a:pPr marL="0" marR="0"/>
            <a:r>
              <a:rPr lang="en-IN" sz="2400" b="1" dirty="0">
                <a:solidFill>
                  <a:srgbClr val="7F0055"/>
                </a:solidFill>
                <a:effectLst/>
                <a:latin typeface="Courier New" panose="02070309020205020404" pitchFamily="49" charset="0"/>
              </a:rPr>
              <a:t>private</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0000C0"/>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private</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0000C0"/>
                </a:solidFill>
                <a:effectLst/>
                <a:latin typeface="Courier New" panose="02070309020205020404" pitchFamily="49" charset="0"/>
              </a:rPr>
              <a:t>e</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private</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0000C0"/>
                </a:solidFill>
                <a:effectLst/>
                <a:latin typeface="Courier New" panose="02070309020205020404" pitchFamily="49" charset="0"/>
              </a:rPr>
              <a:t>adjmat</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Graph_adjacency_Matrix</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nodes</a:t>
            </a:r>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pPr marL="0" marR="0"/>
            <a:r>
              <a:rPr lang="en-IN" sz="2400" b="1" dirty="0">
                <a:solidFill>
                  <a:srgbClr val="0000C0"/>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nodes</a:t>
            </a:r>
            <a:r>
              <a:rPr lang="en-IN" sz="2400" b="1" dirty="0">
                <a:solidFill>
                  <a:srgbClr val="000000"/>
                </a:solidFill>
                <a:effectLst/>
                <a:latin typeface="Courier New" panose="02070309020205020404" pitchFamily="49" charset="0"/>
              </a:rPr>
              <a:t>;</a:t>
            </a:r>
          </a:p>
          <a:p>
            <a:pPr marL="0" marR="0"/>
            <a:r>
              <a:rPr lang="en-IN" sz="2400" b="1" dirty="0">
                <a:solidFill>
                  <a:srgbClr val="0000C0"/>
                </a:solidFill>
                <a:effectLst/>
                <a:latin typeface="Courier New" panose="02070309020205020404" pitchFamily="49" charset="0"/>
              </a:rPr>
              <a:t>e</a:t>
            </a:r>
            <a:r>
              <a:rPr lang="en-IN" sz="2400" b="1" dirty="0">
                <a:solidFill>
                  <a:srgbClr val="000000"/>
                </a:solidFill>
                <a:effectLst/>
                <a:latin typeface="Courier New" panose="02070309020205020404" pitchFamily="49" charset="0"/>
              </a:rPr>
              <a:t>=0;</a:t>
            </a:r>
          </a:p>
          <a:p>
            <a:pPr marL="0" marR="0"/>
            <a:r>
              <a:rPr lang="en-IN" sz="2400" b="1" dirty="0" err="1">
                <a:solidFill>
                  <a:srgbClr val="0000C0"/>
                </a:solidFill>
                <a:effectLst/>
                <a:latin typeface="Courier New" panose="02070309020205020404" pitchFamily="49" charset="0"/>
              </a:rPr>
              <a:t>adjmat</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new</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nodes</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nodes</a:t>
            </a:r>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427816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025AF-D0B8-C7C2-6BE2-694E252BF8EC}"/>
              </a:ext>
            </a:extLst>
          </p:cNvPr>
          <p:cNvSpPr>
            <a:spLocks noGrp="1"/>
          </p:cNvSpPr>
          <p:nvPr>
            <p:ph idx="1"/>
          </p:nvPr>
        </p:nvSpPr>
        <p:spPr>
          <a:xfrm>
            <a:off x="838200" y="327990"/>
            <a:ext cx="10515600" cy="6530009"/>
          </a:xfrm>
        </p:spPr>
        <p:txBody>
          <a:bodyPr>
            <a:normAutofit/>
          </a:bodyPr>
          <a:lstStyle/>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x</a:t>
            </a:r>
            <a:r>
              <a:rPr lang="en-IN" sz="2200" b="1" dirty="0" err="1">
                <a:solidFill>
                  <a:srgbClr val="000000"/>
                </a:solidFill>
                <a:effectLst/>
                <a:latin typeface="Courier New" panose="02070309020205020404" pitchFamily="49" charset="0"/>
              </a:rPr>
              <a:t>,</a:t>
            </a:r>
            <a:r>
              <a:rPr lang="en-IN" sz="2200" b="1" dirty="0" err="1">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y</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err="1">
                <a:solidFill>
                  <a:srgbClr val="0000C0"/>
                </a:solidFill>
                <a:effectLst/>
                <a:latin typeface="Courier New" panose="02070309020205020404" pitchFamily="49" charset="0"/>
              </a:rPr>
              <a:t>adjmat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x</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y</a:t>
            </a:r>
            <a:r>
              <a:rPr lang="en-IN" sz="2200" b="1" dirty="0">
                <a:solidFill>
                  <a:srgbClr val="000000"/>
                </a:solidFill>
                <a:effectLst/>
                <a:latin typeface="Courier New" panose="02070309020205020404" pitchFamily="49" charset="0"/>
              </a:rPr>
              <a:t>]=1;</a:t>
            </a:r>
          </a:p>
          <a:p>
            <a:pPr marL="0" marR="0"/>
            <a:r>
              <a:rPr lang="en-IN" sz="2200" b="1" dirty="0" err="1">
                <a:solidFill>
                  <a:srgbClr val="0000C0"/>
                </a:solidFill>
                <a:effectLst/>
                <a:latin typeface="Courier New" panose="02070309020205020404" pitchFamily="49" charset="0"/>
              </a:rPr>
              <a:t>adjmat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y</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x</a:t>
            </a:r>
            <a:r>
              <a:rPr lang="en-IN" sz="2200" b="1" dirty="0">
                <a:solidFill>
                  <a:srgbClr val="000000"/>
                </a:solidFill>
                <a:effectLst/>
                <a:latin typeface="Courier New" panose="02070309020205020404" pitchFamily="49" charset="0"/>
              </a:rPr>
              <a:t>]=1;</a:t>
            </a:r>
          </a:p>
          <a:p>
            <a:pPr marL="0" marR="0"/>
            <a:r>
              <a:rPr lang="en-IN" sz="2200" b="1" dirty="0">
                <a:solidFill>
                  <a:srgbClr val="0000C0"/>
                </a:solidFill>
                <a:effectLst/>
                <a:latin typeface="Courier New" panose="02070309020205020404" pitchFamily="49" charset="0"/>
              </a:rPr>
              <a:t>e</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printAdjacencyMatrix</a:t>
            </a:r>
            <a:r>
              <a:rPr lang="en-IN" sz="2200" b="1" dirty="0">
                <a:solidFill>
                  <a:srgbClr val="000000"/>
                </a:solidFill>
                <a:effectLst/>
                <a:latin typeface="Courier New" panose="02070309020205020404" pitchFamily="49" charset="0"/>
              </a:rPr>
              <a:t>() {</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"Adjacency Matrix:"</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0;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&lt; </a:t>
            </a:r>
            <a:r>
              <a:rPr lang="en-IN" sz="2200" b="1" dirty="0">
                <a:solidFill>
                  <a:srgbClr val="0000C0"/>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j</a:t>
            </a:r>
            <a:r>
              <a:rPr lang="en-IN" sz="2200" b="1" dirty="0">
                <a:solidFill>
                  <a:srgbClr val="000000"/>
                </a:solidFill>
                <a:effectLst/>
                <a:latin typeface="Courier New" panose="02070309020205020404" pitchFamily="49" charset="0"/>
              </a:rPr>
              <a:t> = 0; </a:t>
            </a:r>
            <a:r>
              <a:rPr lang="en-IN" sz="2200" b="1" dirty="0">
                <a:solidFill>
                  <a:srgbClr val="6A3E3E"/>
                </a:solidFill>
                <a:effectLst/>
                <a:latin typeface="Courier New" panose="02070309020205020404" pitchFamily="49" charset="0"/>
              </a:rPr>
              <a:t>j</a:t>
            </a:r>
            <a:r>
              <a:rPr lang="en-IN" sz="2200" b="1" dirty="0">
                <a:solidFill>
                  <a:srgbClr val="000000"/>
                </a:solidFill>
                <a:effectLst/>
                <a:latin typeface="Courier New" panose="02070309020205020404" pitchFamily="49" charset="0"/>
              </a:rPr>
              <a:t> &lt; </a:t>
            </a:r>
            <a:r>
              <a:rPr lang="en-IN" sz="2200" b="1" dirty="0">
                <a:solidFill>
                  <a:srgbClr val="0000C0"/>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j</a:t>
            </a:r>
            <a:r>
              <a:rPr lang="en-IN" sz="2200" b="1" dirty="0" err="1">
                <a:solidFill>
                  <a:srgbClr val="000000"/>
                </a:solidFill>
                <a:effectLst/>
                <a:latin typeface="Courier New" panose="02070309020205020404" pitchFamily="49" charset="0"/>
              </a:rPr>
              <a:t>++</a:t>
            </a:r>
            <a:r>
              <a:rPr lang="en-IN" sz="2200" b="1" dirty="0">
                <a:solidFill>
                  <a:srgbClr val="000000"/>
                </a:solidFill>
                <a:effectLst/>
                <a:latin typeface="Courier New" panose="02070309020205020404" pitchFamily="49" charset="0"/>
              </a:rPr>
              <a:t>) {</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a:t>
            </a:r>
            <a:r>
              <a:rPr lang="en-IN" sz="2200" b="1" dirty="0">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adjmat</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j</a:t>
            </a:r>
            <a:r>
              <a:rPr lang="en-IN" sz="2200" b="1" dirty="0">
                <a:solidFill>
                  <a:srgbClr val="000000"/>
                </a:solidFill>
                <a:effectLst/>
                <a:latin typeface="Courier New" panose="02070309020205020404" pitchFamily="49" charset="0"/>
              </a:rPr>
              <a:t>] + </a:t>
            </a:r>
            <a:r>
              <a:rPr lang="en-IN" sz="2200" b="1" dirty="0">
                <a:solidFill>
                  <a:srgbClr val="2A00FF"/>
                </a:solidFill>
                <a:effectLst/>
                <a:latin typeface="Courier New" panose="02070309020205020404" pitchFamily="49" charset="0"/>
              </a:rPr>
              <a:t>" "</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3966373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5FFFC-8677-FCB0-7164-2398A53BCAEF}"/>
              </a:ext>
            </a:extLst>
          </p:cNvPr>
          <p:cNvSpPr>
            <a:spLocks noGrp="1"/>
          </p:cNvSpPr>
          <p:nvPr>
            <p:ph idx="1"/>
          </p:nvPr>
        </p:nvSpPr>
        <p:spPr>
          <a:xfrm>
            <a:off x="387626" y="159026"/>
            <a:ext cx="11658600" cy="6231835"/>
          </a:xfrm>
        </p:spPr>
        <p:txBody>
          <a:bodyPr>
            <a:normAutofit/>
          </a:bodyPr>
          <a:lstStyle/>
          <a:p>
            <a:pPr marL="0" marR="0">
              <a:lnSpc>
                <a:spcPct val="100000"/>
              </a:lnSpc>
            </a:pP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a:t>
            </a:r>
          </a:p>
          <a:p>
            <a:pPr marL="0" marR="0">
              <a:lnSpc>
                <a:spcPct val="100000"/>
              </a:lnSpc>
            </a:pPr>
            <a:r>
              <a:rPr lang="en-IN" sz="2200" b="1" dirty="0">
                <a:solidFill>
                  <a:srgbClr val="000000"/>
                </a:solidFill>
                <a:effectLst/>
                <a:latin typeface="Courier New" panose="02070309020205020404" pitchFamily="49" charset="0"/>
              </a:rPr>
              <a:t> {</a:t>
            </a:r>
            <a:endParaRPr lang="en-IN" sz="2200" b="1" dirty="0">
              <a:solidFill>
                <a:srgbClr val="000000"/>
              </a:solidFill>
              <a:latin typeface="Courier New" panose="02070309020205020404" pitchFamily="49" charset="0"/>
            </a:endParaRPr>
          </a:p>
          <a:p>
            <a:pPr marL="0" marR="0">
              <a:lnSpc>
                <a:spcPct val="100000"/>
              </a:lnSpc>
            </a:pPr>
            <a:r>
              <a:rPr lang="en-IN" sz="2200" b="1" dirty="0" err="1">
                <a:solidFill>
                  <a:srgbClr val="000000"/>
                </a:solidFill>
                <a:effectLst/>
                <a:latin typeface="Courier New" panose="02070309020205020404" pitchFamily="49" charset="0"/>
              </a:rPr>
              <a:t>Graph_adjacency_Matrix</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graph</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Graph_adjacency_Matrix</a:t>
            </a:r>
            <a:r>
              <a:rPr lang="en-IN" sz="2200" b="1" dirty="0">
                <a:solidFill>
                  <a:srgbClr val="000000"/>
                </a:solidFill>
                <a:effectLst/>
                <a:latin typeface="Courier New" panose="02070309020205020404" pitchFamily="49" charset="0"/>
              </a:rPr>
              <a:t>(4);</a:t>
            </a:r>
          </a:p>
          <a:p>
            <a:pPr marL="0" marR="0">
              <a:lnSpc>
                <a:spcPct val="100000"/>
              </a:lnSpc>
            </a:pP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(0, 1);</a:t>
            </a:r>
          </a:p>
          <a:p>
            <a:pPr marL="0" marR="0">
              <a:lnSpc>
                <a:spcPct val="100000"/>
              </a:lnSpc>
            </a:pP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(1, 2);</a:t>
            </a:r>
          </a:p>
          <a:p>
            <a:pPr marL="0" marR="0">
              <a:lnSpc>
                <a:spcPct val="100000"/>
              </a:lnSpc>
            </a:pP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(2, 3);</a:t>
            </a:r>
          </a:p>
          <a:p>
            <a:pPr marL="0" marR="0">
              <a:lnSpc>
                <a:spcPct val="100000"/>
              </a:lnSpc>
            </a:pP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(3, 0);</a:t>
            </a:r>
          </a:p>
          <a:p>
            <a:pPr marL="0" marR="0">
              <a:lnSpc>
                <a:spcPct val="100000"/>
              </a:lnSpc>
            </a:pPr>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"graph </a:t>
            </a:r>
            <a:r>
              <a:rPr lang="en-IN" sz="2200" b="1" dirty="0" err="1">
                <a:solidFill>
                  <a:srgbClr val="2A00FF"/>
                </a:solidFill>
                <a:effectLst/>
                <a:latin typeface="Courier New" panose="02070309020205020404" pitchFamily="49" charset="0"/>
              </a:rPr>
              <a:t>constists</a:t>
            </a:r>
            <a:r>
              <a:rPr lang="en-IN" sz="2200" b="1" dirty="0">
                <a:solidFill>
                  <a:srgbClr val="2A00FF"/>
                </a:solidFill>
                <a:effectLst/>
                <a:latin typeface="Courier New" panose="02070309020205020404" pitchFamily="49" charset="0"/>
              </a:rPr>
              <a:t> of "</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 vertices and "</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e</a:t>
            </a:r>
            <a:r>
              <a:rPr lang="en-IN" sz="2200" b="1" dirty="0">
                <a:solidFill>
                  <a:srgbClr val="000000"/>
                </a:solidFill>
                <a:effectLst/>
                <a:latin typeface="Courier New" panose="02070309020205020404" pitchFamily="49" charset="0"/>
              </a:rPr>
              <a:t>+</a:t>
            </a:r>
            <a:r>
              <a:rPr lang="en-IN" sz="2200" b="1" dirty="0">
                <a:solidFill>
                  <a:srgbClr val="2A00FF"/>
                </a:solidFill>
                <a:effectLst/>
                <a:latin typeface="Courier New" panose="02070309020205020404" pitchFamily="49" charset="0"/>
              </a:rPr>
              <a:t>" edges"</a:t>
            </a:r>
            <a:r>
              <a:rPr lang="en-IN" sz="2200" b="1" dirty="0">
                <a:solidFill>
                  <a:srgbClr val="000000"/>
                </a:solidFill>
                <a:effectLst/>
                <a:latin typeface="Courier New" panose="02070309020205020404" pitchFamily="49" charset="0"/>
              </a:rPr>
              <a:t>);</a:t>
            </a:r>
          </a:p>
          <a:p>
            <a:pPr marL="0" marR="0">
              <a:lnSpc>
                <a:spcPct val="100000"/>
              </a:lnSpc>
            </a:pPr>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.printAdjacencyMatrix</a:t>
            </a:r>
            <a:r>
              <a:rPr lang="en-IN" sz="2200" b="1" dirty="0">
                <a:solidFill>
                  <a:srgbClr val="000000"/>
                </a:solidFill>
                <a:effectLst/>
                <a:latin typeface="Courier New" panose="02070309020205020404" pitchFamily="49" charset="0"/>
              </a:rPr>
              <a:t>();</a:t>
            </a:r>
          </a:p>
          <a:p>
            <a:pPr marL="0" marR="0">
              <a:lnSpc>
                <a:spcPct val="100000"/>
              </a:lnSpc>
            </a:pPr>
            <a:r>
              <a:rPr lang="en-IN" sz="2200" b="1" dirty="0">
                <a:solidFill>
                  <a:srgbClr val="000000"/>
                </a:solidFill>
                <a:effectLst/>
                <a:latin typeface="Courier New" panose="02070309020205020404" pitchFamily="49" charset="0"/>
              </a:rPr>
              <a:t>}</a:t>
            </a:r>
          </a:p>
          <a:p>
            <a:pPr marL="0" marR="0">
              <a:lnSpc>
                <a:spcPct val="100000"/>
              </a:lnSpc>
            </a:pPr>
            <a:r>
              <a:rPr lang="en-IN" sz="2200" b="1" dirty="0">
                <a:solidFill>
                  <a:srgbClr val="000000"/>
                </a:solidFill>
                <a:effectLst/>
                <a:latin typeface="Courier New" panose="02070309020205020404" pitchFamily="49" charset="0"/>
              </a:rPr>
              <a:t>}</a:t>
            </a:r>
          </a:p>
          <a:p>
            <a:pPr>
              <a:lnSpc>
                <a:spcPct val="100000"/>
              </a:lnSpc>
            </a:pPr>
            <a:endParaRPr lang="en-IN" sz="2200" b="1" dirty="0"/>
          </a:p>
        </p:txBody>
      </p:sp>
    </p:spTree>
    <p:extLst>
      <p:ext uri="{BB962C8B-B14F-4D97-AF65-F5344CB8AC3E}">
        <p14:creationId xmlns:p14="http://schemas.microsoft.com/office/powerpoint/2010/main" val="3486432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F8CC-6321-3AE6-1C77-60375B92E634}"/>
              </a:ext>
            </a:extLst>
          </p:cNvPr>
          <p:cNvSpPr>
            <a:spLocks noGrp="1"/>
          </p:cNvSpPr>
          <p:nvPr>
            <p:ph type="title"/>
          </p:nvPr>
        </p:nvSpPr>
        <p:spPr>
          <a:xfrm>
            <a:off x="838200" y="365126"/>
            <a:ext cx="10515600" cy="748058"/>
          </a:xfrm>
        </p:spPr>
        <p:txBody>
          <a:bodyPr/>
          <a:lstStyle/>
          <a:p>
            <a:r>
              <a:rPr lang="en-IN" b="1" dirty="0"/>
              <a:t>Graph Implementation using Adjacency List</a:t>
            </a:r>
          </a:p>
        </p:txBody>
      </p:sp>
      <p:sp>
        <p:nvSpPr>
          <p:cNvPr id="3" name="Content Placeholder 2">
            <a:extLst>
              <a:ext uri="{FF2B5EF4-FFF2-40B4-BE49-F238E27FC236}">
                <a16:creationId xmlns:a16="http://schemas.microsoft.com/office/drawing/2014/main" id="{6D93972C-368A-DD46-0B4E-CA48FE5F4930}"/>
              </a:ext>
            </a:extLst>
          </p:cNvPr>
          <p:cNvSpPr>
            <a:spLocks noGrp="1"/>
          </p:cNvSpPr>
          <p:nvPr>
            <p:ph idx="1"/>
          </p:nvPr>
        </p:nvSpPr>
        <p:spPr>
          <a:xfrm>
            <a:off x="967409" y="1222513"/>
            <a:ext cx="10515600" cy="5168348"/>
          </a:xfrm>
        </p:spPr>
        <p:txBody>
          <a:bodyPr>
            <a:noAutofit/>
          </a:bodyPr>
          <a:lstStyle/>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class</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Graph_Ajancency_List</a:t>
            </a:r>
            <a:r>
              <a:rPr lang="en-IN" sz="2000" b="1" dirty="0">
                <a:solidFill>
                  <a:srgbClr val="000000"/>
                </a:solidFill>
                <a:effectLst/>
                <a:latin typeface="Courier New" panose="02070309020205020404" pitchFamily="49" charset="0"/>
              </a:rPr>
              <a:t> {</a:t>
            </a:r>
          </a:p>
          <a:p>
            <a:pPr marL="0" marR="0"/>
            <a:r>
              <a:rPr lang="en-IN" sz="2000" b="1" dirty="0">
                <a:solidFill>
                  <a:srgbClr val="7F0055"/>
                </a:solidFill>
                <a:effectLst/>
                <a:latin typeface="Courier New" panose="02070309020205020404" pitchFamily="49" charset="0"/>
              </a:rPr>
              <a:t>private</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private</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private</a:t>
            </a:r>
            <a:r>
              <a:rPr lang="en-IN" sz="2000" b="1" dirty="0">
                <a:solidFill>
                  <a:srgbClr val="000000"/>
                </a:solidFill>
                <a:effectLst/>
                <a:latin typeface="Courier New" panose="02070309020205020404" pitchFamily="49" charset="0"/>
              </a:rPr>
              <a:t> LinkedList&lt;Integer&gt;[] </a:t>
            </a:r>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Graph_Ajancency_List</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n</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n</a:t>
            </a:r>
            <a:r>
              <a:rPr lang="en-IN" sz="2000" b="1" dirty="0">
                <a:solidFill>
                  <a:srgbClr val="000000"/>
                </a:solidFill>
                <a:effectLst/>
                <a:latin typeface="Courier New" panose="02070309020205020404" pitchFamily="49" charset="0"/>
              </a:rPr>
              <a:t>;</a:t>
            </a:r>
          </a:p>
          <a:p>
            <a:pPr marL="0" marR="0"/>
            <a:r>
              <a:rPr lang="en-IN" sz="2000" b="1" dirty="0">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=0;</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u="sng" dirty="0">
                <a:solidFill>
                  <a:srgbClr val="7F0055"/>
                </a:solidFill>
                <a:effectLst/>
                <a:latin typeface="Courier New" panose="02070309020205020404" pitchFamily="49" charset="0"/>
              </a:rPr>
              <a:t>new</a:t>
            </a:r>
            <a:r>
              <a:rPr lang="en-IN" sz="2000" b="1" u="sng" dirty="0">
                <a:solidFill>
                  <a:srgbClr val="000000"/>
                </a:solidFill>
                <a:effectLst/>
                <a:latin typeface="Courier New" panose="02070309020205020404" pitchFamily="49" charset="0"/>
              </a:rPr>
              <a:t> LinkedList[</a:t>
            </a:r>
            <a:r>
              <a:rPr lang="en-IN" sz="2000" b="1" u="sng" dirty="0">
                <a:solidFill>
                  <a:srgbClr val="6A3E3E"/>
                </a:solidFill>
                <a:effectLst/>
                <a:latin typeface="Courier New" panose="02070309020205020404" pitchFamily="49" charset="0"/>
              </a:rPr>
              <a:t>n</a:t>
            </a:r>
            <a:r>
              <a:rPr lang="en-IN" sz="2000" b="1" u="sng" dirty="0">
                <a:solidFill>
                  <a:srgbClr val="000000"/>
                </a:solidFill>
                <a:effectLst/>
                <a:latin typeface="Courier New" panose="02070309020205020404" pitchFamily="49" charset="0"/>
              </a:rPr>
              <a: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=0;</a:t>
            </a:r>
            <a:r>
              <a:rPr lang="en-IN" sz="2000" b="1" dirty="0">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&lt;</a:t>
            </a:r>
            <a:r>
              <a:rPr lang="en-IN" sz="2000" b="1" dirty="0" err="1">
                <a:solidFill>
                  <a:srgbClr val="6A3E3E"/>
                </a:solidFill>
                <a:effectLst/>
                <a:latin typeface="Courier New" panose="02070309020205020404" pitchFamily="49" charset="0"/>
              </a:rPr>
              <a:t>n</a:t>
            </a:r>
            <a:r>
              <a:rPr lang="en-IN" sz="2000" b="1" dirty="0" err="1">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LinkedList&lt;&gt;();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endParaRPr lang="en-IN" sz="2000" b="1" dirty="0"/>
          </a:p>
        </p:txBody>
      </p:sp>
    </p:spTree>
    <p:extLst>
      <p:ext uri="{BB962C8B-B14F-4D97-AF65-F5344CB8AC3E}">
        <p14:creationId xmlns:p14="http://schemas.microsoft.com/office/powerpoint/2010/main" val="2749263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77E60-2CA4-6D1E-3ECB-1A69C4C6F283}"/>
              </a:ext>
            </a:extLst>
          </p:cNvPr>
          <p:cNvSpPr>
            <a:spLocks noGrp="1"/>
          </p:cNvSpPr>
          <p:nvPr>
            <p:ph idx="1"/>
          </p:nvPr>
        </p:nvSpPr>
        <p:spPr>
          <a:xfrm>
            <a:off x="838200" y="178904"/>
            <a:ext cx="10515600" cy="5839033"/>
          </a:xfrm>
        </p:spPr>
        <p:txBody>
          <a:bodyPr>
            <a:noAutofit/>
          </a:bodyPr>
          <a:lstStyle/>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x</a:t>
            </a:r>
            <a:r>
              <a:rPr lang="en-IN" sz="2000" b="1" dirty="0" err="1">
                <a:solidFill>
                  <a:srgbClr val="000000"/>
                </a:solidFill>
                <a:effectLst/>
                <a:latin typeface="Courier New" panose="02070309020205020404" pitchFamily="49" charset="0"/>
              </a:rPr>
              <a:t>,</a:t>
            </a:r>
            <a:r>
              <a:rPr lang="en-IN" sz="2000" b="1" dirty="0" err="1">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y</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x</a:t>
            </a:r>
            <a:r>
              <a:rPr lang="en-IN" sz="2000" b="1" dirty="0">
                <a:solidFill>
                  <a:srgbClr val="000000"/>
                </a:solidFill>
                <a:effectLst/>
                <a:latin typeface="Courier New" panose="02070309020205020404" pitchFamily="49" charset="0"/>
              </a:rPr>
              <a:t>].add(</a:t>
            </a:r>
            <a:r>
              <a:rPr lang="en-IN" sz="2000" b="1" dirty="0">
                <a:solidFill>
                  <a:srgbClr val="6A3E3E"/>
                </a:solidFill>
                <a:effectLst/>
                <a:latin typeface="Courier New" panose="02070309020205020404" pitchFamily="49" charset="0"/>
              </a:rPr>
              <a:t>y</a:t>
            </a:r>
            <a:r>
              <a:rPr lang="en-IN" sz="2000" b="1" dirty="0">
                <a:solidFill>
                  <a:srgbClr val="000000"/>
                </a:solidFill>
                <a:effectLst/>
                <a:latin typeface="Courier New" panose="02070309020205020404" pitchFamily="49" charset="0"/>
              </a:rPr>
              <a:t>);</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y</a:t>
            </a:r>
            <a:r>
              <a:rPr lang="en-IN" sz="2000" b="1" dirty="0">
                <a:solidFill>
                  <a:srgbClr val="000000"/>
                </a:solidFill>
                <a:effectLst/>
                <a:latin typeface="Courier New" panose="02070309020205020404" pitchFamily="49" charset="0"/>
              </a:rPr>
              <a:t>].add(</a:t>
            </a:r>
            <a:r>
              <a:rPr lang="en-IN" sz="2000" b="1" dirty="0">
                <a:solidFill>
                  <a:srgbClr val="6A3E3E"/>
                </a:solidFill>
                <a:effectLst/>
                <a:latin typeface="Courier New" panose="02070309020205020404" pitchFamily="49" charset="0"/>
              </a:rPr>
              <a:t>x</a:t>
            </a:r>
            <a:r>
              <a:rPr lang="en-IN" sz="2000" b="1" dirty="0">
                <a:solidFill>
                  <a:srgbClr val="000000"/>
                </a:solidFill>
                <a:effectLst/>
                <a:latin typeface="Courier New" panose="02070309020205020404" pitchFamily="49" charset="0"/>
              </a:rPr>
              <a:t>);</a:t>
            </a:r>
          </a:p>
          <a:p>
            <a:pPr marL="0" marR="0"/>
            <a:r>
              <a:rPr lang="en-IN" sz="2000" b="1" dirty="0">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printAdjacencyList</a:t>
            </a:r>
            <a:r>
              <a:rPr lang="en-IN" sz="2000" b="1" dirty="0">
                <a:solidFill>
                  <a:srgbClr val="000000"/>
                </a:solidFill>
                <a:effectLst/>
                <a:latin typeface="Courier New" panose="02070309020205020404" pitchFamily="49" charset="0"/>
              </a:rPr>
              <a:t>()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"Adjacency List:"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0;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&lt; </a:t>
            </a:r>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a:t>
            </a:r>
            <a:r>
              <a:rPr lang="en-IN" sz="2000" b="1" dirty="0">
                <a:solidFill>
                  <a:srgbClr val="2A00FF"/>
                </a:solidFill>
                <a:effectLst/>
                <a:latin typeface="Courier New" panose="02070309020205020404" pitchFamily="49" charset="0"/>
              </a:rPr>
              <a:t>" -&gt; "</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 : </a:t>
            </a:r>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 + </a:t>
            </a:r>
            <a:r>
              <a:rPr lang="en-IN" sz="2000" b="1" dirty="0">
                <a:solidFill>
                  <a:srgbClr val="2A00FF"/>
                </a:solidFill>
                <a:effectLst/>
                <a:latin typeface="Courier New" panose="02070309020205020404" pitchFamily="49" charset="0"/>
              </a:rPr>
              <a:t>" "</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endParaRPr lang="en-IN" sz="2000" b="1" dirty="0"/>
          </a:p>
        </p:txBody>
      </p:sp>
    </p:spTree>
    <p:extLst>
      <p:ext uri="{BB962C8B-B14F-4D97-AF65-F5344CB8AC3E}">
        <p14:creationId xmlns:p14="http://schemas.microsoft.com/office/powerpoint/2010/main" val="161416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FA794-81C0-2EC9-0016-35506542BD30}"/>
              </a:ext>
            </a:extLst>
          </p:cNvPr>
          <p:cNvSpPr>
            <a:spLocks noGrp="1"/>
          </p:cNvSpPr>
          <p:nvPr>
            <p:ph idx="1"/>
          </p:nvPr>
        </p:nvSpPr>
        <p:spPr>
          <a:xfrm>
            <a:off x="129209" y="834887"/>
            <a:ext cx="11847443" cy="5342076"/>
          </a:xfrm>
        </p:spPr>
        <p:txBody>
          <a:bodyPr>
            <a:normAutofit/>
          </a:bodyPr>
          <a:lstStyle/>
          <a:p>
            <a:pPr marL="0" marR="0">
              <a:lnSpc>
                <a:spcPct val="100000"/>
              </a:lnSpc>
            </a:pP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main(String[] </a:t>
            </a:r>
            <a:r>
              <a:rPr lang="en-IN" sz="2000" b="1" dirty="0" err="1">
                <a:solidFill>
                  <a:srgbClr val="6A3E3E"/>
                </a:solidFill>
                <a:effectLst/>
                <a:latin typeface="Courier New" panose="02070309020205020404" pitchFamily="49" charset="0"/>
              </a:rPr>
              <a:t>args</a:t>
            </a:r>
            <a:r>
              <a:rPr lang="en-IN" sz="2000" b="1" dirty="0">
                <a:solidFill>
                  <a:srgbClr val="000000"/>
                </a:solidFill>
                <a:effectLst/>
                <a:latin typeface="Courier New" panose="02070309020205020404" pitchFamily="49" charset="0"/>
              </a:rPr>
              <a:t>) {</a:t>
            </a:r>
          </a:p>
          <a:p>
            <a:pPr marL="0" marR="0">
              <a:lnSpc>
                <a:spcPct val="100000"/>
              </a:lnSpc>
            </a:pPr>
            <a:r>
              <a:rPr lang="en-IN" sz="2000" b="1" dirty="0" err="1">
                <a:solidFill>
                  <a:srgbClr val="000000"/>
                </a:solidFill>
                <a:effectLst/>
                <a:latin typeface="Courier New" panose="02070309020205020404" pitchFamily="49" charset="0"/>
              </a:rPr>
              <a:t>Graph_Ajancency_List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g</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Graph_Ajancency_List</a:t>
            </a:r>
            <a:r>
              <a:rPr lang="en-IN" sz="2000" b="1" dirty="0">
                <a:solidFill>
                  <a:srgbClr val="000000"/>
                </a:solidFill>
                <a:effectLst/>
                <a:latin typeface="Courier New" panose="02070309020205020404" pitchFamily="49" charset="0"/>
              </a:rPr>
              <a:t>(4);</a:t>
            </a:r>
          </a:p>
          <a:p>
            <a:pPr marL="0" marR="0">
              <a:lnSpc>
                <a:spcPct val="100000"/>
              </a:lnSpc>
            </a:pP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(0,1);</a:t>
            </a:r>
          </a:p>
          <a:p>
            <a:pPr marL="0" marR="0">
              <a:lnSpc>
                <a:spcPct val="100000"/>
              </a:lnSpc>
            </a:pP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(1,2);</a:t>
            </a:r>
          </a:p>
          <a:p>
            <a:pPr marL="0" marR="0">
              <a:lnSpc>
                <a:spcPct val="100000"/>
              </a:lnSpc>
            </a:pP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(2,3);</a:t>
            </a:r>
          </a:p>
          <a:p>
            <a:pPr marL="0" marR="0">
              <a:lnSpc>
                <a:spcPct val="100000"/>
              </a:lnSpc>
            </a:pP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(3,0);</a:t>
            </a:r>
          </a:p>
          <a:p>
            <a:pPr marL="0" marR="0">
              <a:lnSpc>
                <a:spcPct val="100000"/>
              </a:lnSpc>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"graph </a:t>
            </a:r>
            <a:r>
              <a:rPr lang="en-IN" sz="2000" b="1" dirty="0" err="1">
                <a:solidFill>
                  <a:srgbClr val="2A00FF"/>
                </a:solidFill>
                <a:effectLst/>
                <a:latin typeface="Courier New" panose="02070309020205020404" pitchFamily="49" charset="0"/>
              </a:rPr>
              <a:t>constists</a:t>
            </a:r>
            <a:r>
              <a:rPr lang="en-IN" sz="2000" b="1" dirty="0">
                <a:solidFill>
                  <a:srgbClr val="2A00FF"/>
                </a:solidFill>
                <a:effectLst/>
                <a:latin typeface="Courier New" panose="02070309020205020404" pitchFamily="49" charset="0"/>
              </a:rPr>
              <a:t> of "</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 vertices and "</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 edges"</a:t>
            </a:r>
            <a:r>
              <a:rPr lang="en-IN" sz="2000" b="1" dirty="0">
                <a:solidFill>
                  <a:srgbClr val="000000"/>
                </a:solidFill>
                <a:effectLst/>
                <a:latin typeface="Courier New" panose="02070309020205020404" pitchFamily="49" charset="0"/>
              </a:rPr>
              <a:t>);</a:t>
            </a:r>
          </a:p>
          <a:p>
            <a:pPr marL="0" marR="0">
              <a:lnSpc>
                <a:spcPct val="100000"/>
              </a:lnSpc>
            </a:pPr>
            <a:r>
              <a:rPr lang="en-IN" sz="2000" b="1" dirty="0" err="1">
                <a:solidFill>
                  <a:srgbClr val="6A3E3E"/>
                </a:solidFill>
                <a:effectLst/>
                <a:latin typeface="Courier New" panose="02070309020205020404" pitchFamily="49" charset="0"/>
              </a:rPr>
              <a:t>g</a:t>
            </a:r>
            <a:r>
              <a:rPr lang="en-IN" sz="2000" b="1" dirty="0" err="1">
                <a:solidFill>
                  <a:srgbClr val="000000"/>
                </a:solidFill>
                <a:effectLst/>
                <a:latin typeface="Courier New" panose="02070309020205020404" pitchFamily="49" charset="0"/>
              </a:rPr>
              <a:t>.printAdjacencyList</a:t>
            </a:r>
            <a:r>
              <a:rPr lang="en-IN" sz="2000" b="1" dirty="0">
                <a:solidFill>
                  <a:srgbClr val="000000"/>
                </a:solidFill>
                <a:effectLst/>
                <a:latin typeface="Courier New" panose="02070309020205020404" pitchFamily="49" charset="0"/>
              </a:rPr>
              <a:t>();</a:t>
            </a:r>
          </a:p>
          <a:p>
            <a:pPr marL="0" marR="0">
              <a:lnSpc>
                <a:spcPct val="100000"/>
              </a:lnSpc>
            </a:pPr>
            <a:r>
              <a:rPr lang="en-IN" sz="2000" b="1" dirty="0">
                <a:solidFill>
                  <a:srgbClr val="000000"/>
                </a:solidFill>
                <a:effectLst/>
                <a:latin typeface="Courier New" panose="02070309020205020404" pitchFamily="49" charset="0"/>
              </a:rPr>
              <a:t>}</a:t>
            </a:r>
          </a:p>
          <a:p>
            <a:pPr marL="0" marR="0">
              <a:lnSpc>
                <a:spcPct val="100000"/>
              </a:lnSpc>
            </a:pPr>
            <a:r>
              <a:rPr lang="en-IN" sz="2000" b="1" dirty="0">
                <a:solidFill>
                  <a:srgbClr val="000000"/>
                </a:solidFill>
                <a:effectLst/>
                <a:latin typeface="Courier New" panose="02070309020205020404" pitchFamily="49" charset="0"/>
              </a:rPr>
              <a:t>}</a:t>
            </a:r>
          </a:p>
          <a:p>
            <a:pPr>
              <a:lnSpc>
                <a:spcPct val="100000"/>
              </a:lnSpc>
            </a:pPr>
            <a:endParaRPr lang="en-IN" sz="2000" b="1" dirty="0"/>
          </a:p>
        </p:txBody>
      </p:sp>
    </p:spTree>
    <p:extLst>
      <p:ext uri="{BB962C8B-B14F-4D97-AF65-F5344CB8AC3E}">
        <p14:creationId xmlns:p14="http://schemas.microsoft.com/office/powerpoint/2010/main" val="2935952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304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6223-425E-9DFE-3FAF-CB4D00773454}"/>
              </a:ext>
            </a:extLst>
          </p:cNvPr>
          <p:cNvSpPr>
            <a:spLocks noGrp="1"/>
          </p:cNvSpPr>
          <p:nvPr>
            <p:ph type="title"/>
          </p:nvPr>
        </p:nvSpPr>
        <p:spPr/>
        <p:txBody>
          <a:bodyPr/>
          <a:lstStyle/>
          <a:p>
            <a:r>
              <a:rPr lang="en-IN" b="1" dirty="0"/>
              <a:t>Breadth First Search</a:t>
            </a:r>
          </a:p>
        </p:txBody>
      </p:sp>
      <p:sp>
        <p:nvSpPr>
          <p:cNvPr id="3" name="Content Placeholder 2">
            <a:extLst>
              <a:ext uri="{FF2B5EF4-FFF2-40B4-BE49-F238E27FC236}">
                <a16:creationId xmlns:a16="http://schemas.microsoft.com/office/drawing/2014/main" id="{67164CC9-A312-D720-BDCC-84B0213DB87F}"/>
              </a:ext>
            </a:extLst>
          </p:cNvPr>
          <p:cNvSpPr>
            <a:spLocks noGrp="1"/>
          </p:cNvSpPr>
          <p:nvPr>
            <p:ph idx="1"/>
          </p:nvPr>
        </p:nvSpPr>
        <p:spPr/>
        <p:txBody>
          <a:bodyPr>
            <a:normAutofit fontScale="92500" lnSpcReduction="10000"/>
          </a:bodyPr>
          <a:lstStyle/>
          <a:p>
            <a:pPr algn="l" fontAlgn="base">
              <a:spcBef>
                <a:spcPts val="750"/>
              </a:spcBef>
              <a:spcAft>
                <a:spcPts val="1500"/>
              </a:spcAft>
              <a:buFont typeface="Arial" panose="020B0604020202020204" pitchFamily="34" charset="0"/>
              <a:buChar char="•"/>
            </a:pPr>
            <a:r>
              <a:rPr lang="en-US" b="0" i="0" dirty="0">
                <a:effectLst/>
                <a:latin typeface="OpenSans"/>
              </a:rPr>
              <a:t>Write a program to implement the BFS traversal of a graph.</a:t>
            </a:r>
          </a:p>
          <a:p>
            <a:pPr algn="l" fontAlgn="base">
              <a:spcBef>
                <a:spcPts val="750"/>
              </a:spcBef>
              <a:spcAft>
                <a:spcPts val="1500"/>
              </a:spcAft>
              <a:buFont typeface="Arial" panose="020B0604020202020204" pitchFamily="34" charset="0"/>
              <a:buChar char="•"/>
            </a:pPr>
            <a:r>
              <a:rPr lang="en-US" b="0" i="0" dirty="0">
                <a:effectLst/>
                <a:latin typeface="OpenSans"/>
              </a:rPr>
              <a:t>Start the vertex from 0. To stop reading, read the edge as -1 -1. Start the BFS traversal from vertex 0.</a:t>
            </a:r>
          </a:p>
          <a:p>
            <a:pPr algn="l" fontAlgn="base">
              <a:spcBef>
                <a:spcPts val="750"/>
              </a:spcBef>
              <a:spcAft>
                <a:spcPts val="1500"/>
              </a:spcAft>
              <a:buFont typeface="Arial" panose="020B0604020202020204" pitchFamily="34" charset="0"/>
              <a:buChar char="•"/>
            </a:pPr>
            <a:r>
              <a:rPr lang="en-US" b="0" i="0" dirty="0">
                <a:effectLst/>
                <a:latin typeface="OpenSans"/>
              </a:rPr>
              <a:t>If the number of vertices is 0 then print "Graph doesn't exist".</a:t>
            </a:r>
          </a:p>
          <a:p>
            <a:pPr algn="l" fontAlgn="base">
              <a:spcAft>
                <a:spcPts val="750"/>
              </a:spcAft>
            </a:pPr>
            <a:r>
              <a:rPr lang="en-US" b="1" i="0" dirty="0">
                <a:effectLst/>
                <a:latin typeface="OpenSans"/>
              </a:rPr>
              <a:t>Input Format</a:t>
            </a:r>
            <a:endParaRPr lang="en-US" b="0" i="0" dirty="0">
              <a:effectLst/>
              <a:latin typeface="OpenSans"/>
            </a:endParaRPr>
          </a:p>
          <a:p>
            <a:pPr algn="l" fontAlgn="base">
              <a:spcBef>
                <a:spcPts val="750"/>
              </a:spcBef>
              <a:spcAft>
                <a:spcPts val="1500"/>
              </a:spcAft>
              <a:buFont typeface="Arial" panose="020B0604020202020204" pitchFamily="34" charset="0"/>
              <a:buChar char="•"/>
            </a:pPr>
            <a:r>
              <a:rPr lang="en-US" b="0" i="0" dirty="0">
                <a:effectLst/>
                <a:latin typeface="OpenSans"/>
              </a:rPr>
              <a:t>first line contains number of nodes</a:t>
            </a:r>
          </a:p>
          <a:p>
            <a:pPr algn="l" fontAlgn="base">
              <a:spcBef>
                <a:spcPts val="750"/>
              </a:spcBef>
              <a:spcAft>
                <a:spcPts val="1500"/>
              </a:spcAft>
              <a:buFont typeface="Arial" panose="020B0604020202020204" pitchFamily="34" charset="0"/>
              <a:buChar char="•"/>
            </a:pPr>
            <a:r>
              <a:rPr lang="en-US" b="0" i="0" dirty="0">
                <a:effectLst/>
                <a:latin typeface="OpenSans"/>
              </a:rPr>
              <a:t>second and further lines contains the edges (Stop reading when -1 -1 edge is encountered)</a:t>
            </a:r>
          </a:p>
          <a:p>
            <a:endParaRPr lang="en-IN" dirty="0"/>
          </a:p>
        </p:txBody>
      </p:sp>
    </p:spTree>
    <p:extLst>
      <p:ext uri="{BB962C8B-B14F-4D97-AF65-F5344CB8AC3E}">
        <p14:creationId xmlns:p14="http://schemas.microsoft.com/office/powerpoint/2010/main" val="2036378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E87D-FD43-10B7-46E1-0EBB2FC1D741}"/>
              </a:ext>
            </a:extLst>
          </p:cNvPr>
          <p:cNvSpPr>
            <a:spLocks noGrp="1"/>
          </p:cNvSpPr>
          <p:nvPr>
            <p:ph type="title"/>
          </p:nvPr>
        </p:nvSpPr>
        <p:spPr>
          <a:xfrm>
            <a:off x="908842" y="0"/>
            <a:ext cx="10515600" cy="598971"/>
          </a:xfrm>
        </p:spPr>
        <p:txBody>
          <a:bodyPr>
            <a:normAutofit fontScale="90000"/>
          </a:bodyPr>
          <a:lstStyle/>
          <a:p>
            <a:r>
              <a:rPr lang="en-IN" b="1" dirty="0"/>
              <a:t>Code</a:t>
            </a:r>
          </a:p>
        </p:txBody>
      </p:sp>
      <p:sp>
        <p:nvSpPr>
          <p:cNvPr id="3" name="Content Placeholder 2">
            <a:extLst>
              <a:ext uri="{FF2B5EF4-FFF2-40B4-BE49-F238E27FC236}">
                <a16:creationId xmlns:a16="http://schemas.microsoft.com/office/drawing/2014/main" id="{45B5FE4C-4B18-AF58-89F0-69BE4CF4BB5B}"/>
              </a:ext>
            </a:extLst>
          </p:cNvPr>
          <p:cNvSpPr>
            <a:spLocks noGrp="1"/>
          </p:cNvSpPr>
          <p:nvPr>
            <p:ph idx="1"/>
          </p:nvPr>
        </p:nvSpPr>
        <p:spPr>
          <a:xfrm>
            <a:off x="908842" y="941759"/>
            <a:ext cx="10515600" cy="5715000"/>
          </a:xfrm>
        </p:spPr>
        <p:txBody>
          <a:bodyPr>
            <a:noAutofit/>
          </a:bodyPr>
          <a:lstStyle/>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class</a:t>
            </a:r>
            <a:r>
              <a:rPr lang="en-IN" sz="2000" b="1" dirty="0">
                <a:solidFill>
                  <a:srgbClr val="000000"/>
                </a:solidFill>
                <a:effectLst/>
                <a:latin typeface="Courier New" panose="02070309020205020404" pitchFamily="49" charset="0"/>
              </a:rPr>
              <a:t> BFS {</a:t>
            </a:r>
          </a:p>
          <a:p>
            <a:pPr marL="0" marR="0"/>
            <a:r>
              <a:rPr lang="en-IN" sz="2000" b="1" dirty="0">
                <a:solidFill>
                  <a:srgbClr val="7F0055"/>
                </a:solidFill>
                <a:effectLst/>
                <a:latin typeface="Courier New" panose="02070309020205020404" pitchFamily="49" charset="0"/>
              </a:rPr>
              <a:t>private</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private</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u="sng" dirty="0">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private</a:t>
            </a:r>
            <a:r>
              <a:rPr lang="en-IN" sz="2000" b="1" dirty="0">
                <a:solidFill>
                  <a:srgbClr val="000000"/>
                </a:solidFill>
                <a:effectLst/>
                <a:latin typeface="Courier New" panose="02070309020205020404" pitchFamily="49" charset="0"/>
              </a:rPr>
              <a:t> LinkedList&lt;Integer&gt;[] </a:t>
            </a:r>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p>
          <a:p>
            <a:pPr marL="0" marR="0"/>
            <a:br>
              <a:rPr lang="en-IN" sz="2000" b="1" dirty="0">
                <a:solidFill>
                  <a:srgbClr val="000000"/>
                </a:solidFill>
                <a:effectLst/>
                <a:latin typeface="Courier New" panose="02070309020205020404" pitchFamily="49" charset="0"/>
              </a:rPr>
            </a:br>
            <a:endParaRPr lang="en-IN" sz="2000" b="1" dirty="0">
              <a:solidFill>
                <a:srgbClr val="000000"/>
              </a:solidFill>
              <a:effectLst/>
              <a:latin typeface="Courier New" panose="02070309020205020404" pitchFamily="49" charset="0"/>
            </a:endParaRPr>
          </a:p>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BFS(</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n</a:t>
            </a:r>
            <a:r>
              <a:rPr lang="en-IN" sz="2000" b="1" dirty="0">
                <a:solidFill>
                  <a:srgbClr val="000000"/>
                </a:solidFill>
                <a:effectLst/>
                <a:latin typeface="Courier New" panose="02070309020205020404" pitchFamily="49" charset="0"/>
              </a:rPr>
              <a:t>) {</a:t>
            </a:r>
          </a:p>
          <a:p>
            <a:pPr marL="0" marR="0"/>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 </a:t>
            </a:r>
            <a:r>
              <a:rPr lang="en-IN" sz="2000" b="1" dirty="0">
                <a:solidFill>
                  <a:srgbClr val="6A3E3E"/>
                </a:solidFill>
                <a:effectLst/>
                <a:latin typeface="Courier New" panose="02070309020205020404" pitchFamily="49" charset="0"/>
              </a:rPr>
              <a:t>n</a:t>
            </a:r>
            <a:r>
              <a:rPr lang="en-IN" sz="2000" b="1" dirty="0">
                <a:solidFill>
                  <a:srgbClr val="000000"/>
                </a:solidFill>
                <a:effectLst/>
                <a:latin typeface="Courier New" panose="02070309020205020404" pitchFamily="49" charset="0"/>
              </a:rPr>
              <a:t>;</a:t>
            </a:r>
          </a:p>
          <a:p>
            <a:pPr marL="0" marR="0"/>
            <a:r>
              <a:rPr lang="en-IN" sz="2000" b="1" dirty="0">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 = 0;</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 = </a:t>
            </a:r>
            <a:r>
              <a:rPr lang="en-IN" sz="2000" b="1" u="sng" dirty="0">
                <a:solidFill>
                  <a:srgbClr val="7F0055"/>
                </a:solidFill>
                <a:effectLst/>
                <a:latin typeface="Courier New" panose="02070309020205020404" pitchFamily="49" charset="0"/>
              </a:rPr>
              <a:t>new</a:t>
            </a:r>
            <a:r>
              <a:rPr lang="en-IN" sz="2000" b="1" u="sng" dirty="0">
                <a:solidFill>
                  <a:srgbClr val="000000"/>
                </a:solidFill>
                <a:effectLst/>
                <a:latin typeface="Courier New" panose="02070309020205020404" pitchFamily="49" charset="0"/>
              </a:rPr>
              <a:t> LinkedList[</a:t>
            </a:r>
            <a:r>
              <a:rPr lang="en-IN" sz="2000" b="1" u="sng" dirty="0">
                <a:solidFill>
                  <a:srgbClr val="6A3E3E"/>
                </a:solidFill>
                <a:effectLst/>
                <a:latin typeface="Courier New" panose="02070309020205020404" pitchFamily="49" charset="0"/>
              </a:rPr>
              <a:t>n</a:t>
            </a:r>
            <a:r>
              <a:rPr lang="en-IN" sz="2000" b="1" u="sng" dirty="0">
                <a:solidFill>
                  <a:srgbClr val="000000"/>
                </a:solidFill>
                <a:effectLst/>
                <a:latin typeface="Courier New" panose="02070309020205020404" pitchFamily="49" charset="0"/>
              </a:rPr>
              <a: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0;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&lt; </a:t>
            </a:r>
            <a:r>
              <a:rPr lang="en-IN" sz="2000" b="1" dirty="0">
                <a:solidFill>
                  <a:srgbClr val="6A3E3E"/>
                </a:solidFill>
                <a:effectLst/>
                <a:latin typeface="Courier New" panose="02070309020205020404" pitchFamily="49" charset="0"/>
              </a:rPr>
              <a:t>n</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LinkedList&lt;&gt;();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endParaRPr lang="en-IN" sz="2000" b="1" dirty="0"/>
          </a:p>
        </p:txBody>
      </p:sp>
    </p:spTree>
    <p:extLst>
      <p:ext uri="{BB962C8B-B14F-4D97-AF65-F5344CB8AC3E}">
        <p14:creationId xmlns:p14="http://schemas.microsoft.com/office/powerpoint/2010/main" val="239960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9F34-533F-2ED0-5C7E-9BC750D47BBA}"/>
              </a:ext>
            </a:extLst>
          </p:cNvPr>
          <p:cNvSpPr>
            <a:spLocks noGrp="1"/>
          </p:cNvSpPr>
          <p:nvPr>
            <p:ph type="title"/>
          </p:nvPr>
        </p:nvSpPr>
        <p:spPr/>
        <p:txBody>
          <a:bodyPr/>
          <a:lstStyle/>
          <a:p>
            <a:r>
              <a:rPr lang="en-IN" b="1" u="sng" dirty="0"/>
              <a:t>Binary Tree Creation </a:t>
            </a:r>
          </a:p>
        </p:txBody>
      </p:sp>
      <p:sp>
        <p:nvSpPr>
          <p:cNvPr id="3" name="Content Placeholder 2">
            <a:extLst>
              <a:ext uri="{FF2B5EF4-FFF2-40B4-BE49-F238E27FC236}">
                <a16:creationId xmlns:a16="http://schemas.microsoft.com/office/drawing/2014/main" id="{7F4A2476-6F09-1A4B-EB48-DD8BAD46CACB}"/>
              </a:ext>
            </a:extLst>
          </p:cNvPr>
          <p:cNvSpPr>
            <a:spLocks noGrp="1"/>
          </p:cNvSpPr>
          <p:nvPr>
            <p:ph idx="1"/>
          </p:nvPr>
        </p:nvSpPr>
        <p:spPr>
          <a:xfrm>
            <a:off x="422787" y="1825625"/>
            <a:ext cx="10931013" cy="4351338"/>
          </a:xfrm>
        </p:spPr>
        <p:txBody>
          <a:bodyPr/>
          <a:lstStyle/>
          <a:p>
            <a:r>
              <a:rPr lang="en-IN" dirty="0"/>
              <a:t>Sample input1:8 3 10 1 6 -1 14 -1 -1 4 7 13 -1 -1 -1 -1 -1 -1 -1</a:t>
            </a:r>
          </a:p>
          <a:p>
            <a:pPr marL="0" indent="0">
              <a:buNone/>
            </a:pPr>
            <a:endParaRPr lang="en-IN" dirty="0"/>
          </a:p>
          <a:p>
            <a:r>
              <a:rPr lang="en-IN" dirty="0"/>
              <a:t>Sample input 2:1 2 3 4 5 6 7 -1 -1 -1 -1 -1 -1 -1 -1</a:t>
            </a:r>
          </a:p>
          <a:p>
            <a:endParaRPr lang="en-IN" dirty="0"/>
          </a:p>
          <a:p>
            <a:r>
              <a:rPr lang="en-IN" dirty="0"/>
              <a:t>Sample input 3: 5 6 10 2 3 -1 -1 -1 -1 -1 9 -1 -1</a:t>
            </a:r>
          </a:p>
          <a:p>
            <a:endParaRPr lang="en-IN" dirty="0"/>
          </a:p>
          <a:p>
            <a:r>
              <a:rPr lang="en-IN" dirty="0"/>
              <a:t>Sample input 4: 2 4 5 6 -1 -1 7 20 30 80 90 -1 -1 8 -1 -1 9 -1 -1 -1 -1 -1 -1</a:t>
            </a:r>
          </a:p>
          <a:p>
            <a:endParaRPr lang="en-IN" dirty="0"/>
          </a:p>
          <a:p>
            <a:endParaRPr lang="en-IN" dirty="0"/>
          </a:p>
        </p:txBody>
      </p:sp>
    </p:spTree>
    <p:extLst>
      <p:ext uri="{BB962C8B-B14F-4D97-AF65-F5344CB8AC3E}">
        <p14:creationId xmlns:p14="http://schemas.microsoft.com/office/powerpoint/2010/main" val="1618078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595D18-F94B-673B-F801-5877571E38D2}"/>
              </a:ext>
            </a:extLst>
          </p:cNvPr>
          <p:cNvSpPr>
            <a:spLocks noGrp="1"/>
          </p:cNvSpPr>
          <p:nvPr>
            <p:ph idx="1"/>
          </p:nvPr>
        </p:nvSpPr>
        <p:spPr>
          <a:xfrm>
            <a:off x="838200" y="69574"/>
            <a:ext cx="10515600" cy="6689035"/>
          </a:xfrm>
        </p:spPr>
        <p:txBody>
          <a:bodyPr>
            <a:normAutofit/>
          </a:bodyPr>
          <a:lstStyle/>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x</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y</a:t>
            </a:r>
            <a:r>
              <a:rPr lang="en-IN" sz="2000" b="1" dirty="0">
                <a:solidFill>
                  <a:srgbClr val="000000"/>
                </a:solidFill>
                <a:effectLst/>
                <a:latin typeface="Courier New" panose="02070309020205020404" pitchFamily="49" charset="0"/>
              </a:rPr>
              <a:t>) {</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x</a:t>
            </a:r>
            <a:r>
              <a:rPr lang="en-IN" sz="2000" b="1" dirty="0">
                <a:solidFill>
                  <a:srgbClr val="000000"/>
                </a:solidFill>
                <a:effectLst/>
                <a:latin typeface="Courier New" panose="02070309020205020404" pitchFamily="49" charset="0"/>
              </a:rPr>
              <a:t>].add(</a:t>
            </a:r>
            <a:r>
              <a:rPr lang="en-IN" sz="2000" b="1" dirty="0">
                <a:solidFill>
                  <a:srgbClr val="6A3E3E"/>
                </a:solidFill>
                <a:effectLst/>
                <a:latin typeface="Courier New" panose="02070309020205020404" pitchFamily="49" charset="0"/>
              </a:rPr>
              <a:t>y</a:t>
            </a:r>
            <a:r>
              <a:rPr lang="en-IN" sz="2000" b="1" dirty="0">
                <a:solidFill>
                  <a:srgbClr val="000000"/>
                </a:solidFill>
                <a:effectLst/>
                <a:latin typeface="Courier New" panose="02070309020205020404" pitchFamily="49" charset="0"/>
              </a:rPr>
              <a:t>);</a:t>
            </a:r>
          </a:p>
          <a:p>
            <a:pPr marL="0" marR="0"/>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y</a:t>
            </a:r>
            <a:r>
              <a:rPr lang="en-IN" sz="2000" b="1" dirty="0">
                <a:solidFill>
                  <a:srgbClr val="000000"/>
                </a:solidFill>
                <a:effectLst/>
                <a:latin typeface="Courier New" panose="02070309020205020404" pitchFamily="49" charset="0"/>
              </a:rPr>
              <a:t>].add(</a:t>
            </a:r>
            <a:r>
              <a:rPr lang="en-IN" sz="2000" b="1" dirty="0">
                <a:solidFill>
                  <a:srgbClr val="6A3E3E"/>
                </a:solidFill>
                <a:effectLst/>
                <a:latin typeface="Courier New" panose="02070309020205020404" pitchFamily="49" charset="0"/>
              </a:rPr>
              <a:t>x</a:t>
            </a:r>
            <a:r>
              <a:rPr lang="en-IN" sz="2000" b="1" dirty="0">
                <a:solidFill>
                  <a:srgbClr val="000000"/>
                </a:solidFill>
                <a:effectLst/>
                <a:latin typeface="Courier New" panose="02070309020205020404" pitchFamily="49" charset="0"/>
              </a:rPr>
              <a:t>);</a:t>
            </a:r>
          </a:p>
          <a:p>
            <a:pPr marL="0" marR="0"/>
            <a:r>
              <a:rPr lang="en-IN" sz="2000" b="1" dirty="0">
                <a:solidFill>
                  <a:srgbClr val="0000C0"/>
                </a:solidFill>
                <a:effectLst/>
                <a:latin typeface="Courier New" panose="02070309020205020404" pitchFamily="49" charset="0"/>
              </a:rPr>
              <a:t>e</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endParaRPr lang="en-IN" sz="2000" b="1" dirty="0">
              <a:solidFill>
                <a:srgbClr val="000000"/>
              </a:solidFill>
              <a:effectLst/>
              <a:latin typeface="Courier New" panose="02070309020205020404" pitchFamily="49" charset="0"/>
            </a:endParaRPr>
          </a:p>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printAdjacencyList</a:t>
            </a:r>
            <a:r>
              <a:rPr lang="en-IN" sz="2000" b="1" dirty="0">
                <a:solidFill>
                  <a:srgbClr val="000000"/>
                </a:solidFill>
                <a:effectLst/>
                <a:latin typeface="Courier New" panose="02070309020205020404" pitchFamily="49" charset="0"/>
              </a:rPr>
              <a:t>()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a:t>
            </a:r>
            <a:r>
              <a:rPr lang="en-IN" sz="2000" b="1" dirty="0" err="1">
                <a:solidFill>
                  <a:srgbClr val="2A00FF"/>
                </a:solidFill>
                <a:effectLst/>
                <a:latin typeface="Courier New" panose="02070309020205020404" pitchFamily="49" charset="0"/>
              </a:rPr>
              <a:t>nAdjacency</a:t>
            </a:r>
            <a:r>
              <a:rPr lang="en-IN" sz="2000" b="1" dirty="0">
                <a:solidFill>
                  <a:srgbClr val="2A00FF"/>
                </a:solidFill>
                <a:effectLst/>
                <a:latin typeface="Courier New" panose="02070309020205020404" pitchFamily="49" charset="0"/>
              </a:rPr>
              <a:t> List:"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0;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&lt; </a:t>
            </a:r>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 </a:t>
            </a:r>
            <a:r>
              <a:rPr lang="en-IN" sz="2000" b="1" dirty="0">
                <a:solidFill>
                  <a:srgbClr val="2A00FF"/>
                </a:solidFill>
                <a:effectLst/>
                <a:latin typeface="Courier New" panose="02070309020205020404" pitchFamily="49" charset="0"/>
              </a:rPr>
              <a:t>" -&gt; "</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 : </a:t>
            </a:r>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i</a:t>
            </a:r>
            <a:r>
              <a:rPr lang="en-IN" sz="2000" b="1" dirty="0">
                <a:solidFill>
                  <a:srgbClr val="000000"/>
                </a:solidFill>
                <a:effectLst/>
                <a:latin typeface="Courier New" panose="02070309020205020404" pitchFamily="49" charset="0"/>
              </a:rPr>
              <a:t>])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j</a:t>
            </a:r>
            <a:r>
              <a:rPr lang="en-IN" sz="2000" b="1" dirty="0">
                <a:solidFill>
                  <a:srgbClr val="000000"/>
                </a:solidFill>
                <a:effectLst/>
                <a:latin typeface="Courier New" panose="02070309020205020404" pitchFamily="49" charset="0"/>
              </a:rPr>
              <a:t> + </a:t>
            </a:r>
            <a:r>
              <a:rPr lang="en-IN" sz="2000" b="1" dirty="0">
                <a:solidFill>
                  <a:srgbClr val="2A00FF"/>
                </a:solidFill>
                <a:effectLst/>
                <a:latin typeface="Courier New" panose="02070309020205020404" pitchFamily="49" charset="0"/>
              </a:rPr>
              <a:t>" "</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704529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A92A4-59D5-AC40-9FDC-1C48BF8546B0}"/>
              </a:ext>
            </a:extLst>
          </p:cNvPr>
          <p:cNvSpPr>
            <a:spLocks noGrp="1"/>
          </p:cNvSpPr>
          <p:nvPr>
            <p:ph idx="1"/>
          </p:nvPr>
        </p:nvSpPr>
        <p:spPr>
          <a:xfrm>
            <a:off x="838200" y="163996"/>
            <a:ext cx="10515600" cy="6530008"/>
          </a:xfrm>
        </p:spPr>
        <p:txBody>
          <a:bodyPr>
            <a:noAutofit/>
          </a:bodyPr>
          <a:lstStyle/>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bfsOfGraph</a:t>
            </a:r>
            <a:r>
              <a:rPr lang="en-IN" sz="2000" b="1" dirty="0">
                <a:solidFill>
                  <a:srgbClr val="000000"/>
                </a:solidFill>
                <a:effectLst/>
                <a:latin typeface="Courier New" panose="02070309020205020404" pitchFamily="49" charset="0"/>
              </a:rPr>
              <a:t>() {</a:t>
            </a:r>
          </a:p>
          <a:p>
            <a:pPr marL="0" marR="0"/>
            <a:r>
              <a:rPr lang="en-IN" sz="2000" b="1" dirty="0">
                <a:solidFill>
                  <a:srgbClr val="000000"/>
                </a:solidFill>
                <a:effectLst/>
                <a:latin typeface="Courier New" panose="02070309020205020404" pitchFamily="49" charset="0"/>
              </a:rPr>
              <a:t>List&lt;Integer&gt; </a:t>
            </a:r>
            <a:r>
              <a:rPr lang="en-IN" sz="2000" b="1" dirty="0" err="1">
                <a:solidFill>
                  <a:srgbClr val="6A3E3E"/>
                </a:solidFill>
                <a:effectLst/>
                <a:latin typeface="Courier New" panose="02070309020205020404" pitchFamily="49" charset="0"/>
              </a:rPr>
              <a:t>bfs</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ArrayList</a:t>
            </a:r>
            <a:r>
              <a:rPr lang="en-IN" sz="2000" b="1" dirty="0">
                <a:solidFill>
                  <a:srgbClr val="000000"/>
                </a:solidFill>
                <a:effectLst/>
                <a:latin typeface="Courier New" panose="02070309020205020404" pitchFamily="49" charset="0"/>
              </a:rPr>
              <a:t>&lt;&gt;();</a:t>
            </a:r>
          </a:p>
          <a:p>
            <a:pPr marL="0" marR="0"/>
            <a:r>
              <a:rPr lang="en-IN" sz="2000" b="1" dirty="0" err="1">
                <a:solidFill>
                  <a:srgbClr val="7F0055"/>
                </a:solidFill>
                <a:effectLst/>
                <a:latin typeface="Courier New" panose="02070309020205020404" pitchFamily="49" charset="0"/>
              </a:rPr>
              <a:t>boolean</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vis</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a:t>
            </a:r>
            <a:r>
              <a:rPr lang="en-IN" sz="2000" b="1" dirty="0" err="1">
                <a:solidFill>
                  <a:srgbClr val="7F0055"/>
                </a:solidFill>
                <a:effectLst/>
                <a:latin typeface="Courier New" panose="02070309020205020404" pitchFamily="49" charset="0"/>
              </a:rPr>
              <a:t>boolean</a:t>
            </a:r>
            <a:r>
              <a:rPr lang="en-IN" sz="2000" b="1" dirty="0">
                <a:solidFill>
                  <a:srgbClr val="000000"/>
                </a:solidFill>
                <a:effectLst/>
                <a:latin typeface="Courier New" panose="02070309020205020404" pitchFamily="49" charset="0"/>
              </a:rPr>
              <a:t>[</a:t>
            </a:r>
            <a:r>
              <a:rPr lang="en-IN" sz="2000" b="1" dirty="0">
                <a:solidFill>
                  <a:srgbClr val="0000C0"/>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Queue&lt;Integer&gt; </a:t>
            </a:r>
            <a:r>
              <a:rPr lang="en-IN" sz="2000" b="1" dirty="0">
                <a:solidFill>
                  <a:srgbClr val="6A3E3E"/>
                </a:solidFill>
                <a:effectLst/>
                <a:latin typeface="Courier New" panose="02070309020205020404" pitchFamily="49" charset="0"/>
              </a:rPr>
              <a:t>q</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LinkedList&lt;&gt;();</a:t>
            </a:r>
          </a:p>
          <a:p>
            <a:pPr marL="0" marR="0"/>
            <a:r>
              <a:rPr lang="en-IN" sz="2000" b="1" dirty="0" err="1">
                <a:solidFill>
                  <a:srgbClr val="6A3E3E"/>
                </a:solidFill>
                <a:effectLst/>
                <a:latin typeface="Courier New" panose="02070309020205020404" pitchFamily="49" charset="0"/>
              </a:rPr>
              <a:t>q</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(0);</a:t>
            </a:r>
          </a:p>
          <a:p>
            <a:pPr marL="0" marR="0"/>
            <a:r>
              <a:rPr lang="en-IN" sz="2000" b="1" dirty="0">
                <a:solidFill>
                  <a:srgbClr val="6A3E3E"/>
                </a:solidFill>
                <a:effectLst/>
                <a:latin typeface="Courier New" panose="02070309020205020404" pitchFamily="49" charset="0"/>
              </a:rPr>
              <a:t>vis</a:t>
            </a:r>
            <a:r>
              <a:rPr lang="en-IN" sz="2000" b="1" dirty="0">
                <a:solidFill>
                  <a:srgbClr val="000000"/>
                </a:solidFill>
                <a:effectLst/>
                <a:latin typeface="Courier New" panose="02070309020205020404" pitchFamily="49" charset="0"/>
              </a:rPr>
              <a:t>[0] = </a:t>
            </a:r>
            <a:r>
              <a:rPr lang="en-IN" sz="2000" b="1" dirty="0">
                <a:solidFill>
                  <a:srgbClr val="7F0055"/>
                </a:solidFill>
                <a:effectLst/>
                <a:latin typeface="Courier New" panose="02070309020205020404" pitchFamily="49" charset="0"/>
              </a:rPr>
              <a:t>true</a:t>
            </a:r>
            <a:r>
              <a:rPr lang="en-IN" sz="2000" b="1" dirty="0">
                <a:solidFill>
                  <a:srgbClr val="000000"/>
                </a:solidFill>
                <a:effectLst/>
                <a:latin typeface="Courier New" panose="02070309020205020404" pitchFamily="49" charset="0"/>
              </a:rPr>
              <a:t>;</a:t>
            </a:r>
            <a:br>
              <a:rPr lang="en-IN" sz="2000" b="1" dirty="0">
                <a:solidFill>
                  <a:srgbClr val="000000"/>
                </a:solidFill>
                <a:effectLst/>
                <a:latin typeface="Courier New" panose="02070309020205020404" pitchFamily="49" charset="0"/>
              </a:rPr>
            </a:br>
            <a:endParaRPr lang="en-IN" sz="2000" b="1" dirty="0">
              <a:solidFill>
                <a:srgbClr val="000000"/>
              </a:solidFill>
              <a:effectLst/>
              <a:latin typeface="Courier New" panose="02070309020205020404" pitchFamily="49" charset="0"/>
            </a:endParaRPr>
          </a:p>
          <a:p>
            <a:pPr marL="0" marR="0"/>
            <a:r>
              <a:rPr lang="en-IN" sz="2000" b="1" dirty="0">
                <a:solidFill>
                  <a:srgbClr val="7F0055"/>
                </a:solidFill>
                <a:effectLst/>
                <a:latin typeface="Courier New" panose="02070309020205020404" pitchFamily="49" charset="0"/>
              </a:rPr>
              <a:t>while</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q</a:t>
            </a:r>
            <a:r>
              <a:rPr lang="en-IN" sz="2000" b="1" dirty="0" err="1">
                <a:solidFill>
                  <a:srgbClr val="000000"/>
                </a:solidFill>
                <a:effectLst/>
                <a:latin typeface="Courier New" panose="02070309020205020404" pitchFamily="49" charset="0"/>
              </a:rPr>
              <a:t>.isEmpty</a:t>
            </a:r>
            <a:r>
              <a:rPr lang="en-IN" sz="2000" b="1" dirty="0">
                <a:solidFill>
                  <a:srgbClr val="000000"/>
                </a:solidFill>
                <a:effectLst/>
                <a:latin typeface="Courier New" panose="02070309020205020404" pitchFamily="49" charset="0"/>
              </a:rPr>
              <a:t>()) {</a:t>
            </a:r>
          </a:p>
          <a:p>
            <a:pPr marL="0" marR="0"/>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q</a:t>
            </a:r>
            <a:r>
              <a:rPr lang="en-IN" sz="2000" b="1" dirty="0" err="1">
                <a:solidFill>
                  <a:srgbClr val="000000"/>
                </a:solidFill>
                <a:effectLst/>
                <a:latin typeface="Courier New" panose="02070309020205020404" pitchFamily="49" charset="0"/>
              </a:rPr>
              <a:t>.poll</a:t>
            </a:r>
            <a:r>
              <a:rPr lang="en-IN" sz="2000" b="1" dirty="0">
                <a:solidFill>
                  <a:srgbClr val="000000"/>
                </a:solidFill>
                <a:effectLst/>
                <a:latin typeface="Courier New" panose="02070309020205020404" pitchFamily="49" charset="0"/>
              </a:rPr>
              <a:t>();</a:t>
            </a:r>
          </a:p>
          <a:p>
            <a:pPr marL="0" marR="0"/>
            <a:r>
              <a:rPr lang="en-IN" sz="2000" b="1" dirty="0" err="1">
                <a:solidFill>
                  <a:srgbClr val="6A3E3E"/>
                </a:solidFill>
                <a:effectLst/>
                <a:latin typeface="Courier New" panose="02070309020205020404" pitchFamily="49" charset="0"/>
              </a:rPr>
              <a:t>bfs</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for</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neighbor</a:t>
            </a:r>
            <a:r>
              <a:rPr lang="en-IN" sz="2000" b="1" dirty="0">
                <a:solidFill>
                  <a:srgbClr val="000000"/>
                </a:solidFill>
                <a:effectLst/>
                <a:latin typeface="Courier New" panose="02070309020205020404" pitchFamily="49" charset="0"/>
              </a:rPr>
              <a:t> : </a:t>
            </a:r>
            <a:r>
              <a:rPr lang="en-IN" sz="2000" b="1" dirty="0" err="1">
                <a:solidFill>
                  <a:srgbClr val="0000C0"/>
                </a:solidFill>
                <a:effectLst/>
                <a:latin typeface="Courier New" panose="02070309020205020404" pitchFamily="49" charset="0"/>
              </a:rPr>
              <a:t>adj</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node</a:t>
            </a:r>
            <a:r>
              <a:rPr lang="en-IN" sz="2000" b="1" dirty="0">
                <a:solidFill>
                  <a:srgbClr val="000000"/>
                </a:solidFill>
                <a:effectLst/>
                <a:latin typeface="Courier New" panose="02070309020205020404" pitchFamily="49" charset="0"/>
              </a:rPr>
              <a:t>]) {</a:t>
            </a:r>
          </a:p>
          <a:p>
            <a:pPr marL="0" marR="0"/>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vis</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neighbor</a:t>
            </a:r>
            <a:r>
              <a:rPr lang="en-IN" sz="2000" b="1" dirty="0">
                <a:solidFill>
                  <a:srgbClr val="000000"/>
                </a:solidFill>
                <a:effectLst/>
                <a:latin typeface="Courier New" panose="02070309020205020404" pitchFamily="49" charset="0"/>
              </a:rPr>
              <a:t>]) {</a:t>
            </a:r>
          </a:p>
          <a:p>
            <a:pPr marL="0" marR="0"/>
            <a:r>
              <a:rPr lang="en-IN" sz="2000" b="1" dirty="0" err="1">
                <a:solidFill>
                  <a:srgbClr val="6A3E3E"/>
                </a:solidFill>
                <a:effectLst/>
                <a:latin typeface="Courier New" panose="02070309020205020404" pitchFamily="49" charset="0"/>
              </a:rPr>
              <a:t>q</a:t>
            </a:r>
            <a:r>
              <a:rPr lang="en-IN" sz="2000" b="1" dirty="0" err="1">
                <a:solidFill>
                  <a:srgbClr val="000000"/>
                </a:solidFill>
                <a:effectLst/>
                <a:latin typeface="Courier New" panose="02070309020205020404" pitchFamily="49" charset="0"/>
              </a:rPr>
              <a:t>.add</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neighbor</a:t>
            </a:r>
            <a:r>
              <a:rPr lang="en-IN" sz="2000" b="1" dirty="0">
                <a:solidFill>
                  <a:srgbClr val="000000"/>
                </a:solidFill>
                <a:effectLst/>
                <a:latin typeface="Courier New" panose="02070309020205020404" pitchFamily="49" charset="0"/>
              </a:rPr>
              <a:t>);</a:t>
            </a:r>
          </a:p>
          <a:p>
            <a:pPr marL="0" marR="0"/>
            <a:r>
              <a:rPr lang="en-IN" sz="2000" b="1" dirty="0">
                <a:solidFill>
                  <a:srgbClr val="6A3E3E"/>
                </a:solidFill>
                <a:effectLst/>
                <a:latin typeface="Courier New" panose="02070309020205020404" pitchFamily="49" charset="0"/>
              </a:rPr>
              <a:t>vis</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neighbor</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true</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428901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D14348-A7F0-98B2-96DB-C956D5133D68}"/>
              </a:ext>
            </a:extLst>
          </p:cNvPr>
          <p:cNvSpPr>
            <a:spLocks noGrp="1"/>
          </p:cNvSpPr>
          <p:nvPr>
            <p:ph idx="1"/>
          </p:nvPr>
        </p:nvSpPr>
        <p:spPr>
          <a:xfrm>
            <a:off x="1096617" y="1836358"/>
            <a:ext cx="10515600" cy="4315964"/>
          </a:xfrm>
        </p:spPr>
        <p:txBody>
          <a:bodyPr>
            <a:normAutofit/>
          </a:bodyPr>
          <a:lstStyle/>
          <a:p>
            <a:pPr marL="0" marR="0"/>
            <a:r>
              <a:rPr lang="en-IN" sz="2200" b="1" dirty="0" err="1">
                <a:solidFill>
                  <a:srgbClr val="000000"/>
                </a:solidFill>
                <a:effectLst/>
                <a:latin typeface="Courier New" panose="02070309020205020404" pitchFamily="49" charset="0"/>
              </a:rPr>
              <a:t>System.out.print</a:t>
            </a:r>
            <a:r>
              <a:rPr lang="en-IN" sz="2200" b="1" dirty="0">
                <a:solidFill>
                  <a:srgbClr val="000000"/>
                </a:solidFill>
                <a:effectLst/>
                <a:latin typeface="Courier New" panose="02070309020205020404" pitchFamily="49" charset="0"/>
              </a:rPr>
              <a:t>("BFS : ");</a:t>
            </a:r>
          </a:p>
          <a:p>
            <a:pPr marL="0" marR="0"/>
            <a:r>
              <a:rPr lang="en-IN" sz="2200" b="1" dirty="0">
                <a:solidFill>
                  <a:srgbClr val="000000"/>
                </a:solidFill>
                <a:effectLst/>
                <a:latin typeface="Courier New" panose="02070309020205020404" pitchFamily="49" charset="0"/>
              </a:rPr>
              <a:t>        for (int </a:t>
            </a:r>
            <a:r>
              <a:rPr lang="en-IN" sz="2200" b="1" dirty="0" err="1">
                <a:solidFill>
                  <a:srgbClr val="000000"/>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a:t>
            </a:r>
            <a:r>
              <a:rPr lang="en-IN" sz="2200" b="1" dirty="0" err="1">
                <a:solidFill>
                  <a:srgbClr val="000000"/>
                </a:solidFill>
                <a:effectLst/>
                <a:latin typeface="Courier New" panose="02070309020205020404" pitchFamily="49" charset="0"/>
              </a:rPr>
              <a:t>bfs</a:t>
            </a:r>
            <a:r>
              <a:rPr lang="en-IN" sz="2200" b="1" dirty="0">
                <a:solidFill>
                  <a:srgbClr val="000000"/>
                </a:solidFill>
                <a:effectLst/>
                <a:latin typeface="Courier New" panose="02070309020205020404" pitchFamily="49" charset="0"/>
              </a:rPr>
              <a:t>) {</a:t>
            </a:r>
          </a:p>
          <a:p>
            <a:pPr marL="0" marR="0"/>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System.out.print</a:t>
            </a:r>
            <a:r>
              <a:rPr lang="en-IN" sz="2200" b="1" dirty="0">
                <a:solidFill>
                  <a:srgbClr val="000000"/>
                </a:solidFill>
                <a:effectLst/>
                <a:latin typeface="Courier New" panose="02070309020205020404" pitchFamily="49" charset="0"/>
              </a:rPr>
              <a:t>(</a:t>
            </a:r>
            <a:r>
              <a:rPr lang="en-IN" sz="2200" b="1" dirty="0" err="1">
                <a:solidFill>
                  <a:srgbClr val="000000"/>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 ");</a:t>
            </a:r>
          </a:p>
          <a:p>
            <a:pPr marL="0" marR="0"/>
            <a:r>
              <a:rPr lang="en-IN" sz="2200" b="1" dirty="0">
                <a:solidFill>
                  <a:srgbClr val="000000"/>
                </a:solidFill>
                <a:effectLst/>
                <a:latin typeface="Courier New" panose="02070309020205020404" pitchFamily="49" charset="0"/>
              </a:rPr>
              <a:t>        }</a:t>
            </a:r>
          </a:p>
          <a:p>
            <a:pPr marL="0" marR="0"/>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System.out.println</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2922683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02749-6BEA-4FF1-F08F-946C30CC3EC1}"/>
              </a:ext>
            </a:extLst>
          </p:cNvPr>
          <p:cNvSpPr>
            <a:spLocks noGrp="1"/>
          </p:cNvSpPr>
          <p:nvPr>
            <p:ph idx="1"/>
          </p:nvPr>
        </p:nvSpPr>
        <p:spPr>
          <a:xfrm>
            <a:off x="838200" y="149087"/>
            <a:ext cx="10515600" cy="6539948"/>
          </a:xfrm>
        </p:spPr>
        <p:txBody>
          <a:bodyPr>
            <a:noAutofit/>
          </a:bodyPr>
          <a:lstStyle/>
          <a:p>
            <a:pPr marL="0" marR="0"/>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main(String[] </a:t>
            </a:r>
            <a:r>
              <a:rPr lang="en-IN" sz="2000" b="1" dirty="0" err="1">
                <a:solidFill>
                  <a:srgbClr val="6A3E3E"/>
                </a:solidFill>
                <a:effectLst/>
                <a:latin typeface="Courier New" panose="02070309020205020404" pitchFamily="49" charset="0"/>
              </a:rPr>
              <a:t>args</a:t>
            </a:r>
            <a:r>
              <a:rPr lang="en-IN" sz="2000" b="1" dirty="0">
                <a:solidFill>
                  <a:srgbClr val="000000"/>
                </a:solidFill>
                <a:effectLst/>
                <a:latin typeface="Courier New" panose="02070309020205020404" pitchFamily="49" charset="0"/>
              </a:rPr>
              <a:t>) {</a:t>
            </a:r>
          </a:p>
          <a:p>
            <a:pPr marL="0" marR="0"/>
            <a:r>
              <a:rPr lang="en-IN" sz="2000" b="1" dirty="0">
                <a:solidFill>
                  <a:srgbClr val="000000"/>
                </a:solidFill>
                <a:effectLst/>
                <a:latin typeface="Courier New" panose="02070309020205020404" pitchFamily="49" charset="0"/>
              </a:rPr>
              <a:t>Scanner </a:t>
            </a:r>
            <a:r>
              <a:rPr lang="en-IN" sz="2000" b="1" u="sng" dirty="0" err="1">
                <a:solidFill>
                  <a:srgbClr val="6A3E3E"/>
                </a:solidFill>
                <a:effectLst/>
                <a:latin typeface="Courier New" panose="02070309020205020404" pitchFamily="49" charset="0"/>
              </a:rPr>
              <a:t>sc</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Scanner(System.</a:t>
            </a:r>
            <a:r>
              <a:rPr lang="en-IN" sz="2000" b="1" i="1" dirty="0">
                <a:solidFill>
                  <a:srgbClr val="0000C0"/>
                </a:solidFill>
                <a:effectLst/>
                <a:latin typeface="Courier New" panose="02070309020205020404" pitchFamily="49" charset="0"/>
              </a:rPr>
              <a:t>in</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vertices</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vertices</a:t>
            </a:r>
            <a:r>
              <a:rPr lang="en-IN" sz="2000" b="1" dirty="0">
                <a:solidFill>
                  <a:srgbClr val="000000"/>
                </a:solidFill>
                <a:effectLst/>
                <a:latin typeface="Courier New" panose="02070309020205020404" pitchFamily="49" charset="0"/>
              </a:rPr>
              <a:t> == 0) {</a:t>
            </a:r>
          </a:p>
          <a:p>
            <a:pPr marL="0" marR="0"/>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"Graph doesn't exist"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BFS </a:t>
            </a:r>
            <a:r>
              <a:rPr lang="en-IN" sz="2000" b="1" dirty="0">
                <a:solidFill>
                  <a:srgbClr val="6A3E3E"/>
                </a:solidFill>
                <a:effectLst/>
                <a:latin typeface="Courier New" panose="02070309020205020404" pitchFamily="49" charset="0"/>
              </a:rPr>
              <a:t>graph</a:t>
            </a:r>
            <a:r>
              <a:rPr lang="en-IN" sz="2000" b="1" dirty="0">
                <a:solidFill>
                  <a:srgbClr val="000000"/>
                </a:solidFill>
                <a:effectLst/>
                <a:latin typeface="Courier New" panose="02070309020205020404" pitchFamily="49" charset="0"/>
              </a:rPr>
              <a:t> = </a:t>
            </a:r>
            <a:r>
              <a:rPr lang="en-IN" sz="2000" b="1" dirty="0">
                <a:solidFill>
                  <a:srgbClr val="7F0055"/>
                </a:solidFill>
                <a:effectLst/>
                <a:latin typeface="Courier New" panose="02070309020205020404" pitchFamily="49" charset="0"/>
              </a:rPr>
              <a:t>new</a:t>
            </a:r>
            <a:r>
              <a:rPr lang="en-IN" sz="2000" b="1" dirty="0">
                <a:solidFill>
                  <a:srgbClr val="000000"/>
                </a:solidFill>
                <a:effectLst/>
                <a:latin typeface="Courier New" panose="02070309020205020404" pitchFamily="49" charset="0"/>
              </a:rPr>
              <a:t> BFS(</a:t>
            </a:r>
            <a:r>
              <a:rPr lang="en-IN" sz="2000" b="1" dirty="0">
                <a:solidFill>
                  <a:srgbClr val="6A3E3E"/>
                </a:solidFill>
                <a:effectLst/>
                <a:latin typeface="Courier New" panose="02070309020205020404" pitchFamily="49" charset="0"/>
              </a:rPr>
              <a:t>vertices</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while</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true</a:t>
            </a:r>
            <a:r>
              <a:rPr lang="en-IN" sz="2000" b="1" dirty="0">
                <a:solidFill>
                  <a:srgbClr val="000000"/>
                </a:solidFill>
                <a:effectLst/>
                <a:latin typeface="Courier New" panose="02070309020205020404" pitchFamily="49" charset="0"/>
              </a:rPr>
              <a:t>) {</a:t>
            </a:r>
          </a:p>
          <a:p>
            <a:pPr marL="0" marR="0"/>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u</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 </a:t>
            </a:r>
            <a:r>
              <a:rPr lang="en-IN" sz="2000" b="1" dirty="0" err="1">
                <a:solidFill>
                  <a:srgbClr val="6A3E3E"/>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L="0" marR="0"/>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u</a:t>
            </a:r>
            <a:r>
              <a:rPr lang="en-IN" sz="2000" b="1" dirty="0">
                <a:solidFill>
                  <a:srgbClr val="000000"/>
                </a:solidFill>
                <a:effectLst/>
                <a:latin typeface="Courier New" panose="02070309020205020404" pitchFamily="49" charset="0"/>
              </a:rPr>
              <a:t> == -1 &amp;&amp; </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 == -1) </a:t>
            </a:r>
            <a:r>
              <a:rPr lang="en-IN" sz="2000" b="1" dirty="0">
                <a:solidFill>
                  <a:srgbClr val="7F0055"/>
                </a:solidFill>
                <a:effectLst/>
                <a:latin typeface="Courier New" panose="02070309020205020404" pitchFamily="49" charset="0"/>
              </a:rPr>
              <a:t>break</a:t>
            </a:r>
            <a:r>
              <a:rPr lang="en-IN" sz="2000" b="1" dirty="0">
                <a:solidFill>
                  <a:srgbClr val="000000"/>
                </a:solidFill>
                <a:effectLst/>
                <a:latin typeface="Courier New" panose="02070309020205020404" pitchFamily="49" charset="0"/>
              </a:rPr>
              <a:t>;</a:t>
            </a:r>
          </a:p>
          <a:p>
            <a:pPr marL="0" marR="0"/>
            <a:r>
              <a:rPr lang="en-IN" sz="2000" b="1" dirty="0" err="1">
                <a:solidFill>
                  <a:srgbClr val="6A3E3E"/>
                </a:solidFill>
                <a:effectLst/>
                <a:latin typeface="Courier New" panose="02070309020205020404" pitchFamily="49" charset="0"/>
              </a:rPr>
              <a:t>graph</a:t>
            </a:r>
            <a:r>
              <a:rPr lang="en-IN" sz="2000" b="1" dirty="0" err="1">
                <a:solidFill>
                  <a:srgbClr val="000000"/>
                </a:solidFill>
                <a:effectLst/>
                <a:latin typeface="Courier New" panose="02070309020205020404" pitchFamily="49" charset="0"/>
              </a:rPr>
              <a:t>.addedge</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u</a:t>
            </a:r>
            <a:r>
              <a:rPr lang="en-IN" sz="2000" b="1" dirty="0">
                <a:solidFill>
                  <a:srgbClr val="000000"/>
                </a:solidFill>
                <a:effectLst/>
                <a:latin typeface="Courier New" panose="02070309020205020404" pitchFamily="49" charset="0"/>
              </a:rPr>
              <a:t>, </a:t>
            </a:r>
            <a:r>
              <a:rPr lang="en-IN" sz="2000" b="1" dirty="0">
                <a:solidFill>
                  <a:srgbClr val="6A3E3E"/>
                </a:solidFill>
                <a:effectLst/>
                <a:latin typeface="Courier New" panose="02070309020205020404" pitchFamily="49" charset="0"/>
              </a:rPr>
              <a:t>v</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a:p>
            <a:pPr marL="0" marR="0"/>
            <a:r>
              <a:rPr lang="en-IN" sz="2000" b="1" dirty="0" err="1">
                <a:solidFill>
                  <a:srgbClr val="6A3E3E"/>
                </a:solidFill>
                <a:effectLst/>
                <a:latin typeface="Courier New" panose="02070309020205020404" pitchFamily="49" charset="0"/>
              </a:rPr>
              <a:t>graph</a:t>
            </a:r>
            <a:r>
              <a:rPr lang="en-IN" sz="2000" b="1" dirty="0" err="1">
                <a:solidFill>
                  <a:srgbClr val="000000"/>
                </a:solidFill>
                <a:effectLst/>
                <a:latin typeface="Courier New" panose="02070309020205020404" pitchFamily="49" charset="0"/>
              </a:rPr>
              <a:t>.bfsOfGraph</a:t>
            </a:r>
            <a:r>
              <a:rPr lang="en-IN" sz="2000" b="1" dirty="0">
                <a:solidFill>
                  <a:srgbClr val="000000"/>
                </a:solidFill>
                <a:effectLst/>
                <a:latin typeface="Courier New" panose="02070309020205020404" pitchFamily="49" charset="0"/>
              </a:rPr>
              <a:t>();</a:t>
            </a:r>
          </a:p>
          <a:p>
            <a:pPr marL="0" marR="0"/>
            <a:r>
              <a:rPr lang="en-IN" sz="20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677504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2215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81E4-C8C6-08E8-C3A6-B560F5867B20}"/>
              </a:ext>
            </a:extLst>
          </p:cNvPr>
          <p:cNvSpPr>
            <a:spLocks noGrp="1"/>
          </p:cNvSpPr>
          <p:nvPr>
            <p:ph type="title"/>
          </p:nvPr>
        </p:nvSpPr>
        <p:spPr/>
        <p:txBody>
          <a:bodyPr/>
          <a:lstStyle/>
          <a:p>
            <a:r>
              <a:rPr lang="en-IN" b="1" dirty="0"/>
              <a:t>DFS(Depth First Search)</a:t>
            </a:r>
          </a:p>
        </p:txBody>
      </p:sp>
      <p:sp>
        <p:nvSpPr>
          <p:cNvPr id="3" name="Content Placeholder 2">
            <a:extLst>
              <a:ext uri="{FF2B5EF4-FFF2-40B4-BE49-F238E27FC236}">
                <a16:creationId xmlns:a16="http://schemas.microsoft.com/office/drawing/2014/main" id="{B4673D53-2792-CE56-372C-1883C2893468}"/>
              </a:ext>
            </a:extLst>
          </p:cNvPr>
          <p:cNvSpPr>
            <a:spLocks noGrp="1"/>
          </p:cNvSpPr>
          <p:nvPr>
            <p:ph idx="1"/>
          </p:nvPr>
        </p:nvSpPr>
        <p:spPr/>
        <p:txBody>
          <a:bodyPr/>
          <a:lstStyle/>
          <a:p>
            <a:pPr algn="l" fontAlgn="base">
              <a:spcAft>
                <a:spcPts val="750"/>
              </a:spcAft>
            </a:pPr>
            <a:r>
              <a:rPr lang="en-US" b="1" i="0" dirty="0">
                <a:solidFill>
                  <a:srgbClr val="39424E"/>
                </a:solidFill>
                <a:effectLst/>
                <a:latin typeface="OpenSans"/>
              </a:rPr>
              <a:t>Input Format</a:t>
            </a:r>
            <a:endParaRPr lang="en-US" b="0" i="0" dirty="0">
              <a:solidFill>
                <a:srgbClr val="39424E"/>
              </a:solidFill>
              <a:effectLst/>
              <a:latin typeface="OpenSans"/>
            </a:endParaRPr>
          </a:p>
          <a:p>
            <a:pPr algn="l" fontAlgn="base">
              <a:spcBef>
                <a:spcPts val="750"/>
              </a:spcBef>
              <a:spcAft>
                <a:spcPts val="1500"/>
              </a:spcAft>
              <a:buFont typeface="Arial" panose="020B0604020202020204" pitchFamily="34" charset="0"/>
              <a:buChar char="•"/>
            </a:pPr>
            <a:r>
              <a:rPr lang="en-US" b="0" i="0" dirty="0">
                <a:solidFill>
                  <a:srgbClr val="39424E"/>
                </a:solidFill>
                <a:effectLst/>
                <a:latin typeface="OpenSans"/>
              </a:rPr>
              <a:t>Input consists of two integers n m ( number of nodes and number of edges)</a:t>
            </a:r>
          </a:p>
          <a:p>
            <a:pPr algn="l" fontAlgn="base">
              <a:spcBef>
                <a:spcPts val="750"/>
              </a:spcBef>
              <a:spcAft>
                <a:spcPts val="1500"/>
              </a:spcAft>
              <a:buFont typeface="Arial" panose="020B0604020202020204" pitchFamily="34" charset="0"/>
              <a:buChar char="•"/>
            </a:pPr>
            <a:r>
              <a:rPr lang="en-US" b="0" i="0" dirty="0">
                <a:solidFill>
                  <a:srgbClr val="39424E"/>
                </a:solidFill>
                <a:effectLst/>
                <a:latin typeface="OpenSans"/>
              </a:rPr>
              <a:t>m lines following</a:t>
            </a:r>
          </a:p>
          <a:p>
            <a:pPr algn="l" fontAlgn="base">
              <a:spcBef>
                <a:spcPts val="750"/>
              </a:spcBef>
              <a:spcAft>
                <a:spcPts val="1500"/>
              </a:spcAft>
              <a:buFont typeface="Arial" panose="020B0604020202020204" pitchFamily="34" charset="0"/>
              <a:buChar char="•"/>
            </a:pPr>
            <a:r>
              <a:rPr lang="en-US" b="0" i="0" dirty="0">
                <a:solidFill>
                  <a:srgbClr val="39424E"/>
                </a:solidFill>
                <a:effectLst/>
                <a:latin typeface="OpenSans"/>
              </a:rPr>
              <a:t>u v ( denotes an edge from u to v)</a:t>
            </a:r>
          </a:p>
          <a:p>
            <a:endParaRPr lang="en-IN" dirty="0"/>
          </a:p>
        </p:txBody>
      </p:sp>
    </p:spTree>
    <p:extLst>
      <p:ext uri="{BB962C8B-B14F-4D97-AF65-F5344CB8AC3E}">
        <p14:creationId xmlns:p14="http://schemas.microsoft.com/office/powerpoint/2010/main" val="40789795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8732127-1EFC-F15F-9908-1A50E332934A}"/>
              </a:ext>
            </a:extLst>
          </p:cNvPr>
          <p:cNvSpPr>
            <a:spLocks noGrp="1" noChangeArrowheads="1"/>
          </p:cNvSpPr>
          <p:nvPr>
            <p:ph idx="1"/>
          </p:nvPr>
        </p:nvSpPr>
        <p:spPr bwMode="auto">
          <a:xfrm>
            <a:off x="805069" y="66541"/>
            <a:ext cx="9640957" cy="672491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39424E"/>
                </a:solidFill>
                <a:effectLst/>
                <a:latin typeface="OpenSans"/>
              </a:rPr>
              <a:t>Sample Input 0</a:t>
            </a: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8 10</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0 1</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0 2</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0 3</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0 4</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1 5</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2 5</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3 6</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4 6</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5 7</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6 7</a:t>
            </a:r>
            <a:r>
              <a:rPr kumimoji="0" lang="en-US" altLang="en-US" sz="2300" b="0" i="0" u="none" strike="noStrike" cap="none" normalizeH="0" baseline="0" dirty="0">
                <a:ln>
                  <a:noFill/>
                </a:ln>
                <a:solidFill>
                  <a:srgbClr val="454C59"/>
                </a:solidFill>
                <a:effectLst/>
                <a:latin typeface="SourceCodePro"/>
              </a:rPr>
              <a:t> </a:t>
            </a: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39424E"/>
                </a:solidFill>
                <a:effectLst/>
                <a:latin typeface="OpenSans"/>
              </a:rPr>
              <a:t>Sample Output 0</a:t>
            </a: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0 1 5 2 7 6 3 4</a:t>
            </a:r>
            <a:r>
              <a:rPr kumimoji="0" lang="en-US" altLang="en-US" sz="2300" b="0" i="0" u="none" strike="noStrike" cap="none" normalizeH="0" baseline="0" dirty="0">
                <a:ln>
                  <a:noFill/>
                </a:ln>
                <a:solidFill>
                  <a:srgbClr val="454C59"/>
                </a:solidFill>
                <a:effectLst/>
                <a:latin typeface="SourceCodePr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39424E"/>
                </a:solidFill>
                <a:effectLst/>
                <a:latin typeface="OpenSans"/>
              </a:rPr>
              <a:t>Sample Input 1</a:t>
            </a: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9 10</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0 1</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0 2</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0 3</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1 4</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1 5</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1 6</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2 7</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2 8</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3 7</a:t>
            </a:r>
            <a:r>
              <a:rPr kumimoji="0" lang="en-US" altLang="en-US" sz="2300" b="0" i="0" u="none" strike="noStrike" cap="none" normalizeH="0" baseline="0" dirty="0">
                <a:ln>
                  <a:noFill/>
                </a:ln>
                <a:solidFill>
                  <a:srgbClr val="454C59"/>
                </a:solidFill>
                <a:effectLst/>
                <a:latin typeface="SourceCodePro"/>
              </a:rPr>
              <a:t> </a:t>
            </a:r>
            <a:r>
              <a:rPr kumimoji="0" lang="en-US" altLang="en-US" sz="2300" b="0" i="0" u="none" strike="noStrike" cap="none" normalizeH="0" baseline="0" dirty="0">
                <a:ln>
                  <a:noFill/>
                </a:ln>
                <a:solidFill>
                  <a:srgbClr val="000000"/>
                </a:solidFill>
                <a:effectLst/>
                <a:latin typeface="SourceCodePro"/>
              </a:rPr>
              <a:t>3 8</a:t>
            </a:r>
            <a:r>
              <a:rPr kumimoji="0" lang="en-US" altLang="en-US" sz="2300" b="0" i="0" u="none" strike="noStrike" cap="none" normalizeH="0" baseline="0" dirty="0">
                <a:ln>
                  <a:noFill/>
                </a:ln>
                <a:solidFill>
                  <a:srgbClr val="454C59"/>
                </a:solidFill>
                <a:effectLst/>
                <a:latin typeface="SourceCodePro"/>
              </a:rPr>
              <a:t> </a:t>
            </a: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39424E"/>
                </a:solidFill>
                <a:effectLst/>
                <a:latin typeface="OpenSans"/>
              </a:rPr>
              <a:t>Sample Output 1</a:t>
            </a:r>
            <a:endParaRPr kumimoji="0" lang="en-US" altLang="en-US" sz="2300" b="0" i="0" u="none" strike="noStrike" cap="none" normalizeH="0" baseline="0" dirty="0">
              <a:ln>
                <a:noFill/>
              </a:ln>
              <a:solidFill>
                <a:srgbClr val="39424E"/>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rgbClr val="000000"/>
                </a:solidFill>
                <a:effectLst/>
                <a:latin typeface="SourceCodePro"/>
              </a:rPr>
              <a:t>0 1 4 5 6 2 7 3 8</a:t>
            </a:r>
            <a:r>
              <a:rPr kumimoji="0" lang="en-US" altLang="en-US" sz="2300" b="0" i="0" u="none" strike="noStrike" cap="none" normalizeH="0" baseline="0" dirty="0">
                <a:ln>
                  <a:noFill/>
                </a:ln>
                <a:solidFill>
                  <a:srgbClr val="454C59"/>
                </a:solidFill>
                <a:effectLst/>
                <a:latin typeface="SourceCodePro"/>
              </a:rPr>
              <a:t> </a:t>
            </a:r>
          </a:p>
        </p:txBody>
      </p:sp>
    </p:spTree>
    <p:extLst>
      <p:ext uri="{BB962C8B-B14F-4D97-AF65-F5344CB8AC3E}">
        <p14:creationId xmlns:p14="http://schemas.microsoft.com/office/powerpoint/2010/main" val="2021848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345A9-63FB-1569-4296-C5169DA49B58}"/>
              </a:ext>
            </a:extLst>
          </p:cNvPr>
          <p:cNvSpPr>
            <a:spLocks noGrp="1"/>
          </p:cNvSpPr>
          <p:nvPr>
            <p:ph idx="1"/>
          </p:nvPr>
        </p:nvSpPr>
        <p:spPr>
          <a:xfrm>
            <a:off x="838200" y="298174"/>
            <a:ext cx="10515600" cy="5878789"/>
          </a:xfrm>
        </p:spPr>
        <p:txBody>
          <a:bodyPr>
            <a:normAutofit/>
          </a:bodyPr>
          <a:lstStyle/>
          <a:p>
            <a:pPr marL="0" marR="0"/>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class</a:t>
            </a:r>
            <a:r>
              <a:rPr lang="en-IN" sz="2400" b="1" dirty="0">
                <a:solidFill>
                  <a:srgbClr val="000000"/>
                </a:solidFill>
                <a:effectLst/>
                <a:latin typeface="Courier New" panose="02070309020205020404" pitchFamily="49" charset="0"/>
              </a:rPr>
              <a:t> DFS {</a:t>
            </a:r>
          </a:p>
          <a:p>
            <a:pPr marL="0" marR="0"/>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i="1" dirty="0">
                <a:solidFill>
                  <a:srgbClr val="0000C0"/>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 </a:t>
            </a:r>
          </a:p>
          <a:p>
            <a:pPr marL="0" marR="0"/>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LinkedList&lt;Integer&gt;[] </a:t>
            </a:r>
            <a:r>
              <a:rPr lang="en-IN" sz="2400" b="1" i="1" dirty="0" err="1">
                <a:solidFill>
                  <a:srgbClr val="0000C0"/>
                </a:solidFill>
                <a:effectLst/>
                <a:latin typeface="Courier New" panose="02070309020205020404" pitchFamily="49" charset="0"/>
              </a:rPr>
              <a:t>adj</a:t>
            </a:r>
            <a:r>
              <a:rPr lang="en-IN" sz="2400" b="1" dirty="0">
                <a:solidFill>
                  <a:srgbClr val="000000"/>
                </a:solidFill>
                <a:effectLst/>
                <a:latin typeface="Courier New" panose="02070309020205020404" pitchFamily="49" charset="0"/>
              </a:rPr>
              <a:t>;</a:t>
            </a:r>
          </a:p>
          <a:p>
            <a:pPr marL="0" marR="0"/>
            <a:endParaRPr lang="en-IN" sz="2400" b="1" dirty="0">
              <a:solidFill>
                <a:srgbClr val="000000"/>
              </a:solidFill>
              <a:effectLst/>
              <a:latin typeface="Courier New" panose="02070309020205020404" pitchFamily="49" charset="0"/>
            </a:endParaRPr>
          </a:p>
          <a:p>
            <a:pPr marL="0" marR="0"/>
            <a:br>
              <a:rPr lang="en-IN" sz="2400" b="1" dirty="0">
                <a:solidFill>
                  <a:srgbClr val="000000"/>
                </a:solidFill>
                <a:effectLst/>
                <a:latin typeface="Courier New" panose="02070309020205020404" pitchFamily="49" charset="0"/>
              </a:rPr>
            </a:br>
            <a:endParaRPr lang="en-IN" sz="2400" b="1" dirty="0">
              <a:solidFill>
                <a:srgbClr val="000000"/>
              </a:solidFill>
              <a:effectLst/>
              <a:latin typeface="Courier New" panose="02070309020205020404" pitchFamily="49" charset="0"/>
            </a:endParaRPr>
          </a:p>
          <a:p>
            <a:pPr marL="0" marR="0"/>
            <a:r>
              <a:rPr lang="en-IN" sz="2400" b="1" dirty="0">
                <a:solidFill>
                  <a:srgbClr val="000000"/>
                </a:solidFill>
                <a:effectLst/>
                <a:latin typeface="Courier New" panose="02070309020205020404" pitchFamily="49" charset="0"/>
              </a:rPr>
              <a:t>DFS(</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a:t>
            </a:r>
          </a:p>
          <a:p>
            <a:pPr marL="0" marR="0"/>
            <a:r>
              <a:rPr lang="en-IN" sz="2400" b="1" i="1" dirty="0">
                <a:solidFill>
                  <a:srgbClr val="0000C0"/>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a:t>
            </a:r>
          </a:p>
          <a:p>
            <a:pPr marL="0" marR="0"/>
            <a:r>
              <a:rPr lang="en-IN" sz="2400" b="1" i="1" dirty="0" err="1">
                <a:solidFill>
                  <a:srgbClr val="0000C0"/>
                </a:solidFill>
                <a:effectLst/>
                <a:latin typeface="Courier New" panose="02070309020205020404" pitchFamily="49" charset="0"/>
              </a:rPr>
              <a:t>adj</a:t>
            </a:r>
            <a:r>
              <a:rPr lang="en-IN" sz="2400" b="1" dirty="0">
                <a:solidFill>
                  <a:srgbClr val="000000"/>
                </a:solidFill>
                <a:effectLst/>
                <a:latin typeface="Courier New" panose="02070309020205020404" pitchFamily="49" charset="0"/>
              </a:rPr>
              <a:t> = </a:t>
            </a:r>
            <a:r>
              <a:rPr lang="en-IN" sz="2400" b="1" dirty="0">
                <a:solidFill>
                  <a:srgbClr val="7F0055"/>
                </a:solidFill>
                <a:effectLst/>
                <a:latin typeface="Courier New" panose="02070309020205020404" pitchFamily="49" charset="0"/>
              </a:rPr>
              <a:t>new</a:t>
            </a:r>
            <a:r>
              <a:rPr lang="en-IN" sz="2400" b="1" dirty="0">
                <a:solidFill>
                  <a:srgbClr val="000000"/>
                </a:solidFill>
                <a:effectLst/>
                <a:latin typeface="Courier New" panose="02070309020205020404" pitchFamily="49" charset="0"/>
              </a:rPr>
              <a:t> LinkedList[</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0;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&lt;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a:t>
            </a:r>
          </a:p>
          <a:p>
            <a:pPr marL="0" marR="0"/>
            <a:r>
              <a:rPr lang="en-IN" sz="2400" b="1" i="1" dirty="0" err="1">
                <a:solidFill>
                  <a:srgbClr val="0000C0"/>
                </a:solidFill>
                <a:effectLst/>
                <a:latin typeface="Courier New" panose="02070309020205020404" pitchFamily="49" charset="0"/>
              </a:rPr>
              <a:t>adj</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a:t>
            </a:r>
            <a:r>
              <a:rPr lang="en-IN" sz="2400" b="1" dirty="0">
                <a:solidFill>
                  <a:srgbClr val="7F0055"/>
                </a:solidFill>
                <a:effectLst/>
                <a:latin typeface="Courier New" panose="02070309020205020404" pitchFamily="49" charset="0"/>
              </a:rPr>
              <a:t>new</a:t>
            </a:r>
            <a:r>
              <a:rPr lang="en-IN" sz="2400" b="1" dirty="0">
                <a:solidFill>
                  <a:srgbClr val="000000"/>
                </a:solidFill>
                <a:effectLst/>
                <a:latin typeface="Courier New" panose="02070309020205020404" pitchFamily="49" charset="0"/>
              </a:rPr>
              <a:t> LinkedList&lt;&gt;();</a:t>
            </a:r>
          </a:p>
          <a:p>
            <a:pPr marL="0" marR="0"/>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endParaRPr lang="en-IN" sz="2400" b="1" dirty="0"/>
          </a:p>
        </p:txBody>
      </p:sp>
    </p:spTree>
    <p:extLst>
      <p:ext uri="{BB962C8B-B14F-4D97-AF65-F5344CB8AC3E}">
        <p14:creationId xmlns:p14="http://schemas.microsoft.com/office/powerpoint/2010/main" val="250898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4AC1A-8D1E-DAB9-1C96-659D94C88E27}"/>
              </a:ext>
            </a:extLst>
          </p:cNvPr>
          <p:cNvSpPr>
            <a:spLocks noGrp="1"/>
          </p:cNvSpPr>
          <p:nvPr>
            <p:ph idx="1"/>
          </p:nvPr>
        </p:nvSpPr>
        <p:spPr>
          <a:xfrm>
            <a:off x="437321" y="208721"/>
            <a:ext cx="11439939" cy="6410739"/>
          </a:xfrm>
        </p:spPr>
        <p:txBody>
          <a:bodyPr>
            <a:noAutofit/>
          </a:bodyPr>
          <a:lstStyle/>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x</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y</a:t>
            </a:r>
            <a:r>
              <a:rPr lang="en-IN" sz="2200" b="1" dirty="0">
                <a:solidFill>
                  <a:srgbClr val="000000"/>
                </a:solidFill>
                <a:effectLst/>
                <a:latin typeface="Courier New" panose="02070309020205020404" pitchFamily="49" charset="0"/>
              </a:rPr>
              <a:t>) {</a:t>
            </a:r>
          </a:p>
          <a:p>
            <a:pPr marL="0" marR="0"/>
            <a:r>
              <a:rPr lang="en-IN" sz="2200" b="1" i="1" dirty="0" err="1">
                <a:solidFill>
                  <a:srgbClr val="0000C0"/>
                </a:solidFill>
                <a:effectLst/>
                <a:latin typeface="Courier New" panose="02070309020205020404" pitchFamily="49" charset="0"/>
              </a:rPr>
              <a:t>adj</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x</a:t>
            </a:r>
            <a:r>
              <a:rPr lang="en-IN" sz="2200" b="1" dirty="0">
                <a:solidFill>
                  <a:srgbClr val="000000"/>
                </a:solidFill>
                <a:effectLst/>
                <a:latin typeface="Courier New" panose="02070309020205020404" pitchFamily="49" charset="0"/>
              </a:rPr>
              <a:t>].add(</a:t>
            </a:r>
            <a:r>
              <a:rPr lang="en-IN" sz="2200" b="1" dirty="0">
                <a:solidFill>
                  <a:srgbClr val="6A3E3E"/>
                </a:solidFill>
                <a:effectLst/>
                <a:latin typeface="Courier New" panose="02070309020205020404" pitchFamily="49" charset="0"/>
              </a:rPr>
              <a:t>y</a:t>
            </a:r>
            <a:r>
              <a:rPr lang="en-IN" sz="2200" b="1" dirty="0">
                <a:solidFill>
                  <a:srgbClr val="000000"/>
                </a:solidFill>
                <a:effectLst/>
                <a:latin typeface="Courier New" panose="02070309020205020404" pitchFamily="49" charset="0"/>
              </a:rPr>
              <a:t>);</a:t>
            </a:r>
          </a:p>
          <a:p>
            <a:pPr marL="0" marR="0"/>
            <a:r>
              <a:rPr lang="en-IN" sz="2200" b="1" i="1" dirty="0" err="1">
                <a:solidFill>
                  <a:srgbClr val="0000C0"/>
                </a:solidFill>
                <a:effectLst/>
                <a:latin typeface="Courier New" panose="02070309020205020404" pitchFamily="49" charset="0"/>
              </a:rPr>
              <a:t>adj</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y</a:t>
            </a:r>
            <a:r>
              <a:rPr lang="en-IN" sz="2200" b="1" dirty="0">
                <a:solidFill>
                  <a:srgbClr val="000000"/>
                </a:solidFill>
                <a:effectLst/>
                <a:latin typeface="Courier New" panose="02070309020205020404" pitchFamily="49" charset="0"/>
              </a:rPr>
              <a:t>].add(</a:t>
            </a:r>
            <a:r>
              <a:rPr lang="en-IN" sz="2200" b="1" dirty="0">
                <a:solidFill>
                  <a:srgbClr val="6A3E3E"/>
                </a:solidFill>
                <a:effectLst/>
                <a:latin typeface="Courier New" panose="02070309020205020404" pitchFamily="49" charset="0"/>
              </a:rPr>
              <a:t>x</a:t>
            </a:r>
            <a:r>
              <a:rPr lang="en-IN" sz="2200" b="1" dirty="0">
                <a:solidFill>
                  <a:srgbClr val="000000"/>
                </a:solidFill>
                <a:effectLst/>
                <a:latin typeface="Courier New" panose="02070309020205020404" pitchFamily="49" charset="0"/>
              </a:rPr>
              <a:t>); </a:t>
            </a:r>
          </a:p>
          <a:p>
            <a:pPr marL="0" marR="0"/>
            <a:r>
              <a:rPr lang="en-IN" sz="2200" b="1" dirty="0">
                <a:solidFill>
                  <a:srgbClr val="000000"/>
                </a:solidFill>
                <a:effectLst/>
                <a:latin typeface="Courier New" panose="02070309020205020404" pitchFamily="49" charset="0"/>
              </a:rPr>
              <a:t>}</a:t>
            </a:r>
          </a:p>
          <a:p>
            <a:pPr marL="0" marR="0" indent="0">
              <a:buNone/>
            </a:pPr>
            <a:endParaRPr lang="en-IN" sz="2200" b="1" dirty="0">
              <a:solidFill>
                <a:srgbClr val="000000"/>
              </a:solidFill>
              <a:effectLst/>
              <a:latin typeface="Courier New" panose="02070309020205020404" pitchFamily="49" charset="0"/>
            </a:endParaRPr>
          </a:p>
          <a:p>
            <a:pPr marL="0" marR="0" indent="0">
              <a:buNone/>
            </a:pPr>
            <a:endParaRPr lang="en-IN" sz="2200" b="1" dirty="0">
              <a:solidFill>
                <a:srgbClr val="000000"/>
              </a:solidFill>
              <a:effectLst/>
              <a:latin typeface="Courier New" panose="02070309020205020404" pitchFamily="49" charset="0"/>
            </a:endParaRPr>
          </a:p>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dfsTraversal</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startNode</a:t>
            </a:r>
            <a:r>
              <a:rPr lang="en-IN" sz="2200" b="1" dirty="0">
                <a:solidFill>
                  <a:srgbClr val="000000"/>
                </a:solidFill>
                <a:effectLst/>
                <a:latin typeface="Courier New" panose="02070309020205020404" pitchFamily="49" charset="0"/>
              </a:rPr>
              <a:t>) {</a:t>
            </a:r>
          </a:p>
          <a:p>
            <a:pPr marL="0" marR="0"/>
            <a:r>
              <a:rPr lang="en-IN" sz="2200" b="1" dirty="0" err="1">
                <a:solidFill>
                  <a:srgbClr val="7F0055"/>
                </a:solidFill>
                <a:effectLst/>
                <a:latin typeface="Courier New" panose="02070309020205020404" pitchFamily="49" charset="0"/>
              </a:rPr>
              <a:t>boolean</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visited</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7F0055"/>
                </a:solidFill>
                <a:effectLst/>
                <a:latin typeface="Courier New" panose="02070309020205020404" pitchFamily="49" charset="0"/>
              </a:rPr>
              <a:t>boolean</a:t>
            </a:r>
            <a:r>
              <a:rPr lang="en-IN" sz="2200" b="1" dirty="0">
                <a:solidFill>
                  <a:srgbClr val="000000"/>
                </a:solidFill>
                <a:effectLst/>
                <a:latin typeface="Courier New" panose="02070309020205020404" pitchFamily="49" charset="0"/>
              </a:rPr>
              <a:t>[</a:t>
            </a:r>
            <a:r>
              <a:rPr lang="en-IN" sz="2200" b="1" i="1" dirty="0">
                <a:solidFill>
                  <a:srgbClr val="0000C0"/>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List&lt;Integer&gt; </a:t>
            </a:r>
            <a:r>
              <a:rPr lang="en-IN" sz="2200" b="1" dirty="0" err="1">
                <a:solidFill>
                  <a:srgbClr val="6A3E3E"/>
                </a:solidFill>
                <a:effectLst/>
                <a:latin typeface="Courier New" panose="02070309020205020404" pitchFamily="49" charset="0"/>
              </a:rPr>
              <a:t>dfsResult</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&lt;&gt;();</a:t>
            </a:r>
          </a:p>
          <a:p>
            <a:pPr marL="0" marR="0"/>
            <a:r>
              <a:rPr lang="en-IN" sz="2200" b="1" dirty="0" err="1">
                <a:solidFill>
                  <a:srgbClr val="000000"/>
                </a:solidFill>
                <a:effectLst/>
                <a:latin typeface="Courier New" panose="02070309020205020404" pitchFamily="49" charset="0"/>
              </a:rPr>
              <a:t>dfsHelper</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startNode</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visited</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dfsResult</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dfsResult</a:t>
            </a:r>
            <a:r>
              <a:rPr lang="en-IN" sz="2200" b="1" dirty="0">
                <a:solidFill>
                  <a:srgbClr val="000000"/>
                </a:solidFill>
                <a:effectLst/>
                <a:latin typeface="Courier New" panose="02070309020205020404" pitchFamily="49" charset="0"/>
              </a:rPr>
              <a:t>) {</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 + </a:t>
            </a:r>
            <a:r>
              <a:rPr lang="en-IN" sz="2200" b="1" dirty="0">
                <a:solidFill>
                  <a:srgbClr val="2A00FF"/>
                </a:solidFill>
                <a:effectLst/>
                <a:latin typeface="Courier New" panose="02070309020205020404" pitchFamily="49" charset="0"/>
              </a:rPr>
              <a:t>" "</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err="1">
                <a:solidFill>
                  <a:srgbClr val="000000"/>
                </a:solidFill>
                <a:effectLst/>
                <a:latin typeface="Courier New" panose="02070309020205020404" pitchFamily="49" charset="0"/>
              </a:rPr>
              <a:t>System.</a:t>
            </a:r>
            <a:r>
              <a:rPr lang="en-IN" sz="2200" b="1" i="1" dirty="0" err="1">
                <a:solidFill>
                  <a:srgbClr val="0000C0"/>
                </a:solidFill>
                <a:effectLst/>
                <a:latin typeface="Courier New" panose="02070309020205020404" pitchFamily="49" charset="0"/>
              </a:rPr>
              <a:t>out</a:t>
            </a:r>
            <a:r>
              <a:rPr lang="en-IN" sz="2200" b="1" dirty="0" err="1">
                <a:solidFill>
                  <a:srgbClr val="000000"/>
                </a:solidFill>
                <a:effectLst/>
                <a:latin typeface="Courier New" panose="02070309020205020404" pitchFamily="49" charset="0"/>
              </a:rPr>
              <a:t>.println</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381572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515AC-2BA4-D937-8A50-DA4A8E57AD61}"/>
              </a:ext>
            </a:extLst>
          </p:cNvPr>
          <p:cNvSpPr>
            <a:spLocks noGrp="1"/>
          </p:cNvSpPr>
          <p:nvPr>
            <p:ph idx="1"/>
          </p:nvPr>
        </p:nvSpPr>
        <p:spPr>
          <a:xfrm>
            <a:off x="168965" y="228600"/>
            <a:ext cx="12023035" cy="5948363"/>
          </a:xfrm>
        </p:spPr>
        <p:txBody>
          <a:bodyPr>
            <a:normAutofit/>
          </a:bodyPr>
          <a:lstStyle/>
          <a:p>
            <a:pPr marL="0" marR="0"/>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dfsHelper</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 </a:t>
            </a:r>
            <a:r>
              <a:rPr lang="en-IN" sz="2200" b="1" dirty="0" err="1">
                <a:solidFill>
                  <a:srgbClr val="7F0055"/>
                </a:solidFill>
                <a:effectLst/>
                <a:latin typeface="Courier New" panose="02070309020205020404" pitchFamily="49" charset="0"/>
              </a:rPr>
              <a:t>boolean</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visited</a:t>
            </a:r>
            <a:r>
              <a:rPr lang="en-IN" sz="2200" b="1" dirty="0">
                <a:solidFill>
                  <a:srgbClr val="000000"/>
                </a:solidFill>
                <a:effectLst/>
                <a:latin typeface="Courier New" panose="02070309020205020404" pitchFamily="49" charset="0"/>
              </a:rPr>
              <a:t>, List&lt;Integer&gt; res) {</a:t>
            </a:r>
          </a:p>
          <a:p>
            <a:pPr marL="0" marR="0"/>
            <a:r>
              <a:rPr lang="en-IN" sz="2200" b="1" dirty="0">
                <a:solidFill>
                  <a:srgbClr val="6A3E3E"/>
                </a:solidFill>
                <a:effectLst/>
                <a:latin typeface="Courier New" panose="02070309020205020404" pitchFamily="49" charset="0"/>
              </a:rPr>
              <a:t>visited</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true</a:t>
            </a:r>
            <a:r>
              <a:rPr lang="en-IN" sz="2200" b="1" dirty="0">
                <a:solidFill>
                  <a:srgbClr val="000000"/>
                </a:solidFill>
                <a:effectLst/>
                <a:latin typeface="Courier New" panose="02070309020205020404" pitchFamily="49" charset="0"/>
              </a:rPr>
              <a:t>;</a:t>
            </a:r>
          </a:p>
          <a:p>
            <a:pPr marL="0" marR="0"/>
            <a:r>
              <a:rPr lang="en-IN" sz="2200" b="1" dirty="0" err="1">
                <a:solidFill>
                  <a:srgbClr val="6A3E3E"/>
                </a:solidFill>
                <a:latin typeface="Courier New" panose="02070309020205020404" pitchFamily="49" charset="0"/>
              </a:rPr>
              <a:t>res</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a:t>
            </a:r>
            <a:br>
              <a:rPr lang="en-IN" sz="2200" b="1" dirty="0">
                <a:solidFill>
                  <a:srgbClr val="000000"/>
                </a:solidFill>
                <a:effectLst/>
                <a:latin typeface="Courier New" panose="02070309020205020404" pitchFamily="49" charset="0"/>
              </a:rPr>
            </a:br>
            <a:endParaRPr lang="en-IN" sz="2200" b="1" dirty="0">
              <a:solidFill>
                <a:srgbClr val="000000"/>
              </a:solidFill>
              <a:effectLst/>
              <a:latin typeface="Courier New" panose="02070309020205020404" pitchFamily="49" charset="0"/>
            </a:endParaRP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neighbor</a:t>
            </a:r>
            <a:r>
              <a:rPr lang="en-IN" sz="2200" b="1" dirty="0">
                <a:solidFill>
                  <a:srgbClr val="000000"/>
                </a:solidFill>
                <a:effectLst/>
                <a:latin typeface="Courier New" panose="02070309020205020404" pitchFamily="49" charset="0"/>
              </a:rPr>
              <a:t> : </a:t>
            </a:r>
            <a:r>
              <a:rPr lang="en-IN" sz="2200" b="1" i="1" dirty="0" err="1">
                <a:solidFill>
                  <a:srgbClr val="0000C0"/>
                </a:solidFill>
                <a:effectLst/>
                <a:latin typeface="Courier New" panose="02070309020205020404" pitchFamily="49" charset="0"/>
              </a:rPr>
              <a:t>adj</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node</a:t>
            </a:r>
            <a:r>
              <a:rPr lang="en-IN" sz="2200" b="1" dirty="0">
                <a:solidFill>
                  <a:srgbClr val="000000"/>
                </a:solidFill>
                <a:effectLst/>
                <a:latin typeface="Courier New" panose="02070309020205020404" pitchFamily="49" charset="0"/>
              </a:rPr>
              <a:t>]) {</a:t>
            </a:r>
          </a:p>
          <a:p>
            <a:pPr marL="0" marR="0"/>
            <a:endParaRPr lang="en-IN" sz="2200" b="1" dirty="0">
              <a:solidFill>
                <a:srgbClr val="000000"/>
              </a:solidFill>
              <a:latin typeface="Courier New" panose="02070309020205020404" pitchFamily="49" charset="0"/>
            </a:endParaRPr>
          </a:p>
          <a:p>
            <a:pPr marL="0" marR="0"/>
            <a:endParaRPr lang="en-IN" sz="2200" b="1" dirty="0">
              <a:solidFill>
                <a:srgbClr val="000000"/>
              </a:solidFill>
              <a:effectLst/>
              <a:latin typeface="Courier New" panose="02070309020205020404" pitchFamily="49" charset="0"/>
            </a:endParaRPr>
          </a:p>
          <a:p>
            <a:pPr marL="0" marR="0"/>
            <a:endParaRPr lang="en-IN" sz="2200" b="1" dirty="0">
              <a:solidFill>
                <a:srgbClr val="000000"/>
              </a:solidFill>
              <a:effectLst/>
              <a:latin typeface="Courier New" panose="02070309020205020404" pitchFamily="49" charset="0"/>
            </a:endParaRPr>
          </a:p>
          <a:p>
            <a:pPr marL="0" marR="0"/>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visited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neighbor</a:t>
            </a:r>
            <a:r>
              <a:rPr lang="en-IN" sz="2200" b="1" dirty="0">
                <a:solidFill>
                  <a:srgbClr val="000000"/>
                </a:solidFill>
                <a:effectLst/>
                <a:latin typeface="Courier New" panose="02070309020205020404" pitchFamily="49" charset="0"/>
              </a:rPr>
              <a:t>]) {</a:t>
            </a:r>
          </a:p>
          <a:p>
            <a:pPr marL="0" marR="0"/>
            <a:r>
              <a:rPr lang="en-IN" sz="2200" b="1" dirty="0" err="1">
                <a:solidFill>
                  <a:srgbClr val="000000"/>
                </a:solidFill>
                <a:effectLst/>
                <a:latin typeface="Courier New" panose="02070309020205020404" pitchFamily="49" charset="0"/>
              </a:rPr>
              <a:t>dfsHelper</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neighbor</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visited</a:t>
            </a:r>
            <a:r>
              <a:rPr lang="en-IN" sz="2200" b="1" dirty="0">
                <a:solidFill>
                  <a:srgbClr val="000000"/>
                </a:solidFill>
                <a:effectLst/>
                <a:latin typeface="Courier New" panose="02070309020205020404" pitchFamily="49" charset="0"/>
              </a:rPr>
              <a:t>, </a:t>
            </a:r>
            <a:r>
              <a:rPr lang="en-IN" sz="2200" b="1" dirty="0">
                <a:solidFill>
                  <a:srgbClr val="6A3E3E"/>
                </a:solidFill>
                <a:latin typeface="Courier New" panose="02070309020205020404" pitchFamily="49" charset="0"/>
              </a:rPr>
              <a:t>res</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339640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1D5C-BB5E-F345-5F34-888EB1652299}"/>
              </a:ext>
            </a:extLst>
          </p:cNvPr>
          <p:cNvSpPr>
            <a:spLocks noGrp="1"/>
          </p:cNvSpPr>
          <p:nvPr>
            <p:ph type="title"/>
          </p:nvPr>
        </p:nvSpPr>
        <p:spPr/>
        <p:txBody>
          <a:bodyPr/>
          <a:lstStyle/>
          <a:p>
            <a:r>
              <a:rPr lang="en-IN" dirty="0"/>
              <a:t>Binary Tree Creation</a:t>
            </a:r>
          </a:p>
        </p:txBody>
      </p:sp>
      <p:sp>
        <p:nvSpPr>
          <p:cNvPr id="3" name="Content Placeholder 2">
            <a:extLst>
              <a:ext uri="{FF2B5EF4-FFF2-40B4-BE49-F238E27FC236}">
                <a16:creationId xmlns:a16="http://schemas.microsoft.com/office/drawing/2014/main" id="{31FC2C89-DC75-C2A1-7852-843922C4F26C}"/>
              </a:ext>
            </a:extLst>
          </p:cNvPr>
          <p:cNvSpPr>
            <a:spLocks noGrp="1"/>
          </p:cNvSpPr>
          <p:nvPr>
            <p:ph idx="1"/>
          </p:nvPr>
        </p:nvSpPr>
        <p:spPr>
          <a:xfrm>
            <a:off x="838200" y="1825624"/>
            <a:ext cx="10515600" cy="4938969"/>
          </a:xfrm>
        </p:spPr>
        <p:txBody>
          <a:bodyPr>
            <a:normAutofit/>
          </a:bodyPr>
          <a:lstStyle/>
          <a:p>
            <a:pPr marR="0" indent="-457200">
              <a:buFont typeface="+mj-lt"/>
              <a:buAutoNum type="arabicPeriod"/>
            </a:pPr>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class</a:t>
            </a:r>
            <a:r>
              <a:rPr lang="en-IN" sz="2400" b="1" dirty="0">
                <a:solidFill>
                  <a:srgbClr val="000000"/>
                </a:solidFill>
                <a:effectLst/>
                <a:latin typeface="Courier New" panose="02070309020205020404" pitchFamily="49" charset="0"/>
              </a:rPr>
              <a:t> BT {</a:t>
            </a:r>
          </a:p>
          <a:p>
            <a:pPr marR="0" indent="-457200">
              <a:buFont typeface="+mj-lt"/>
              <a:buAutoNum type="arabicPeriod"/>
            </a:pPr>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class</a:t>
            </a:r>
            <a:r>
              <a:rPr lang="en-IN" sz="2400" b="1" dirty="0">
                <a:solidFill>
                  <a:srgbClr val="000000"/>
                </a:solidFill>
                <a:effectLst/>
                <a:latin typeface="Courier New" panose="02070309020205020404" pitchFamily="49" charset="0"/>
              </a:rPr>
              <a:t> Node{</a:t>
            </a:r>
          </a:p>
          <a:p>
            <a:pPr marR="0" indent="-457200">
              <a:buFont typeface="+mj-lt"/>
              <a:buAutoNum type="arabicPeriod"/>
            </a:pP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0000C0"/>
                </a:solidFill>
                <a:effectLst/>
                <a:latin typeface="Courier New" panose="02070309020205020404" pitchFamily="49" charset="0"/>
              </a:rPr>
              <a:t>data</a:t>
            </a: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00"/>
                </a:solidFill>
                <a:effectLst/>
                <a:latin typeface="Courier New" panose="02070309020205020404" pitchFamily="49" charset="0"/>
              </a:rPr>
              <a:t>Node </a:t>
            </a:r>
            <a:r>
              <a:rPr lang="en-IN" sz="2400" b="1" dirty="0" err="1">
                <a:solidFill>
                  <a:srgbClr val="0000C0"/>
                </a:solidFill>
                <a:effectLst/>
                <a:latin typeface="Courier New" panose="02070309020205020404" pitchFamily="49" charset="0"/>
              </a:rPr>
              <a:t>left</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right</a:t>
            </a: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00"/>
                </a:solidFill>
                <a:effectLst/>
                <a:latin typeface="Courier New" panose="02070309020205020404" pitchFamily="49" charset="0"/>
              </a:rPr>
              <a:t>Node(</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C0"/>
                </a:solidFill>
                <a:effectLst/>
                <a:latin typeface="Courier New" panose="02070309020205020404" pitchFamily="49" charset="0"/>
              </a:rPr>
              <a:t>data</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C0"/>
                </a:solidFill>
                <a:effectLst/>
                <a:latin typeface="Courier New" panose="02070309020205020404" pitchFamily="49" charset="0"/>
              </a:rPr>
              <a:t>left</a:t>
            </a:r>
            <a:r>
              <a:rPr lang="en-IN" sz="2400" b="1" dirty="0">
                <a:solidFill>
                  <a:srgbClr val="000000"/>
                </a:solidFill>
                <a:effectLst/>
                <a:latin typeface="Courier New" panose="02070309020205020404" pitchFamily="49" charset="0"/>
              </a:rPr>
              <a:t>=</a:t>
            </a:r>
            <a:r>
              <a:rPr lang="en-IN" sz="2400" b="1" dirty="0">
                <a:solidFill>
                  <a:srgbClr val="0000C0"/>
                </a:solidFill>
                <a:effectLst/>
                <a:latin typeface="Courier New" panose="02070309020205020404" pitchFamily="49" charset="0"/>
              </a:rPr>
              <a:t>right</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null</a:t>
            </a: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00"/>
                </a:solidFill>
                <a:effectLst/>
                <a:latin typeface="Courier New" panose="02070309020205020404" pitchFamily="49" charset="0"/>
              </a:rPr>
              <a:t>}</a:t>
            </a:r>
          </a:p>
          <a:p>
            <a:pPr marR="0" indent="-457200">
              <a:buFont typeface="+mj-lt"/>
              <a:buAutoNum type="arabicPeriod"/>
            </a:pPr>
            <a:r>
              <a:rPr lang="en-IN" sz="2400" b="1"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74144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B018E-80D5-2FAD-0F44-CE069A1C0F35}"/>
              </a:ext>
            </a:extLst>
          </p:cNvPr>
          <p:cNvSpPr>
            <a:spLocks noGrp="1"/>
          </p:cNvSpPr>
          <p:nvPr>
            <p:ph idx="1"/>
          </p:nvPr>
        </p:nvSpPr>
        <p:spPr>
          <a:xfrm>
            <a:off x="838200" y="198783"/>
            <a:ext cx="10515600" cy="5978180"/>
          </a:xfrm>
        </p:spPr>
        <p:txBody>
          <a:bodyPr>
            <a:normAutofit/>
          </a:bodyPr>
          <a:lstStyle/>
          <a:p>
            <a:pPr marL="0" marR="0"/>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 {</a:t>
            </a:r>
          </a:p>
          <a:p>
            <a:pPr marL="0" marR="0"/>
            <a:r>
              <a:rPr lang="en-IN" sz="2200" b="1" dirty="0">
                <a:solidFill>
                  <a:srgbClr val="000000"/>
                </a:solidFill>
                <a:effectLst/>
                <a:latin typeface="Courier New" panose="02070309020205020404" pitchFamily="49" charset="0"/>
              </a:rPr>
              <a:t>Scanner </a:t>
            </a:r>
            <a:r>
              <a:rPr lang="en-IN" sz="2200" b="1" u="sng" dirty="0" err="1">
                <a:solidFill>
                  <a:srgbClr val="6A3E3E"/>
                </a:solidFill>
                <a:effectLst/>
                <a:latin typeface="Courier New" panose="02070309020205020404" pitchFamily="49" charset="0"/>
              </a:rPr>
              <a:t>sc</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Scanner(System.</a:t>
            </a:r>
            <a:r>
              <a:rPr lang="en-IN" sz="2200" b="1" i="1" dirty="0">
                <a:solidFill>
                  <a:srgbClr val="0000C0"/>
                </a:solidFill>
                <a:effectLst/>
                <a:latin typeface="Courier New" panose="02070309020205020404" pitchFamily="49" charset="0"/>
              </a:rPr>
              <a:t>in</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nodes</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edges</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DFS </a:t>
            </a:r>
            <a:r>
              <a:rPr lang="en-IN" sz="2200" b="1" dirty="0">
                <a:solidFill>
                  <a:srgbClr val="6A3E3E"/>
                </a:solidFill>
                <a:effectLst/>
                <a:latin typeface="Courier New" panose="02070309020205020404" pitchFamily="49" charset="0"/>
              </a:rPr>
              <a:t>graph</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DFS(</a:t>
            </a:r>
            <a:r>
              <a:rPr lang="en-IN" sz="2200" b="1" dirty="0">
                <a:solidFill>
                  <a:srgbClr val="6A3E3E"/>
                </a:solidFill>
                <a:effectLst/>
                <a:latin typeface="Courier New" panose="02070309020205020404" pitchFamily="49" charset="0"/>
              </a:rPr>
              <a:t>nodes</a:t>
            </a:r>
            <a:r>
              <a:rPr lang="en-IN" sz="2200" b="1" dirty="0">
                <a:solidFill>
                  <a:srgbClr val="000000"/>
                </a:solidFill>
                <a:effectLst/>
                <a:latin typeface="Courier New" panose="02070309020205020404" pitchFamily="49" charset="0"/>
              </a:rPr>
              <a:t>);</a:t>
            </a:r>
            <a:br>
              <a:rPr lang="en-IN" sz="2200" b="1" dirty="0">
                <a:solidFill>
                  <a:srgbClr val="000000"/>
                </a:solidFill>
                <a:effectLst/>
                <a:latin typeface="Courier New" panose="02070309020205020404" pitchFamily="49" charset="0"/>
              </a:rPr>
            </a:br>
            <a:endParaRPr lang="en-IN" sz="2200" b="1" dirty="0">
              <a:solidFill>
                <a:srgbClr val="000000"/>
              </a:solidFill>
              <a:effectLst/>
              <a:latin typeface="Courier New" panose="02070309020205020404" pitchFamily="49" charset="0"/>
            </a:endParaRPr>
          </a:p>
          <a:p>
            <a:pPr marL="0" marR="0"/>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0;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&lt; </a:t>
            </a:r>
            <a:r>
              <a:rPr lang="en-IN" sz="2200" b="1" dirty="0">
                <a:solidFill>
                  <a:srgbClr val="6A3E3E"/>
                </a:solidFill>
                <a:effectLst/>
                <a:latin typeface="Courier New" panose="02070309020205020404" pitchFamily="49" charset="0"/>
              </a:rPr>
              <a:t>edges</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u</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0" marR="0"/>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.addEdge</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u</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pPr marL="0" marR="0"/>
            <a:r>
              <a:rPr lang="en-IN" sz="2200" b="1" dirty="0" err="1">
                <a:solidFill>
                  <a:srgbClr val="6A3E3E"/>
                </a:solidFill>
                <a:effectLst/>
                <a:latin typeface="Courier New" panose="02070309020205020404" pitchFamily="49" charset="0"/>
              </a:rPr>
              <a:t>graph</a:t>
            </a:r>
            <a:r>
              <a:rPr lang="en-IN" sz="2200" b="1" dirty="0" err="1">
                <a:solidFill>
                  <a:srgbClr val="000000"/>
                </a:solidFill>
                <a:effectLst/>
                <a:latin typeface="Courier New" panose="02070309020205020404" pitchFamily="49" charset="0"/>
              </a:rPr>
              <a:t>.dfsTraversal</a:t>
            </a:r>
            <a:r>
              <a:rPr lang="en-IN" sz="2200" b="1" dirty="0">
                <a:solidFill>
                  <a:srgbClr val="000000"/>
                </a:solidFill>
                <a:effectLst/>
                <a:latin typeface="Courier New" panose="02070309020205020404" pitchFamily="49" charset="0"/>
              </a:rPr>
              <a:t>(0);</a:t>
            </a:r>
          </a:p>
          <a:p>
            <a:pPr marL="0" marR="0"/>
            <a:r>
              <a:rPr lang="en-IN" sz="2200" b="1" dirty="0">
                <a:solidFill>
                  <a:srgbClr val="000000"/>
                </a:solidFill>
                <a:effectLst/>
                <a:latin typeface="Courier New" panose="02070309020205020404" pitchFamily="49" charset="0"/>
              </a:rPr>
              <a:t>}</a:t>
            </a:r>
          </a:p>
          <a:p>
            <a:pPr marL="0" marR="0"/>
            <a:r>
              <a:rPr lang="en-IN" sz="2200" b="1" dirty="0">
                <a:solidFill>
                  <a:srgbClr val="000000"/>
                </a:solidFill>
                <a:effectLst/>
                <a:latin typeface="Courier New" panose="02070309020205020404" pitchFamily="49" charset="0"/>
              </a:rPr>
              <a:t>}</a:t>
            </a:r>
          </a:p>
          <a:p>
            <a:endParaRPr lang="en-IN" sz="2200" b="1" dirty="0"/>
          </a:p>
        </p:txBody>
      </p:sp>
    </p:spTree>
    <p:extLst>
      <p:ext uri="{BB962C8B-B14F-4D97-AF65-F5344CB8AC3E}">
        <p14:creationId xmlns:p14="http://schemas.microsoft.com/office/powerpoint/2010/main" val="326007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DD8B-0321-E7FB-B570-354B47650B11}"/>
              </a:ext>
            </a:extLst>
          </p:cNvPr>
          <p:cNvSpPr>
            <a:spLocks noGrp="1"/>
          </p:cNvSpPr>
          <p:nvPr>
            <p:ph type="title"/>
          </p:nvPr>
        </p:nvSpPr>
        <p:spPr/>
        <p:txBody>
          <a:bodyPr/>
          <a:lstStyle/>
          <a:p>
            <a:r>
              <a:rPr lang="en-IN" b="1" dirty="0"/>
              <a:t>Topological Sorting</a:t>
            </a:r>
          </a:p>
        </p:txBody>
      </p:sp>
      <p:sp>
        <p:nvSpPr>
          <p:cNvPr id="3" name="Content Placeholder 2">
            <a:extLst>
              <a:ext uri="{FF2B5EF4-FFF2-40B4-BE49-F238E27FC236}">
                <a16:creationId xmlns:a16="http://schemas.microsoft.com/office/drawing/2014/main" id="{3CD2F9E6-2F8B-DDBF-791D-FFB73D05D20A}"/>
              </a:ext>
            </a:extLst>
          </p:cNvPr>
          <p:cNvSpPr>
            <a:spLocks noGrp="1"/>
          </p:cNvSpPr>
          <p:nvPr>
            <p:ph idx="1"/>
          </p:nvPr>
        </p:nvSpPr>
        <p:spPr/>
        <p:txBody>
          <a:bodyPr/>
          <a:lstStyle/>
          <a:p>
            <a:pPr algn="l" rtl="0" fontAlgn="base">
              <a:spcAft>
                <a:spcPts val="750"/>
              </a:spcAft>
            </a:pPr>
            <a:r>
              <a:rPr lang="en-US" b="0" i="0" dirty="0">
                <a:effectLst/>
                <a:latin typeface="Times New Roman" panose="02020603050405020304" pitchFamily="18" charset="0"/>
                <a:cs typeface="Times New Roman" panose="02020603050405020304" pitchFamily="18" charset="0"/>
              </a:rPr>
              <a:t>Topological sorting for </a:t>
            </a:r>
            <a:r>
              <a:rPr lang="en-US" b="1" i="0" dirty="0">
                <a:effectLst/>
                <a:latin typeface="Times New Roman" panose="02020603050405020304" pitchFamily="18" charset="0"/>
                <a:cs typeface="Times New Roman" panose="02020603050405020304" pitchFamily="18" charset="0"/>
              </a:rPr>
              <a:t>Directed Acyclic Graph (DAG)</a:t>
            </a:r>
            <a:r>
              <a:rPr lang="en-US" b="0" i="0" dirty="0">
                <a:effectLst/>
                <a:latin typeface="Times New Roman" panose="02020603050405020304" pitchFamily="18" charset="0"/>
                <a:cs typeface="Times New Roman" panose="02020603050405020304" pitchFamily="18" charset="0"/>
              </a:rPr>
              <a:t> is a linear ordering of vertices such that for every directed edge u-v, vertex </a:t>
            </a:r>
            <a:r>
              <a:rPr lang="en-US" b="1" i="0" dirty="0">
                <a:effectLst/>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 comes before </a:t>
            </a:r>
            <a:r>
              <a:rPr lang="en-US" b="1" i="0" dirty="0">
                <a:effectLst/>
                <a:latin typeface="Times New Roman" panose="02020603050405020304" pitchFamily="18" charset="0"/>
                <a:cs typeface="Times New Roman" panose="02020603050405020304" pitchFamily="18" charset="0"/>
              </a:rPr>
              <a:t>v</a:t>
            </a:r>
            <a:r>
              <a:rPr lang="en-US" b="0" i="0" dirty="0">
                <a:effectLst/>
                <a:latin typeface="Times New Roman" panose="02020603050405020304" pitchFamily="18" charset="0"/>
                <a:cs typeface="Times New Roman" panose="02020603050405020304" pitchFamily="18" charset="0"/>
              </a:rPr>
              <a:t> in the ordering.</a:t>
            </a:r>
          </a:p>
          <a:p>
            <a:pPr algn="l" rtl="0" fontAlgn="base">
              <a:spcAft>
                <a:spcPts val="750"/>
              </a:spcAft>
            </a:pPr>
            <a:r>
              <a:rPr lang="en-US" b="1" i="0" dirty="0">
                <a:effectLst/>
                <a:latin typeface="Times New Roman" panose="02020603050405020304" pitchFamily="18" charset="0"/>
                <a:cs typeface="Times New Roman" panose="02020603050405020304" pitchFamily="18" charset="0"/>
              </a:rPr>
              <a:t>Note:</a:t>
            </a:r>
            <a:r>
              <a:rPr lang="en-US" b="0" i="0" dirty="0">
                <a:effectLst/>
                <a:latin typeface="Times New Roman" panose="02020603050405020304" pitchFamily="18" charset="0"/>
                <a:cs typeface="Times New Roman" panose="02020603050405020304" pitchFamily="18" charset="0"/>
              </a:rPr>
              <a:t> Topological Sorting for a graph is not possible if the graph is not a </a:t>
            </a:r>
            <a:r>
              <a:rPr lang="en-US"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DAG</a:t>
            </a:r>
            <a:r>
              <a:rPr lang="en-US" b="0" i="0" dirty="0">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7313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0FC0-0006-29D8-937C-AAB90F0B9A56}"/>
              </a:ext>
            </a:extLst>
          </p:cNvPr>
          <p:cNvSpPr>
            <a:spLocks noGrp="1"/>
          </p:cNvSpPr>
          <p:nvPr>
            <p:ph type="title"/>
          </p:nvPr>
        </p:nvSpPr>
        <p:spPr>
          <a:xfrm>
            <a:off x="733425" y="2393950"/>
            <a:ext cx="10515600" cy="1325563"/>
          </a:xfrm>
        </p:spPr>
        <p:txBody>
          <a:bodyPr>
            <a:noAutofit/>
          </a:bodyPr>
          <a:lstStyle/>
          <a:p>
            <a:r>
              <a:rPr lang="en-US" sz="5000" b="1" dirty="0"/>
              <a:t>Why Topological Sort is not possible for graphs with undirected edges?</a:t>
            </a:r>
            <a:endParaRPr lang="en-IN" sz="5000" b="1" dirty="0"/>
          </a:p>
        </p:txBody>
      </p:sp>
    </p:spTree>
    <p:extLst>
      <p:ext uri="{BB962C8B-B14F-4D97-AF65-F5344CB8AC3E}">
        <p14:creationId xmlns:p14="http://schemas.microsoft.com/office/powerpoint/2010/main" val="3966760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3E7A-6893-75CA-BF32-C9EF6866CA76}"/>
              </a:ext>
            </a:extLst>
          </p:cNvPr>
          <p:cNvSpPr>
            <a:spLocks noGrp="1"/>
          </p:cNvSpPr>
          <p:nvPr>
            <p:ph type="title"/>
          </p:nvPr>
        </p:nvSpPr>
        <p:spPr/>
        <p:txBody>
          <a:bodyPr/>
          <a:lstStyle/>
          <a:p>
            <a:r>
              <a:rPr lang="en-IN" b="1" dirty="0"/>
              <a:t>Example</a:t>
            </a:r>
          </a:p>
        </p:txBody>
      </p:sp>
      <p:pic>
        <p:nvPicPr>
          <p:cNvPr id="1026" name="Picture 2" descr="Topological Sorting - GeeksforGeeks">
            <a:extLst>
              <a:ext uri="{FF2B5EF4-FFF2-40B4-BE49-F238E27FC236}">
                <a16:creationId xmlns:a16="http://schemas.microsoft.com/office/drawing/2014/main" id="{968075CC-A00F-7285-6F7F-46256B730F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26260" y="1690688"/>
            <a:ext cx="47625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79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C83F-0F54-6AAA-B521-A2FF4C779F79}"/>
              </a:ext>
            </a:extLst>
          </p:cNvPr>
          <p:cNvSpPr>
            <a:spLocks noGrp="1"/>
          </p:cNvSpPr>
          <p:nvPr>
            <p:ph type="title"/>
          </p:nvPr>
        </p:nvSpPr>
        <p:spPr/>
        <p:txBody>
          <a:bodyPr/>
          <a:lstStyle/>
          <a:p>
            <a:r>
              <a:rPr lang="en-IN" dirty="0"/>
              <a:t>Example-2</a:t>
            </a:r>
          </a:p>
        </p:txBody>
      </p:sp>
      <p:pic>
        <p:nvPicPr>
          <p:cNvPr id="2050" name="Picture 2" descr="Topological Sort | Topological Sort Examples | Gate Vidyalay">
            <a:extLst>
              <a:ext uri="{FF2B5EF4-FFF2-40B4-BE49-F238E27FC236}">
                <a16:creationId xmlns:a16="http://schemas.microsoft.com/office/drawing/2014/main" id="{31317491-EF3F-9A17-30BD-C4443661D97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9997"/>
          <a:stretch/>
        </p:blipFill>
        <p:spPr bwMode="auto">
          <a:xfrm>
            <a:off x="2536721" y="1877962"/>
            <a:ext cx="5989281" cy="401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0862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00CD-1258-E1CC-0887-29AE445CA33D}"/>
              </a:ext>
            </a:extLst>
          </p:cNvPr>
          <p:cNvSpPr>
            <a:spLocks noGrp="1"/>
          </p:cNvSpPr>
          <p:nvPr>
            <p:ph type="title"/>
          </p:nvPr>
        </p:nvSpPr>
        <p:spPr/>
        <p:txBody>
          <a:bodyPr/>
          <a:lstStyle/>
          <a:p>
            <a:r>
              <a:rPr lang="en-IN" dirty="0"/>
              <a:t>Example-3</a:t>
            </a:r>
          </a:p>
        </p:txBody>
      </p:sp>
      <p:pic>
        <p:nvPicPr>
          <p:cNvPr id="3074" name="Picture 2" descr="Topological Sort">
            <a:extLst>
              <a:ext uri="{FF2B5EF4-FFF2-40B4-BE49-F238E27FC236}">
                <a16:creationId xmlns:a16="http://schemas.microsoft.com/office/drawing/2014/main" id="{C8B592D7-9B33-E77A-714F-015066BB082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5240"/>
          <a:stretch/>
        </p:blipFill>
        <p:spPr bwMode="auto">
          <a:xfrm>
            <a:off x="1691148" y="1900263"/>
            <a:ext cx="8141109" cy="4513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793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4BB87-73FD-0489-6348-6E5D1BC5C1ED}"/>
              </a:ext>
            </a:extLst>
          </p:cNvPr>
          <p:cNvSpPr>
            <a:spLocks noGrp="1"/>
          </p:cNvSpPr>
          <p:nvPr>
            <p:ph idx="1"/>
          </p:nvPr>
        </p:nvSpPr>
        <p:spPr>
          <a:xfrm>
            <a:off x="838200" y="383458"/>
            <a:ext cx="10515600" cy="5793505"/>
          </a:xfrm>
        </p:spPr>
        <p:txBody>
          <a:bodyPr>
            <a:normAutofit lnSpcReduction="10000"/>
          </a:bodyPr>
          <a:lstStyle/>
          <a:p>
            <a:pPr marL="0" marR="0"/>
            <a:r>
              <a:rPr lang="en-IN" sz="2500" b="1" dirty="0">
                <a:solidFill>
                  <a:srgbClr val="7F0055"/>
                </a:solidFill>
                <a:effectLst/>
                <a:latin typeface="Courier New" panose="02070309020205020404" pitchFamily="49" charset="0"/>
              </a:rPr>
              <a:t>public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TopologicalSort</a:t>
            </a:r>
            <a:r>
              <a:rPr lang="en-IN" sz="2500" b="1" dirty="0">
                <a:solidFill>
                  <a:srgbClr val="000000"/>
                </a:solidFill>
                <a:effectLst/>
                <a:latin typeface="Courier New" panose="02070309020205020404" pitchFamily="49" charset="0"/>
              </a:rPr>
              <a:t> {</a:t>
            </a:r>
          </a:p>
          <a:p>
            <a:pPr marL="0" marR="0"/>
            <a:r>
              <a:rPr lang="en-IN" sz="2500" b="1" dirty="0">
                <a:solidFill>
                  <a:srgbClr val="7F0055"/>
                </a:solidFill>
                <a:effectLst/>
                <a:latin typeface="Courier New" panose="02070309020205020404" pitchFamily="49" charset="0"/>
              </a:rPr>
              <a:t>public</a:t>
            </a:r>
            <a:r>
              <a:rPr lang="en-IN" sz="2500" b="1" dirty="0">
                <a:solidFill>
                  <a:srgbClr val="000000"/>
                </a:solidFill>
                <a:effectLst/>
                <a:latin typeface="Courier New" panose="02070309020205020404" pitchFamily="49" charset="0"/>
              </a:rPr>
              <a:t> int </a:t>
            </a:r>
            <a:r>
              <a:rPr lang="en-IN" sz="2500" b="1" dirty="0">
                <a:solidFill>
                  <a:srgbClr val="0000C0"/>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a:t>
            </a:r>
          </a:p>
          <a:p>
            <a:pPr marL="0" marR="0"/>
            <a:endParaRPr lang="en-IN" sz="2500" b="1" dirty="0">
              <a:solidFill>
                <a:srgbClr val="000000"/>
              </a:solidFill>
              <a:effectLst/>
              <a:latin typeface="Courier New" panose="02070309020205020404" pitchFamily="49" charset="0"/>
            </a:endParaRPr>
          </a:p>
          <a:p>
            <a:pPr marL="0" marR="0"/>
            <a:r>
              <a:rPr lang="en-IN" sz="2500" b="1" dirty="0">
                <a:solidFill>
                  <a:srgbClr val="000000"/>
                </a:solidFill>
                <a:latin typeface="Courier New" panose="02070309020205020404" pitchFamily="49" charset="0"/>
              </a:rPr>
              <a:t>p</a:t>
            </a:r>
            <a:r>
              <a:rPr lang="en-IN" sz="2500" b="1" dirty="0">
                <a:solidFill>
                  <a:srgbClr val="000000"/>
                </a:solidFill>
                <a:effectLst/>
                <a:latin typeface="Courier New" panose="02070309020205020404" pitchFamily="49" charset="0"/>
              </a:rPr>
              <a:t>ublic LinkedList&lt;Integer&gt;[] </a:t>
            </a:r>
            <a:r>
              <a:rPr lang="en-IN" sz="2500" b="1" dirty="0" err="1">
                <a:solidFill>
                  <a:srgbClr val="0000C0"/>
                </a:solidFill>
                <a:effectLst/>
                <a:latin typeface="Courier New" panose="02070309020205020404" pitchFamily="49" charset="0"/>
              </a:rPr>
              <a:t>adj</a:t>
            </a:r>
            <a:r>
              <a:rPr lang="en-IN" sz="2500" b="1" dirty="0">
                <a:solidFill>
                  <a:srgbClr val="000000"/>
                </a:solidFill>
                <a:effectLst/>
                <a:latin typeface="Courier New" panose="02070309020205020404" pitchFamily="49" charset="0"/>
              </a:rPr>
              <a:t>;</a:t>
            </a:r>
          </a:p>
          <a:p>
            <a:pPr marL="0" marR="0"/>
            <a:br>
              <a:rPr lang="en-IN" sz="2500" b="1" dirty="0">
                <a:solidFill>
                  <a:srgbClr val="000000"/>
                </a:solidFill>
                <a:effectLst/>
                <a:latin typeface="Courier New" panose="02070309020205020404" pitchFamily="49" charset="0"/>
              </a:rPr>
            </a:br>
            <a:endParaRPr lang="en-IN" sz="2500" b="1" dirty="0">
              <a:solidFill>
                <a:srgbClr val="000000"/>
              </a:solidFill>
              <a:effectLst/>
              <a:latin typeface="Courier New" panose="02070309020205020404" pitchFamily="49" charset="0"/>
            </a:endParaRPr>
          </a:p>
          <a:p>
            <a:pPr marL="0" marR="0"/>
            <a:r>
              <a:rPr lang="en-IN" sz="2500" b="1" dirty="0">
                <a:solidFill>
                  <a:srgbClr val="7F0055"/>
                </a:solidFill>
                <a:effectLst/>
                <a:latin typeface="Courier New" panose="02070309020205020404" pitchFamily="49" charset="0"/>
              </a:rPr>
              <a:t>public</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TopologicalSort</a:t>
            </a:r>
            <a:r>
              <a:rPr lang="en-IN" sz="2500" b="1" dirty="0">
                <a:solidFill>
                  <a:srgbClr val="000000"/>
                </a:solidFill>
                <a:effectLst/>
                <a:latin typeface="Courier New" panose="02070309020205020404" pitchFamily="49" charset="0"/>
              </a:rPr>
              <a:t>(</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n</a:t>
            </a:r>
            <a:r>
              <a:rPr lang="en-IN" sz="2500" b="1" dirty="0">
                <a:solidFill>
                  <a:srgbClr val="000000"/>
                </a:solidFill>
                <a:effectLst/>
                <a:latin typeface="Courier New" panose="02070309020205020404" pitchFamily="49" charset="0"/>
              </a:rPr>
              <a:t>) {</a:t>
            </a:r>
          </a:p>
          <a:p>
            <a:pPr marL="0" marR="0"/>
            <a:r>
              <a:rPr lang="en-IN" sz="2500" b="1" dirty="0">
                <a:solidFill>
                  <a:srgbClr val="0000C0"/>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n</a:t>
            </a:r>
            <a:r>
              <a:rPr lang="en-IN" sz="2500" b="1" dirty="0">
                <a:solidFill>
                  <a:srgbClr val="000000"/>
                </a:solidFill>
                <a:effectLst/>
                <a:latin typeface="Courier New" panose="02070309020205020404" pitchFamily="49" charset="0"/>
              </a:rPr>
              <a:t>;</a:t>
            </a:r>
          </a:p>
          <a:p>
            <a:pPr marL="0" marR="0"/>
            <a:r>
              <a:rPr lang="en-IN" sz="2500" b="1" dirty="0" err="1">
                <a:solidFill>
                  <a:srgbClr val="0000C0"/>
                </a:solidFill>
                <a:effectLst/>
                <a:latin typeface="Courier New" panose="02070309020205020404" pitchFamily="49" charset="0"/>
              </a:rPr>
              <a:t>adj</a:t>
            </a:r>
            <a:r>
              <a:rPr lang="en-IN" sz="2500" b="1" dirty="0">
                <a:solidFill>
                  <a:srgbClr val="000000"/>
                </a:solidFill>
                <a:effectLst/>
                <a:latin typeface="Courier New" panose="02070309020205020404" pitchFamily="49" charset="0"/>
              </a:rPr>
              <a:t> = </a:t>
            </a:r>
            <a:r>
              <a:rPr lang="en-IN" sz="2500" b="1" u="sng" dirty="0">
                <a:solidFill>
                  <a:srgbClr val="7F0055"/>
                </a:solidFill>
                <a:effectLst/>
                <a:latin typeface="Courier New" panose="02070309020205020404" pitchFamily="49" charset="0"/>
              </a:rPr>
              <a:t>new</a:t>
            </a:r>
            <a:r>
              <a:rPr lang="en-IN" sz="2500" b="1" u="sng" dirty="0">
                <a:solidFill>
                  <a:srgbClr val="000000"/>
                </a:solidFill>
                <a:effectLst/>
                <a:latin typeface="Courier New" panose="02070309020205020404" pitchFamily="49" charset="0"/>
              </a:rPr>
              <a:t> LinkedList[</a:t>
            </a:r>
            <a:r>
              <a:rPr lang="en-IN" sz="2500" b="1" u="sng" dirty="0">
                <a:solidFill>
                  <a:srgbClr val="6A3E3E"/>
                </a:solidFill>
                <a:effectLst/>
                <a:latin typeface="Courier New" panose="02070309020205020404" pitchFamily="49" charset="0"/>
              </a:rPr>
              <a:t>n</a:t>
            </a:r>
            <a:r>
              <a:rPr lang="en-IN" sz="2500" b="1" u="sng" dirty="0">
                <a:solidFill>
                  <a:srgbClr val="000000"/>
                </a:solidFill>
                <a:effectLst/>
                <a:latin typeface="Courier New" panose="02070309020205020404" pitchFamily="49" charset="0"/>
              </a:rPr>
              <a:t>]</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for</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 0;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&lt; </a:t>
            </a:r>
            <a:r>
              <a:rPr lang="en-IN" sz="2500" b="1" dirty="0">
                <a:solidFill>
                  <a:srgbClr val="6A3E3E"/>
                </a:solidFill>
                <a:effectLst/>
                <a:latin typeface="Courier New" panose="02070309020205020404" pitchFamily="49" charset="0"/>
              </a:rPr>
              <a:t>n</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a:t>
            </a:r>
          </a:p>
          <a:p>
            <a:pPr marL="0" marR="0"/>
            <a:r>
              <a:rPr lang="en-IN" sz="2500" b="1" dirty="0" err="1">
                <a:solidFill>
                  <a:srgbClr val="0000C0"/>
                </a:solidFill>
                <a:effectLst/>
                <a:latin typeface="Courier New" panose="02070309020205020404" pitchFamily="49" charset="0"/>
              </a:rPr>
              <a:t>adj</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LinkedList&lt;&gt;();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endParaRPr lang="en-IN" sz="2500" b="1" dirty="0"/>
          </a:p>
        </p:txBody>
      </p:sp>
    </p:spTree>
    <p:extLst>
      <p:ext uri="{BB962C8B-B14F-4D97-AF65-F5344CB8AC3E}">
        <p14:creationId xmlns:p14="http://schemas.microsoft.com/office/powerpoint/2010/main" val="3933108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A6F36-A1C5-994F-E96D-CAA40339ACE1}"/>
              </a:ext>
            </a:extLst>
          </p:cNvPr>
          <p:cNvSpPr>
            <a:spLocks noGrp="1"/>
          </p:cNvSpPr>
          <p:nvPr>
            <p:ph idx="1"/>
          </p:nvPr>
        </p:nvSpPr>
        <p:spPr>
          <a:xfrm>
            <a:off x="838200" y="157316"/>
            <a:ext cx="10515600" cy="6700684"/>
          </a:xfrm>
        </p:spPr>
        <p:txBody>
          <a:bodyPr>
            <a:noAutofit/>
          </a:bodyPr>
          <a:lstStyle/>
          <a:p>
            <a:pPr marL="0" marR="0"/>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void</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addEdge</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u</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 {</a:t>
            </a:r>
          </a:p>
          <a:p>
            <a:pPr marL="0" marR="0"/>
            <a:r>
              <a:rPr lang="en-IN" sz="2400" b="1" dirty="0" err="1">
                <a:solidFill>
                  <a:srgbClr val="0000C0"/>
                </a:solidFill>
                <a:effectLst/>
                <a:latin typeface="Courier New" panose="02070309020205020404" pitchFamily="49" charset="0"/>
              </a:rPr>
              <a:t>adj</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u</a:t>
            </a:r>
            <a:r>
              <a:rPr lang="en-IN" sz="2400" b="1" dirty="0">
                <a:solidFill>
                  <a:srgbClr val="000000"/>
                </a:solidFill>
                <a:effectLst/>
                <a:latin typeface="Courier New" panose="02070309020205020404" pitchFamily="49" charset="0"/>
              </a:rPr>
              <a:t>].add(</a:t>
            </a:r>
            <a:r>
              <a:rPr lang="en-IN" sz="2400" b="1" dirty="0">
                <a:solidFill>
                  <a:srgbClr val="6A3E3E"/>
                </a:solidFill>
                <a:effectLst/>
                <a:latin typeface="Courier New" panose="02070309020205020404" pitchFamily="49" charset="0"/>
              </a:rPr>
              <a:t>v</a:t>
            </a:r>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pPr marL="0" marR="0"/>
            <a:r>
              <a:rPr lang="en-IN" sz="2400" b="1" dirty="0">
                <a:solidFill>
                  <a:srgbClr val="7F0055"/>
                </a:solidFill>
                <a:latin typeface="Courier New" panose="02070309020205020404" pitchFamily="49" charset="0"/>
              </a:rPr>
              <a:t>p</a:t>
            </a:r>
            <a:r>
              <a:rPr lang="en-IN" sz="2400" b="1" dirty="0">
                <a:solidFill>
                  <a:srgbClr val="7F0055"/>
                </a:solidFill>
                <a:effectLst/>
                <a:latin typeface="Courier New" panose="02070309020205020404" pitchFamily="49" charset="0"/>
              </a:rPr>
              <a:t>ublic void</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dfs</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node</a:t>
            </a:r>
            <a:r>
              <a:rPr lang="en-IN" sz="2400" b="1" dirty="0">
                <a:solidFill>
                  <a:srgbClr val="000000"/>
                </a:solidFill>
                <a:effectLst/>
                <a:latin typeface="Courier New" panose="02070309020205020404" pitchFamily="49" charset="0"/>
              </a:rPr>
              <a:t>, </a:t>
            </a:r>
            <a:r>
              <a:rPr lang="en-IN" sz="2400" b="1" dirty="0" err="1">
                <a:solidFill>
                  <a:srgbClr val="7F0055"/>
                </a:solidFill>
                <a:effectLst/>
                <a:latin typeface="Courier New" panose="02070309020205020404" pitchFamily="49" charset="0"/>
              </a:rPr>
              <a:t>boolean</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visited</a:t>
            </a:r>
            <a:r>
              <a:rPr lang="en-IN" sz="2400" b="1" dirty="0">
                <a:solidFill>
                  <a:srgbClr val="000000"/>
                </a:solidFill>
                <a:effectLst/>
                <a:latin typeface="Courier New" panose="02070309020205020404" pitchFamily="49" charset="0"/>
              </a:rPr>
              <a:t>, Stack&lt;Integer&gt; </a:t>
            </a:r>
            <a:r>
              <a:rPr lang="en-IN" sz="2400" b="1" dirty="0" err="1">
                <a:solidFill>
                  <a:srgbClr val="6A3E3E"/>
                </a:solidFill>
                <a:effectLst/>
                <a:latin typeface="Courier New" panose="02070309020205020404" pitchFamily="49" charset="0"/>
              </a:rPr>
              <a:t>st</a:t>
            </a:r>
            <a:r>
              <a:rPr lang="en-IN" sz="2400" b="1" dirty="0">
                <a:solidFill>
                  <a:srgbClr val="000000"/>
                </a:solidFill>
                <a:effectLst/>
                <a:latin typeface="Courier New" panose="02070309020205020404" pitchFamily="49" charset="0"/>
              </a:rPr>
              <a:t>) {</a:t>
            </a:r>
          </a:p>
          <a:p>
            <a:pPr marL="0" marR="0"/>
            <a:endParaRPr lang="en-IN" sz="2400" b="1" dirty="0">
              <a:solidFill>
                <a:srgbClr val="000000"/>
              </a:solidFill>
              <a:effectLst/>
              <a:latin typeface="Courier New" panose="02070309020205020404" pitchFamily="49" charset="0"/>
            </a:endParaRPr>
          </a:p>
          <a:p>
            <a:pPr marL="0" marR="0"/>
            <a:r>
              <a:rPr lang="en-IN" sz="2400" b="1" dirty="0">
                <a:solidFill>
                  <a:srgbClr val="6A3E3E"/>
                </a:solidFill>
                <a:effectLst/>
                <a:latin typeface="Courier New" panose="02070309020205020404" pitchFamily="49" charset="0"/>
              </a:rPr>
              <a:t>visited</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node</a:t>
            </a:r>
            <a:r>
              <a:rPr lang="en-IN" sz="2400" b="1" dirty="0">
                <a:solidFill>
                  <a:srgbClr val="000000"/>
                </a:solidFill>
                <a:effectLst/>
                <a:latin typeface="Courier New" panose="02070309020205020404" pitchFamily="49" charset="0"/>
              </a:rPr>
              <a:t>] = </a:t>
            </a:r>
            <a:r>
              <a:rPr lang="en-IN" sz="2400" b="1" dirty="0">
                <a:solidFill>
                  <a:srgbClr val="7F0055"/>
                </a:solidFill>
                <a:effectLst/>
                <a:latin typeface="Courier New" panose="02070309020205020404" pitchFamily="49" charset="0"/>
              </a:rPr>
              <a:t>true</a:t>
            </a:r>
            <a:r>
              <a:rPr lang="en-IN" sz="2400" b="1" dirty="0">
                <a:solidFill>
                  <a:srgbClr val="000000"/>
                </a:solidFill>
                <a:effectLst/>
                <a:latin typeface="Courier New" panose="02070309020205020404" pitchFamily="49" charset="0"/>
              </a:rPr>
              <a:t>;</a:t>
            </a:r>
          </a:p>
          <a:p>
            <a:pPr marL="0" marR="0"/>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neighbor</a:t>
            </a:r>
            <a:r>
              <a:rPr lang="en-IN" sz="2400" b="1" dirty="0">
                <a:solidFill>
                  <a:srgbClr val="000000"/>
                </a:solidFill>
                <a:effectLst/>
                <a:latin typeface="Courier New" panose="02070309020205020404" pitchFamily="49" charset="0"/>
              </a:rPr>
              <a:t> : </a:t>
            </a:r>
            <a:r>
              <a:rPr lang="en-IN" sz="2400" b="1" dirty="0" err="1">
                <a:solidFill>
                  <a:srgbClr val="0000C0"/>
                </a:solidFill>
                <a:effectLst/>
                <a:latin typeface="Courier New" panose="02070309020205020404" pitchFamily="49" charset="0"/>
              </a:rPr>
              <a:t>adj</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node</a:t>
            </a:r>
            <a:r>
              <a:rPr lang="en-IN" sz="2400" b="1" dirty="0">
                <a:solidFill>
                  <a:srgbClr val="000000"/>
                </a:solidFill>
                <a:effectLst/>
                <a:latin typeface="Courier New" panose="02070309020205020404" pitchFamily="49" charset="0"/>
              </a:rPr>
              <a:t>]) {</a:t>
            </a:r>
          </a:p>
          <a:p>
            <a:pPr marL="0" marR="0"/>
            <a:r>
              <a:rPr lang="en-IN" sz="2400" b="1" dirty="0">
                <a:solidFill>
                  <a:srgbClr val="7F0055"/>
                </a:solidFill>
                <a:effectLst/>
                <a:latin typeface="Courier New" panose="02070309020205020404" pitchFamily="49" charset="0"/>
              </a:rPr>
              <a:t>if</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visited</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neighbor</a:t>
            </a:r>
            <a:r>
              <a:rPr lang="en-IN" sz="2400" b="1" dirty="0">
                <a:solidFill>
                  <a:srgbClr val="000000"/>
                </a:solidFill>
                <a:effectLst/>
                <a:latin typeface="Courier New" panose="02070309020205020404" pitchFamily="49" charset="0"/>
              </a:rPr>
              <a:t>]) {</a:t>
            </a:r>
          </a:p>
          <a:p>
            <a:pPr marL="0" marR="0"/>
            <a:r>
              <a:rPr lang="en-IN" sz="2400" b="1" dirty="0" err="1">
                <a:solidFill>
                  <a:srgbClr val="000000"/>
                </a:solidFill>
                <a:effectLst/>
                <a:latin typeface="Courier New" panose="02070309020205020404" pitchFamily="49" charset="0"/>
              </a:rPr>
              <a:t>dfs</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neighbor</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visited</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st</a:t>
            </a:r>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pPr marL="0" marR="0"/>
            <a:r>
              <a:rPr lang="en-IN" sz="2400" b="1" dirty="0" err="1">
                <a:solidFill>
                  <a:srgbClr val="6A3E3E"/>
                </a:solidFill>
                <a:effectLst/>
                <a:latin typeface="Courier New" panose="02070309020205020404" pitchFamily="49" charset="0"/>
              </a:rPr>
              <a:t>st</a:t>
            </a:r>
            <a:r>
              <a:rPr lang="en-IN" sz="2400" b="1" dirty="0" err="1">
                <a:solidFill>
                  <a:srgbClr val="000000"/>
                </a:solidFill>
                <a:effectLst/>
                <a:latin typeface="Courier New" panose="02070309020205020404" pitchFamily="49" charset="0"/>
              </a:rPr>
              <a:t>.push</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node</a:t>
            </a:r>
            <a:r>
              <a:rPr lang="en-IN" sz="2400" b="1" dirty="0">
                <a:solidFill>
                  <a:srgbClr val="000000"/>
                </a:solidFill>
                <a:effectLst/>
                <a:latin typeface="Courier New" panose="02070309020205020404" pitchFamily="49" charset="0"/>
              </a:rPr>
              <a:t>);</a:t>
            </a:r>
          </a:p>
          <a:p>
            <a:pPr marL="0" marR="0"/>
            <a:r>
              <a:rPr lang="en-IN" sz="2400" b="1" dirty="0">
                <a:solidFill>
                  <a:srgbClr val="000000"/>
                </a:solidFill>
                <a:effectLst/>
                <a:latin typeface="Courier New" panose="02070309020205020404" pitchFamily="49" charset="0"/>
              </a:rPr>
              <a:t>}</a:t>
            </a:r>
          </a:p>
          <a:p>
            <a:endParaRPr lang="en-IN" sz="2400" b="1" dirty="0"/>
          </a:p>
        </p:txBody>
      </p:sp>
    </p:spTree>
    <p:extLst>
      <p:ext uri="{BB962C8B-B14F-4D97-AF65-F5344CB8AC3E}">
        <p14:creationId xmlns:p14="http://schemas.microsoft.com/office/powerpoint/2010/main" val="31521284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9F93F-952C-2873-8AE2-94FBB7375069}"/>
              </a:ext>
            </a:extLst>
          </p:cNvPr>
          <p:cNvSpPr>
            <a:spLocks noGrp="1"/>
          </p:cNvSpPr>
          <p:nvPr>
            <p:ph idx="1"/>
          </p:nvPr>
        </p:nvSpPr>
        <p:spPr>
          <a:xfrm>
            <a:off x="838200" y="206476"/>
            <a:ext cx="10515600" cy="6508956"/>
          </a:xfrm>
        </p:spPr>
        <p:txBody>
          <a:bodyPr>
            <a:normAutofit/>
          </a:bodyPr>
          <a:lstStyle/>
          <a:p>
            <a:pPr marL="0" marR="0"/>
            <a:r>
              <a:rPr lang="en-IN" sz="2500" b="1" dirty="0">
                <a:solidFill>
                  <a:srgbClr val="7F0055"/>
                </a:solidFill>
                <a:effectLst/>
                <a:latin typeface="Courier New" panose="02070309020205020404" pitchFamily="49" charset="0"/>
              </a:rPr>
              <a:t>public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void</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topologicalSort</a:t>
            </a:r>
            <a:r>
              <a:rPr lang="en-IN" sz="2500" b="1" dirty="0">
                <a:solidFill>
                  <a:srgbClr val="000000"/>
                </a:solidFill>
                <a:effectLst/>
                <a:latin typeface="Courier New" panose="02070309020205020404" pitchFamily="49" charset="0"/>
              </a:rPr>
              <a:t>() {</a:t>
            </a:r>
          </a:p>
          <a:p>
            <a:pPr marL="0" marR="0"/>
            <a:r>
              <a:rPr lang="en-IN" sz="2500" b="1" dirty="0">
                <a:solidFill>
                  <a:srgbClr val="000000"/>
                </a:solidFill>
                <a:effectLst/>
                <a:latin typeface="Courier New" panose="02070309020205020404" pitchFamily="49" charset="0"/>
              </a:rPr>
              <a:t>Stack&lt;Integer&gt; </a:t>
            </a:r>
            <a:r>
              <a:rPr lang="en-IN" sz="2500" b="1" dirty="0" err="1">
                <a:solidFill>
                  <a:srgbClr val="6A3E3E"/>
                </a:solidFill>
                <a:effectLst/>
                <a:latin typeface="Courier New" panose="02070309020205020404" pitchFamily="49" charset="0"/>
              </a:rPr>
              <a:t>st</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Stack&lt;&gt;();</a:t>
            </a:r>
          </a:p>
          <a:p>
            <a:pPr marL="0" marR="0"/>
            <a:r>
              <a:rPr lang="en-IN" sz="2500" b="1" dirty="0" err="1">
                <a:solidFill>
                  <a:srgbClr val="7F0055"/>
                </a:solidFill>
                <a:effectLst/>
                <a:latin typeface="Courier New" panose="02070309020205020404" pitchFamily="49" charset="0"/>
              </a:rPr>
              <a:t>boolean</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visited</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a:t>
            </a:r>
            <a:r>
              <a:rPr lang="en-IN" sz="2500" b="1" dirty="0" err="1">
                <a:solidFill>
                  <a:srgbClr val="7F0055"/>
                </a:solidFill>
                <a:effectLst/>
                <a:latin typeface="Courier New" panose="02070309020205020404" pitchFamily="49" charset="0"/>
              </a:rPr>
              <a:t>boolean</a:t>
            </a:r>
            <a:r>
              <a:rPr lang="en-IN" sz="2500" b="1" dirty="0">
                <a:solidFill>
                  <a:srgbClr val="000000"/>
                </a:solidFill>
                <a:effectLst/>
                <a:latin typeface="Courier New" panose="02070309020205020404" pitchFamily="49" charset="0"/>
              </a:rPr>
              <a:t>[</a:t>
            </a:r>
            <a:r>
              <a:rPr lang="en-IN" sz="2500" b="1" dirty="0">
                <a:solidFill>
                  <a:srgbClr val="0000C0"/>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for</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 0;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&lt; </a:t>
            </a:r>
            <a:r>
              <a:rPr lang="en-IN" sz="2500" b="1" dirty="0">
                <a:solidFill>
                  <a:srgbClr val="0000C0"/>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a:t>
            </a:r>
          </a:p>
          <a:p>
            <a:pPr marL="0" marR="0"/>
            <a:r>
              <a:rPr lang="en-IN" sz="2500" b="1" dirty="0">
                <a:solidFill>
                  <a:srgbClr val="7F0055"/>
                </a:solidFill>
                <a:effectLst/>
                <a:latin typeface="Courier New" panose="02070309020205020404" pitchFamily="49" charset="0"/>
              </a:rPr>
              <a:t>if</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visited</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a:t>
            </a:r>
          </a:p>
          <a:p>
            <a:pPr marL="0" marR="0"/>
            <a:r>
              <a:rPr lang="en-IN" sz="2500" b="1" dirty="0" err="1">
                <a:solidFill>
                  <a:srgbClr val="000000"/>
                </a:solidFill>
                <a:effectLst/>
                <a:latin typeface="Courier New" panose="02070309020205020404" pitchFamily="49" charset="0"/>
              </a:rPr>
              <a:t>dfs</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visited</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st</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while</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st</a:t>
            </a:r>
            <a:r>
              <a:rPr lang="en-IN" sz="2500" b="1" dirty="0" err="1">
                <a:solidFill>
                  <a:srgbClr val="000000"/>
                </a:solidFill>
                <a:effectLst/>
                <a:latin typeface="Courier New" panose="02070309020205020404" pitchFamily="49" charset="0"/>
              </a:rPr>
              <a:t>.isEmpty</a:t>
            </a:r>
            <a:r>
              <a:rPr lang="en-IN" sz="2500" b="1" dirty="0">
                <a:solidFill>
                  <a:srgbClr val="000000"/>
                </a:solidFill>
                <a:effectLst/>
                <a:latin typeface="Courier New" panose="02070309020205020404" pitchFamily="49" charset="0"/>
              </a:rPr>
              <a:t>()) {</a:t>
            </a:r>
          </a:p>
          <a:p>
            <a:pPr marL="0" marR="0"/>
            <a:r>
              <a:rPr lang="en-IN" sz="2500" b="1" dirty="0" err="1">
                <a:solidFill>
                  <a:srgbClr val="000000"/>
                </a:solidFill>
                <a:effectLst/>
                <a:latin typeface="Courier New" panose="02070309020205020404" pitchFamily="49" charset="0"/>
              </a:rPr>
              <a:t>System.</a:t>
            </a:r>
            <a:r>
              <a:rPr lang="en-IN" sz="2500" b="1" i="1" dirty="0" err="1">
                <a:solidFill>
                  <a:srgbClr val="0000C0"/>
                </a:solidFill>
                <a:effectLst/>
                <a:latin typeface="Courier New" panose="02070309020205020404" pitchFamily="49" charset="0"/>
              </a:rPr>
              <a:t>out</a:t>
            </a:r>
            <a:r>
              <a:rPr lang="en-IN" sz="2500" b="1" dirty="0" err="1">
                <a:solidFill>
                  <a:srgbClr val="000000"/>
                </a:solidFill>
                <a:effectLst/>
                <a:latin typeface="Courier New" panose="02070309020205020404" pitchFamily="49" charset="0"/>
              </a:rPr>
              <a:t>.print</a:t>
            </a:r>
            <a:r>
              <a:rPr lang="en-IN" sz="2500" b="1" dirty="0">
                <a:solidFill>
                  <a:srgbClr val="000000"/>
                </a:solidFill>
                <a:effectLst/>
                <a:latin typeface="Courier New" panose="02070309020205020404" pitchFamily="49" charset="0"/>
              </a:rPr>
              <a:t>(</a:t>
            </a:r>
            <a:r>
              <a:rPr lang="en-IN" sz="2500" b="1" dirty="0" err="1">
                <a:solidFill>
                  <a:srgbClr val="6A3E3E"/>
                </a:solidFill>
                <a:effectLst/>
                <a:latin typeface="Courier New" panose="02070309020205020404" pitchFamily="49" charset="0"/>
              </a:rPr>
              <a:t>st</a:t>
            </a:r>
            <a:r>
              <a:rPr lang="en-IN" sz="2500" b="1" dirty="0" err="1">
                <a:solidFill>
                  <a:srgbClr val="000000"/>
                </a:solidFill>
                <a:effectLst/>
                <a:latin typeface="Courier New" panose="02070309020205020404" pitchFamily="49" charset="0"/>
              </a:rPr>
              <a:t>.pop</a:t>
            </a:r>
            <a:r>
              <a:rPr lang="en-IN" sz="2500" b="1" dirty="0">
                <a:solidFill>
                  <a:srgbClr val="000000"/>
                </a:solidFill>
                <a:effectLst/>
                <a:latin typeface="Courier New" panose="02070309020205020404" pitchFamily="49" charset="0"/>
              </a:rPr>
              <a:t>() + </a:t>
            </a:r>
            <a:r>
              <a:rPr lang="en-IN" sz="2500" b="1" dirty="0">
                <a:solidFill>
                  <a:srgbClr val="2A00FF"/>
                </a:solidFill>
                <a:effectLst/>
                <a:latin typeface="Courier New" panose="02070309020205020404" pitchFamily="49" charset="0"/>
              </a:rPr>
              <a:t>" "</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err="1">
                <a:solidFill>
                  <a:srgbClr val="000000"/>
                </a:solidFill>
                <a:effectLst/>
                <a:latin typeface="Courier New" panose="02070309020205020404" pitchFamily="49" charset="0"/>
              </a:rPr>
              <a:t>System.</a:t>
            </a:r>
            <a:r>
              <a:rPr lang="en-IN" sz="2500" b="1" i="1" dirty="0" err="1">
                <a:solidFill>
                  <a:srgbClr val="0000C0"/>
                </a:solidFill>
                <a:effectLst/>
                <a:latin typeface="Courier New" panose="02070309020205020404" pitchFamily="49" charset="0"/>
              </a:rPr>
              <a:t>out</a:t>
            </a:r>
            <a:r>
              <a:rPr lang="en-IN" sz="2500" b="1" dirty="0" err="1">
                <a:solidFill>
                  <a:srgbClr val="000000"/>
                </a:solidFill>
                <a:effectLst/>
                <a:latin typeface="Courier New" panose="02070309020205020404" pitchFamily="49" charset="0"/>
              </a:rPr>
              <a:t>.println</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endParaRPr lang="en-IN" sz="2500" b="1" dirty="0"/>
          </a:p>
        </p:txBody>
      </p:sp>
    </p:spTree>
    <p:extLst>
      <p:ext uri="{BB962C8B-B14F-4D97-AF65-F5344CB8AC3E}">
        <p14:creationId xmlns:p14="http://schemas.microsoft.com/office/powerpoint/2010/main" val="30587870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4E5BF-7FDB-146A-A17B-58FE95F8FF7A}"/>
              </a:ext>
            </a:extLst>
          </p:cNvPr>
          <p:cNvSpPr>
            <a:spLocks noGrp="1"/>
          </p:cNvSpPr>
          <p:nvPr>
            <p:ph idx="1"/>
          </p:nvPr>
        </p:nvSpPr>
        <p:spPr>
          <a:xfrm>
            <a:off x="838200" y="304800"/>
            <a:ext cx="10515600" cy="6410632"/>
          </a:xfrm>
        </p:spPr>
        <p:txBody>
          <a:bodyPr>
            <a:noAutofit/>
          </a:bodyPr>
          <a:lstStyle/>
          <a:p>
            <a:pPr marL="0" marR="0"/>
            <a:r>
              <a:rPr lang="en-IN" sz="2500" b="1" dirty="0">
                <a:solidFill>
                  <a:srgbClr val="7F0055"/>
                </a:solidFill>
                <a:effectLst/>
                <a:latin typeface="Courier New" panose="02070309020205020404" pitchFamily="49" charset="0"/>
              </a:rPr>
              <a:t>public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static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void</a:t>
            </a:r>
            <a:r>
              <a:rPr lang="en-IN" sz="2500" b="1" dirty="0">
                <a:solidFill>
                  <a:srgbClr val="000000"/>
                </a:solidFill>
                <a:effectLst/>
                <a:latin typeface="Courier New" panose="02070309020205020404" pitchFamily="49" charset="0"/>
              </a:rPr>
              <a:t> main(String[] </a:t>
            </a:r>
            <a:r>
              <a:rPr lang="en-IN" sz="2500" b="1" dirty="0" err="1">
                <a:solidFill>
                  <a:srgbClr val="6A3E3E"/>
                </a:solidFill>
                <a:effectLst/>
                <a:latin typeface="Courier New" panose="02070309020205020404" pitchFamily="49" charset="0"/>
              </a:rPr>
              <a:t>args</a:t>
            </a:r>
            <a:r>
              <a:rPr lang="en-IN" sz="2500" b="1" dirty="0">
                <a:solidFill>
                  <a:srgbClr val="000000"/>
                </a:solidFill>
                <a:effectLst/>
                <a:latin typeface="Courier New" panose="02070309020205020404" pitchFamily="49" charset="0"/>
              </a:rPr>
              <a:t>) {</a:t>
            </a:r>
          </a:p>
          <a:p>
            <a:pPr marL="0" marR="0"/>
            <a:r>
              <a:rPr lang="en-IN" sz="2500" b="1" dirty="0">
                <a:solidFill>
                  <a:srgbClr val="000000"/>
                </a:solidFill>
                <a:effectLst/>
                <a:latin typeface="Courier New" panose="02070309020205020404" pitchFamily="49" charset="0"/>
              </a:rPr>
              <a:t>Scanner </a:t>
            </a:r>
            <a:r>
              <a:rPr lang="en-IN" sz="2500" b="1" u="sng" dirty="0" err="1">
                <a:solidFill>
                  <a:srgbClr val="6A3E3E"/>
                </a:solidFill>
                <a:effectLst/>
                <a:latin typeface="Courier New" panose="02070309020205020404" pitchFamily="49" charset="0"/>
              </a:rPr>
              <a:t>sc</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Scanner(System.</a:t>
            </a:r>
            <a:r>
              <a:rPr lang="en-IN" sz="2500" b="1" i="1" dirty="0">
                <a:solidFill>
                  <a:srgbClr val="0000C0"/>
                </a:solidFill>
                <a:effectLst/>
                <a:latin typeface="Courier New" panose="02070309020205020404" pitchFamily="49" charset="0"/>
              </a:rPr>
              <a:t>in</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nodes</a:t>
            </a:r>
            <a:r>
              <a:rPr lang="en-IN" sz="2500" b="1" dirty="0">
                <a:solidFill>
                  <a:srgbClr val="000000"/>
                </a:solidFill>
                <a:effectLst/>
                <a:latin typeface="Courier New" panose="02070309020205020404" pitchFamily="49" charset="0"/>
              </a:rPr>
              <a:t> = </a:t>
            </a:r>
            <a:r>
              <a:rPr lang="en-IN" sz="2500" b="1" dirty="0" err="1">
                <a:solidFill>
                  <a:srgbClr val="6A3E3E"/>
                </a:solidFill>
                <a:effectLst/>
                <a:latin typeface="Courier New" panose="02070309020205020404" pitchFamily="49" charset="0"/>
              </a:rPr>
              <a:t>sc</a:t>
            </a:r>
            <a:r>
              <a:rPr lang="en-IN" sz="2500" b="1" dirty="0" err="1">
                <a:solidFill>
                  <a:srgbClr val="000000"/>
                </a:solidFill>
                <a:effectLst/>
                <a:latin typeface="Courier New" panose="02070309020205020404" pitchFamily="49" charset="0"/>
              </a:rPr>
              <a:t>.nextInt</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edges</a:t>
            </a:r>
            <a:r>
              <a:rPr lang="en-IN" sz="2500" b="1" dirty="0">
                <a:solidFill>
                  <a:srgbClr val="000000"/>
                </a:solidFill>
                <a:effectLst/>
                <a:latin typeface="Courier New" panose="02070309020205020404" pitchFamily="49" charset="0"/>
              </a:rPr>
              <a:t> = </a:t>
            </a:r>
            <a:r>
              <a:rPr lang="en-IN" sz="2500" b="1" dirty="0" err="1">
                <a:solidFill>
                  <a:srgbClr val="6A3E3E"/>
                </a:solidFill>
                <a:effectLst/>
                <a:latin typeface="Courier New" panose="02070309020205020404" pitchFamily="49" charset="0"/>
              </a:rPr>
              <a:t>sc</a:t>
            </a:r>
            <a:r>
              <a:rPr lang="en-IN" sz="2500" b="1" dirty="0" err="1">
                <a:solidFill>
                  <a:srgbClr val="000000"/>
                </a:solidFill>
                <a:effectLst/>
                <a:latin typeface="Courier New" panose="02070309020205020404" pitchFamily="49" charset="0"/>
              </a:rPr>
              <a:t>.nextInt</a:t>
            </a:r>
            <a:r>
              <a:rPr lang="en-IN" sz="2500" b="1" dirty="0">
                <a:solidFill>
                  <a:srgbClr val="000000"/>
                </a:solidFill>
                <a:effectLst/>
                <a:latin typeface="Courier New" panose="02070309020205020404" pitchFamily="49" charset="0"/>
              </a:rPr>
              <a:t>();</a:t>
            </a:r>
          </a:p>
          <a:p>
            <a:pPr marL="0" marR="0"/>
            <a:r>
              <a:rPr lang="en-IN" sz="2500" b="1" dirty="0" err="1">
                <a:solidFill>
                  <a:srgbClr val="000000"/>
                </a:solidFill>
                <a:effectLst/>
                <a:latin typeface="Courier New" panose="02070309020205020404" pitchFamily="49" charset="0"/>
              </a:rPr>
              <a:t>TopologicalSort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graph</a:t>
            </a:r>
            <a:r>
              <a:rPr lang="en-IN" sz="2500" b="1" dirty="0">
                <a:solidFill>
                  <a:srgbClr val="000000"/>
                </a:solidFill>
                <a:effectLst/>
                <a:latin typeface="Courier New" panose="02070309020205020404" pitchFamily="49" charset="0"/>
              </a:rPr>
              <a:t> = </a:t>
            </a:r>
            <a:r>
              <a:rPr lang="en-IN" sz="2500" b="1" dirty="0">
                <a:solidFill>
                  <a:srgbClr val="7F0055"/>
                </a:solidFill>
                <a:effectLst/>
                <a:latin typeface="Courier New" panose="02070309020205020404" pitchFamily="49" charset="0"/>
              </a:rPr>
              <a:t>new</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TopologicalSort</a:t>
            </a:r>
            <a:r>
              <a:rPr lang="en-IN" sz="2500" b="1" dirty="0">
                <a:solidFill>
                  <a:srgbClr val="000000"/>
                </a:solidFill>
                <a:effectLst/>
                <a:latin typeface="Courier New" panose="02070309020205020404" pitchFamily="49" charset="0"/>
              </a:rPr>
              <a:t>(</a:t>
            </a:r>
            <a:r>
              <a:rPr lang="en-IN" sz="2500" b="1" dirty="0">
                <a:solidFill>
                  <a:srgbClr val="6A3E3E"/>
                </a:solidFill>
                <a:effectLst/>
                <a:latin typeface="Courier New" panose="02070309020205020404" pitchFamily="49" charset="0"/>
              </a:rPr>
              <a:t>nodes</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for</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 0;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&lt; </a:t>
            </a:r>
            <a:r>
              <a:rPr lang="en-IN" sz="2500" b="1" dirty="0">
                <a:solidFill>
                  <a:srgbClr val="6A3E3E"/>
                </a:solidFill>
                <a:effectLst/>
                <a:latin typeface="Courier New" panose="02070309020205020404" pitchFamily="49" charset="0"/>
              </a:rPr>
              <a:t>edges</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i</a:t>
            </a:r>
            <a:r>
              <a:rPr lang="en-IN" sz="2500" b="1" dirty="0">
                <a:solidFill>
                  <a:srgbClr val="000000"/>
                </a:solidFill>
                <a:effectLst/>
                <a:latin typeface="Courier New" panose="02070309020205020404" pitchFamily="49" charset="0"/>
              </a:rPr>
              <a:t>++) {</a:t>
            </a:r>
          </a:p>
          <a:p>
            <a:pPr marL="0" marR="0"/>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u</a:t>
            </a:r>
            <a:r>
              <a:rPr lang="en-IN" sz="2500" b="1" dirty="0">
                <a:solidFill>
                  <a:srgbClr val="000000"/>
                </a:solidFill>
                <a:effectLst/>
                <a:latin typeface="Courier New" panose="02070309020205020404" pitchFamily="49" charset="0"/>
              </a:rPr>
              <a:t> = </a:t>
            </a:r>
            <a:r>
              <a:rPr lang="en-IN" sz="2500" b="1" dirty="0" err="1">
                <a:solidFill>
                  <a:srgbClr val="6A3E3E"/>
                </a:solidFill>
                <a:effectLst/>
                <a:latin typeface="Courier New" panose="02070309020205020404" pitchFamily="49" charset="0"/>
              </a:rPr>
              <a:t>sc</a:t>
            </a:r>
            <a:r>
              <a:rPr lang="en-IN" sz="2500" b="1" dirty="0" err="1">
                <a:solidFill>
                  <a:srgbClr val="000000"/>
                </a:solidFill>
                <a:effectLst/>
                <a:latin typeface="Courier New" panose="02070309020205020404" pitchFamily="49" charset="0"/>
              </a:rPr>
              <a:t>.nextInt</a:t>
            </a:r>
            <a:r>
              <a:rPr lang="en-IN" sz="2500" b="1" dirty="0">
                <a:solidFill>
                  <a:srgbClr val="000000"/>
                </a:solidFill>
                <a:effectLst/>
                <a:latin typeface="Courier New" panose="02070309020205020404" pitchFamily="49" charset="0"/>
              </a:rPr>
              <a:t>();</a:t>
            </a:r>
          </a:p>
          <a:p>
            <a:pPr marL="0" marR="0"/>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 = </a:t>
            </a:r>
            <a:r>
              <a:rPr lang="en-IN" sz="2500" b="1" dirty="0" err="1">
                <a:solidFill>
                  <a:srgbClr val="6A3E3E"/>
                </a:solidFill>
                <a:effectLst/>
                <a:latin typeface="Courier New" panose="02070309020205020404" pitchFamily="49" charset="0"/>
              </a:rPr>
              <a:t>sc</a:t>
            </a:r>
            <a:r>
              <a:rPr lang="en-IN" sz="2500" b="1" dirty="0" err="1">
                <a:solidFill>
                  <a:srgbClr val="000000"/>
                </a:solidFill>
                <a:effectLst/>
                <a:latin typeface="Courier New" panose="02070309020205020404" pitchFamily="49" charset="0"/>
              </a:rPr>
              <a:t>.nextInt</a:t>
            </a:r>
            <a:r>
              <a:rPr lang="en-IN" sz="2500" b="1" dirty="0">
                <a:solidFill>
                  <a:srgbClr val="000000"/>
                </a:solidFill>
                <a:effectLst/>
                <a:latin typeface="Courier New" panose="02070309020205020404" pitchFamily="49" charset="0"/>
              </a:rPr>
              <a:t>();</a:t>
            </a:r>
          </a:p>
          <a:p>
            <a:pPr marL="0" marR="0"/>
            <a:r>
              <a:rPr lang="en-IN" sz="2500" b="1" dirty="0" err="1">
                <a:solidFill>
                  <a:srgbClr val="6A3E3E"/>
                </a:solidFill>
                <a:effectLst/>
                <a:latin typeface="Courier New" panose="02070309020205020404" pitchFamily="49" charset="0"/>
              </a:rPr>
              <a:t>graph</a:t>
            </a:r>
            <a:r>
              <a:rPr lang="en-IN" sz="2500" b="1" dirty="0" err="1">
                <a:solidFill>
                  <a:srgbClr val="000000"/>
                </a:solidFill>
                <a:effectLst/>
                <a:latin typeface="Courier New" panose="02070309020205020404" pitchFamily="49" charset="0"/>
              </a:rPr>
              <a:t>.addEdge</a:t>
            </a:r>
            <a:r>
              <a:rPr lang="en-IN" sz="2500" b="1" dirty="0">
                <a:solidFill>
                  <a:srgbClr val="000000"/>
                </a:solidFill>
                <a:effectLst/>
                <a:latin typeface="Courier New" panose="02070309020205020404" pitchFamily="49" charset="0"/>
              </a:rPr>
              <a:t>(</a:t>
            </a:r>
            <a:r>
              <a:rPr lang="en-IN" sz="2500" b="1" dirty="0">
                <a:solidFill>
                  <a:srgbClr val="6A3E3E"/>
                </a:solidFill>
                <a:effectLst/>
                <a:latin typeface="Courier New" panose="02070309020205020404" pitchFamily="49" charset="0"/>
              </a:rPr>
              <a:t>u</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v</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err="1">
                <a:solidFill>
                  <a:srgbClr val="000000"/>
                </a:solidFill>
                <a:effectLst/>
                <a:latin typeface="Courier New" panose="02070309020205020404" pitchFamily="49" charset="0"/>
              </a:rPr>
              <a:t>System.</a:t>
            </a:r>
            <a:r>
              <a:rPr lang="en-IN" sz="2500" b="1" i="1" dirty="0" err="1">
                <a:solidFill>
                  <a:srgbClr val="0000C0"/>
                </a:solidFill>
                <a:effectLst/>
                <a:latin typeface="Courier New" panose="02070309020205020404" pitchFamily="49" charset="0"/>
              </a:rPr>
              <a:t>out</a:t>
            </a:r>
            <a:r>
              <a:rPr lang="en-IN" sz="2500" b="1" dirty="0" err="1">
                <a:solidFill>
                  <a:srgbClr val="000000"/>
                </a:solidFill>
                <a:effectLst/>
                <a:latin typeface="Courier New" panose="02070309020205020404" pitchFamily="49" charset="0"/>
              </a:rPr>
              <a:t>.println</a:t>
            </a:r>
            <a:r>
              <a:rPr lang="en-IN" sz="2500" b="1" dirty="0">
                <a:solidFill>
                  <a:srgbClr val="000000"/>
                </a:solidFill>
                <a:effectLst/>
                <a:latin typeface="Courier New" panose="02070309020205020404" pitchFamily="49" charset="0"/>
              </a:rPr>
              <a:t>(</a:t>
            </a:r>
            <a:r>
              <a:rPr lang="en-IN" sz="2500" b="1" dirty="0">
                <a:solidFill>
                  <a:srgbClr val="2A00FF"/>
                </a:solidFill>
                <a:effectLst/>
                <a:latin typeface="Courier New" panose="02070309020205020404" pitchFamily="49" charset="0"/>
              </a:rPr>
              <a:t>"Topological Sorting: "</a:t>
            </a:r>
            <a:r>
              <a:rPr lang="en-IN" sz="2500" b="1" dirty="0">
                <a:solidFill>
                  <a:srgbClr val="000000"/>
                </a:solidFill>
                <a:effectLst/>
                <a:latin typeface="Courier New" panose="02070309020205020404" pitchFamily="49" charset="0"/>
              </a:rPr>
              <a:t>);</a:t>
            </a:r>
          </a:p>
          <a:p>
            <a:pPr marL="0" marR="0"/>
            <a:r>
              <a:rPr lang="en-IN" sz="2500" b="1" dirty="0" err="1">
                <a:solidFill>
                  <a:srgbClr val="6A3E3E"/>
                </a:solidFill>
                <a:effectLst/>
                <a:latin typeface="Courier New" panose="02070309020205020404" pitchFamily="49" charset="0"/>
              </a:rPr>
              <a:t>graph</a:t>
            </a:r>
            <a:r>
              <a:rPr lang="en-IN" sz="2500" b="1" dirty="0" err="1">
                <a:solidFill>
                  <a:srgbClr val="000000"/>
                </a:solidFill>
                <a:effectLst/>
                <a:latin typeface="Courier New" panose="02070309020205020404" pitchFamily="49" charset="0"/>
              </a:rPr>
              <a:t>.topologicalSort</a:t>
            </a:r>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pPr marL="0" marR="0"/>
            <a:r>
              <a:rPr lang="en-IN" sz="2500" b="1" dirty="0">
                <a:solidFill>
                  <a:srgbClr val="000000"/>
                </a:solidFill>
                <a:effectLst/>
                <a:latin typeface="Courier New" panose="02070309020205020404" pitchFamily="49" charset="0"/>
              </a:rPr>
              <a:t>}</a:t>
            </a:r>
          </a:p>
          <a:p>
            <a:endParaRPr lang="en-IN" sz="2500" b="1" dirty="0"/>
          </a:p>
        </p:txBody>
      </p:sp>
    </p:spTree>
    <p:extLst>
      <p:ext uri="{BB962C8B-B14F-4D97-AF65-F5344CB8AC3E}">
        <p14:creationId xmlns:p14="http://schemas.microsoft.com/office/powerpoint/2010/main" val="408690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65E90-2B28-5066-1085-0760327B6143}"/>
              </a:ext>
            </a:extLst>
          </p:cNvPr>
          <p:cNvSpPr>
            <a:spLocks noGrp="1"/>
          </p:cNvSpPr>
          <p:nvPr>
            <p:ph sz="half" idx="1"/>
          </p:nvPr>
        </p:nvSpPr>
        <p:spPr>
          <a:xfrm>
            <a:off x="167147" y="324465"/>
            <a:ext cx="6331975" cy="5852498"/>
          </a:xfrm>
        </p:spPr>
        <p:txBody>
          <a:bodyPr>
            <a:noAutofit/>
          </a:bodyPr>
          <a:lstStyle/>
          <a:p>
            <a:pPr marR="0" indent="-457200">
              <a:buFont typeface="+mj-lt"/>
              <a:buAutoNum type="arabicParenR" startAt="11"/>
            </a:pP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Node </a:t>
            </a:r>
            <a:r>
              <a:rPr lang="en-IN" sz="2200" b="1" i="1" dirty="0">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Scanner </a:t>
            </a:r>
            <a:r>
              <a:rPr lang="en-IN" sz="2200" b="1" i="1" dirty="0" err="1">
                <a:solidFill>
                  <a:srgbClr val="0000C0"/>
                </a:solidFill>
                <a:effectLst/>
                <a:latin typeface="Courier New" panose="02070309020205020404" pitchFamily="49" charset="0"/>
              </a:rPr>
              <a:t>sc</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Scanner(System.</a:t>
            </a:r>
            <a:r>
              <a:rPr lang="en-IN" sz="2200" b="1" i="1" dirty="0">
                <a:solidFill>
                  <a:srgbClr val="0000C0"/>
                </a:solidFill>
                <a:effectLst/>
                <a:latin typeface="Courier New" panose="02070309020205020404" pitchFamily="49" charset="0"/>
              </a:rPr>
              <a:t>in</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create(</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000000"/>
                </a:solidFill>
                <a:effectLst/>
                <a:latin typeface="Courier New" panose="02070309020205020404" pitchFamily="49" charset="0"/>
              </a:rPr>
              <a:t>Queue&lt;Node&gt; </a:t>
            </a:r>
            <a:r>
              <a:rPr lang="en-IN" sz="2200" b="1" dirty="0">
                <a:solidFill>
                  <a:srgbClr val="6A3E3E"/>
                </a:solidFill>
                <a:effectLst/>
                <a:latin typeface="Courier New" panose="02070309020205020404" pitchFamily="49" charset="0"/>
              </a:rPr>
              <a:t>q</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LinkedList&lt;&gt;();</a:t>
            </a:r>
          </a:p>
          <a:p>
            <a:pPr marR="0" indent="-457200">
              <a:buFont typeface="+mj-lt"/>
              <a:buAutoNum type="arabicParenR" startAt="11"/>
            </a:pPr>
            <a:r>
              <a:rPr lang="en-IN" sz="2200" b="1" i="1" dirty="0">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Node(</a:t>
            </a:r>
            <a:r>
              <a:rPr lang="en-IN" sz="2200" b="1" dirty="0">
                <a:solidFill>
                  <a:srgbClr val="6A3E3E"/>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err="1">
                <a:solidFill>
                  <a:srgbClr val="6A3E3E"/>
                </a:solidFill>
                <a:effectLst/>
                <a:latin typeface="Courier New" panose="02070309020205020404" pitchFamily="49" charset="0"/>
              </a:rPr>
              <a:t>q</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i="1" dirty="0">
                <a:solidFill>
                  <a:srgbClr val="0000C0"/>
                </a:solidFill>
                <a:effectLst/>
                <a:latin typeface="Courier New" panose="02070309020205020404" pitchFamily="49" charset="0"/>
              </a:rPr>
              <a:t>root</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7F0055"/>
                </a:solidFill>
                <a:effectLst/>
                <a:latin typeface="Courier New" panose="02070309020205020404" pitchFamily="49" charset="0"/>
              </a:rPr>
              <a:t>while</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q</a:t>
            </a:r>
            <a:r>
              <a:rPr lang="en-IN" sz="2200" b="1" dirty="0" err="1">
                <a:solidFill>
                  <a:srgbClr val="000000"/>
                </a:solidFill>
                <a:effectLst/>
                <a:latin typeface="Courier New" panose="02070309020205020404" pitchFamily="49" charset="0"/>
              </a:rPr>
              <a:t>.isEmpty</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000000"/>
                </a:solidFill>
                <a:effectLst/>
                <a:latin typeface="Courier New" panose="02070309020205020404" pitchFamily="49" charset="0"/>
              </a:rPr>
              <a:t>Node </a:t>
            </a:r>
            <a:r>
              <a:rPr lang="en-IN" sz="2200" b="1" dirty="0">
                <a:solidFill>
                  <a:srgbClr val="6A3E3E"/>
                </a:solidFill>
                <a:effectLst/>
                <a:latin typeface="Courier New" panose="02070309020205020404" pitchFamily="49" charset="0"/>
              </a:rPr>
              <a:t>temp</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q</a:t>
            </a:r>
            <a:r>
              <a:rPr lang="en-IN" sz="2200" b="1" dirty="0" err="1">
                <a:solidFill>
                  <a:srgbClr val="000000"/>
                </a:solidFill>
                <a:effectLst/>
                <a:latin typeface="Courier New" panose="02070309020205020404" pitchFamily="49" charset="0"/>
              </a:rPr>
              <a:t>.poll</a:t>
            </a:r>
            <a:r>
              <a:rPr lang="en-IN" sz="2200" b="1" dirty="0">
                <a:solidFill>
                  <a:srgbClr val="000000"/>
                </a:solidFill>
                <a:effectLst/>
                <a:latin typeface="Courier New" panose="02070309020205020404" pitchFamily="49" charset="0"/>
              </a:rPr>
              <a:t>();</a:t>
            </a:r>
          </a:p>
          <a:p>
            <a:pPr marR="0" indent="-457200">
              <a:buFont typeface="+mj-lt"/>
              <a:buAutoNum type="arabicParenR" startAt="11"/>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val</a:t>
            </a:r>
            <a:r>
              <a:rPr lang="en-IN" sz="2200" b="1" dirty="0">
                <a:solidFill>
                  <a:srgbClr val="000000"/>
                </a:solidFill>
                <a:effectLst/>
                <a:latin typeface="Courier New" panose="02070309020205020404" pitchFamily="49" charset="0"/>
              </a:rPr>
              <a:t>=</a:t>
            </a:r>
            <a:r>
              <a:rPr lang="en-IN" sz="2200" b="1" i="1" dirty="0" err="1">
                <a:solidFill>
                  <a:srgbClr val="0000C0"/>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457200" indent="-457200">
              <a:buFont typeface="+mj-lt"/>
              <a:buAutoNum type="arabicParenR" startAt="11"/>
            </a:pPr>
            <a:endParaRPr lang="en-IN" sz="2200" b="1" dirty="0"/>
          </a:p>
        </p:txBody>
      </p:sp>
      <p:sp>
        <p:nvSpPr>
          <p:cNvPr id="5" name="Content Placeholder 4">
            <a:extLst>
              <a:ext uri="{FF2B5EF4-FFF2-40B4-BE49-F238E27FC236}">
                <a16:creationId xmlns:a16="http://schemas.microsoft.com/office/drawing/2014/main" id="{E8EFBDEB-47DD-5F3D-5986-1C703295FCA0}"/>
              </a:ext>
            </a:extLst>
          </p:cNvPr>
          <p:cNvSpPr>
            <a:spLocks noGrp="1"/>
          </p:cNvSpPr>
          <p:nvPr>
            <p:ph sz="half" idx="2"/>
          </p:nvPr>
        </p:nvSpPr>
        <p:spPr>
          <a:xfrm>
            <a:off x="6410632" y="324465"/>
            <a:ext cx="5781368" cy="5852498"/>
          </a:xfrm>
        </p:spPr>
        <p:txBody>
          <a:bodyPr>
            <a:normAutofit/>
          </a:bodyPr>
          <a:lstStyle/>
          <a:p>
            <a:pPr marR="0" indent="-457200">
              <a:buFont typeface="+mj-lt"/>
              <a:buAutoNum type="arabicParenR" startAt="22"/>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val</a:t>
            </a:r>
            <a:r>
              <a:rPr lang="en-IN" sz="2200" b="1" dirty="0">
                <a:solidFill>
                  <a:srgbClr val="000000"/>
                </a:solidFill>
                <a:effectLst/>
                <a:latin typeface="Courier New" panose="02070309020205020404" pitchFamily="49" charset="0"/>
              </a:rPr>
              <a:t>!=-1) {</a:t>
            </a:r>
          </a:p>
          <a:p>
            <a:pPr marR="0" indent="-457200">
              <a:buFont typeface="+mj-lt"/>
              <a:buAutoNum type="arabicParenR" startAt="22"/>
            </a:pPr>
            <a:r>
              <a:rPr lang="en-IN" sz="2200" b="1" dirty="0" err="1">
                <a:solidFill>
                  <a:srgbClr val="6A3E3E"/>
                </a:solidFill>
                <a:effectLst/>
                <a:latin typeface="Courier New" panose="02070309020205020404" pitchFamily="49" charset="0"/>
              </a:rPr>
              <a:t>temp</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Node(</a:t>
            </a:r>
            <a:r>
              <a:rPr lang="en-IN" sz="2200" b="1" dirty="0" err="1">
                <a:solidFill>
                  <a:srgbClr val="6A3E3E"/>
                </a:solidFill>
                <a:effectLst/>
                <a:latin typeface="Courier New" panose="02070309020205020404" pitchFamily="49" charset="0"/>
              </a:rPr>
              <a:t>val</a:t>
            </a: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err="1">
                <a:solidFill>
                  <a:srgbClr val="6A3E3E"/>
                </a:solidFill>
                <a:effectLst/>
                <a:latin typeface="Courier New" panose="02070309020205020404" pitchFamily="49" charset="0"/>
              </a:rPr>
              <a:t>q</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temp</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left</a:t>
            </a: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err="1">
                <a:solidFill>
                  <a:srgbClr val="6A3E3E"/>
                </a:solidFill>
                <a:effectLst/>
                <a:latin typeface="Courier New" panose="02070309020205020404" pitchFamily="49" charset="0"/>
              </a:rPr>
              <a:t>val</a:t>
            </a:r>
            <a:r>
              <a:rPr lang="en-IN" sz="2200" b="1" dirty="0">
                <a:solidFill>
                  <a:srgbClr val="000000"/>
                </a:solidFill>
                <a:effectLst/>
                <a:latin typeface="Courier New" panose="02070309020205020404" pitchFamily="49" charset="0"/>
              </a:rPr>
              <a:t>=</a:t>
            </a:r>
            <a:r>
              <a:rPr lang="en-IN" sz="2200" b="1" i="1" dirty="0" err="1">
                <a:solidFill>
                  <a:srgbClr val="0000C0"/>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a:solidFill>
                  <a:srgbClr val="7F0055"/>
                </a:solidFill>
                <a:effectLst/>
                <a:latin typeface="Courier New" panose="02070309020205020404" pitchFamily="49" charset="0"/>
              </a:rPr>
              <a:t>if</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val</a:t>
            </a:r>
            <a:r>
              <a:rPr lang="en-IN" sz="2200" b="1" dirty="0">
                <a:solidFill>
                  <a:srgbClr val="000000"/>
                </a:solidFill>
                <a:effectLst/>
                <a:latin typeface="Courier New" panose="02070309020205020404" pitchFamily="49" charset="0"/>
              </a:rPr>
              <a:t>!=-1)</a:t>
            </a:r>
          </a:p>
          <a:p>
            <a:pPr marR="0" indent="-457200">
              <a:buFont typeface="+mj-lt"/>
              <a:buAutoNum type="arabicParenR" startAt="22"/>
            </a:pP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err="1">
                <a:solidFill>
                  <a:srgbClr val="6A3E3E"/>
                </a:solidFill>
                <a:effectLst/>
                <a:latin typeface="Courier New" panose="02070309020205020404" pitchFamily="49" charset="0"/>
              </a:rPr>
              <a:t>temp</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right</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Node(</a:t>
            </a:r>
            <a:r>
              <a:rPr lang="en-IN" sz="2200" b="1" dirty="0" err="1">
                <a:solidFill>
                  <a:srgbClr val="6A3E3E"/>
                </a:solidFill>
                <a:effectLst/>
                <a:latin typeface="Courier New" panose="02070309020205020404" pitchFamily="49" charset="0"/>
              </a:rPr>
              <a:t>val</a:t>
            </a: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err="1">
                <a:solidFill>
                  <a:srgbClr val="6A3E3E"/>
                </a:solidFill>
                <a:effectLst/>
                <a:latin typeface="Courier New" panose="02070309020205020404" pitchFamily="49" charset="0"/>
              </a:rPr>
              <a:t>q</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err="1">
                <a:solidFill>
                  <a:srgbClr val="6A3E3E"/>
                </a:solidFill>
                <a:effectLst/>
                <a:latin typeface="Courier New" panose="02070309020205020404" pitchFamily="49" charset="0"/>
              </a:rPr>
              <a:t>temp</a:t>
            </a:r>
            <a:r>
              <a:rPr lang="en-IN" sz="2200" b="1" dirty="0" err="1">
                <a:solidFill>
                  <a:srgbClr val="000000"/>
                </a:solidFill>
                <a:effectLst/>
                <a:latin typeface="Courier New" panose="02070309020205020404" pitchFamily="49" charset="0"/>
              </a:rPr>
              <a:t>.</a:t>
            </a:r>
            <a:r>
              <a:rPr lang="en-IN" sz="2200" b="1" dirty="0" err="1">
                <a:solidFill>
                  <a:srgbClr val="0000C0"/>
                </a:solidFill>
                <a:effectLst/>
                <a:latin typeface="Courier New" panose="02070309020205020404" pitchFamily="49" charset="0"/>
              </a:rPr>
              <a:t>right</a:t>
            </a: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a:solidFill>
                  <a:srgbClr val="000000"/>
                </a:solidFill>
                <a:effectLst/>
                <a:latin typeface="Courier New" panose="02070309020205020404" pitchFamily="49" charset="0"/>
              </a:rPr>
              <a:t>}</a:t>
            </a:r>
          </a:p>
          <a:p>
            <a:pPr marR="0" indent="-457200">
              <a:buFont typeface="+mj-lt"/>
              <a:buAutoNum type="arabicParenR" startAt="22"/>
            </a:pPr>
            <a:r>
              <a:rPr lang="en-IN" sz="2200" b="1" dirty="0">
                <a:solidFill>
                  <a:srgbClr val="000000"/>
                </a:solidFill>
                <a:effectLst/>
                <a:latin typeface="Courier New" panose="02070309020205020404" pitchFamily="49" charset="0"/>
              </a:rPr>
              <a:t>}</a:t>
            </a:r>
          </a:p>
          <a:p>
            <a:pPr marL="457200" indent="-457200">
              <a:buFont typeface="+mj-lt"/>
              <a:buAutoNum type="arabicParenR" startAt="22"/>
            </a:pPr>
            <a:endParaRPr lang="en-IN" sz="2200" b="1" dirty="0"/>
          </a:p>
        </p:txBody>
      </p:sp>
    </p:spTree>
    <p:extLst>
      <p:ext uri="{BB962C8B-B14F-4D97-AF65-F5344CB8AC3E}">
        <p14:creationId xmlns:p14="http://schemas.microsoft.com/office/powerpoint/2010/main" val="147506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0" end="0"/>
                                            </p:txEl>
                                          </p:spTgt>
                                        </p:tgtEl>
                                        <p:attrNameLst>
                                          <p:attrName>style.visibility</p:attrName>
                                        </p:attrNameLst>
                                      </p:cBhvr>
                                      <p:to>
                                        <p:strVal val="visible"/>
                                      </p:to>
                                    </p:set>
                                    <p:anim calcmode="lin" valueType="num">
                                      <p:cBhvr additive="base">
                                        <p:cTn id="7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1" end="1"/>
                                            </p:txEl>
                                          </p:spTgt>
                                        </p:tgtEl>
                                        <p:attrNameLst>
                                          <p:attrName>style.visibility</p:attrName>
                                        </p:attrNameLst>
                                      </p:cBhvr>
                                      <p:to>
                                        <p:strVal val="visible"/>
                                      </p:to>
                                    </p:set>
                                    <p:anim calcmode="lin" valueType="num">
                                      <p:cBhvr additive="base">
                                        <p:cTn id="7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anim calcmode="lin" valueType="num">
                                      <p:cBhvr additive="base">
                                        <p:cTn id="8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3" end="3"/>
                                            </p:txEl>
                                          </p:spTgt>
                                        </p:tgtEl>
                                        <p:attrNameLst>
                                          <p:attrName>style.visibility</p:attrName>
                                        </p:attrNameLst>
                                      </p:cBhvr>
                                      <p:to>
                                        <p:strVal val="visible"/>
                                      </p:to>
                                    </p:set>
                                    <p:anim calcmode="lin" valueType="num">
                                      <p:cBhvr additive="base">
                                        <p:cTn id="9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4" end="4"/>
                                            </p:txEl>
                                          </p:spTgt>
                                        </p:tgtEl>
                                        <p:attrNameLst>
                                          <p:attrName>style.visibility</p:attrName>
                                        </p:attrNameLst>
                                      </p:cBhvr>
                                      <p:to>
                                        <p:strVal val="visible"/>
                                      </p:to>
                                    </p:set>
                                    <p:anim calcmode="lin" valueType="num">
                                      <p:cBhvr additive="base">
                                        <p:cTn id="9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
                                            <p:txEl>
                                              <p:pRg st="5" end="5"/>
                                            </p:txEl>
                                          </p:spTgt>
                                        </p:tgtEl>
                                        <p:attrNameLst>
                                          <p:attrName>style.visibility</p:attrName>
                                        </p:attrNameLst>
                                      </p:cBhvr>
                                      <p:to>
                                        <p:strVal val="visible"/>
                                      </p:to>
                                    </p:set>
                                    <p:anim calcmode="lin" valueType="num">
                                      <p:cBhvr additive="base">
                                        <p:cTn id="10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
                                            <p:txEl>
                                              <p:pRg st="6" end="6"/>
                                            </p:txEl>
                                          </p:spTgt>
                                        </p:tgtEl>
                                        <p:attrNameLst>
                                          <p:attrName>style.visibility</p:attrName>
                                        </p:attrNameLst>
                                      </p:cBhvr>
                                      <p:to>
                                        <p:strVal val="visible"/>
                                      </p:to>
                                    </p:set>
                                    <p:anim calcmode="lin" valueType="num">
                                      <p:cBhvr additive="base">
                                        <p:cTn id="10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5">
                                            <p:txEl>
                                              <p:pRg st="7" end="7"/>
                                            </p:txEl>
                                          </p:spTgt>
                                        </p:tgtEl>
                                        <p:attrNameLst>
                                          <p:attrName>style.visibility</p:attrName>
                                        </p:attrNameLst>
                                      </p:cBhvr>
                                      <p:to>
                                        <p:strVal val="visible"/>
                                      </p:to>
                                    </p:set>
                                    <p:anim calcmode="lin" valueType="num">
                                      <p:cBhvr additive="base">
                                        <p:cTn id="11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5">
                                            <p:txEl>
                                              <p:pRg st="8" end="8"/>
                                            </p:txEl>
                                          </p:spTgt>
                                        </p:tgtEl>
                                        <p:attrNameLst>
                                          <p:attrName>style.visibility</p:attrName>
                                        </p:attrNameLst>
                                      </p:cBhvr>
                                      <p:to>
                                        <p:strVal val="visible"/>
                                      </p:to>
                                    </p:set>
                                    <p:anim calcmode="lin" valueType="num">
                                      <p:cBhvr additive="base">
                                        <p:cTn id="12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5">
                                            <p:txEl>
                                              <p:pRg st="9" end="9"/>
                                            </p:txEl>
                                          </p:spTgt>
                                        </p:tgtEl>
                                        <p:attrNameLst>
                                          <p:attrName>style.visibility</p:attrName>
                                        </p:attrNameLst>
                                      </p:cBhvr>
                                      <p:to>
                                        <p:strVal val="visible"/>
                                      </p:to>
                                    </p:set>
                                    <p:anim calcmode="lin" valueType="num">
                                      <p:cBhvr additive="base">
                                        <p:cTn id="12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5">
                                            <p:txEl>
                                              <p:pRg st="10" end="10"/>
                                            </p:txEl>
                                          </p:spTgt>
                                        </p:tgtEl>
                                        <p:attrNameLst>
                                          <p:attrName>style.visibility</p:attrName>
                                        </p:attrNameLst>
                                      </p:cBhvr>
                                      <p:to>
                                        <p:strVal val="visible"/>
                                      </p:to>
                                    </p:set>
                                    <p:anim calcmode="lin" valueType="num">
                                      <p:cBhvr additive="base">
                                        <p:cTn id="13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5">
                                            <p:txEl>
                                              <p:pRg st="11" end="11"/>
                                            </p:txEl>
                                          </p:spTgt>
                                        </p:tgtEl>
                                        <p:attrNameLst>
                                          <p:attrName>style.visibility</p:attrName>
                                        </p:attrNameLst>
                                      </p:cBhvr>
                                      <p:to>
                                        <p:strVal val="visible"/>
                                      </p:to>
                                    </p:set>
                                    <p:anim calcmode="lin" valueType="num">
                                      <p:cBhvr additive="base">
                                        <p:cTn id="1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89E-6C0D-493A-F426-040E006CFB9F}"/>
              </a:ext>
            </a:extLst>
          </p:cNvPr>
          <p:cNvSpPr>
            <a:spLocks noGrp="1"/>
          </p:cNvSpPr>
          <p:nvPr>
            <p:ph type="title"/>
          </p:nvPr>
        </p:nvSpPr>
        <p:spPr/>
        <p:txBody>
          <a:bodyPr/>
          <a:lstStyle/>
          <a:p>
            <a:r>
              <a:rPr lang="en-IN" b="1" dirty="0"/>
              <a:t>Dijkstra’s Algorithm</a:t>
            </a:r>
          </a:p>
        </p:txBody>
      </p:sp>
      <p:sp>
        <p:nvSpPr>
          <p:cNvPr id="3" name="Content Placeholder 2">
            <a:extLst>
              <a:ext uri="{FF2B5EF4-FFF2-40B4-BE49-F238E27FC236}">
                <a16:creationId xmlns:a16="http://schemas.microsoft.com/office/drawing/2014/main" id="{1125260F-9627-D0EE-75F2-E3B39AF2A52E}"/>
              </a:ext>
            </a:extLst>
          </p:cNvPr>
          <p:cNvSpPr>
            <a:spLocks noGrp="1"/>
          </p:cNvSpPr>
          <p:nvPr>
            <p:ph idx="1"/>
          </p:nvPr>
        </p:nvSpPr>
        <p:spPr/>
        <p:txBody>
          <a:bodyPr/>
          <a:lstStyle/>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Dijkstra's algorithm finds the shortest path from one vertex to all other vertices.</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It works for both directed and undirected graphs.</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Uses gree</a:t>
            </a:r>
            <a:r>
              <a:rPr lang="en-US" dirty="0">
                <a:solidFill>
                  <a:srgbClr val="000000"/>
                </a:solidFill>
                <a:latin typeface="Times New Roman" panose="02020603050405020304" pitchFamily="18" charset="0"/>
                <a:cs typeface="Times New Roman" panose="02020603050405020304" pitchFamily="18" charset="0"/>
              </a:rPr>
              <a:t>dy approach</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Always source </a:t>
            </a:r>
            <a:r>
              <a:rPr lang="en-US" dirty="0">
                <a:solidFill>
                  <a:srgbClr val="000000"/>
                </a:solidFill>
                <a:latin typeface="Times New Roman" panose="02020603050405020304" pitchFamily="18" charset="0"/>
                <a:cs typeface="Times New Roman" panose="02020603050405020304" pitchFamily="18" charset="0"/>
              </a:rPr>
              <a:t>node distance will be zero.</a:t>
            </a:r>
          </a:p>
          <a:p>
            <a:pPr marL="0" indent="0">
              <a:lnSpc>
                <a:spcPct val="150000"/>
              </a:lnSpc>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8271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896D-CCCF-1A95-E108-AC424694237C}"/>
              </a:ext>
            </a:extLst>
          </p:cNvPr>
          <p:cNvSpPr>
            <a:spLocks noGrp="1"/>
          </p:cNvSpPr>
          <p:nvPr>
            <p:ph type="title"/>
          </p:nvPr>
        </p:nvSpPr>
        <p:spPr/>
        <p:txBody>
          <a:bodyPr/>
          <a:lstStyle/>
          <a:p>
            <a:r>
              <a:rPr lang="en-IN" b="1" dirty="0"/>
              <a:t>Example-01</a:t>
            </a:r>
          </a:p>
        </p:txBody>
      </p:sp>
      <p:pic>
        <p:nvPicPr>
          <p:cNvPr id="1026" name="Picture 2" descr="Dijkstra's Algorithm in Julia - DEV Community">
            <a:extLst>
              <a:ext uri="{FF2B5EF4-FFF2-40B4-BE49-F238E27FC236}">
                <a16:creationId xmlns:a16="http://schemas.microsoft.com/office/drawing/2014/main" id="{535B11B9-F04B-E736-ED0D-9995C109BD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0206" y="1828800"/>
            <a:ext cx="10314039" cy="431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23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B36E-8E7E-5269-9B90-B76BC3888800}"/>
              </a:ext>
            </a:extLst>
          </p:cNvPr>
          <p:cNvSpPr>
            <a:spLocks noGrp="1"/>
          </p:cNvSpPr>
          <p:nvPr>
            <p:ph type="title"/>
          </p:nvPr>
        </p:nvSpPr>
        <p:spPr>
          <a:xfrm>
            <a:off x="936523" y="366486"/>
            <a:ext cx="10515600" cy="1325563"/>
          </a:xfrm>
        </p:spPr>
        <p:txBody>
          <a:bodyPr/>
          <a:lstStyle/>
          <a:p>
            <a:r>
              <a:rPr lang="en-IN" b="1" dirty="0"/>
              <a:t>Example-2</a:t>
            </a:r>
          </a:p>
        </p:txBody>
      </p:sp>
      <p:pic>
        <p:nvPicPr>
          <p:cNvPr id="2050" name="Picture 2" descr="Find Shortest Paths from Source to all Vertices using Dijkstra's Algorithm">
            <a:extLst>
              <a:ext uri="{FF2B5EF4-FFF2-40B4-BE49-F238E27FC236}">
                <a16:creationId xmlns:a16="http://schemas.microsoft.com/office/drawing/2014/main" id="{9D6FF260-7A11-7301-A848-B56FBD4E1F1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6386"/>
          <a:stretch/>
        </p:blipFill>
        <p:spPr bwMode="auto">
          <a:xfrm>
            <a:off x="1087694" y="1887358"/>
            <a:ext cx="10213258" cy="4269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484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D7999-DAA7-1455-9BEC-24756DB4B571}"/>
              </a:ext>
            </a:extLst>
          </p:cNvPr>
          <p:cNvSpPr>
            <a:spLocks noGrp="1"/>
          </p:cNvSpPr>
          <p:nvPr>
            <p:ph type="title"/>
          </p:nvPr>
        </p:nvSpPr>
        <p:spPr/>
        <p:txBody>
          <a:bodyPr/>
          <a:lstStyle/>
          <a:p>
            <a:r>
              <a:rPr lang="en-US" b="1" i="0" u="sng" dirty="0">
                <a:solidFill>
                  <a:srgbClr val="273239"/>
                </a:solidFill>
                <a:effectLst/>
                <a:latin typeface="Nunito" pitchFamily="2" charset="0"/>
              </a:rPr>
              <a:t>Disadvantages of Dijkstra’s Algorithm</a:t>
            </a:r>
            <a:r>
              <a:rPr lang="en-US" b="1" i="0" dirty="0">
                <a:solidFill>
                  <a:srgbClr val="273239"/>
                </a:solidFill>
                <a:effectLst/>
                <a:latin typeface="Nunito" pitchFamily="2" charset="0"/>
              </a:rPr>
              <a:t>:</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EE3EE4E-4F0B-1661-5857-0294860E76E2}"/>
              </a:ext>
            </a:extLst>
          </p:cNvPr>
          <p:cNvSpPr>
            <a:spLocks noGrp="1"/>
          </p:cNvSpPr>
          <p:nvPr>
            <p:ph idx="1"/>
          </p:nvPr>
        </p:nvSpPr>
        <p:spPr/>
        <p:txBody>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unable to handle negative weights.</a:t>
            </a:r>
          </a:p>
          <a:p>
            <a:endParaRPr lang="en-IN" dirty="0"/>
          </a:p>
        </p:txBody>
      </p:sp>
      <p:pic>
        <p:nvPicPr>
          <p:cNvPr id="1026" name="Picture 2" descr=" Dijkstra’s Algorithm fail on negative weights 1">
            <a:extLst>
              <a:ext uri="{FF2B5EF4-FFF2-40B4-BE49-F238E27FC236}">
                <a16:creationId xmlns:a16="http://schemas.microsoft.com/office/drawing/2014/main" id="{78E99DED-8E97-CE60-32A5-1AF98C3BF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159" y="2943993"/>
            <a:ext cx="47910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7477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17AD-6FD2-390E-565C-3625C75BCE02}"/>
              </a:ext>
            </a:extLst>
          </p:cNvPr>
          <p:cNvSpPr>
            <a:spLocks noGrp="1"/>
          </p:cNvSpPr>
          <p:nvPr>
            <p:ph type="title"/>
          </p:nvPr>
        </p:nvSpPr>
        <p:spPr/>
        <p:txBody>
          <a:bodyPr/>
          <a:lstStyle/>
          <a:p>
            <a:r>
              <a:rPr lang="en-IN" b="1" dirty="0"/>
              <a:t>Bellman Ford Algorithm</a:t>
            </a:r>
          </a:p>
        </p:txBody>
      </p:sp>
      <p:sp>
        <p:nvSpPr>
          <p:cNvPr id="3" name="Content Placeholder 2">
            <a:extLst>
              <a:ext uri="{FF2B5EF4-FFF2-40B4-BE49-F238E27FC236}">
                <a16:creationId xmlns:a16="http://schemas.microsoft.com/office/drawing/2014/main" id="{5A8E1935-1CF3-E1AF-03D7-DC7413763931}"/>
              </a:ext>
            </a:extLst>
          </p:cNvPr>
          <p:cNvSpPr>
            <a:spLocks noGrp="1"/>
          </p:cNvSpPr>
          <p:nvPr>
            <p:ph idx="1"/>
          </p:nvPr>
        </p:nvSpPr>
        <p:spPr/>
        <p:txBody>
          <a:bodyPr/>
          <a:lstStyle/>
          <a:p>
            <a:r>
              <a:rPr lang="en-US" dirty="0"/>
              <a:t>Bellman-Ford is a fundamental algorithm in graph theory used to find the shortest paths from a single source vertex to all other vertices in a weighted graph.</a:t>
            </a:r>
          </a:p>
          <a:p>
            <a:pPr marL="514350" indent="-514350">
              <a:buFont typeface="+mj-lt"/>
              <a:buAutoNum type="arabicPeriod"/>
            </a:pPr>
            <a:r>
              <a:rPr lang="en-US" b="1"/>
              <a:t>Single Source Shortest Path</a:t>
            </a:r>
            <a:r>
              <a:rPr lang="en-US"/>
              <a:t>: Bellman-Ford computes shortest paths from a source vertex to all other vertices in a graph with negative edge weights, unlike Dijkstra's algorithm which requires non-negative weights.</a:t>
            </a:r>
          </a:p>
          <a:p>
            <a:pPr marL="514350" indent="-514350">
              <a:buFont typeface="+mj-lt"/>
              <a:buAutoNum type="arabicPeriod"/>
            </a:pPr>
            <a:endParaRPr lang="en-IN" dirty="0"/>
          </a:p>
        </p:txBody>
      </p:sp>
    </p:spTree>
    <p:extLst>
      <p:ext uri="{BB962C8B-B14F-4D97-AF65-F5344CB8AC3E}">
        <p14:creationId xmlns:p14="http://schemas.microsoft.com/office/powerpoint/2010/main" val="2192086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DF96-4AD6-65FE-CD18-51AA7E71861A}"/>
              </a:ext>
            </a:extLst>
          </p:cNvPr>
          <p:cNvSpPr>
            <a:spLocks noGrp="1"/>
          </p:cNvSpPr>
          <p:nvPr>
            <p:ph type="title"/>
          </p:nvPr>
        </p:nvSpPr>
        <p:spPr/>
        <p:txBody>
          <a:bodyPr/>
          <a:lstStyle/>
          <a:p>
            <a:r>
              <a:rPr lang="en-US" b="1" dirty="0"/>
              <a:t>How Bellman-Ford Works</a:t>
            </a:r>
            <a:endParaRPr lang="en-IN" dirty="0"/>
          </a:p>
        </p:txBody>
      </p:sp>
      <p:sp>
        <p:nvSpPr>
          <p:cNvPr id="3" name="Content Placeholder 2">
            <a:extLst>
              <a:ext uri="{FF2B5EF4-FFF2-40B4-BE49-F238E27FC236}">
                <a16:creationId xmlns:a16="http://schemas.microsoft.com/office/drawing/2014/main" id="{E14441BD-FD0B-11F1-B432-0621CD59D814}"/>
              </a:ext>
            </a:extLst>
          </p:cNvPr>
          <p:cNvSpPr>
            <a:spLocks noGrp="1"/>
          </p:cNvSpPr>
          <p:nvPr>
            <p:ph idx="1"/>
          </p:nvPr>
        </p:nvSpPr>
        <p:spPr/>
        <p:txBody>
          <a:bodyPr/>
          <a:lstStyle/>
          <a:p>
            <a:pPr>
              <a:buFont typeface="Arial" panose="020B0604020202020204" pitchFamily="34" charset="0"/>
              <a:buChar char="•"/>
            </a:pPr>
            <a:r>
              <a:rPr lang="en-US" dirty="0"/>
              <a:t>Step 1: Initialize distances (Set source distance = 0, all others = infinity)</a:t>
            </a:r>
          </a:p>
          <a:p>
            <a:pPr>
              <a:buFont typeface="Arial" panose="020B0604020202020204" pitchFamily="34" charset="0"/>
              <a:buChar char="•"/>
            </a:pPr>
            <a:r>
              <a:rPr lang="en-US" dirty="0"/>
              <a:t>Step 2: Relax all edges (V-1) times</a:t>
            </a:r>
          </a:p>
          <a:p>
            <a:pPr>
              <a:buFont typeface="Arial" panose="020B0604020202020204" pitchFamily="34" charset="0"/>
              <a:buChar char="•"/>
            </a:pPr>
            <a:r>
              <a:rPr lang="en-US" dirty="0"/>
              <a:t>Step 3: Check for negative weight cycles</a:t>
            </a:r>
          </a:p>
          <a:p>
            <a:endParaRPr lang="en-IN" dirty="0"/>
          </a:p>
        </p:txBody>
      </p:sp>
    </p:spTree>
    <p:extLst>
      <p:ext uri="{BB962C8B-B14F-4D97-AF65-F5344CB8AC3E}">
        <p14:creationId xmlns:p14="http://schemas.microsoft.com/office/powerpoint/2010/main" val="1962031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216B-813C-F76F-D94A-9D743388FF69}"/>
              </a:ext>
            </a:extLst>
          </p:cNvPr>
          <p:cNvSpPr>
            <a:spLocks noGrp="1"/>
          </p:cNvSpPr>
          <p:nvPr>
            <p:ph type="title"/>
          </p:nvPr>
        </p:nvSpPr>
        <p:spPr/>
        <p:txBody>
          <a:bodyPr/>
          <a:lstStyle/>
          <a:p>
            <a:r>
              <a:rPr lang="en-IN" b="1" dirty="0"/>
              <a:t>Example-01</a:t>
            </a:r>
          </a:p>
        </p:txBody>
      </p:sp>
      <p:pic>
        <p:nvPicPr>
          <p:cNvPr id="3074" name="Picture 2" descr="Bellman-Ford Algorithm - Tpoint Tech">
            <a:extLst>
              <a:ext uri="{FF2B5EF4-FFF2-40B4-BE49-F238E27FC236}">
                <a16:creationId xmlns:a16="http://schemas.microsoft.com/office/drawing/2014/main" id="{3AAB62CA-FE4D-7326-6451-C9BA6427B32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1484" y="1690688"/>
            <a:ext cx="8563897"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2389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66B8-BEDE-85D1-6625-AD85A14128E7}"/>
              </a:ext>
            </a:extLst>
          </p:cNvPr>
          <p:cNvSpPr>
            <a:spLocks noGrp="1"/>
          </p:cNvSpPr>
          <p:nvPr>
            <p:ph type="title"/>
          </p:nvPr>
        </p:nvSpPr>
        <p:spPr/>
        <p:txBody>
          <a:bodyPr/>
          <a:lstStyle/>
          <a:p>
            <a:r>
              <a:rPr lang="en-IN" b="1" dirty="0"/>
              <a:t>Example-02</a:t>
            </a:r>
          </a:p>
        </p:txBody>
      </p:sp>
      <p:pic>
        <p:nvPicPr>
          <p:cNvPr id="4098" name="Picture 2" descr="Bellman-Ford Algorithm | Shortest Path with Negative Edge">
            <a:extLst>
              <a:ext uri="{FF2B5EF4-FFF2-40B4-BE49-F238E27FC236}">
                <a16:creationId xmlns:a16="http://schemas.microsoft.com/office/drawing/2014/main" id="{B7A3CDCA-8B2A-4D7B-B6BB-B16CF774BCA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2487"/>
          <a:stretch/>
        </p:blipFill>
        <p:spPr bwMode="auto">
          <a:xfrm>
            <a:off x="1415845" y="2005781"/>
            <a:ext cx="8662220" cy="456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672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1092-A33D-81F8-7557-AF6857E69444}"/>
              </a:ext>
            </a:extLst>
          </p:cNvPr>
          <p:cNvSpPr>
            <a:spLocks noGrp="1"/>
          </p:cNvSpPr>
          <p:nvPr>
            <p:ph type="title"/>
          </p:nvPr>
        </p:nvSpPr>
        <p:spPr/>
        <p:txBody>
          <a:bodyPr/>
          <a:lstStyle/>
          <a:p>
            <a:r>
              <a:rPr lang="en-IN" b="1" dirty="0"/>
              <a:t>Example-3</a:t>
            </a:r>
          </a:p>
        </p:txBody>
      </p:sp>
      <p:pic>
        <p:nvPicPr>
          <p:cNvPr id="4098" name="Picture 2" descr="graph - Can Bellman Ford Algorithm have any arbitary order of edges? -  Stack Overflow">
            <a:extLst>
              <a:ext uri="{FF2B5EF4-FFF2-40B4-BE49-F238E27FC236}">
                <a16:creationId xmlns:a16="http://schemas.microsoft.com/office/drawing/2014/main" id="{62113D2C-BCBB-F816-70DE-2801F8611E6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39" t="7734" r="37334" b="27067"/>
          <a:stretch/>
        </p:blipFill>
        <p:spPr bwMode="auto">
          <a:xfrm>
            <a:off x="2802834" y="1858617"/>
            <a:ext cx="6858001" cy="39557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0E196BB-2C47-4D56-3B6A-AF3DD7DF76FE}"/>
                  </a:ext>
                </a:extLst>
              </p14:cNvPr>
              <p14:cNvContentPartPr/>
              <p14:nvPr/>
            </p14:nvContentPartPr>
            <p14:xfrm>
              <a:off x="8928720" y="2881096"/>
              <a:ext cx="296640" cy="111240"/>
            </p14:xfrm>
          </p:contentPart>
        </mc:Choice>
        <mc:Fallback xmlns="">
          <p:pic>
            <p:nvPicPr>
              <p:cNvPr id="5" name="Ink 4">
                <a:extLst>
                  <a:ext uri="{FF2B5EF4-FFF2-40B4-BE49-F238E27FC236}">
                    <a16:creationId xmlns:a16="http://schemas.microsoft.com/office/drawing/2014/main" id="{70E196BB-2C47-4D56-3B6A-AF3DD7DF76FE}"/>
                  </a:ext>
                </a:extLst>
              </p:cNvPr>
              <p:cNvPicPr/>
              <p:nvPr/>
            </p:nvPicPr>
            <p:blipFill>
              <a:blip r:embed="rId4"/>
              <a:stretch>
                <a:fillRect/>
              </a:stretch>
            </p:blipFill>
            <p:spPr>
              <a:xfrm>
                <a:off x="8838720" y="2701096"/>
                <a:ext cx="476280" cy="470880"/>
              </a:xfrm>
              <a:prstGeom prst="rect">
                <a:avLst/>
              </a:prstGeom>
            </p:spPr>
          </p:pic>
        </mc:Fallback>
      </mc:AlternateContent>
      <p:grpSp>
        <p:nvGrpSpPr>
          <p:cNvPr id="8" name="Group 7">
            <a:extLst>
              <a:ext uri="{FF2B5EF4-FFF2-40B4-BE49-F238E27FC236}">
                <a16:creationId xmlns:a16="http://schemas.microsoft.com/office/drawing/2014/main" id="{74881CAC-766A-4301-E755-75565445F9DC}"/>
              </a:ext>
            </a:extLst>
          </p:cNvPr>
          <p:cNvGrpSpPr/>
          <p:nvPr/>
        </p:nvGrpSpPr>
        <p:grpSpPr>
          <a:xfrm>
            <a:off x="8815680" y="2802616"/>
            <a:ext cx="388440" cy="248040"/>
            <a:chOff x="8815680" y="2802616"/>
            <a:chExt cx="388440" cy="24804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76FC473-D9B4-9E50-F4E2-9E14566FD8CF}"/>
                    </a:ext>
                  </a:extLst>
                </p14:cNvPr>
                <p14:cNvContentPartPr/>
                <p14:nvPr/>
              </p14:nvContentPartPr>
              <p14:xfrm>
                <a:off x="8815680" y="2891896"/>
                <a:ext cx="343080" cy="121320"/>
              </p14:xfrm>
            </p:contentPart>
          </mc:Choice>
          <mc:Fallback xmlns="">
            <p:pic>
              <p:nvPicPr>
                <p:cNvPr id="6" name="Ink 5">
                  <a:extLst>
                    <a:ext uri="{FF2B5EF4-FFF2-40B4-BE49-F238E27FC236}">
                      <a16:creationId xmlns:a16="http://schemas.microsoft.com/office/drawing/2014/main" id="{E76FC473-D9B4-9E50-F4E2-9E14566FD8CF}"/>
                    </a:ext>
                  </a:extLst>
                </p:cNvPr>
                <p:cNvPicPr/>
                <p:nvPr/>
              </p:nvPicPr>
              <p:blipFill>
                <a:blip r:embed="rId6"/>
                <a:stretch>
                  <a:fillRect/>
                </a:stretch>
              </p:blipFill>
              <p:spPr>
                <a:xfrm>
                  <a:off x="8806680" y="2883256"/>
                  <a:ext cx="3607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1251AF0-0D6C-8668-9C93-A70659137451}"/>
                    </a:ext>
                  </a:extLst>
                </p14:cNvPr>
                <p14:cNvContentPartPr/>
                <p14:nvPr/>
              </p14:nvContentPartPr>
              <p14:xfrm>
                <a:off x="8846280" y="2802616"/>
                <a:ext cx="357840" cy="248040"/>
              </p14:xfrm>
            </p:contentPart>
          </mc:Choice>
          <mc:Fallback xmlns="">
            <p:pic>
              <p:nvPicPr>
                <p:cNvPr id="7" name="Ink 6">
                  <a:extLst>
                    <a:ext uri="{FF2B5EF4-FFF2-40B4-BE49-F238E27FC236}">
                      <a16:creationId xmlns:a16="http://schemas.microsoft.com/office/drawing/2014/main" id="{C1251AF0-0D6C-8668-9C93-A70659137451}"/>
                    </a:ext>
                  </a:extLst>
                </p:cNvPr>
                <p:cNvPicPr/>
                <p:nvPr/>
              </p:nvPicPr>
              <p:blipFill>
                <a:blip r:embed="rId8"/>
                <a:stretch>
                  <a:fillRect/>
                </a:stretch>
              </p:blipFill>
              <p:spPr>
                <a:xfrm>
                  <a:off x="8837280" y="2793976"/>
                  <a:ext cx="375480" cy="265680"/>
                </a:xfrm>
                <a:prstGeom prst="rect">
                  <a:avLst/>
                </a:prstGeom>
              </p:spPr>
            </p:pic>
          </mc:Fallback>
        </mc:AlternateContent>
      </p:grpSp>
    </p:spTree>
    <p:extLst>
      <p:ext uri="{BB962C8B-B14F-4D97-AF65-F5344CB8AC3E}">
        <p14:creationId xmlns:p14="http://schemas.microsoft.com/office/powerpoint/2010/main" val="5400216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B78D-BAE3-E6FE-CA69-BD81B35C8D20}"/>
              </a:ext>
            </a:extLst>
          </p:cNvPr>
          <p:cNvSpPr>
            <a:spLocks noGrp="1"/>
          </p:cNvSpPr>
          <p:nvPr>
            <p:ph type="title"/>
          </p:nvPr>
        </p:nvSpPr>
        <p:spPr/>
        <p:txBody>
          <a:bodyPr/>
          <a:lstStyle/>
          <a:p>
            <a:r>
              <a:rPr lang="en-IN" b="1" dirty="0"/>
              <a:t>Drawback</a:t>
            </a:r>
          </a:p>
        </p:txBody>
      </p:sp>
      <p:pic>
        <p:nvPicPr>
          <p:cNvPr id="1026" name="Picture 2" descr="Drawbacks of Bellman Ford Algorithm | Dynamic Programming | Lec 76 | Design  &amp;Analysis of Algorithm">
            <a:extLst>
              <a:ext uri="{FF2B5EF4-FFF2-40B4-BE49-F238E27FC236}">
                <a16:creationId xmlns:a16="http://schemas.microsoft.com/office/drawing/2014/main" id="{8FD942B0-1438-7761-4B3A-AAC1E6713F7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987" t="20635" r="52034" b="24683"/>
          <a:stretch/>
        </p:blipFill>
        <p:spPr bwMode="auto">
          <a:xfrm>
            <a:off x="838201" y="1356852"/>
            <a:ext cx="9701980" cy="523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1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4CCFEC-5A41-9219-7E04-DEF9448CFF5D}"/>
              </a:ext>
            </a:extLst>
          </p:cNvPr>
          <p:cNvSpPr>
            <a:spLocks noGrp="1"/>
          </p:cNvSpPr>
          <p:nvPr>
            <p:ph idx="1"/>
          </p:nvPr>
        </p:nvSpPr>
        <p:spPr>
          <a:xfrm>
            <a:off x="838200" y="235974"/>
            <a:ext cx="10515600" cy="6420465"/>
          </a:xfrm>
        </p:spPr>
        <p:txBody>
          <a:bodyPr>
            <a:normAutofit/>
          </a:bodyPr>
          <a:lstStyle/>
          <a:p>
            <a:pPr marL="0" marR="0" indent="0">
              <a:buNone/>
            </a:pPr>
            <a:r>
              <a:rPr lang="en-IN" sz="2000" b="1" dirty="0">
                <a:solidFill>
                  <a:srgbClr val="7F0055"/>
                </a:solidFill>
                <a:latin typeface="Courier New" panose="02070309020205020404" pitchFamily="49" charset="0"/>
              </a:rPr>
              <a:t>34)</a:t>
            </a: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a:t>
            </a:r>
            <a:r>
              <a:rPr lang="en-IN" sz="2000" b="1" dirty="0" err="1">
                <a:solidFill>
                  <a:srgbClr val="000000"/>
                </a:solidFill>
                <a:effectLst/>
                <a:latin typeface="Courier New" panose="02070309020205020404" pitchFamily="49" charset="0"/>
              </a:rPr>
              <a:t>inorder</a:t>
            </a:r>
            <a:r>
              <a:rPr lang="en-IN" sz="2000" b="1" dirty="0">
                <a:solidFill>
                  <a:srgbClr val="000000"/>
                </a:solidFill>
                <a:effectLst/>
                <a:latin typeface="Courier New" panose="02070309020205020404" pitchFamily="49" charset="0"/>
              </a:rPr>
              <a:t>(Node </a:t>
            </a:r>
            <a:r>
              <a:rPr lang="en-IN" sz="2000" b="1" dirty="0">
                <a:solidFill>
                  <a:srgbClr val="6A3E3E"/>
                </a:solidFill>
                <a:effectLst/>
                <a:latin typeface="Courier New" panose="02070309020205020404" pitchFamily="49" charset="0"/>
              </a:rPr>
              <a:t>root</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a:solidFill>
                  <a:srgbClr val="7F0055"/>
                </a:solidFill>
                <a:effectLst/>
                <a:latin typeface="Courier New" panose="02070309020205020404" pitchFamily="49" charset="0"/>
              </a:rPr>
              <a:t>if</a:t>
            </a:r>
            <a:r>
              <a:rPr lang="en-IN" sz="2000" b="1" dirty="0">
                <a:solidFill>
                  <a:srgbClr val="000000"/>
                </a:solidFill>
                <a:effectLst/>
                <a:latin typeface="Courier New" panose="02070309020205020404" pitchFamily="49" charset="0"/>
              </a:rPr>
              <a:t>(</a:t>
            </a:r>
            <a:r>
              <a:rPr lang="en-IN" sz="2000" b="1" dirty="0">
                <a:solidFill>
                  <a:srgbClr val="6A3E3E"/>
                </a:solidFill>
                <a:effectLst/>
                <a:latin typeface="Courier New" panose="02070309020205020404" pitchFamily="49" charset="0"/>
              </a:rPr>
              <a:t>root</a:t>
            </a:r>
            <a:r>
              <a:rPr lang="en-IN" sz="2000" b="1" dirty="0">
                <a:solidFill>
                  <a:srgbClr val="000000"/>
                </a:solidFill>
                <a:effectLst/>
                <a:latin typeface="Courier New" panose="02070309020205020404" pitchFamily="49" charset="0"/>
              </a:rPr>
              <a:t>==</a:t>
            </a:r>
            <a:r>
              <a:rPr lang="en-IN" sz="2000" b="1" dirty="0">
                <a:solidFill>
                  <a:srgbClr val="7F0055"/>
                </a:solidFill>
                <a:effectLst/>
                <a:latin typeface="Courier New" panose="02070309020205020404" pitchFamily="49" charset="0"/>
              </a:rPr>
              <a:t>null</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a:solidFill>
                  <a:srgbClr val="7F0055"/>
                </a:solidFill>
                <a:effectLst/>
                <a:latin typeface="Courier New" panose="02070309020205020404" pitchFamily="49" charset="0"/>
              </a:rPr>
              <a:t>return</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i="1" dirty="0" err="1">
                <a:solidFill>
                  <a:srgbClr val="000000"/>
                </a:solidFill>
                <a:effectLst/>
                <a:latin typeface="Courier New" panose="02070309020205020404" pitchFamily="49" charset="0"/>
              </a:rPr>
              <a:t>inorder</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root</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left</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err="1">
                <a:solidFill>
                  <a:srgbClr val="000000"/>
                </a:solidFill>
                <a:effectLst/>
                <a:latin typeface="Courier New" panose="02070309020205020404" pitchFamily="49" charset="0"/>
              </a:rPr>
              <a:t>System.</a:t>
            </a:r>
            <a:r>
              <a:rPr lang="en-IN" sz="2000" b="1" i="1" dirty="0" err="1">
                <a:solidFill>
                  <a:srgbClr val="0000C0"/>
                </a:solidFill>
                <a:effectLst/>
                <a:latin typeface="Courier New" panose="02070309020205020404" pitchFamily="49" charset="0"/>
              </a:rPr>
              <a:t>out</a:t>
            </a:r>
            <a:r>
              <a:rPr lang="en-IN" sz="2000" b="1" dirty="0" err="1">
                <a:solidFill>
                  <a:srgbClr val="000000"/>
                </a:solidFill>
                <a:effectLst/>
                <a:latin typeface="Courier New" panose="02070309020205020404" pitchFamily="49" charset="0"/>
              </a:rPr>
              <a:t>.println</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root</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data</a:t>
            </a:r>
            <a:r>
              <a:rPr lang="en-IN" sz="2000" b="1" dirty="0">
                <a:solidFill>
                  <a:srgbClr val="000000"/>
                </a:solidFill>
                <a:effectLst/>
                <a:latin typeface="Courier New" panose="02070309020205020404" pitchFamily="49" charset="0"/>
              </a:rPr>
              <a:t>+</a:t>
            </a:r>
            <a:r>
              <a:rPr lang="en-IN" sz="2000" b="1" dirty="0">
                <a:solidFill>
                  <a:srgbClr val="2A00FF"/>
                </a:solidFill>
                <a:effectLst/>
                <a:latin typeface="Courier New" panose="02070309020205020404" pitchFamily="49" charset="0"/>
              </a:rPr>
              <a:t>" "</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i="1" dirty="0" err="1">
                <a:solidFill>
                  <a:srgbClr val="000000"/>
                </a:solidFill>
                <a:effectLst/>
                <a:latin typeface="Courier New" panose="02070309020205020404" pitchFamily="49" charset="0"/>
              </a:rPr>
              <a:t>inorder</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root</a:t>
            </a:r>
            <a:r>
              <a:rPr lang="en-IN" sz="2000" b="1" dirty="0" err="1">
                <a:solidFill>
                  <a:srgbClr val="000000"/>
                </a:solidFill>
                <a:effectLst/>
                <a:latin typeface="Courier New" panose="02070309020205020404" pitchFamily="49" charset="0"/>
              </a:rPr>
              <a:t>.</a:t>
            </a:r>
            <a:r>
              <a:rPr lang="en-IN" sz="2000" b="1" dirty="0" err="1">
                <a:solidFill>
                  <a:srgbClr val="0000C0"/>
                </a:solidFill>
                <a:effectLst/>
                <a:latin typeface="Courier New" panose="02070309020205020404" pitchFamily="49" charset="0"/>
              </a:rPr>
              <a:t>right</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a:solidFill>
                  <a:srgbClr val="000000"/>
                </a:solidFill>
                <a:effectLst/>
                <a:latin typeface="Courier New" panose="02070309020205020404" pitchFamily="49" charset="0"/>
              </a:rPr>
              <a:t>}</a:t>
            </a:r>
          </a:p>
          <a:p>
            <a:pPr marR="0" indent="-457200">
              <a:buFont typeface="+mj-lt"/>
              <a:buAutoNum type="arabicParenR" startAt="35"/>
            </a:pPr>
            <a:endParaRPr lang="en-IN" sz="2000" b="1" dirty="0">
              <a:solidFill>
                <a:srgbClr val="000000"/>
              </a:solidFill>
              <a:effectLst/>
              <a:latin typeface="Courier New" panose="02070309020205020404" pitchFamily="49" charset="0"/>
            </a:endParaRPr>
          </a:p>
          <a:p>
            <a:pPr marR="0" indent="-457200">
              <a:buFont typeface="+mj-lt"/>
              <a:buAutoNum type="arabicParenR" startAt="35"/>
            </a:pPr>
            <a:r>
              <a:rPr lang="en-IN" sz="2000" b="1" dirty="0">
                <a:solidFill>
                  <a:srgbClr val="7F0055"/>
                </a:solidFill>
                <a:effectLst/>
                <a:latin typeface="Courier New" panose="02070309020205020404" pitchFamily="49" charset="0"/>
              </a:rPr>
              <a:t>public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static</a:t>
            </a:r>
            <a:r>
              <a:rPr lang="en-IN" sz="2000" b="1" dirty="0">
                <a:solidFill>
                  <a:srgbClr val="000000"/>
                </a:solidFill>
                <a:effectLst/>
                <a:latin typeface="Courier New" panose="02070309020205020404" pitchFamily="49" charset="0"/>
              </a:rPr>
              <a:t> </a:t>
            </a:r>
            <a:r>
              <a:rPr lang="en-IN" sz="2000" b="1" dirty="0">
                <a:solidFill>
                  <a:srgbClr val="7F0055"/>
                </a:solidFill>
                <a:effectLst/>
                <a:latin typeface="Courier New" panose="02070309020205020404" pitchFamily="49" charset="0"/>
              </a:rPr>
              <a:t>void</a:t>
            </a:r>
            <a:r>
              <a:rPr lang="en-IN" sz="2000" b="1" dirty="0">
                <a:solidFill>
                  <a:srgbClr val="000000"/>
                </a:solidFill>
                <a:effectLst/>
                <a:latin typeface="Courier New" panose="02070309020205020404" pitchFamily="49" charset="0"/>
              </a:rPr>
              <a:t> main(String[] </a:t>
            </a:r>
            <a:r>
              <a:rPr lang="en-IN" sz="2000" b="1" dirty="0" err="1">
                <a:solidFill>
                  <a:srgbClr val="6A3E3E"/>
                </a:solidFill>
                <a:effectLst/>
                <a:latin typeface="Courier New" panose="02070309020205020404" pitchFamily="49" charset="0"/>
              </a:rPr>
              <a:t>args</a:t>
            </a:r>
            <a:r>
              <a:rPr lang="en-IN" sz="2000" b="1" dirty="0">
                <a:solidFill>
                  <a:srgbClr val="000000"/>
                </a:solidFill>
                <a:effectLst/>
                <a:latin typeface="Courier New" panose="02070309020205020404" pitchFamily="49" charset="0"/>
              </a:rPr>
              <a:t>) {</a:t>
            </a:r>
          </a:p>
          <a:p>
            <a:pPr marR="0" indent="-457200">
              <a:buFont typeface="+mj-lt"/>
              <a:buAutoNum type="arabicParenR" startAt="35"/>
            </a:pPr>
            <a:r>
              <a:rPr lang="en-IN" sz="2000" b="1" dirty="0">
                <a:solidFill>
                  <a:srgbClr val="7F0055"/>
                </a:solidFill>
                <a:effectLst/>
                <a:latin typeface="Courier New" panose="02070309020205020404" pitchFamily="49" charset="0"/>
              </a:rPr>
              <a:t>int</a:t>
            </a:r>
            <a:r>
              <a:rPr lang="en-IN" sz="2000" b="1" dirty="0">
                <a:solidFill>
                  <a:srgbClr val="000000"/>
                </a:solidFill>
                <a:effectLst/>
                <a:latin typeface="Courier New" panose="02070309020205020404" pitchFamily="49" charset="0"/>
              </a:rPr>
              <a:t> </a:t>
            </a:r>
            <a:r>
              <a:rPr lang="en-IN" sz="2000" b="1" dirty="0" err="1">
                <a:solidFill>
                  <a:srgbClr val="6A3E3E"/>
                </a:solidFill>
                <a:effectLst/>
                <a:latin typeface="Courier New" panose="02070309020205020404" pitchFamily="49" charset="0"/>
              </a:rPr>
              <a:t>ele</a:t>
            </a:r>
            <a:r>
              <a:rPr lang="en-IN" sz="2000" b="1" dirty="0">
                <a:solidFill>
                  <a:srgbClr val="000000"/>
                </a:solidFill>
                <a:effectLst/>
                <a:latin typeface="Courier New" panose="02070309020205020404" pitchFamily="49" charset="0"/>
              </a:rPr>
              <a:t>=</a:t>
            </a:r>
            <a:r>
              <a:rPr lang="en-IN" sz="2000" b="1" i="1" dirty="0" err="1">
                <a:solidFill>
                  <a:srgbClr val="0000C0"/>
                </a:solidFill>
                <a:effectLst/>
                <a:latin typeface="Courier New" panose="02070309020205020404" pitchFamily="49" charset="0"/>
              </a:rPr>
              <a:t>sc</a:t>
            </a:r>
            <a:r>
              <a:rPr lang="en-IN" sz="2000" b="1" dirty="0" err="1">
                <a:solidFill>
                  <a:srgbClr val="000000"/>
                </a:solidFill>
                <a:effectLst/>
                <a:latin typeface="Courier New" panose="02070309020205020404" pitchFamily="49" charset="0"/>
              </a:rPr>
              <a:t>.nextInt</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i="1" dirty="0">
                <a:solidFill>
                  <a:srgbClr val="000000"/>
                </a:solidFill>
                <a:effectLst/>
                <a:latin typeface="Courier New" panose="02070309020205020404" pitchFamily="49" charset="0"/>
              </a:rPr>
              <a:t>create</a:t>
            </a:r>
            <a:r>
              <a:rPr lang="en-IN" sz="2000" b="1" dirty="0">
                <a:solidFill>
                  <a:srgbClr val="000000"/>
                </a:solidFill>
                <a:effectLst/>
                <a:latin typeface="Courier New" panose="02070309020205020404" pitchFamily="49" charset="0"/>
              </a:rPr>
              <a:t>(</a:t>
            </a:r>
            <a:r>
              <a:rPr lang="en-IN" sz="2000" b="1" dirty="0" err="1">
                <a:solidFill>
                  <a:srgbClr val="6A3E3E"/>
                </a:solidFill>
                <a:effectLst/>
                <a:latin typeface="Courier New" panose="02070309020205020404" pitchFamily="49" charset="0"/>
              </a:rPr>
              <a:t>ele</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i="1" dirty="0" err="1">
                <a:solidFill>
                  <a:srgbClr val="000000"/>
                </a:solidFill>
                <a:effectLst/>
                <a:latin typeface="Courier New" panose="02070309020205020404" pitchFamily="49" charset="0"/>
              </a:rPr>
              <a:t>inorder</a:t>
            </a:r>
            <a:r>
              <a:rPr lang="en-IN" sz="2000" b="1" dirty="0">
                <a:solidFill>
                  <a:srgbClr val="000000"/>
                </a:solidFill>
                <a:effectLst/>
                <a:latin typeface="Courier New" panose="02070309020205020404" pitchFamily="49" charset="0"/>
              </a:rPr>
              <a:t>(</a:t>
            </a:r>
            <a:r>
              <a:rPr lang="en-IN" sz="2000" b="1" i="1" dirty="0">
                <a:solidFill>
                  <a:srgbClr val="0000C0"/>
                </a:solidFill>
                <a:effectLst/>
                <a:latin typeface="Courier New" panose="02070309020205020404" pitchFamily="49" charset="0"/>
              </a:rPr>
              <a:t>root</a:t>
            </a: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a:solidFill>
                  <a:srgbClr val="000000"/>
                </a:solidFill>
                <a:effectLst/>
                <a:latin typeface="Courier New" panose="02070309020205020404" pitchFamily="49" charset="0"/>
              </a:rPr>
              <a:t>}</a:t>
            </a:r>
          </a:p>
          <a:p>
            <a:pPr marR="0" indent="-457200">
              <a:buFont typeface="+mj-lt"/>
              <a:buAutoNum type="arabicParenR" startAt="35"/>
            </a:pPr>
            <a:r>
              <a:rPr lang="en-IN" sz="2000" b="1" dirty="0">
                <a:solidFill>
                  <a:srgbClr val="000000"/>
                </a:solidFill>
                <a:effectLst/>
                <a:latin typeface="Courier New" panose="02070309020205020404" pitchFamily="49" charset="0"/>
              </a:rPr>
              <a:t>}</a:t>
            </a:r>
          </a:p>
          <a:p>
            <a:pPr marL="457200" indent="-457200">
              <a:buFont typeface="+mj-lt"/>
              <a:buAutoNum type="arabicParenR" startAt="35"/>
            </a:pPr>
            <a:endParaRPr lang="en-IN" sz="2000" b="1" dirty="0"/>
          </a:p>
        </p:txBody>
      </p:sp>
    </p:spTree>
    <p:extLst>
      <p:ext uri="{BB962C8B-B14F-4D97-AF65-F5344CB8AC3E}">
        <p14:creationId xmlns:p14="http://schemas.microsoft.com/office/powerpoint/2010/main" val="269931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9" end="9"/>
                                            </p:txEl>
                                          </p:spTgt>
                                        </p:tgtEl>
                                        <p:attrNameLst>
                                          <p:attrName>style.visibility</p:attrName>
                                        </p:attrNameLst>
                                      </p:cBhvr>
                                      <p:to>
                                        <p:strVal val="visible"/>
                                      </p:to>
                                    </p:set>
                                    <p:anim calcmode="lin" valueType="num">
                                      <p:cBhvr additive="base">
                                        <p:cTn id="5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10" end="10"/>
                                            </p:txEl>
                                          </p:spTgt>
                                        </p:tgtEl>
                                        <p:attrNameLst>
                                          <p:attrName>style.visibility</p:attrName>
                                        </p:attrNameLst>
                                      </p:cBhvr>
                                      <p:to>
                                        <p:strVal val="visible"/>
                                      </p:to>
                                    </p:set>
                                    <p:anim calcmode="lin" valueType="num">
                                      <p:cBhvr additive="base">
                                        <p:cTn id="6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anim calcmode="lin" valueType="num">
                                      <p:cBhvr additive="base">
                                        <p:cTn id="6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
                                            <p:txEl>
                                              <p:pRg st="12" end="12"/>
                                            </p:txEl>
                                          </p:spTgt>
                                        </p:tgtEl>
                                        <p:attrNameLst>
                                          <p:attrName>style.visibility</p:attrName>
                                        </p:attrNameLst>
                                      </p:cBhvr>
                                      <p:to>
                                        <p:strVal val="visible"/>
                                      </p:to>
                                    </p:set>
                                    <p:anim calcmode="lin" valueType="num">
                                      <p:cBhvr additive="base">
                                        <p:cTn id="7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xEl>
                                              <p:pRg st="13" end="13"/>
                                            </p:txEl>
                                          </p:spTgt>
                                        </p:tgtEl>
                                        <p:attrNameLst>
                                          <p:attrName>style.visibility</p:attrName>
                                        </p:attrNameLst>
                                      </p:cBhvr>
                                      <p:to>
                                        <p:strVal val="visible"/>
                                      </p:to>
                                    </p:set>
                                    <p:anim calcmode="lin" valueType="num">
                                      <p:cBhvr additive="base">
                                        <p:cTn id="7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
                                            <p:txEl>
                                              <p:pRg st="14" end="14"/>
                                            </p:txEl>
                                          </p:spTgt>
                                        </p:tgtEl>
                                        <p:attrNameLst>
                                          <p:attrName>style.visibility</p:attrName>
                                        </p:attrNameLst>
                                      </p:cBhvr>
                                      <p:to>
                                        <p:strVal val="visible"/>
                                      </p:to>
                                    </p:set>
                                    <p:anim calcmode="lin" valueType="num">
                                      <p:cBhvr additive="base">
                                        <p:cTn id="85"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E5F476-4A53-A299-3493-305A90EEA547}"/>
              </a:ext>
            </a:extLst>
          </p:cNvPr>
          <p:cNvSpPr>
            <a:spLocks noGrp="1"/>
          </p:cNvSpPr>
          <p:nvPr>
            <p:ph idx="1"/>
          </p:nvPr>
        </p:nvSpPr>
        <p:spPr>
          <a:xfrm>
            <a:off x="838200" y="1219200"/>
            <a:ext cx="10515600" cy="4957763"/>
          </a:xfrm>
        </p:spPr>
        <p:txBody>
          <a:bodyPr/>
          <a:lstStyle/>
          <a:p>
            <a:r>
              <a:rPr lang="en-US" b="0" i="0" dirty="0">
                <a:effectLst/>
                <a:latin typeface="Google Sans"/>
              </a:rPr>
              <a:t>While Bellman-Ford can detect negative weight cycles, this is also a disadvantage as it means the algorithm will not find a true shortest path if such a cycle exists in the graph. </a:t>
            </a:r>
          </a:p>
          <a:p>
            <a:r>
              <a:rPr lang="en-US" b="0" i="0" dirty="0">
                <a:effectLst/>
                <a:latin typeface="Google Sans"/>
              </a:rPr>
              <a:t>If the graph has no negative edge weights, using Bellman-Ford is less efficient compared to Dijkstra's algorithm which is specifically designed for such scenario</a:t>
            </a:r>
            <a:r>
              <a:rPr lang="en-US" dirty="0">
                <a:latin typeface="Google Sans"/>
              </a:rPr>
              <a:t>s</a:t>
            </a:r>
            <a:endParaRPr lang="en-IN" dirty="0"/>
          </a:p>
        </p:txBody>
      </p:sp>
    </p:spTree>
    <p:extLst>
      <p:ext uri="{BB962C8B-B14F-4D97-AF65-F5344CB8AC3E}">
        <p14:creationId xmlns:p14="http://schemas.microsoft.com/office/powerpoint/2010/main" val="42090492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F537-F77C-1F70-81A0-1F27598CA9A6}"/>
              </a:ext>
            </a:extLst>
          </p:cNvPr>
          <p:cNvSpPr>
            <a:spLocks noGrp="1"/>
          </p:cNvSpPr>
          <p:nvPr>
            <p:ph type="title"/>
          </p:nvPr>
        </p:nvSpPr>
        <p:spPr>
          <a:xfrm>
            <a:off x="769374" y="99654"/>
            <a:ext cx="10515600" cy="1325563"/>
          </a:xfrm>
        </p:spPr>
        <p:txBody>
          <a:bodyPr/>
          <a:lstStyle/>
          <a:p>
            <a:r>
              <a:rPr lang="en-IN" b="1" dirty="0"/>
              <a:t>Code</a:t>
            </a:r>
          </a:p>
        </p:txBody>
      </p:sp>
      <p:sp>
        <p:nvSpPr>
          <p:cNvPr id="3" name="Content Placeholder 2">
            <a:extLst>
              <a:ext uri="{FF2B5EF4-FFF2-40B4-BE49-F238E27FC236}">
                <a16:creationId xmlns:a16="http://schemas.microsoft.com/office/drawing/2014/main" id="{5BDF5CA9-8664-490C-5E2A-21BEEC584553}"/>
              </a:ext>
            </a:extLst>
          </p:cNvPr>
          <p:cNvSpPr>
            <a:spLocks noGrp="1"/>
          </p:cNvSpPr>
          <p:nvPr>
            <p:ph idx="1"/>
          </p:nvPr>
        </p:nvSpPr>
        <p:spPr>
          <a:xfrm>
            <a:off x="769374" y="1425217"/>
            <a:ext cx="10515600" cy="4997092"/>
          </a:xfrm>
        </p:spPr>
        <p:txBody>
          <a:bodyPr>
            <a:normAutofit/>
          </a:bodyPr>
          <a:lstStyle/>
          <a:p>
            <a:pPr marR="0" indent="-457200">
              <a:buFont typeface="+mj-lt"/>
              <a:buAutoNum type="arabicPeriod"/>
            </a:pP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a:t>
            </a:r>
            <a:r>
              <a:rPr lang="en-IN" sz="2500" b="1" dirty="0" err="1">
                <a:solidFill>
                  <a:srgbClr val="000000"/>
                </a:solidFill>
                <a:effectLst/>
                <a:latin typeface="Courier New" panose="02070309020205020404" pitchFamily="49" charset="0"/>
              </a:rPr>
              <a:t>Bellmans_Algorithm</a:t>
            </a:r>
            <a:r>
              <a:rPr lang="en-IN" sz="2500" b="1" dirty="0">
                <a:solidFill>
                  <a:srgbClr val="000000"/>
                </a:solidFill>
                <a:effectLst/>
                <a:latin typeface="Courier New" panose="02070309020205020404" pitchFamily="49" charset="0"/>
              </a:rPr>
              <a:t> {</a:t>
            </a:r>
          </a:p>
          <a:p>
            <a:pPr marR="0" indent="-457200">
              <a:buFont typeface="+mj-lt"/>
              <a:buAutoNum type="arabicPeriod"/>
            </a:pPr>
            <a:r>
              <a:rPr lang="en-IN" sz="2500" b="1" dirty="0">
                <a:solidFill>
                  <a:srgbClr val="7F0055"/>
                </a:solidFill>
                <a:effectLst/>
                <a:latin typeface="Courier New" panose="02070309020205020404" pitchFamily="49" charset="0"/>
              </a:rPr>
              <a:t>static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class</a:t>
            </a:r>
            <a:r>
              <a:rPr lang="en-IN" sz="2500" b="1" dirty="0">
                <a:solidFill>
                  <a:srgbClr val="000000"/>
                </a:solidFill>
                <a:effectLst/>
                <a:latin typeface="Courier New" panose="02070309020205020404" pitchFamily="49" charset="0"/>
              </a:rPr>
              <a:t> Edge {</a:t>
            </a:r>
          </a:p>
          <a:p>
            <a:pPr marR="0" indent="-457200">
              <a:buFont typeface="+mj-lt"/>
              <a:buAutoNum type="arabicPeriod"/>
            </a:pP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0000C0"/>
                </a:solidFill>
                <a:effectLst/>
                <a:latin typeface="Courier New" panose="02070309020205020404" pitchFamily="49" charset="0"/>
              </a:rPr>
              <a:t>src</a:t>
            </a:r>
            <a:r>
              <a:rPr lang="en-IN" sz="2500" b="1" dirty="0">
                <a:solidFill>
                  <a:srgbClr val="000000"/>
                </a:solidFill>
                <a:effectLst/>
                <a:latin typeface="Courier New" panose="02070309020205020404" pitchFamily="49" charset="0"/>
              </a:rPr>
              <a:t>, </a:t>
            </a:r>
            <a:r>
              <a:rPr lang="en-IN" sz="2500" b="1" dirty="0" err="1">
                <a:solidFill>
                  <a:srgbClr val="0000C0"/>
                </a:solidFill>
                <a:effectLst/>
                <a:latin typeface="Courier New" panose="02070309020205020404" pitchFamily="49" charset="0"/>
              </a:rPr>
              <a:t>dest</a:t>
            </a:r>
            <a:r>
              <a:rPr lang="en-IN" sz="2500" b="1" dirty="0">
                <a:solidFill>
                  <a:srgbClr val="000000"/>
                </a:solidFill>
                <a:effectLst/>
                <a:latin typeface="Courier New" panose="02070309020205020404" pitchFamily="49" charset="0"/>
              </a:rPr>
              <a:t>, </a:t>
            </a:r>
            <a:r>
              <a:rPr lang="en-IN" sz="2500" b="1" dirty="0">
                <a:solidFill>
                  <a:srgbClr val="0000C0"/>
                </a:solidFill>
                <a:effectLst/>
                <a:latin typeface="Courier New" panose="02070309020205020404" pitchFamily="49" charset="0"/>
              </a:rPr>
              <a:t>weight</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000000"/>
                </a:solidFill>
                <a:effectLst/>
                <a:latin typeface="Courier New" panose="02070309020205020404" pitchFamily="49" charset="0"/>
              </a:rPr>
              <a:t>Edge(</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src</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err="1">
                <a:solidFill>
                  <a:srgbClr val="6A3E3E"/>
                </a:solidFill>
                <a:effectLst/>
                <a:latin typeface="Courier New" panose="02070309020205020404" pitchFamily="49" charset="0"/>
              </a:rPr>
              <a:t>dest</a:t>
            </a:r>
            <a:r>
              <a:rPr lang="en-IN" sz="2500" b="1" dirty="0">
                <a:solidFill>
                  <a:srgbClr val="000000"/>
                </a:solidFill>
                <a:effectLst/>
                <a:latin typeface="Courier New" panose="02070309020205020404" pitchFamily="49" charset="0"/>
              </a:rPr>
              <a:t>, </a:t>
            </a:r>
            <a:r>
              <a:rPr lang="en-IN" sz="2500" b="1" dirty="0">
                <a:solidFill>
                  <a:srgbClr val="7F0055"/>
                </a:solidFill>
                <a:effectLst/>
                <a:latin typeface="Courier New" panose="02070309020205020404" pitchFamily="49" charset="0"/>
              </a:rPr>
              <a:t>int</a:t>
            </a:r>
            <a:r>
              <a:rPr lang="en-IN" sz="2500" b="1" dirty="0">
                <a:solidFill>
                  <a:srgbClr val="000000"/>
                </a:solidFill>
                <a:effectLst/>
                <a:latin typeface="Courier New" panose="02070309020205020404" pitchFamily="49" charset="0"/>
              </a:rPr>
              <a:t> </a:t>
            </a:r>
            <a:r>
              <a:rPr lang="en-IN" sz="2500" b="1" dirty="0">
                <a:solidFill>
                  <a:srgbClr val="6A3E3E"/>
                </a:solidFill>
                <a:effectLst/>
                <a:latin typeface="Courier New" panose="02070309020205020404" pitchFamily="49" charset="0"/>
              </a:rPr>
              <a:t>weight</a:t>
            </a:r>
            <a:r>
              <a:rPr lang="en-IN" sz="2500" b="1" dirty="0">
                <a:solidFill>
                  <a:srgbClr val="000000"/>
                </a:solidFill>
                <a:effectLst/>
                <a:latin typeface="Courier New" panose="02070309020205020404" pitchFamily="49" charset="0"/>
              </a:rPr>
              <a:t>) {</a:t>
            </a:r>
          </a:p>
          <a:p>
            <a:pPr marR="0" indent="-457200">
              <a:buFont typeface="+mj-lt"/>
              <a:buAutoNum type="arabicPeriod"/>
            </a:pPr>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src</a:t>
            </a:r>
            <a:r>
              <a:rPr lang="en-IN" sz="2500" b="1" dirty="0">
                <a:solidFill>
                  <a:srgbClr val="000000"/>
                </a:solidFill>
                <a:effectLst/>
                <a:latin typeface="Courier New" panose="02070309020205020404" pitchFamily="49" charset="0"/>
              </a:rPr>
              <a:t> = </a:t>
            </a:r>
            <a:r>
              <a:rPr lang="en-IN" sz="2500" b="1" dirty="0" err="1">
                <a:solidFill>
                  <a:srgbClr val="6A3E3E"/>
                </a:solidFill>
                <a:effectLst/>
                <a:latin typeface="Courier New" panose="02070309020205020404" pitchFamily="49" charset="0"/>
              </a:rPr>
              <a:t>src</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dest</a:t>
            </a:r>
            <a:r>
              <a:rPr lang="en-IN" sz="2500" b="1" dirty="0">
                <a:solidFill>
                  <a:srgbClr val="000000"/>
                </a:solidFill>
                <a:effectLst/>
                <a:latin typeface="Courier New" panose="02070309020205020404" pitchFamily="49" charset="0"/>
              </a:rPr>
              <a:t> = </a:t>
            </a:r>
            <a:r>
              <a:rPr lang="en-IN" sz="2500" b="1" dirty="0" err="1">
                <a:solidFill>
                  <a:srgbClr val="6A3E3E"/>
                </a:solidFill>
                <a:effectLst/>
                <a:latin typeface="Courier New" panose="02070309020205020404" pitchFamily="49" charset="0"/>
              </a:rPr>
              <a:t>dest</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err="1">
                <a:solidFill>
                  <a:srgbClr val="7F0055"/>
                </a:solidFill>
                <a:effectLst/>
                <a:latin typeface="Courier New" panose="02070309020205020404" pitchFamily="49" charset="0"/>
              </a:rPr>
              <a:t>this</a:t>
            </a:r>
            <a:r>
              <a:rPr lang="en-IN" sz="2500" b="1" dirty="0" err="1">
                <a:solidFill>
                  <a:srgbClr val="000000"/>
                </a:solidFill>
                <a:effectLst/>
                <a:latin typeface="Courier New" panose="02070309020205020404" pitchFamily="49" charset="0"/>
              </a:rPr>
              <a:t>.</a:t>
            </a:r>
            <a:r>
              <a:rPr lang="en-IN" sz="2500" b="1" dirty="0" err="1">
                <a:solidFill>
                  <a:srgbClr val="0000C0"/>
                </a:solidFill>
                <a:effectLst/>
                <a:latin typeface="Courier New" panose="02070309020205020404" pitchFamily="49" charset="0"/>
              </a:rPr>
              <a:t>weight</a:t>
            </a:r>
            <a:r>
              <a:rPr lang="en-IN" sz="2500" b="1" dirty="0">
                <a:solidFill>
                  <a:srgbClr val="000000"/>
                </a:solidFill>
                <a:effectLst/>
                <a:latin typeface="Courier New" panose="02070309020205020404" pitchFamily="49" charset="0"/>
              </a:rPr>
              <a:t> = </a:t>
            </a:r>
            <a:r>
              <a:rPr lang="en-IN" sz="2500" b="1" dirty="0">
                <a:solidFill>
                  <a:srgbClr val="6A3E3E"/>
                </a:solidFill>
                <a:effectLst/>
                <a:latin typeface="Courier New" panose="02070309020205020404" pitchFamily="49" charset="0"/>
              </a:rPr>
              <a:t>weight</a:t>
            </a: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000000"/>
                </a:solidFill>
                <a:effectLst/>
                <a:latin typeface="Courier New" panose="02070309020205020404" pitchFamily="49" charset="0"/>
              </a:rPr>
              <a:t>}</a:t>
            </a:r>
          </a:p>
          <a:p>
            <a:pPr marR="0" indent="-457200">
              <a:buFont typeface="+mj-lt"/>
              <a:buAutoNum type="arabicPeriod"/>
            </a:pPr>
            <a:r>
              <a:rPr lang="en-IN" sz="2500" b="1" dirty="0">
                <a:solidFill>
                  <a:srgbClr val="000000"/>
                </a:solidFill>
                <a:effectLst/>
                <a:latin typeface="Courier New" panose="02070309020205020404" pitchFamily="49" charset="0"/>
              </a:rPr>
              <a:t>}</a:t>
            </a:r>
          </a:p>
          <a:p>
            <a:pPr marL="457200" indent="-457200">
              <a:buFont typeface="+mj-lt"/>
              <a:buAutoNum type="arabicPeriod"/>
            </a:pPr>
            <a:endParaRPr lang="en-IN" sz="2500" b="1" dirty="0"/>
          </a:p>
        </p:txBody>
      </p:sp>
    </p:spTree>
    <p:extLst>
      <p:ext uri="{BB962C8B-B14F-4D97-AF65-F5344CB8AC3E}">
        <p14:creationId xmlns:p14="http://schemas.microsoft.com/office/powerpoint/2010/main" val="21586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5C59A-BF03-67E2-A83C-1145FCFE54CD}"/>
              </a:ext>
            </a:extLst>
          </p:cNvPr>
          <p:cNvSpPr>
            <a:spLocks noGrp="1"/>
          </p:cNvSpPr>
          <p:nvPr>
            <p:ph idx="1"/>
          </p:nvPr>
        </p:nvSpPr>
        <p:spPr>
          <a:xfrm>
            <a:off x="88490" y="226142"/>
            <a:ext cx="11265310" cy="5950821"/>
          </a:xfrm>
        </p:spPr>
        <p:txBody>
          <a:bodyPr>
            <a:normAutofit/>
          </a:bodyPr>
          <a:lstStyle/>
          <a:p>
            <a:pPr marL="114300" marR="0" indent="-342900">
              <a:buFont typeface="+mj-lt"/>
              <a:buAutoNum type="arabicPeriod" startAt="10"/>
            </a:pPr>
            <a:r>
              <a:rPr lang="en-IN" sz="2400" b="1" dirty="0">
                <a:solidFill>
                  <a:srgbClr val="7F0055"/>
                </a:solidFill>
                <a:effectLst/>
                <a:latin typeface="Courier New" panose="02070309020205020404" pitchFamily="49" charset="0"/>
              </a:rPr>
              <a:t>public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static</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void</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bellmanFord</a:t>
            </a:r>
            <a:r>
              <a:rPr lang="en-IN" sz="2400" b="1" dirty="0">
                <a:solidFill>
                  <a:srgbClr val="000000"/>
                </a:solidFill>
                <a:effectLst/>
                <a:latin typeface="Courier New" panose="02070309020205020404" pitchFamily="49" charset="0"/>
              </a:rPr>
              <a:t>(</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a:solidFill>
                  <a:srgbClr val="6A3E3E"/>
                </a:solidFill>
                <a:effectLst/>
                <a:latin typeface="Courier New" panose="02070309020205020404" pitchFamily="49" charset="0"/>
              </a:rPr>
              <a:t>m</a:t>
            </a:r>
            <a:r>
              <a:rPr lang="en-IN" sz="2400" b="1" dirty="0">
                <a:solidFill>
                  <a:srgbClr val="000000"/>
                </a:solidFill>
                <a:effectLst/>
                <a:latin typeface="Courier New" panose="02070309020205020404" pitchFamily="49" charset="0"/>
              </a:rPr>
              <a:t>, List&lt;Edge&gt; </a:t>
            </a:r>
            <a:r>
              <a:rPr lang="en-IN" sz="2400" b="1" dirty="0">
                <a:solidFill>
                  <a:srgbClr val="6A3E3E"/>
                </a:solidFill>
                <a:effectLst/>
                <a:latin typeface="Courier New" panose="02070309020205020404" pitchFamily="49" charset="0"/>
              </a:rPr>
              <a:t>edges</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10"/>
            </a:pP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 = </a:t>
            </a:r>
            <a:r>
              <a:rPr lang="en-IN" sz="2400" b="1" dirty="0">
                <a:solidFill>
                  <a:srgbClr val="7F0055"/>
                </a:solidFill>
                <a:effectLst/>
                <a:latin typeface="Courier New" panose="02070309020205020404" pitchFamily="49" charset="0"/>
              </a:rPr>
              <a:t>new</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a:t>
            </a:r>
          </a:p>
          <a:p>
            <a:pPr marL="114300" marR="0" indent="-342900">
              <a:buFont typeface="+mj-lt"/>
              <a:buAutoNum type="arabicPeriod" startAt="10"/>
            </a:pPr>
            <a:r>
              <a:rPr lang="en-IN" sz="2400" b="1" dirty="0" err="1">
                <a:solidFill>
                  <a:srgbClr val="000000"/>
                </a:solidFill>
                <a:effectLst/>
                <a:latin typeface="Courier New" panose="02070309020205020404" pitchFamily="49" charset="0"/>
              </a:rPr>
              <a:t>Arrays.</a:t>
            </a:r>
            <a:r>
              <a:rPr lang="en-IN" sz="2400" b="1" i="1" dirty="0" err="1">
                <a:solidFill>
                  <a:srgbClr val="000000"/>
                </a:solidFill>
                <a:effectLst/>
                <a:latin typeface="Courier New" panose="02070309020205020404" pitchFamily="49" charset="0"/>
              </a:rPr>
              <a:t>fill</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 </a:t>
            </a:r>
            <a:r>
              <a:rPr lang="en-IN" sz="2400" b="1" dirty="0" err="1">
                <a:solidFill>
                  <a:srgbClr val="000000"/>
                </a:solidFill>
                <a:effectLst/>
                <a:latin typeface="Courier New" panose="02070309020205020404" pitchFamily="49" charset="0"/>
              </a:rPr>
              <a:t>Integer.</a:t>
            </a:r>
            <a:r>
              <a:rPr lang="en-IN" sz="2400" b="1" i="1" dirty="0" err="1">
                <a:solidFill>
                  <a:srgbClr val="0000C0"/>
                </a:solidFill>
                <a:effectLst/>
                <a:latin typeface="Courier New" panose="02070309020205020404" pitchFamily="49" charset="0"/>
              </a:rPr>
              <a:t>MAX_VALUE</a:t>
            </a:r>
            <a:r>
              <a:rPr lang="en-IN" sz="2400" b="1" dirty="0">
                <a:solidFill>
                  <a:srgbClr val="000000"/>
                </a:solidFill>
                <a:effectLst/>
                <a:latin typeface="Courier New" panose="02070309020205020404" pitchFamily="49" charset="0"/>
              </a:rPr>
              <a:t>);</a:t>
            </a:r>
          </a:p>
          <a:p>
            <a:pPr marL="114300" marR="0" indent="-342900">
              <a:buFont typeface="+mj-lt"/>
              <a:buAutoNum type="arabicPeriod" startAt="10"/>
            </a:pP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 0; </a:t>
            </a:r>
          </a:p>
          <a:p>
            <a:pPr marL="114300" marR="0" indent="-342900">
              <a:buFont typeface="+mj-lt"/>
              <a:buAutoNum type="arabicPeriod" startAt="10"/>
            </a:pPr>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0;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&lt;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- 1;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10"/>
            </a:pPr>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(Edge </a:t>
            </a:r>
            <a:r>
              <a:rPr lang="en-IN" sz="2400" b="1" dirty="0" err="1">
                <a:solidFill>
                  <a:srgbClr val="6A3E3E"/>
                </a:solidFill>
                <a:effectLst/>
                <a:latin typeface="Courier New" panose="02070309020205020404" pitchFamily="49" charset="0"/>
              </a:rPr>
              <a:t>edge</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edges</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10"/>
            </a:pPr>
            <a:r>
              <a:rPr lang="en-IN" sz="2400" b="1" dirty="0">
                <a:solidFill>
                  <a:srgbClr val="7F0055"/>
                </a:solidFill>
                <a:effectLst/>
                <a:latin typeface="Courier New" panose="02070309020205020404" pitchFamily="49" charset="0"/>
              </a:rPr>
              <a:t>if</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 </a:t>
            </a:r>
            <a:r>
              <a:rPr lang="en-IN" sz="2400" b="1" dirty="0" err="1">
                <a:solidFill>
                  <a:srgbClr val="000000"/>
                </a:solidFill>
                <a:effectLst/>
                <a:latin typeface="Courier New" panose="02070309020205020404" pitchFamily="49" charset="0"/>
              </a:rPr>
              <a:t>Integer.</a:t>
            </a:r>
            <a:r>
              <a:rPr lang="en-IN" sz="2400" b="1" i="1" dirty="0" err="1">
                <a:solidFill>
                  <a:srgbClr val="0000C0"/>
                </a:solidFill>
                <a:effectLst/>
                <a:latin typeface="Courier New" panose="02070309020205020404" pitchFamily="49" charset="0"/>
              </a:rPr>
              <a:t>MAX_VALUE</a:t>
            </a:r>
            <a:r>
              <a:rPr lang="en-IN" sz="2400" b="1" dirty="0">
                <a:solidFill>
                  <a:srgbClr val="000000"/>
                </a:solidFill>
                <a:effectLst/>
                <a:latin typeface="Courier New" panose="02070309020205020404" pitchFamily="49" charset="0"/>
              </a:rPr>
              <a:t> &amp;&amp;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weight</a:t>
            </a:r>
            <a:r>
              <a:rPr lang="en-IN" sz="2400" b="1" dirty="0">
                <a:solidFill>
                  <a:srgbClr val="000000"/>
                </a:solidFill>
                <a:effectLst/>
                <a:latin typeface="Courier New" panose="02070309020205020404" pitchFamily="49" charset="0"/>
              </a:rPr>
              <a:t> &lt;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dest</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10"/>
            </a:pP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dest</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weight</a:t>
            </a:r>
            <a:r>
              <a:rPr lang="en-IN" sz="2400" b="1" dirty="0">
                <a:solidFill>
                  <a:srgbClr val="000000"/>
                </a:solidFill>
                <a:effectLst/>
                <a:latin typeface="Courier New" panose="02070309020205020404" pitchFamily="49" charset="0"/>
              </a:rPr>
              <a:t>;</a:t>
            </a:r>
          </a:p>
          <a:p>
            <a:pPr marL="114300" marR="0" indent="-342900">
              <a:buFont typeface="+mj-lt"/>
              <a:buAutoNum type="arabicPeriod" startAt="10"/>
            </a:pPr>
            <a:r>
              <a:rPr lang="en-IN" sz="2400" b="1" dirty="0">
                <a:solidFill>
                  <a:srgbClr val="000000"/>
                </a:solidFill>
                <a:effectLst/>
                <a:latin typeface="Courier New" panose="02070309020205020404" pitchFamily="49" charset="0"/>
              </a:rPr>
              <a:t>}</a:t>
            </a:r>
          </a:p>
          <a:p>
            <a:pPr marL="114300" marR="0" indent="-342900">
              <a:buFont typeface="+mj-lt"/>
              <a:buAutoNum type="arabicPeriod" startAt="10"/>
            </a:pPr>
            <a:r>
              <a:rPr lang="en-IN" sz="2400" b="1" dirty="0">
                <a:solidFill>
                  <a:srgbClr val="000000"/>
                </a:solidFill>
                <a:effectLst/>
                <a:latin typeface="Courier New" panose="02070309020205020404" pitchFamily="49" charset="0"/>
              </a:rPr>
              <a:t>}</a:t>
            </a:r>
          </a:p>
          <a:p>
            <a:pPr marL="114300" marR="0" indent="-342900">
              <a:buFont typeface="+mj-lt"/>
              <a:buAutoNum type="arabicPeriod" startAt="10"/>
            </a:pPr>
            <a:r>
              <a:rPr lang="en-IN" sz="2400" b="1" dirty="0">
                <a:solidFill>
                  <a:srgbClr val="000000"/>
                </a:solidFill>
                <a:effectLst/>
                <a:latin typeface="Courier New" panose="02070309020205020404" pitchFamily="49" charset="0"/>
              </a:rPr>
              <a:t>}</a:t>
            </a:r>
          </a:p>
          <a:p>
            <a:pPr marL="514350" indent="-514350">
              <a:buFont typeface="+mj-lt"/>
              <a:buAutoNum type="arabicPeriod" startAt="10"/>
            </a:pPr>
            <a:endParaRPr lang="en-IN" sz="2400" b="1" dirty="0"/>
          </a:p>
        </p:txBody>
      </p:sp>
    </p:spTree>
    <p:extLst>
      <p:ext uri="{BB962C8B-B14F-4D97-AF65-F5344CB8AC3E}">
        <p14:creationId xmlns:p14="http://schemas.microsoft.com/office/powerpoint/2010/main" val="365307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58429-A86D-D64F-CB1E-8DA9C6FEB3D0}"/>
              </a:ext>
            </a:extLst>
          </p:cNvPr>
          <p:cNvSpPr>
            <a:spLocks noGrp="1"/>
          </p:cNvSpPr>
          <p:nvPr>
            <p:ph idx="1"/>
          </p:nvPr>
        </p:nvSpPr>
        <p:spPr>
          <a:xfrm>
            <a:off x="147484" y="452284"/>
            <a:ext cx="11206316" cy="5724679"/>
          </a:xfrm>
        </p:spPr>
        <p:txBody>
          <a:bodyPr>
            <a:noAutofit/>
          </a:bodyPr>
          <a:lstStyle/>
          <a:p>
            <a:pPr marL="114300" marR="0" indent="-342900">
              <a:buFont typeface="+mj-lt"/>
              <a:buAutoNum type="arabicPeriod" startAt="21"/>
            </a:pPr>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(Edge </a:t>
            </a:r>
            <a:r>
              <a:rPr lang="en-IN" sz="2400" b="1" dirty="0" err="1">
                <a:solidFill>
                  <a:srgbClr val="6A3E3E"/>
                </a:solidFill>
                <a:effectLst/>
                <a:latin typeface="Courier New" panose="02070309020205020404" pitchFamily="49" charset="0"/>
              </a:rPr>
              <a:t>edge</a:t>
            </a:r>
            <a:r>
              <a:rPr lang="en-IN" sz="2400" b="1" dirty="0">
                <a:solidFill>
                  <a:srgbClr val="000000"/>
                </a:solidFill>
                <a:effectLst/>
                <a:latin typeface="Courier New" panose="02070309020205020404" pitchFamily="49" charset="0"/>
              </a:rPr>
              <a:t> : </a:t>
            </a:r>
            <a:r>
              <a:rPr lang="en-IN" sz="2400" b="1" dirty="0">
                <a:solidFill>
                  <a:srgbClr val="6A3E3E"/>
                </a:solidFill>
                <a:effectLst/>
                <a:latin typeface="Courier New" panose="02070309020205020404" pitchFamily="49" charset="0"/>
              </a:rPr>
              <a:t>edges</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21"/>
            </a:pPr>
            <a:r>
              <a:rPr lang="en-IN" sz="2400" b="1" dirty="0">
                <a:solidFill>
                  <a:srgbClr val="7F0055"/>
                </a:solidFill>
                <a:effectLst/>
                <a:latin typeface="Courier New" panose="02070309020205020404" pitchFamily="49" charset="0"/>
              </a:rPr>
              <a:t>if</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 </a:t>
            </a:r>
            <a:r>
              <a:rPr lang="en-IN" sz="2400" b="1" dirty="0" err="1">
                <a:solidFill>
                  <a:srgbClr val="000000"/>
                </a:solidFill>
                <a:effectLst/>
                <a:latin typeface="Courier New" panose="02070309020205020404" pitchFamily="49" charset="0"/>
              </a:rPr>
              <a:t>Integer.</a:t>
            </a:r>
            <a:r>
              <a:rPr lang="en-IN" sz="2400" b="1" i="1" dirty="0" err="1">
                <a:solidFill>
                  <a:srgbClr val="0000C0"/>
                </a:solidFill>
                <a:effectLst/>
                <a:latin typeface="Courier New" panose="02070309020205020404" pitchFamily="49" charset="0"/>
              </a:rPr>
              <a:t>MAX_VALUE</a:t>
            </a:r>
            <a:r>
              <a:rPr lang="en-IN" sz="2400" b="1" dirty="0">
                <a:solidFill>
                  <a:srgbClr val="000000"/>
                </a:solidFill>
                <a:effectLst/>
                <a:latin typeface="Courier New" panose="02070309020205020404" pitchFamily="49" charset="0"/>
              </a:rPr>
              <a:t> &amp;&amp;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src</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weight</a:t>
            </a:r>
            <a:r>
              <a:rPr lang="en-IN" sz="2400" b="1" dirty="0">
                <a:solidFill>
                  <a:srgbClr val="000000"/>
                </a:solidFill>
                <a:effectLst/>
                <a:latin typeface="Courier New" panose="02070309020205020404" pitchFamily="49" charset="0"/>
              </a:rPr>
              <a:t> &lt;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edge</a:t>
            </a:r>
            <a:r>
              <a:rPr lang="en-IN" sz="2400" b="1" dirty="0" err="1">
                <a:solidFill>
                  <a:srgbClr val="000000"/>
                </a:solidFill>
                <a:effectLst/>
                <a:latin typeface="Courier New" panose="02070309020205020404" pitchFamily="49" charset="0"/>
              </a:rPr>
              <a:t>.</a:t>
            </a:r>
            <a:r>
              <a:rPr lang="en-IN" sz="2400" b="1" dirty="0" err="1">
                <a:solidFill>
                  <a:srgbClr val="0000C0"/>
                </a:solidFill>
                <a:effectLst/>
                <a:latin typeface="Courier New" panose="02070309020205020404" pitchFamily="49" charset="0"/>
              </a:rPr>
              <a:t>dest</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21"/>
            </a:pPr>
            <a:r>
              <a:rPr lang="en-IN" sz="2400" b="1" dirty="0" err="1">
                <a:solidFill>
                  <a:srgbClr val="000000"/>
                </a:solidFill>
                <a:effectLst/>
                <a:latin typeface="Courier New" panose="02070309020205020404" pitchFamily="49" charset="0"/>
              </a:rPr>
              <a:t>System.</a:t>
            </a:r>
            <a:r>
              <a:rPr lang="en-IN" sz="2400" b="1" i="1" dirty="0" err="1">
                <a:solidFill>
                  <a:srgbClr val="0000C0"/>
                </a:solidFill>
                <a:effectLst/>
                <a:latin typeface="Courier New" panose="02070309020205020404" pitchFamily="49" charset="0"/>
              </a:rPr>
              <a:t>out</a:t>
            </a:r>
            <a:r>
              <a:rPr lang="en-IN" sz="2400" b="1" dirty="0" err="1">
                <a:solidFill>
                  <a:srgbClr val="000000"/>
                </a:solidFill>
                <a:effectLst/>
                <a:latin typeface="Courier New" panose="02070309020205020404" pitchFamily="49" charset="0"/>
              </a:rPr>
              <a:t>.println</a:t>
            </a:r>
            <a:r>
              <a:rPr lang="en-IN" sz="2400" b="1" dirty="0">
                <a:solidFill>
                  <a:srgbClr val="000000"/>
                </a:solidFill>
                <a:effectLst/>
                <a:latin typeface="Courier New" panose="02070309020205020404" pitchFamily="49" charset="0"/>
              </a:rPr>
              <a:t>(</a:t>
            </a:r>
            <a:r>
              <a:rPr lang="en-IN" sz="2400" b="1" dirty="0">
                <a:solidFill>
                  <a:srgbClr val="2A00FF"/>
                </a:solidFill>
                <a:effectLst/>
                <a:latin typeface="Courier New" panose="02070309020205020404" pitchFamily="49" charset="0"/>
              </a:rPr>
              <a:t>"-1"</a:t>
            </a:r>
            <a:r>
              <a:rPr lang="en-IN" sz="2400" b="1" dirty="0">
                <a:solidFill>
                  <a:srgbClr val="000000"/>
                </a:solidFill>
                <a:effectLst/>
                <a:latin typeface="Courier New" panose="02070309020205020404" pitchFamily="49" charset="0"/>
              </a:rPr>
              <a:t>); </a:t>
            </a:r>
            <a:r>
              <a:rPr lang="en-IN" sz="2400" b="1" dirty="0">
                <a:solidFill>
                  <a:srgbClr val="3F7F5F"/>
                </a:solidFill>
                <a:effectLst/>
                <a:latin typeface="Courier New" panose="02070309020205020404" pitchFamily="49" charset="0"/>
              </a:rPr>
              <a:t>// Negative cycle detected</a:t>
            </a:r>
            <a:endParaRPr lang="en-IN" sz="2400" b="1" dirty="0">
              <a:solidFill>
                <a:srgbClr val="000000"/>
              </a:solidFill>
              <a:effectLst/>
              <a:latin typeface="Courier New" panose="02070309020205020404" pitchFamily="49" charset="0"/>
            </a:endParaRPr>
          </a:p>
          <a:p>
            <a:pPr marL="114300" marR="0" indent="-342900">
              <a:buFont typeface="+mj-lt"/>
              <a:buAutoNum type="arabicPeriod" startAt="21"/>
            </a:pPr>
            <a:r>
              <a:rPr lang="en-IN" sz="2400" b="1" dirty="0">
                <a:solidFill>
                  <a:srgbClr val="7F0055"/>
                </a:solidFill>
                <a:effectLst/>
                <a:latin typeface="Courier New" panose="02070309020205020404" pitchFamily="49" charset="0"/>
              </a:rPr>
              <a:t>return</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1"/>
            </a:pPr>
            <a:r>
              <a:rPr lang="en-IN" sz="2400" b="1" dirty="0">
                <a:solidFill>
                  <a:srgbClr val="000000"/>
                </a:solidFill>
                <a:effectLst/>
                <a:latin typeface="Courier New" panose="02070309020205020404" pitchFamily="49" charset="0"/>
              </a:rPr>
              <a:t>}</a:t>
            </a:r>
          </a:p>
          <a:p>
            <a:pPr marL="114300" marR="0" indent="-342900">
              <a:buFont typeface="+mj-lt"/>
              <a:buAutoNum type="arabicPeriod" startAt="21"/>
            </a:pPr>
            <a:r>
              <a:rPr lang="en-IN" sz="2400" b="1" dirty="0">
                <a:solidFill>
                  <a:srgbClr val="000000"/>
                </a:solidFill>
                <a:effectLst/>
                <a:latin typeface="Courier New" panose="02070309020205020404" pitchFamily="49" charset="0"/>
              </a:rPr>
              <a:t>}</a:t>
            </a:r>
          </a:p>
          <a:p>
            <a:pPr marL="114300" marR="0" indent="-342900">
              <a:buFont typeface="+mj-lt"/>
              <a:buAutoNum type="arabicPeriod" startAt="21"/>
            </a:pPr>
            <a:endParaRPr lang="en-IN" sz="2400" b="1" dirty="0">
              <a:solidFill>
                <a:srgbClr val="000000"/>
              </a:solidFill>
              <a:latin typeface="Courier New" panose="02070309020205020404" pitchFamily="49" charset="0"/>
            </a:endParaRPr>
          </a:p>
          <a:p>
            <a:pPr marL="114300" marR="0" indent="-342900">
              <a:buFont typeface="+mj-lt"/>
              <a:buAutoNum type="arabicPeriod" startAt="21"/>
            </a:pP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for</a:t>
            </a:r>
            <a:r>
              <a:rPr lang="en-IN" sz="2400" b="1" dirty="0">
                <a:solidFill>
                  <a:srgbClr val="000000"/>
                </a:solidFill>
                <a:effectLst/>
                <a:latin typeface="Courier New" panose="02070309020205020404" pitchFamily="49" charset="0"/>
              </a:rPr>
              <a:t> (</a:t>
            </a:r>
            <a:r>
              <a:rPr lang="en-IN" sz="2400" b="1" dirty="0">
                <a:solidFill>
                  <a:srgbClr val="7F0055"/>
                </a:solidFill>
                <a:effectLst/>
                <a:latin typeface="Courier New" panose="02070309020205020404" pitchFamily="49" charset="0"/>
              </a:rPr>
              <a:t>int</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0;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&lt; </a:t>
            </a:r>
            <a:r>
              <a:rPr lang="en-IN" sz="2400" b="1" dirty="0">
                <a:solidFill>
                  <a:srgbClr val="6A3E3E"/>
                </a:solidFill>
                <a:effectLst/>
                <a:latin typeface="Courier New" panose="02070309020205020404" pitchFamily="49" charset="0"/>
              </a:rPr>
              <a:t>n</a:t>
            </a:r>
            <a:r>
              <a:rPr lang="en-IN" sz="2400" b="1" dirty="0">
                <a:solidFill>
                  <a:srgbClr val="000000"/>
                </a:solidFill>
                <a:effectLst/>
                <a:latin typeface="Courier New" panose="02070309020205020404" pitchFamily="49" charset="0"/>
              </a:rPr>
              <a:t>; </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a:t>
            </a:r>
          </a:p>
          <a:p>
            <a:pPr marL="114300" marR="0" indent="-342900">
              <a:buFont typeface="+mj-lt"/>
              <a:buAutoNum type="arabicPeriod" startAt="21"/>
            </a:pPr>
            <a:r>
              <a:rPr lang="en-IN" sz="2400" b="1" dirty="0" err="1">
                <a:solidFill>
                  <a:srgbClr val="000000"/>
                </a:solidFill>
                <a:effectLst/>
                <a:latin typeface="Courier New" panose="02070309020205020404" pitchFamily="49" charset="0"/>
              </a:rPr>
              <a:t>System.</a:t>
            </a:r>
            <a:r>
              <a:rPr lang="en-IN" sz="2400" b="1" i="1" dirty="0" err="1">
                <a:solidFill>
                  <a:srgbClr val="0000C0"/>
                </a:solidFill>
                <a:effectLst/>
                <a:latin typeface="Courier New" panose="02070309020205020404" pitchFamily="49" charset="0"/>
              </a:rPr>
              <a:t>out</a:t>
            </a:r>
            <a:r>
              <a:rPr lang="en-IN" sz="2400" b="1" dirty="0" err="1">
                <a:solidFill>
                  <a:srgbClr val="000000"/>
                </a:solidFill>
                <a:effectLst/>
                <a:latin typeface="Courier New" panose="02070309020205020404" pitchFamily="49" charset="0"/>
              </a:rPr>
              <a:t>.print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a:t>
            </a:r>
            <a:r>
              <a:rPr lang="en-IN" sz="2400" b="1" dirty="0" err="1">
                <a:solidFill>
                  <a:srgbClr val="000000"/>
                </a:solidFill>
                <a:effectLst/>
                <a:latin typeface="Courier New" panose="02070309020205020404" pitchFamily="49" charset="0"/>
              </a:rPr>
              <a:t>Integer.</a:t>
            </a:r>
            <a:r>
              <a:rPr lang="en-IN" sz="2400" b="1" i="1" dirty="0" err="1">
                <a:solidFill>
                  <a:srgbClr val="0000C0"/>
                </a:solidFill>
                <a:effectLst/>
                <a:latin typeface="Courier New" panose="02070309020205020404" pitchFamily="49" charset="0"/>
              </a:rPr>
              <a:t>MAX_VALUE</a:t>
            </a:r>
            <a:r>
              <a:rPr lang="en-IN" sz="2400" b="1" dirty="0">
                <a:solidFill>
                  <a:srgbClr val="000000"/>
                </a:solidFill>
                <a:effectLst/>
                <a:latin typeface="Courier New" panose="02070309020205020404" pitchFamily="49" charset="0"/>
              </a:rPr>
              <a:t> ? </a:t>
            </a:r>
            <a:r>
              <a:rPr lang="en-IN" sz="2400" b="1" dirty="0">
                <a:solidFill>
                  <a:srgbClr val="2A00FF"/>
                </a:solidFill>
                <a:effectLst/>
                <a:latin typeface="Courier New" panose="02070309020205020404" pitchFamily="49" charset="0"/>
              </a:rPr>
              <a:t>"-1"</a:t>
            </a:r>
            <a:r>
              <a:rPr lang="en-IN" sz="2400" b="1" dirty="0">
                <a:solidFill>
                  <a:srgbClr val="000000"/>
                </a:solidFill>
                <a:effectLst/>
                <a:latin typeface="Courier New" panose="02070309020205020404" pitchFamily="49" charset="0"/>
              </a:rPr>
              <a:t> : </a:t>
            </a:r>
            <a:r>
              <a:rPr lang="en-IN" sz="2400" b="1" dirty="0" err="1">
                <a:solidFill>
                  <a:srgbClr val="6A3E3E"/>
                </a:solidFill>
                <a:effectLst/>
                <a:latin typeface="Courier New" panose="02070309020205020404" pitchFamily="49" charset="0"/>
              </a:rPr>
              <a:t>dist</a:t>
            </a:r>
            <a:r>
              <a:rPr lang="en-IN" sz="2400" b="1" dirty="0">
                <a:solidFill>
                  <a:srgbClr val="000000"/>
                </a:solidFill>
                <a:effectLst/>
                <a:latin typeface="Courier New" panose="02070309020205020404" pitchFamily="49" charset="0"/>
              </a:rPr>
              <a:t>[</a:t>
            </a:r>
            <a:r>
              <a:rPr lang="en-IN" sz="2400" b="1" dirty="0" err="1">
                <a:solidFill>
                  <a:srgbClr val="6A3E3E"/>
                </a:solidFill>
                <a:effectLst/>
                <a:latin typeface="Courier New" panose="02070309020205020404" pitchFamily="49" charset="0"/>
              </a:rPr>
              <a:t>i</a:t>
            </a:r>
            <a:r>
              <a:rPr lang="en-IN" sz="2400" b="1" dirty="0">
                <a:solidFill>
                  <a:srgbClr val="000000"/>
                </a:solidFill>
                <a:effectLst/>
                <a:latin typeface="Courier New" panose="02070309020205020404" pitchFamily="49" charset="0"/>
              </a:rPr>
              <a:t>]) + </a:t>
            </a:r>
            <a:r>
              <a:rPr lang="en-IN" sz="2400" b="1" dirty="0">
                <a:solidFill>
                  <a:srgbClr val="2A00FF"/>
                </a:solidFill>
                <a:effectLst/>
                <a:latin typeface="Courier New" panose="02070309020205020404" pitchFamily="49" charset="0"/>
              </a:rPr>
              <a:t>" "</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1"/>
            </a:pPr>
            <a:r>
              <a:rPr lang="en-IN" sz="2400" b="1" dirty="0">
                <a:solidFill>
                  <a:srgbClr val="000000"/>
                </a:solidFill>
                <a:effectLst/>
                <a:latin typeface="Courier New" panose="02070309020205020404" pitchFamily="49" charset="0"/>
              </a:rPr>
              <a:t>}</a:t>
            </a:r>
          </a:p>
          <a:p>
            <a:pPr marL="114300" marR="0" indent="-342900">
              <a:buFont typeface="+mj-lt"/>
              <a:buAutoNum type="arabicPeriod" startAt="21"/>
            </a:pPr>
            <a:r>
              <a:rPr lang="en-IN" sz="2400" b="1" dirty="0" err="1">
                <a:solidFill>
                  <a:srgbClr val="000000"/>
                </a:solidFill>
                <a:effectLst/>
                <a:latin typeface="Courier New" panose="02070309020205020404" pitchFamily="49" charset="0"/>
              </a:rPr>
              <a:t>System.</a:t>
            </a:r>
            <a:r>
              <a:rPr lang="en-IN" sz="2400" b="1" i="1" dirty="0" err="1">
                <a:solidFill>
                  <a:srgbClr val="0000C0"/>
                </a:solidFill>
                <a:effectLst/>
                <a:latin typeface="Courier New" panose="02070309020205020404" pitchFamily="49" charset="0"/>
              </a:rPr>
              <a:t>out</a:t>
            </a:r>
            <a:r>
              <a:rPr lang="en-IN" sz="2400" b="1" dirty="0" err="1">
                <a:solidFill>
                  <a:srgbClr val="000000"/>
                </a:solidFill>
                <a:effectLst/>
                <a:latin typeface="Courier New" panose="02070309020205020404" pitchFamily="49" charset="0"/>
              </a:rPr>
              <a:t>.println</a:t>
            </a:r>
            <a:r>
              <a:rPr lang="en-IN" sz="2400" b="1" dirty="0">
                <a:solidFill>
                  <a:srgbClr val="000000"/>
                </a:solidFill>
                <a:effectLst/>
                <a:latin typeface="Courier New" panose="02070309020205020404" pitchFamily="49" charset="0"/>
              </a:rPr>
              <a:t>();</a:t>
            </a:r>
          </a:p>
          <a:p>
            <a:pPr marL="114300" marR="0" indent="-342900">
              <a:buFont typeface="+mj-lt"/>
              <a:buAutoNum type="arabicPeriod" startAt="21"/>
            </a:pPr>
            <a:r>
              <a:rPr lang="en-IN" sz="2400" b="1" dirty="0">
                <a:solidFill>
                  <a:srgbClr val="000000"/>
                </a:solidFill>
                <a:effectLst/>
                <a:latin typeface="Courier New" panose="02070309020205020404" pitchFamily="49" charset="0"/>
              </a:rPr>
              <a:t>}</a:t>
            </a:r>
          </a:p>
          <a:p>
            <a:pPr marL="514350" indent="-514350">
              <a:buFont typeface="+mj-lt"/>
              <a:buAutoNum type="arabicPeriod" startAt="21"/>
            </a:pPr>
            <a:endParaRPr lang="en-IN" sz="2400" b="1" dirty="0"/>
          </a:p>
        </p:txBody>
      </p:sp>
    </p:spTree>
    <p:extLst>
      <p:ext uri="{BB962C8B-B14F-4D97-AF65-F5344CB8AC3E}">
        <p14:creationId xmlns:p14="http://schemas.microsoft.com/office/powerpoint/2010/main" val="69003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FDF82-7A4B-29FA-D140-DE9962208349}"/>
              </a:ext>
            </a:extLst>
          </p:cNvPr>
          <p:cNvSpPr>
            <a:spLocks noGrp="1"/>
          </p:cNvSpPr>
          <p:nvPr>
            <p:ph idx="1"/>
          </p:nvPr>
        </p:nvSpPr>
        <p:spPr>
          <a:xfrm>
            <a:off x="838200" y="275303"/>
            <a:ext cx="10515600" cy="5901660"/>
          </a:xfrm>
        </p:spPr>
        <p:txBody>
          <a:bodyPr>
            <a:noAutofit/>
          </a:bodyPr>
          <a:lstStyle/>
          <a:p>
            <a:pPr marL="114300" marR="0" indent="-342900">
              <a:buFont typeface="+mj-lt"/>
              <a:buAutoNum type="arabicPeriod" startAt="32"/>
            </a:pPr>
            <a:r>
              <a:rPr lang="en-IN" sz="2200" b="1" dirty="0">
                <a:solidFill>
                  <a:srgbClr val="7F0055"/>
                </a:solidFill>
                <a:effectLst/>
                <a:latin typeface="Courier New" panose="02070309020205020404" pitchFamily="49" charset="0"/>
              </a:rPr>
              <a:t>public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static</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void</a:t>
            </a:r>
            <a:r>
              <a:rPr lang="en-IN" sz="2200" b="1" dirty="0">
                <a:solidFill>
                  <a:srgbClr val="000000"/>
                </a:solidFill>
                <a:effectLst/>
                <a:latin typeface="Courier New" panose="02070309020205020404" pitchFamily="49" charset="0"/>
              </a:rPr>
              <a:t> main(String[] </a:t>
            </a:r>
            <a:r>
              <a:rPr lang="en-IN" sz="2200" b="1" dirty="0" err="1">
                <a:solidFill>
                  <a:srgbClr val="6A3E3E"/>
                </a:solidFill>
                <a:effectLst/>
                <a:latin typeface="Courier New" panose="02070309020205020404" pitchFamily="49" charset="0"/>
              </a:rPr>
              <a:t>args</a:t>
            </a:r>
            <a:r>
              <a:rPr lang="en-IN" sz="2200" b="1" dirty="0">
                <a:solidFill>
                  <a:srgbClr val="000000"/>
                </a:solidFill>
                <a:effectLst/>
                <a:latin typeface="Courier New" panose="02070309020205020404" pitchFamily="49" charset="0"/>
              </a:rPr>
              <a:t>) {</a:t>
            </a:r>
          </a:p>
          <a:p>
            <a:pPr marL="114300" marR="0" indent="-342900">
              <a:buFont typeface="+mj-lt"/>
              <a:buAutoNum type="arabicPeriod" startAt="32"/>
            </a:pPr>
            <a:r>
              <a:rPr lang="en-IN" sz="2200" b="1" dirty="0">
                <a:solidFill>
                  <a:srgbClr val="000000"/>
                </a:solidFill>
                <a:effectLst/>
                <a:latin typeface="Courier New" panose="02070309020205020404" pitchFamily="49" charset="0"/>
              </a:rPr>
              <a:t>Scanner </a:t>
            </a:r>
            <a:r>
              <a:rPr lang="en-IN" sz="2200" b="1" dirty="0" err="1">
                <a:solidFill>
                  <a:srgbClr val="6A3E3E"/>
                </a:solidFill>
                <a:effectLst/>
                <a:latin typeface="Courier New" panose="02070309020205020404" pitchFamily="49" charset="0"/>
              </a:rPr>
              <a:t>sc</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Scanner(System.</a:t>
            </a:r>
            <a:r>
              <a:rPr lang="en-IN" sz="2200" b="1" i="1" dirty="0">
                <a:solidFill>
                  <a:srgbClr val="0000C0"/>
                </a:solidFill>
                <a:effectLst/>
                <a:latin typeface="Courier New" panose="02070309020205020404" pitchFamily="49" charset="0"/>
              </a:rPr>
              <a:t>in</a:t>
            </a: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 </a:t>
            </a:r>
          </a:p>
          <a:p>
            <a:pPr marL="114300" marR="0" indent="-342900">
              <a:buFont typeface="+mj-lt"/>
              <a:buAutoNum type="arabicPeriod" startAt="32"/>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m</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 </a:t>
            </a:r>
          </a:p>
          <a:p>
            <a:pPr marL="114300" marR="0" indent="-342900">
              <a:buFont typeface="+mj-lt"/>
              <a:buAutoNum type="arabicPeriod" startAt="32"/>
            </a:pPr>
            <a:r>
              <a:rPr lang="en-IN" sz="2200" b="1" dirty="0">
                <a:solidFill>
                  <a:srgbClr val="000000"/>
                </a:solidFill>
                <a:effectLst/>
                <a:latin typeface="Courier New" panose="02070309020205020404" pitchFamily="49" charset="0"/>
              </a:rPr>
              <a:t>List&lt;Edge&gt; </a:t>
            </a:r>
            <a:r>
              <a:rPr lang="en-IN" sz="2200" b="1" dirty="0">
                <a:solidFill>
                  <a:srgbClr val="6A3E3E"/>
                </a:solidFill>
                <a:effectLst/>
                <a:latin typeface="Courier New" panose="02070309020205020404" pitchFamily="49" charset="0"/>
              </a:rPr>
              <a:t>edges</a:t>
            </a:r>
            <a:r>
              <a:rPr lang="en-IN" sz="2200" b="1" dirty="0">
                <a:solidFill>
                  <a:srgbClr val="000000"/>
                </a:solidFill>
                <a:effectLst/>
                <a:latin typeface="Courier New" panose="02070309020205020404" pitchFamily="49" charset="0"/>
              </a:rPr>
              <a:t> = </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a:t>
            </a:r>
            <a:r>
              <a:rPr lang="en-IN" sz="2200" b="1" dirty="0" err="1">
                <a:solidFill>
                  <a:srgbClr val="000000"/>
                </a:solidFill>
                <a:effectLst/>
                <a:latin typeface="Courier New" panose="02070309020205020404" pitchFamily="49" charset="0"/>
              </a:rPr>
              <a:t>ArrayList</a:t>
            </a:r>
            <a:r>
              <a:rPr lang="en-IN" sz="2200" b="1" dirty="0">
                <a:solidFill>
                  <a:srgbClr val="000000"/>
                </a:solidFill>
                <a:effectLst/>
                <a:latin typeface="Courier New" panose="02070309020205020404" pitchFamily="49" charset="0"/>
              </a:rPr>
              <a:t>&lt;&gt;();</a:t>
            </a:r>
          </a:p>
          <a:p>
            <a:pPr marL="114300" marR="0" indent="-342900">
              <a:buFont typeface="+mj-lt"/>
              <a:buAutoNum type="arabicPeriod" startAt="32"/>
            </a:pPr>
            <a:r>
              <a:rPr lang="en-IN" sz="2200" b="1" dirty="0">
                <a:solidFill>
                  <a:srgbClr val="7F0055"/>
                </a:solidFill>
                <a:effectLst/>
                <a:latin typeface="Courier New" panose="02070309020205020404" pitchFamily="49" charset="0"/>
              </a:rPr>
              <a:t>for</a:t>
            </a:r>
            <a:r>
              <a:rPr lang="en-IN" sz="2200" b="1" dirty="0">
                <a:solidFill>
                  <a:srgbClr val="000000"/>
                </a:solidFill>
                <a:effectLst/>
                <a:latin typeface="Courier New" panose="02070309020205020404" pitchFamily="49" charset="0"/>
              </a:rPr>
              <a:t> (</a:t>
            </a: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 0;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&lt; </a:t>
            </a:r>
            <a:r>
              <a:rPr lang="en-IN" sz="2200" b="1" dirty="0">
                <a:solidFill>
                  <a:srgbClr val="6A3E3E"/>
                </a:solidFill>
                <a:effectLst/>
                <a:latin typeface="Courier New" panose="02070309020205020404" pitchFamily="49" charset="0"/>
              </a:rPr>
              <a:t>m</a:t>
            </a:r>
            <a:r>
              <a:rPr lang="en-IN" sz="2200" b="1" dirty="0">
                <a:solidFill>
                  <a:srgbClr val="000000"/>
                </a:solidFill>
                <a:effectLst/>
                <a:latin typeface="Courier New" panose="02070309020205020404" pitchFamily="49" charset="0"/>
              </a:rPr>
              <a:t>; </a:t>
            </a:r>
            <a:r>
              <a:rPr lang="en-IN" sz="2200" b="1" dirty="0" err="1">
                <a:solidFill>
                  <a:srgbClr val="6A3E3E"/>
                </a:solidFill>
                <a:effectLst/>
                <a:latin typeface="Courier New" panose="02070309020205020404" pitchFamily="49" charset="0"/>
              </a:rPr>
              <a:t>i</a:t>
            </a:r>
            <a:r>
              <a:rPr lang="en-IN" sz="2200" b="1" dirty="0">
                <a:solidFill>
                  <a:srgbClr val="000000"/>
                </a:solidFill>
                <a:effectLst/>
                <a:latin typeface="Courier New" panose="02070309020205020404" pitchFamily="49" charset="0"/>
              </a:rPr>
              <a:t>++) {</a:t>
            </a:r>
          </a:p>
          <a:p>
            <a:pPr marL="114300" marR="0" indent="-342900">
              <a:buFont typeface="+mj-lt"/>
              <a:buAutoNum type="arabicPeriod" startAt="32"/>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u</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dirty="0">
                <a:solidFill>
                  <a:srgbClr val="7F0055"/>
                </a:solidFill>
                <a:effectLst/>
                <a:latin typeface="Courier New" panose="02070309020205020404" pitchFamily="49" charset="0"/>
              </a:rPr>
              <a:t>int</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w</a:t>
            </a:r>
            <a:r>
              <a:rPr lang="en-IN" sz="2200" b="1" dirty="0">
                <a:solidFill>
                  <a:srgbClr val="000000"/>
                </a:solidFill>
                <a:effectLst/>
                <a:latin typeface="Courier New" panose="02070309020205020404" pitchFamily="49" charset="0"/>
              </a:rPr>
              <a:t> = </a:t>
            </a:r>
            <a:r>
              <a:rPr lang="en-IN" sz="2200" b="1" dirty="0" err="1">
                <a:solidFill>
                  <a:srgbClr val="6A3E3E"/>
                </a:solidFill>
                <a:effectLst/>
                <a:latin typeface="Courier New" panose="02070309020205020404" pitchFamily="49" charset="0"/>
              </a:rPr>
              <a:t>sc</a:t>
            </a:r>
            <a:r>
              <a:rPr lang="en-IN" sz="2200" b="1" dirty="0" err="1">
                <a:solidFill>
                  <a:srgbClr val="000000"/>
                </a:solidFill>
                <a:effectLst/>
                <a:latin typeface="Courier New" panose="02070309020205020404" pitchFamily="49" charset="0"/>
              </a:rPr>
              <a:t>.nextInt</a:t>
            </a: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dirty="0" err="1">
                <a:solidFill>
                  <a:srgbClr val="6A3E3E"/>
                </a:solidFill>
                <a:effectLst/>
                <a:latin typeface="Courier New" panose="02070309020205020404" pitchFamily="49" charset="0"/>
              </a:rPr>
              <a:t>edges</a:t>
            </a:r>
            <a:r>
              <a:rPr lang="en-IN" sz="2200" b="1" dirty="0" err="1">
                <a:solidFill>
                  <a:srgbClr val="000000"/>
                </a:solidFill>
                <a:effectLst/>
                <a:latin typeface="Courier New" panose="02070309020205020404" pitchFamily="49" charset="0"/>
              </a:rPr>
              <a:t>.add</a:t>
            </a:r>
            <a:r>
              <a:rPr lang="en-IN" sz="2200" b="1" dirty="0">
                <a:solidFill>
                  <a:srgbClr val="000000"/>
                </a:solidFill>
                <a:effectLst/>
                <a:latin typeface="Courier New" panose="02070309020205020404" pitchFamily="49" charset="0"/>
              </a:rPr>
              <a:t>(</a:t>
            </a:r>
            <a:r>
              <a:rPr lang="en-IN" sz="2200" b="1" dirty="0">
                <a:solidFill>
                  <a:srgbClr val="7F0055"/>
                </a:solidFill>
                <a:effectLst/>
                <a:latin typeface="Courier New" panose="02070309020205020404" pitchFamily="49" charset="0"/>
              </a:rPr>
              <a:t>new</a:t>
            </a:r>
            <a:r>
              <a:rPr lang="en-IN" sz="2200" b="1" dirty="0">
                <a:solidFill>
                  <a:srgbClr val="000000"/>
                </a:solidFill>
                <a:effectLst/>
                <a:latin typeface="Courier New" panose="02070309020205020404" pitchFamily="49" charset="0"/>
              </a:rPr>
              <a:t> Edge(</a:t>
            </a:r>
            <a:r>
              <a:rPr lang="en-IN" sz="2200" b="1" dirty="0">
                <a:solidFill>
                  <a:srgbClr val="6A3E3E"/>
                </a:solidFill>
                <a:effectLst/>
                <a:latin typeface="Courier New" panose="02070309020205020404" pitchFamily="49" charset="0"/>
              </a:rPr>
              <a:t>u</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v</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w</a:t>
            </a: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i="1" dirty="0" err="1">
                <a:solidFill>
                  <a:srgbClr val="000000"/>
                </a:solidFill>
                <a:effectLst/>
                <a:latin typeface="Courier New" panose="02070309020205020404" pitchFamily="49" charset="0"/>
              </a:rPr>
              <a:t>bellmanFord</a:t>
            </a:r>
            <a:r>
              <a:rPr lang="en-IN" sz="2200" b="1" dirty="0">
                <a:solidFill>
                  <a:srgbClr val="000000"/>
                </a:solidFill>
                <a:effectLst/>
                <a:latin typeface="Courier New" panose="02070309020205020404" pitchFamily="49" charset="0"/>
              </a:rPr>
              <a:t>(</a:t>
            </a:r>
            <a:r>
              <a:rPr lang="en-IN" sz="2200" b="1" dirty="0">
                <a:solidFill>
                  <a:srgbClr val="6A3E3E"/>
                </a:solidFill>
                <a:effectLst/>
                <a:latin typeface="Courier New" panose="02070309020205020404" pitchFamily="49" charset="0"/>
              </a:rPr>
              <a:t>n</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m</a:t>
            </a:r>
            <a:r>
              <a:rPr lang="en-IN" sz="2200" b="1" dirty="0">
                <a:solidFill>
                  <a:srgbClr val="000000"/>
                </a:solidFill>
                <a:effectLst/>
                <a:latin typeface="Courier New" panose="02070309020205020404" pitchFamily="49" charset="0"/>
              </a:rPr>
              <a:t>, </a:t>
            </a:r>
            <a:r>
              <a:rPr lang="en-IN" sz="2200" b="1" dirty="0">
                <a:solidFill>
                  <a:srgbClr val="6A3E3E"/>
                </a:solidFill>
                <a:effectLst/>
                <a:latin typeface="Courier New" panose="02070309020205020404" pitchFamily="49" charset="0"/>
              </a:rPr>
              <a:t>edges</a:t>
            </a:r>
            <a:r>
              <a:rPr lang="en-IN" sz="2200" b="1" dirty="0">
                <a:solidFill>
                  <a:srgbClr val="000000"/>
                </a:solidFill>
                <a:effectLst/>
                <a:latin typeface="Courier New" panose="02070309020205020404" pitchFamily="49" charset="0"/>
              </a:rPr>
              <a:t>, 0);</a:t>
            </a:r>
          </a:p>
          <a:p>
            <a:pPr marL="114300" marR="0" indent="-342900">
              <a:buFont typeface="+mj-lt"/>
              <a:buAutoNum type="arabicPeriod" startAt="32"/>
            </a:pPr>
            <a:r>
              <a:rPr lang="en-IN" sz="2200" b="1" dirty="0">
                <a:solidFill>
                  <a:srgbClr val="000000"/>
                </a:solidFill>
                <a:effectLst/>
                <a:latin typeface="Courier New" panose="02070309020205020404" pitchFamily="49" charset="0"/>
              </a:rPr>
              <a:t>}</a:t>
            </a:r>
          </a:p>
          <a:p>
            <a:pPr marL="114300" marR="0" indent="-342900">
              <a:buFont typeface="+mj-lt"/>
              <a:buAutoNum type="arabicPeriod" startAt="32"/>
            </a:pPr>
            <a:r>
              <a:rPr lang="en-IN" sz="2200" b="1" dirty="0">
                <a:solidFill>
                  <a:srgbClr val="000000"/>
                </a:solidFill>
                <a:effectLst/>
                <a:latin typeface="Courier New" panose="02070309020205020404" pitchFamily="49" charset="0"/>
              </a:rPr>
              <a:t>}</a:t>
            </a:r>
          </a:p>
          <a:p>
            <a:pPr marL="514350" indent="-514350">
              <a:buFont typeface="+mj-lt"/>
              <a:buAutoNum type="arabicPeriod" startAt="32"/>
            </a:pPr>
            <a:endParaRPr lang="en-IN" sz="2200" b="1" dirty="0"/>
          </a:p>
        </p:txBody>
      </p:sp>
    </p:spTree>
    <p:extLst>
      <p:ext uri="{BB962C8B-B14F-4D97-AF65-F5344CB8AC3E}">
        <p14:creationId xmlns:p14="http://schemas.microsoft.com/office/powerpoint/2010/main" val="11354196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CF39-407A-09AB-C189-773917B7ABDF}"/>
              </a:ext>
            </a:extLst>
          </p:cNvPr>
          <p:cNvSpPr>
            <a:spLocks noGrp="1"/>
          </p:cNvSpPr>
          <p:nvPr>
            <p:ph type="title"/>
          </p:nvPr>
        </p:nvSpPr>
        <p:spPr/>
        <p:txBody>
          <a:bodyPr/>
          <a:lstStyle/>
          <a:p>
            <a:r>
              <a:rPr lang="en-IN" b="1" dirty="0"/>
              <a:t>Dial’s Algorithm</a:t>
            </a:r>
          </a:p>
        </p:txBody>
      </p:sp>
      <p:sp>
        <p:nvSpPr>
          <p:cNvPr id="3" name="Content Placeholder 2">
            <a:extLst>
              <a:ext uri="{FF2B5EF4-FFF2-40B4-BE49-F238E27FC236}">
                <a16:creationId xmlns:a16="http://schemas.microsoft.com/office/drawing/2014/main" id="{9BFBEF0B-C8D3-6EF7-B9C3-39611D32C9AD}"/>
              </a:ext>
            </a:extLst>
          </p:cNvPr>
          <p:cNvSpPr>
            <a:spLocks noGrp="1"/>
          </p:cNvSpPr>
          <p:nvPr>
            <p:ph idx="1"/>
          </p:nvPr>
        </p:nvSpPr>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Dijkstra’s shortest path algorithm runs in O(</a:t>
            </a:r>
            <a:r>
              <a:rPr lang="en-US" b="0" i="0" dirty="0" err="1">
                <a:solidFill>
                  <a:srgbClr val="273239"/>
                </a:solidFill>
                <a:effectLst/>
                <a:latin typeface="Times New Roman" panose="02020603050405020304" pitchFamily="18" charset="0"/>
                <a:cs typeface="Times New Roman" panose="02020603050405020304" pitchFamily="18" charset="0"/>
              </a:rPr>
              <a:t>Elog</a:t>
            </a:r>
            <a:r>
              <a:rPr lang="en-US" b="0" i="0" dirty="0">
                <a:solidFill>
                  <a:srgbClr val="273239"/>
                </a:solidFill>
                <a:effectLst/>
                <a:latin typeface="Times New Roman" panose="02020603050405020304" pitchFamily="18" charset="0"/>
                <a:cs typeface="Times New Roman" panose="02020603050405020304" pitchFamily="18" charset="0"/>
              </a:rPr>
              <a:t> V) time when implemented with adjacency list representation.</a:t>
            </a:r>
          </a:p>
          <a:p>
            <a:pPr marL="0" indent="0">
              <a:buNone/>
            </a:pPr>
            <a:endParaRPr lang="en-US" b="0" i="0" dirty="0">
              <a:solidFill>
                <a:srgbClr val="273239"/>
              </a:solidFill>
              <a:effectLst/>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 </a:t>
            </a:r>
            <a:r>
              <a:rPr lang="en-US" i="0" dirty="0">
                <a:solidFill>
                  <a:srgbClr val="273239"/>
                </a:solidFill>
                <a:effectLst/>
                <a:latin typeface="Times New Roman" panose="02020603050405020304" pitchFamily="18" charset="0"/>
                <a:cs typeface="Times New Roman" panose="02020603050405020304" pitchFamily="18" charset="0"/>
              </a:rPr>
              <a:t>Can we optimize Dijkstra’s shortest path algorithm to work better than O(E log V) if the maximum weight is small (or the range of edge weights is small)?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7906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73EDC-6D1C-3128-EB1C-0974BD87FF56}"/>
              </a:ext>
            </a:extLst>
          </p:cNvPr>
          <p:cNvSpPr>
            <a:spLocks noGrp="1"/>
          </p:cNvSpPr>
          <p:nvPr>
            <p:ph idx="1"/>
          </p:nvPr>
        </p:nvSpPr>
        <p:spPr>
          <a:xfrm>
            <a:off x="513736" y="1796128"/>
            <a:ext cx="10515600" cy="4351338"/>
          </a:xfrm>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Dijkstra’s algorithm can be modified by using different data structures, and buckets, which is called dial implementation of Dijkstra’s algorithm. time complexity is </a:t>
            </a:r>
            <a:r>
              <a:rPr lang="en-US" b="1" i="0" dirty="0">
                <a:solidFill>
                  <a:srgbClr val="273239"/>
                </a:solidFill>
                <a:effectLst/>
                <a:latin typeface="Times New Roman" panose="02020603050405020304" pitchFamily="18" charset="0"/>
                <a:cs typeface="Times New Roman" panose="02020603050405020304" pitchFamily="18" charset="0"/>
              </a:rPr>
              <a:t>O(E + WV)</a:t>
            </a:r>
            <a:r>
              <a:rPr lang="en-US" b="0" i="0" dirty="0">
                <a:solidFill>
                  <a:srgbClr val="273239"/>
                </a:solidFill>
                <a:effectLst/>
                <a:latin typeface="Times New Roman" panose="02020603050405020304" pitchFamily="18" charset="0"/>
                <a:cs typeface="Times New Roman" panose="02020603050405020304" pitchFamily="18" charset="0"/>
              </a:rPr>
              <a:t> where W is the maximum weight on any edge of the graph, so we can see that, if W is small then this implementation runs much faster than the traditional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2360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5378-6A49-E20C-F206-9FC361675C7B}"/>
              </a:ext>
            </a:extLst>
          </p:cNvPr>
          <p:cNvSpPr>
            <a:spLocks noGrp="1"/>
          </p:cNvSpPr>
          <p:nvPr>
            <p:ph type="title"/>
          </p:nvPr>
        </p:nvSpPr>
        <p:spPr/>
        <p:txBody>
          <a:bodyPr/>
          <a:lstStyle/>
          <a:p>
            <a:r>
              <a:rPr lang="en-IN" b="1" dirty="0"/>
              <a:t>Example-01</a:t>
            </a:r>
          </a:p>
        </p:txBody>
      </p:sp>
      <p:pic>
        <p:nvPicPr>
          <p:cNvPr id="2050" name="Picture 2" descr="step1">
            <a:extLst>
              <a:ext uri="{FF2B5EF4-FFF2-40B4-BE49-F238E27FC236}">
                <a16:creationId xmlns:a16="http://schemas.microsoft.com/office/drawing/2014/main" id="{56FB8078-0FCA-5DDB-A983-7A28A11B9D9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9736" t="12181" r="9168" b="46248"/>
          <a:stretch/>
        </p:blipFill>
        <p:spPr bwMode="auto">
          <a:xfrm>
            <a:off x="2792023" y="2564295"/>
            <a:ext cx="7196804" cy="3210339"/>
          </a:xfrm>
          <a:prstGeom prst="rect">
            <a:avLst/>
          </a:prstGeom>
          <a:solidFill>
            <a:srgbClr val="00B0F0"/>
          </a:solidFill>
        </p:spPr>
      </p:pic>
      <p:sp>
        <p:nvSpPr>
          <p:cNvPr id="5" name="Rectangle: Rounded Corners 4">
            <a:extLst>
              <a:ext uri="{FF2B5EF4-FFF2-40B4-BE49-F238E27FC236}">
                <a16:creationId xmlns:a16="http://schemas.microsoft.com/office/drawing/2014/main" id="{81C13996-631C-6C7A-D884-444EE79E9DB5}"/>
              </a:ext>
            </a:extLst>
          </p:cNvPr>
          <p:cNvSpPr/>
          <p:nvPr/>
        </p:nvSpPr>
        <p:spPr>
          <a:xfrm>
            <a:off x="2792023" y="5059017"/>
            <a:ext cx="1709530" cy="71561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lumMod val="10000"/>
                  </a:schemeClr>
                </a:solidFill>
              </a:rPr>
              <a:t>Result????</a:t>
            </a:r>
          </a:p>
        </p:txBody>
      </p:sp>
    </p:spTree>
    <p:extLst>
      <p:ext uri="{BB962C8B-B14F-4D97-AF65-F5344CB8AC3E}">
        <p14:creationId xmlns:p14="http://schemas.microsoft.com/office/powerpoint/2010/main" val="29956820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0B4F-0FC5-FB60-F32F-5E6F26CF875E}"/>
              </a:ext>
            </a:extLst>
          </p:cNvPr>
          <p:cNvSpPr>
            <a:spLocks noGrp="1"/>
          </p:cNvSpPr>
          <p:nvPr>
            <p:ph type="title"/>
          </p:nvPr>
        </p:nvSpPr>
        <p:spPr>
          <a:xfrm>
            <a:off x="649356" y="345247"/>
            <a:ext cx="10515600" cy="1325563"/>
          </a:xfrm>
        </p:spPr>
        <p:txBody>
          <a:bodyPr/>
          <a:lstStyle/>
          <a:p>
            <a:r>
              <a:rPr lang="en-US" b="1" i="0" dirty="0">
                <a:solidFill>
                  <a:srgbClr val="273239"/>
                </a:solidFill>
                <a:effectLst/>
                <a:latin typeface="Nunito" pitchFamily="2" charset="0"/>
              </a:rPr>
              <a:t>Algorithm </a:t>
            </a:r>
            <a:br>
              <a:rPr lang="en-US"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EEE2587-FC79-23CA-B32C-41D8139B74BE}"/>
              </a:ext>
            </a:extLst>
          </p:cNvPr>
          <p:cNvSpPr>
            <a:spLocks noGrp="1"/>
          </p:cNvSpPr>
          <p:nvPr>
            <p:ph idx="1"/>
          </p:nvPr>
        </p:nvSpPr>
        <p:spPr>
          <a:xfrm>
            <a:off x="649356" y="1401418"/>
            <a:ext cx="10515600" cy="5456582"/>
          </a:xfrm>
        </p:spPr>
        <p:txBody>
          <a:bodyPr>
            <a:noAutofit/>
          </a:bodyPr>
          <a:lstStyle/>
          <a:p>
            <a:pPr marL="288000" lvl="1" fontAlgn="base">
              <a:lnSpc>
                <a:spcPct val="120000"/>
              </a:lnSpc>
              <a:spcBef>
                <a:spcPts val="0"/>
              </a:spcBef>
              <a:spcAft>
                <a:spcPts val="1800"/>
              </a:spcAft>
              <a:buFont typeface="+mj-lt"/>
              <a:buAutoNum type="arabicPeriod"/>
            </a:pPr>
            <a:r>
              <a:rPr lang="en-US" b="1" i="0" dirty="0">
                <a:solidFill>
                  <a:srgbClr val="273239"/>
                </a:solidFill>
                <a:effectLst/>
                <a:latin typeface="Nunito" pitchFamily="2" charset="0"/>
              </a:rPr>
              <a:t>Maintains some buckets, numbered 0, 1, 2,…,</a:t>
            </a:r>
            <a:r>
              <a:rPr lang="en-US" b="1" i="0" dirty="0" err="1">
                <a:solidFill>
                  <a:srgbClr val="273239"/>
                </a:solidFill>
                <a:effectLst/>
                <a:latin typeface="Nunito" pitchFamily="2" charset="0"/>
              </a:rPr>
              <a:t>wV</a:t>
            </a:r>
            <a:r>
              <a:rPr lang="en-US" b="1" i="0" dirty="0">
                <a:solidFill>
                  <a:srgbClr val="273239"/>
                </a:solidFill>
                <a:effectLst/>
                <a:latin typeface="Nunito" pitchFamily="2" charset="0"/>
              </a:rPr>
              <a:t>.</a:t>
            </a:r>
          </a:p>
          <a:p>
            <a:pPr marL="288000" lvl="1" fontAlgn="base">
              <a:lnSpc>
                <a:spcPct val="120000"/>
              </a:lnSpc>
              <a:spcBef>
                <a:spcPts val="0"/>
              </a:spcBef>
              <a:spcAft>
                <a:spcPts val="1800"/>
              </a:spcAft>
              <a:buFont typeface="+mj-lt"/>
              <a:buAutoNum type="arabicPeriod"/>
            </a:pPr>
            <a:r>
              <a:rPr lang="en-US" b="1" i="0" dirty="0">
                <a:solidFill>
                  <a:srgbClr val="273239"/>
                </a:solidFill>
                <a:effectLst/>
                <a:latin typeface="Nunito" pitchFamily="2" charset="0"/>
              </a:rPr>
              <a:t>Bucket k contains all temporarily labeled nodes with a distance equal to k.</a:t>
            </a:r>
          </a:p>
          <a:p>
            <a:pPr marL="288000" lvl="1" fontAlgn="base">
              <a:lnSpc>
                <a:spcPct val="120000"/>
              </a:lnSpc>
              <a:spcBef>
                <a:spcPts val="0"/>
              </a:spcBef>
              <a:spcAft>
                <a:spcPts val="1800"/>
              </a:spcAft>
              <a:buFont typeface="+mj-lt"/>
              <a:buAutoNum type="arabicPeriod"/>
            </a:pPr>
            <a:r>
              <a:rPr lang="en-US" b="1" i="0" dirty="0">
                <a:solidFill>
                  <a:srgbClr val="273239"/>
                </a:solidFill>
                <a:effectLst/>
                <a:latin typeface="Nunito" pitchFamily="2" charset="0"/>
              </a:rPr>
              <a:t>Nodes in each bucket are represented by a list of vertices.</a:t>
            </a:r>
          </a:p>
          <a:p>
            <a:pPr marL="288000" lvl="1" fontAlgn="base">
              <a:lnSpc>
                <a:spcPct val="120000"/>
              </a:lnSpc>
              <a:spcBef>
                <a:spcPts val="0"/>
              </a:spcBef>
              <a:spcAft>
                <a:spcPts val="1800"/>
              </a:spcAft>
              <a:buFont typeface="+mj-lt"/>
              <a:buAutoNum type="arabicPeriod"/>
            </a:pPr>
            <a:r>
              <a:rPr lang="en-US" b="1" i="0" dirty="0">
                <a:solidFill>
                  <a:srgbClr val="273239"/>
                </a:solidFill>
                <a:effectLst/>
                <a:latin typeface="Nunito" pitchFamily="2" charset="0"/>
              </a:rPr>
              <a:t>Buckets 0, 1, 2,..wV are checked sequentially until the first non-empty bucket is found. Each node contained in the first non-empty bucket has the minimum distance label by definition.</a:t>
            </a:r>
          </a:p>
          <a:p>
            <a:pPr marL="288000" lvl="1" fontAlgn="base">
              <a:lnSpc>
                <a:spcPct val="120000"/>
              </a:lnSpc>
              <a:spcBef>
                <a:spcPts val="0"/>
              </a:spcBef>
              <a:spcAft>
                <a:spcPts val="1800"/>
              </a:spcAft>
              <a:buFont typeface="+mj-lt"/>
              <a:buAutoNum type="arabicPeriod"/>
            </a:pPr>
            <a:r>
              <a:rPr lang="en-US" b="1" i="0" dirty="0">
                <a:solidFill>
                  <a:srgbClr val="273239"/>
                </a:solidFill>
                <a:effectLst/>
                <a:latin typeface="Nunito" pitchFamily="2" charset="0"/>
              </a:rPr>
              <a:t>One by one, these nodes with minimum distance labels are permanently labeled and deleted from the bucket during the scanning process.</a:t>
            </a:r>
          </a:p>
          <a:p>
            <a:pPr marL="457200" lvl="1" indent="0" fontAlgn="base">
              <a:lnSpc>
                <a:spcPct val="120000"/>
              </a:lnSpc>
              <a:spcAft>
                <a:spcPts val="1800"/>
              </a:spcAft>
              <a:buNone/>
            </a:pPr>
            <a:endParaRPr lang="en-US" b="1" i="0" dirty="0">
              <a:solidFill>
                <a:srgbClr val="273239"/>
              </a:solidFill>
              <a:effectLst/>
              <a:latin typeface="Nunito" pitchFamily="2" charset="0"/>
            </a:endParaRPr>
          </a:p>
        </p:txBody>
      </p:sp>
    </p:spTree>
    <p:extLst>
      <p:ext uri="{BB962C8B-B14F-4D97-AF65-F5344CB8AC3E}">
        <p14:creationId xmlns:p14="http://schemas.microsoft.com/office/powerpoint/2010/main" val="12057276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1BB21-87FD-31BA-93D2-4790D36E829B}"/>
              </a:ext>
            </a:extLst>
          </p:cNvPr>
          <p:cNvSpPr>
            <a:spLocks noGrp="1"/>
          </p:cNvSpPr>
          <p:nvPr>
            <p:ph idx="1"/>
          </p:nvPr>
        </p:nvSpPr>
        <p:spPr>
          <a:xfrm>
            <a:off x="838200" y="477078"/>
            <a:ext cx="10515600" cy="5774635"/>
          </a:xfrm>
        </p:spPr>
        <p:txBody>
          <a:bodyPr>
            <a:normAutofit fontScale="92500" lnSpcReduction="10000"/>
          </a:bodyPr>
          <a:lstStyle/>
          <a:p>
            <a:pPr marL="59400" lvl="1" indent="0" algn="just" fontAlgn="base">
              <a:lnSpc>
                <a:spcPct val="120000"/>
              </a:lnSpc>
              <a:spcBef>
                <a:spcPts val="0"/>
              </a:spcBef>
              <a:spcAft>
                <a:spcPts val="1800"/>
              </a:spcAft>
              <a:buNone/>
            </a:pPr>
            <a:r>
              <a:rPr lang="en-US" sz="2800" b="1" i="0" dirty="0">
                <a:solidFill>
                  <a:srgbClr val="273239"/>
                </a:solidFill>
                <a:effectLst/>
                <a:latin typeface="Nunito" pitchFamily="2" charset="0"/>
              </a:rPr>
              <a:t>     6. Thus operations involving vertex include:</a:t>
            </a:r>
          </a:p>
          <a:p>
            <a:pPr lvl="1" algn="ctr" fontAlgn="base">
              <a:lnSpc>
                <a:spcPct val="120000"/>
              </a:lnSpc>
              <a:spcAft>
                <a:spcPts val="1800"/>
              </a:spcAft>
              <a:buFont typeface="Wingdings" panose="05000000000000000000" pitchFamily="2" charset="2"/>
              <a:buChar char="ü"/>
            </a:pPr>
            <a:r>
              <a:rPr lang="en-US" sz="2800" b="1" i="0" dirty="0">
                <a:solidFill>
                  <a:srgbClr val="273239"/>
                </a:solidFill>
                <a:effectLst/>
                <a:latin typeface="Nunito" pitchFamily="2" charset="0"/>
              </a:rPr>
              <a:t>Checking if a bucket is empty</a:t>
            </a:r>
          </a:p>
          <a:p>
            <a:pPr lvl="1" algn="ctr" fontAlgn="base">
              <a:lnSpc>
                <a:spcPct val="120000"/>
              </a:lnSpc>
              <a:spcAft>
                <a:spcPts val="1800"/>
              </a:spcAft>
              <a:buFont typeface="Wingdings" panose="05000000000000000000" pitchFamily="2" charset="2"/>
              <a:buChar char="ü"/>
            </a:pPr>
            <a:r>
              <a:rPr lang="en-US" sz="2800" b="1" i="0" dirty="0">
                <a:solidFill>
                  <a:srgbClr val="273239"/>
                </a:solidFill>
                <a:effectLst/>
                <a:latin typeface="Nunito" pitchFamily="2" charset="0"/>
              </a:rPr>
              <a:t>Adding a vertex to a bucket</a:t>
            </a:r>
          </a:p>
          <a:p>
            <a:pPr lvl="1" algn="ctr" fontAlgn="base">
              <a:lnSpc>
                <a:spcPct val="120000"/>
              </a:lnSpc>
              <a:spcAft>
                <a:spcPts val="1800"/>
              </a:spcAft>
              <a:buFont typeface="Wingdings" panose="05000000000000000000" pitchFamily="2" charset="2"/>
              <a:buChar char="ü"/>
            </a:pPr>
            <a:r>
              <a:rPr lang="en-US" sz="2800" b="1" i="0" dirty="0">
                <a:solidFill>
                  <a:srgbClr val="273239"/>
                </a:solidFill>
                <a:effectLst/>
                <a:latin typeface="Nunito" pitchFamily="2" charset="0"/>
              </a:rPr>
              <a:t>Deleting a vertex from a bucket.</a:t>
            </a:r>
          </a:p>
          <a:p>
            <a:pPr marL="457200" lvl="1" indent="0" fontAlgn="base">
              <a:lnSpc>
                <a:spcPct val="120000"/>
              </a:lnSpc>
              <a:spcAft>
                <a:spcPts val="1800"/>
              </a:spcAft>
              <a:buNone/>
            </a:pPr>
            <a:r>
              <a:rPr lang="en-US" sz="2800" b="1" dirty="0">
                <a:solidFill>
                  <a:srgbClr val="273239"/>
                </a:solidFill>
                <a:latin typeface="Nunito" pitchFamily="2" charset="0"/>
              </a:rPr>
              <a:t>7. </a:t>
            </a:r>
            <a:r>
              <a:rPr lang="en-US" sz="2800" b="1" i="0" dirty="0">
                <a:solidFill>
                  <a:srgbClr val="273239"/>
                </a:solidFill>
                <a:effectLst/>
                <a:latin typeface="Nunito" pitchFamily="2" charset="0"/>
              </a:rPr>
              <a:t> The position of a temporarily labeled vertex in the buckets is updated accordingly when the distance label of a vertex changes.</a:t>
            </a:r>
          </a:p>
          <a:p>
            <a:pPr marL="457200" lvl="1" indent="0" fontAlgn="base">
              <a:lnSpc>
                <a:spcPct val="120000"/>
              </a:lnSpc>
              <a:spcAft>
                <a:spcPts val="1800"/>
              </a:spcAft>
              <a:buNone/>
            </a:pPr>
            <a:r>
              <a:rPr lang="en-US" sz="2800" b="1" dirty="0">
                <a:solidFill>
                  <a:srgbClr val="273239"/>
                </a:solidFill>
                <a:latin typeface="Nunito" pitchFamily="2" charset="0"/>
              </a:rPr>
              <a:t>8. </a:t>
            </a:r>
            <a:r>
              <a:rPr lang="en-US" sz="2800" b="1" i="0" dirty="0">
                <a:solidFill>
                  <a:srgbClr val="273239"/>
                </a:solidFill>
                <a:effectLst/>
                <a:latin typeface="Nunito" pitchFamily="2" charset="0"/>
              </a:rPr>
              <a:t>The process is repeated until all vertices are permanently labeled (or the distances of all vertices are finalized).</a:t>
            </a:r>
          </a:p>
          <a:p>
            <a:endParaRPr lang="en-IN" dirty="0"/>
          </a:p>
        </p:txBody>
      </p:sp>
    </p:spTree>
    <p:extLst>
      <p:ext uri="{BB962C8B-B14F-4D97-AF65-F5344CB8AC3E}">
        <p14:creationId xmlns:p14="http://schemas.microsoft.com/office/powerpoint/2010/main" val="3372911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8452</TotalTime>
  <Words>9382</Words>
  <Application>Microsoft Office PowerPoint</Application>
  <PresentationFormat>Widescreen</PresentationFormat>
  <Paragraphs>1306</Paragraphs>
  <Slides>159</Slides>
  <Notes>11</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159</vt:i4>
      </vt:variant>
    </vt:vector>
  </HeadingPairs>
  <TitlesOfParts>
    <vt:vector size="174" baseType="lpstr">
      <vt:lpstr>Arial</vt:lpstr>
      <vt:lpstr>Calibri</vt:lpstr>
      <vt:lpstr>Calibri Light</vt:lpstr>
      <vt:lpstr>CoFo Brilliant</vt:lpstr>
      <vt:lpstr>Courier New</vt:lpstr>
      <vt:lpstr>Google Sans</vt:lpstr>
      <vt:lpstr>KaTeX_Main</vt:lpstr>
      <vt:lpstr>KaTeX_Math</vt:lpstr>
      <vt:lpstr>Nunito</vt:lpstr>
      <vt:lpstr>OpenSans</vt:lpstr>
      <vt:lpstr>SourceCodePro</vt:lpstr>
      <vt:lpstr>Tahoma</vt:lpstr>
      <vt:lpstr>Times New Roman</vt:lpstr>
      <vt:lpstr>Wingdings</vt:lpstr>
      <vt:lpstr>Office Theme</vt:lpstr>
      <vt:lpstr>Module-2</vt:lpstr>
      <vt:lpstr>PowerPoint Presentation</vt:lpstr>
      <vt:lpstr>Trees</vt:lpstr>
      <vt:lpstr>Points to remember on trees</vt:lpstr>
      <vt:lpstr>PowerPoint Presentation</vt:lpstr>
      <vt:lpstr>Binary Tree Creation </vt:lpstr>
      <vt:lpstr>Binary Tree Creation</vt:lpstr>
      <vt:lpstr>PowerPoint Presentation</vt:lpstr>
      <vt:lpstr>PowerPoint Presentation</vt:lpstr>
      <vt:lpstr>BST(Binary Search Tree)</vt:lpstr>
      <vt:lpstr>PowerPoint Presentation</vt:lpstr>
      <vt:lpstr>Examples</vt:lpstr>
      <vt:lpstr>BST Creation</vt:lpstr>
      <vt:lpstr>PowerPoint Presentation</vt:lpstr>
      <vt:lpstr>PowerPoint Presentation</vt:lpstr>
      <vt:lpstr>PowerPoint Presentation</vt:lpstr>
      <vt:lpstr>PowerPoint Presentation</vt:lpstr>
      <vt:lpstr>Problem Statement</vt:lpstr>
      <vt:lpstr>PowerPoint Presentation</vt:lpstr>
      <vt:lpstr>Code</vt:lpstr>
      <vt:lpstr>PowerPoint Presentation</vt:lpstr>
      <vt:lpstr>PowerPoint Presentation</vt:lpstr>
      <vt:lpstr>PowerPoint Presentation</vt:lpstr>
      <vt:lpstr>PowerPoint Presentation</vt:lpstr>
      <vt:lpstr>Views of a tree</vt:lpstr>
      <vt:lpstr>code</vt:lpstr>
      <vt:lpstr>PowerPoint Presentation</vt:lpstr>
      <vt:lpstr>PowerPoint Presentation</vt:lpstr>
      <vt:lpstr>PowerPoint Presentation</vt:lpstr>
      <vt:lpstr>PowerPoint Presentation</vt:lpstr>
      <vt:lpstr>Boundary Traversal</vt:lpstr>
      <vt:lpstr>Code</vt:lpstr>
      <vt:lpstr>PowerPoint Presentation</vt:lpstr>
      <vt:lpstr>PowerPoint Presentation</vt:lpstr>
      <vt:lpstr>PowerPoint Presentation</vt:lpstr>
      <vt:lpstr>PowerPoint Presentation</vt:lpstr>
      <vt:lpstr>PowerPoint Presentation</vt:lpstr>
      <vt:lpstr>PowerPoint Presentation</vt:lpstr>
      <vt:lpstr>Vertical Order Traversal</vt:lpstr>
      <vt:lpstr>PowerPoint Presentation</vt:lpstr>
      <vt:lpstr>PowerPoint Presentation</vt:lpstr>
      <vt:lpstr>PowerPoint Presentation</vt:lpstr>
      <vt:lpstr>PowerPoint Presentation</vt:lpstr>
      <vt:lpstr>PowerPoint Presentation</vt:lpstr>
      <vt:lpstr>PowerPoint Presentation</vt:lpstr>
      <vt:lpstr>Graphs</vt:lpstr>
      <vt:lpstr>PowerPoint Presentation</vt:lpstr>
      <vt:lpstr>Adjacency Matrix and Adjacency List</vt:lpstr>
      <vt:lpstr>PowerPoint Presentation</vt:lpstr>
      <vt:lpstr>PowerPoint Presentation</vt:lpstr>
      <vt:lpstr>Graph Implementation using Adjacency Matrix</vt:lpstr>
      <vt:lpstr>PowerPoint Presentation</vt:lpstr>
      <vt:lpstr>PowerPoint Presentation</vt:lpstr>
      <vt:lpstr>Graph Implementation using Adjacency List</vt:lpstr>
      <vt:lpstr>PowerPoint Presentation</vt:lpstr>
      <vt:lpstr>PowerPoint Presentation</vt:lpstr>
      <vt:lpstr>PowerPoint Presentation</vt:lpstr>
      <vt:lpstr>Breadth First Search</vt:lpstr>
      <vt:lpstr>Code</vt:lpstr>
      <vt:lpstr>PowerPoint Presentation</vt:lpstr>
      <vt:lpstr>PowerPoint Presentation</vt:lpstr>
      <vt:lpstr>PowerPoint Presentation</vt:lpstr>
      <vt:lpstr>PowerPoint Presentation</vt:lpstr>
      <vt:lpstr>PowerPoint Presentation</vt:lpstr>
      <vt:lpstr>DFS(Depth First Search)</vt:lpstr>
      <vt:lpstr>PowerPoint Presentation</vt:lpstr>
      <vt:lpstr>PowerPoint Presentation</vt:lpstr>
      <vt:lpstr>PowerPoint Presentation</vt:lpstr>
      <vt:lpstr>PowerPoint Presentation</vt:lpstr>
      <vt:lpstr>PowerPoint Presentation</vt:lpstr>
      <vt:lpstr>Topological Sorting</vt:lpstr>
      <vt:lpstr>Why Topological Sort is not possible for graphs with undirected edges?</vt:lpstr>
      <vt:lpstr>Example</vt:lpstr>
      <vt:lpstr>Example-2</vt:lpstr>
      <vt:lpstr>Example-3</vt:lpstr>
      <vt:lpstr>PowerPoint Presentation</vt:lpstr>
      <vt:lpstr>PowerPoint Presentation</vt:lpstr>
      <vt:lpstr>PowerPoint Presentation</vt:lpstr>
      <vt:lpstr>PowerPoint Presentation</vt:lpstr>
      <vt:lpstr>Dijkstra’s Algorithm</vt:lpstr>
      <vt:lpstr>Example-01</vt:lpstr>
      <vt:lpstr>Example-2</vt:lpstr>
      <vt:lpstr>Disadvantages of Dijkstra’s Algorithm: </vt:lpstr>
      <vt:lpstr>Bellman Ford Algorithm</vt:lpstr>
      <vt:lpstr>How Bellman-Ford Works</vt:lpstr>
      <vt:lpstr>Example-01</vt:lpstr>
      <vt:lpstr>Example-02</vt:lpstr>
      <vt:lpstr>Example-3</vt:lpstr>
      <vt:lpstr>Drawback</vt:lpstr>
      <vt:lpstr>PowerPoint Presentation</vt:lpstr>
      <vt:lpstr>Code</vt:lpstr>
      <vt:lpstr>PowerPoint Presentation</vt:lpstr>
      <vt:lpstr>PowerPoint Presentation</vt:lpstr>
      <vt:lpstr>PowerPoint Presentation</vt:lpstr>
      <vt:lpstr>Dial’s Algorithm</vt:lpstr>
      <vt:lpstr>PowerPoint Presentation</vt:lpstr>
      <vt:lpstr>Example-01</vt:lpstr>
      <vt:lpstr>Algorithm  </vt:lpstr>
      <vt:lpstr>PowerPoint Presentation</vt:lpstr>
      <vt:lpstr>Example-02</vt:lpstr>
      <vt:lpstr>Example-03</vt:lpstr>
      <vt:lpstr>Example-04</vt:lpstr>
      <vt:lpstr>Dial’s Algorithm Code</vt:lpstr>
      <vt:lpstr>PowerPoint Presentation</vt:lpstr>
      <vt:lpstr>PowerPoint Presentation</vt:lpstr>
      <vt:lpstr>PowerPoint Presentation</vt:lpstr>
      <vt:lpstr>Heap</vt:lpstr>
      <vt:lpstr>PowerPoint Presentation</vt:lpstr>
      <vt:lpstr>Intro…</vt:lpstr>
      <vt:lpstr>Max Heap??????</vt:lpstr>
      <vt:lpstr>PowerPoint Presentation</vt:lpstr>
      <vt:lpstr>PowerPoint Presentation</vt:lpstr>
      <vt:lpstr>PowerPoint Presentation</vt:lpstr>
      <vt:lpstr>Properties of Heap:</vt:lpstr>
      <vt:lpstr>PowerPoint Presentation</vt:lpstr>
      <vt:lpstr>PowerPoint Presentation</vt:lpstr>
      <vt:lpstr>Max Heap Implementation</vt:lpstr>
      <vt:lpstr>PowerPoint Presentation</vt:lpstr>
      <vt:lpstr>PowerPoint Presentation</vt:lpstr>
      <vt:lpstr>PowerPoint Presentation</vt:lpstr>
      <vt:lpstr>PowerPoint Presentation</vt:lpstr>
      <vt:lpstr>PowerPoint Presentation</vt:lpstr>
      <vt:lpstr>Heap Sort</vt:lpstr>
      <vt:lpstr>Heap Sort</vt:lpstr>
      <vt:lpstr>Code</vt:lpstr>
      <vt:lpstr>PowerPoint Presentation</vt:lpstr>
      <vt:lpstr>PowerPoint Presentation</vt:lpstr>
      <vt:lpstr>K-Ary Heap</vt:lpstr>
      <vt:lpstr>Properties</vt:lpstr>
      <vt:lpstr>Example</vt:lpstr>
      <vt:lpstr>Example</vt:lpstr>
      <vt:lpstr>Code(Max K-ary heap)</vt:lpstr>
      <vt:lpstr>Code</vt:lpstr>
      <vt:lpstr>Code</vt:lpstr>
      <vt:lpstr>ExtractMax()</vt:lpstr>
      <vt:lpstr>Code</vt:lpstr>
      <vt:lpstr>Binomial Heap</vt:lpstr>
      <vt:lpstr>Binomial Tree</vt:lpstr>
      <vt:lpstr>PowerPoint Presentation</vt:lpstr>
      <vt:lpstr>PowerPoint Presentation</vt:lpstr>
      <vt:lpstr>PowerPoint Presentation</vt:lpstr>
      <vt:lpstr>Rules of Binomial Heap</vt:lpstr>
      <vt:lpstr>Structure of a Binomial Tree</vt:lpstr>
      <vt:lpstr>Binomial Heap and the Binary Representation of a Number  151111B3,B2,B1,B0 111011B3,B1,B0 </vt:lpstr>
      <vt:lpstr>Merging of two binomial trees</vt:lpstr>
      <vt:lpstr>Example-02</vt:lpstr>
      <vt:lpstr>PowerPoint Presentation</vt:lpstr>
      <vt:lpstr>Final Output</vt:lpstr>
      <vt:lpstr>Practice</vt:lpstr>
      <vt:lpstr>Operation in Binomial Heap</vt:lpstr>
      <vt:lpstr>Winner Tree</vt:lpstr>
      <vt:lpstr>Max Winner Tree</vt:lpstr>
      <vt:lpstr>Min Winner Tree</vt:lpstr>
      <vt:lpstr>Code(Min Winner Tree)</vt:lpstr>
      <vt:lpstr>Code(Min Winner Tree)</vt:lpstr>
      <vt:lpstr>Max Sliding Window</vt:lpstr>
      <vt:lpstr>Explanation</vt:lpstr>
      <vt:lpstr>Code</vt:lpstr>
      <vt:lpstr>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Sravani Sarisa</dc:creator>
  <cp:lastModifiedBy>Yamuna Adireddy</cp:lastModifiedBy>
  <cp:revision>46</cp:revision>
  <dcterms:created xsi:type="dcterms:W3CDTF">2025-01-08T05:34:12Z</dcterms:created>
  <dcterms:modified xsi:type="dcterms:W3CDTF">2025-03-20T09:09:14Z</dcterms:modified>
</cp:coreProperties>
</file>