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448" r:id="rId5"/>
    <p:sldId id="259" r:id="rId6"/>
    <p:sldId id="2469" r:id="rId7"/>
    <p:sldId id="2459" r:id="rId8"/>
    <p:sldId id="2487" r:id="rId9"/>
    <p:sldId id="2486" r:id="rId10"/>
    <p:sldId id="24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14" autoAdjust="0"/>
    <p:restoredTop sz="95033" autoAdjust="0"/>
  </p:normalViewPr>
  <p:slideViewPr>
    <p:cSldViewPr snapToGrid="0">
      <p:cViewPr varScale="1">
        <p:scale>
          <a:sx n="99" d="100"/>
          <a:sy n="99" d="100"/>
        </p:scale>
        <p:origin x="96" y="480"/>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11/15/2023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4228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5" y="1999410"/>
            <a:ext cx="11490325" cy="823913"/>
          </a:xfrm>
        </p:spPr>
        <p:txBody>
          <a:bodyPr/>
          <a:lstStyle/>
          <a:p>
            <a:pPr>
              <a:lnSpc>
                <a:spcPct val="100000"/>
              </a:lnSpc>
            </a:pPr>
            <a:r>
              <a:rPr lang="en-US" b="1" dirty="0"/>
              <a:t>Introduction to Data Analytics (CSE 2126)</a:t>
            </a:r>
            <a:br>
              <a:rPr lang="en-US" b="1" dirty="0"/>
            </a:br>
            <a:r>
              <a:rPr lang="en-US" b="1" dirty="0"/>
              <a:t>MINI PROJECT</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2769265" y="3319882"/>
            <a:ext cx="6653463" cy="518795"/>
          </a:xfrm>
          <a:solidFill>
            <a:schemeClr val="bg1">
              <a:lumMod val="85000"/>
              <a:lumOff val="15000"/>
            </a:schemeClr>
          </a:solidFill>
          <a:effectLst>
            <a:softEdge rad="63500"/>
          </a:effectLst>
        </p:spPr>
        <p:txBody>
          <a:bodyPr/>
          <a:lstStyle/>
          <a:p>
            <a:r>
              <a:rPr lang="en-US" b="1" spc="300" dirty="0"/>
              <a:t>ILPD: Indian Liver Patient Dataset</a:t>
            </a:r>
          </a:p>
        </p:txBody>
      </p:sp>
      <p:sp>
        <p:nvSpPr>
          <p:cNvPr id="4" name="Text Placeholder 3">
            <a:extLst>
              <a:ext uri="{FF2B5EF4-FFF2-40B4-BE49-F238E27FC236}">
                <a16:creationId xmlns:a16="http://schemas.microsoft.com/office/drawing/2014/main" id="{C4125BFD-4445-37A3-7880-36CB66EB346D}"/>
              </a:ext>
            </a:extLst>
          </p:cNvPr>
          <p:cNvSpPr>
            <a:spLocks noGrp="1"/>
          </p:cNvSpPr>
          <p:nvPr>
            <p:ph type="body" sz="quarter" idx="12"/>
          </p:nvPr>
        </p:nvSpPr>
        <p:spPr>
          <a:xfrm>
            <a:off x="3512339" y="5093225"/>
            <a:ext cx="5167313" cy="1355701"/>
          </a:xfrm>
        </p:spPr>
        <p:txBody>
          <a:bodyPr/>
          <a:lstStyle/>
          <a:p>
            <a:r>
              <a:rPr lang="en-US" dirty="0"/>
              <a:t>42 – Priyanka Pathak - 220962276</a:t>
            </a:r>
          </a:p>
          <a:p>
            <a:r>
              <a:rPr lang="en-US" dirty="0"/>
              <a:t>80 - Svadha Dey - 220962450</a:t>
            </a:r>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3979B1-8271-FCE9-8B8D-299BB58ED72D}"/>
              </a:ext>
            </a:extLst>
          </p:cNvPr>
          <p:cNvPicPr>
            <a:picLocks noChangeAspect="1"/>
          </p:cNvPicPr>
          <p:nvPr/>
        </p:nvPicPr>
        <p:blipFill>
          <a:blip r:embed="rId3">
            <a:alphaModFix amt="35000"/>
          </a:blip>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6000" y="555171"/>
            <a:ext cx="4846320" cy="1045029"/>
          </a:xfrm>
        </p:spPr>
        <p:txBody>
          <a:bodyPr anchor="b">
            <a:noAutofit/>
          </a:bodyPr>
          <a:lstStyle/>
          <a:p>
            <a:r>
              <a:rPr lang="en-US" sz="4400" spc="600" dirty="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12"/>
          </p:nvPr>
        </p:nvSpPr>
        <p:spPr/>
        <p:txBody>
          <a:bodyPr anchor="ctr">
            <a:normAutofit/>
          </a:bodyPr>
          <a:lstStyle/>
          <a:p>
            <a:pPr>
              <a:spcAft>
                <a:spcPts val="600"/>
              </a:spcAft>
            </a:pPr>
            <a:fld id="{8C2E478F-E849-4A8C-AF1F-CBCC78A7CBFA}" type="slidenum">
              <a:rPr lang="en-US" smtClean="0"/>
              <a:pPr>
                <a:spcAft>
                  <a:spcPts val="600"/>
                </a:spcAft>
              </a:pPr>
              <a:t>2</a:t>
            </a:fld>
            <a:endParaRPr lang="en-US"/>
          </a:p>
        </p:txBody>
      </p:sp>
      <p:sp>
        <p:nvSpPr>
          <p:cNvPr id="13" name="Text Placeholder 12">
            <a:extLst>
              <a:ext uri="{FF2B5EF4-FFF2-40B4-BE49-F238E27FC236}">
                <a16:creationId xmlns:a16="http://schemas.microsoft.com/office/drawing/2014/main" id="{F60A4CB0-F13B-E956-AF5A-2996574B3485}"/>
              </a:ext>
            </a:extLst>
          </p:cNvPr>
          <p:cNvSpPr>
            <a:spLocks noGrp="1"/>
          </p:cNvSpPr>
          <p:nvPr>
            <p:ph type="body" sz="quarter" idx="15"/>
          </p:nvPr>
        </p:nvSpPr>
        <p:spPr>
          <a:xfrm>
            <a:off x="1624263" y="1726163"/>
            <a:ext cx="9559357" cy="4151600"/>
          </a:xfrm>
        </p:spPr>
        <p:txBody>
          <a:bodyPr/>
          <a:lstStyle/>
          <a:p>
            <a:r>
              <a:rPr lang="en-US" dirty="0">
                <a:latin typeface="Times New Roman" panose="02020603050405020304" pitchFamily="18" charset="0"/>
                <a:cs typeface="Times New Roman" panose="02020603050405020304" pitchFamily="18" charset="0"/>
              </a:rPr>
              <a:t>Liver disease, including hepatitis, cirrhosis, and fatty liver disease, is a severe condition with potential fatal outcomes. The Indian Liver Patient Dataset (ILPD) comprises records of 583 patients, 416 with liver disease and 167 without. Each record includes 10 features like age, gender, and blood test results. Our project aims to develop a classification model using machine learning algorithms, including logistic regression, support vector machines, decision trees, and random forests. By comparing their performance, we seek to identify the most effective algorithm for accurately predicting liver disease.</a:t>
            </a:r>
            <a:endParaRPr lang="en-US" dirty="0">
              <a:cs typeface="Times New Roman" panose="02020603050405020304" pitchFamily="18" charset="0"/>
            </a:endParaRPr>
          </a:p>
        </p:txBody>
      </p:sp>
    </p:spTree>
    <p:extLst>
      <p:ext uri="{BB962C8B-B14F-4D97-AF65-F5344CB8AC3E}">
        <p14:creationId xmlns:p14="http://schemas.microsoft.com/office/powerpoint/2010/main" val="132537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C144C9-CFF3-0300-E932-D8B7ED452BB1}"/>
              </a:ext>
            </a:extLst>
          </p:cNvPr>
          <p:cNvPicPr>
            <a:picLocks noChangeAspect="1"/>
          </p:cNvPicPr>
          <p:nvPr/>
        </p:nvPicPr>
        <p:blipFill rotWithShape="1">
          <a:blip r:embed="rId3">
            <a:alphaModFix amt="30000"/>
          </a:blip>
          <a:srcRect t="6110"/>
          <a:stretch/>
        </p:blipFill>
        <p:spPr>
          <a:xfrm>
            <a:off x="0" y="0"/>
            <a:ext cx="12210255" cy="6858000"/>
          </a:xfrm>
          <a:prstGeom prst="rect">
            <a:avLst/>
          </a:prstGeom>
        </p:spPr>
      </p:pic>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6000" y="555171"/>
            <a:ext cx="4846320" cy="1045029"/>
          </a:xfrm>
        </p:spPr>
        <p:txBody>
          <a:bodyPr anchor="b">
            <a:noAutofit/>
          </a:bodyPr>
          <a:lstStyle/>
          <a:p>
            <a:pPr algn="r"/>
            <a:r>
              <a:rPr lang="en-US" sz="4400" spc="600" dirty="0">
                <a:cs typeface="Times New Roman" panose="02020603050405020304" pitchFamily="18" charset="0"/>
              </a:rPr>
              <a:t>OBJECTIVE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12"/>
          </p:nvPr>
        </p:nvSpPr>
        <p:spPr/>
        <p:txBody>
          <a:bodyPr anchor="ctr">
            <a:normAutofit/>
          </a:bodyPr>
          <a:lstStyle/>
          <a:p>
            <a:pPr>
              <a:spcAft>
                <a:spcPts val="600"/>
              </a:spcAft>
            </a:pPr>
            <a:fld id="{8C2E478F-E849-4A8C-AF1F-CBCC78A7CBFA}" type="slidenum">
              <a:rPr lang="en-US" smtClean="0"/>
              <a:pPr>
                <a:spcAft>
                  <a:spcPts val="600"/>
                </a:spcAft>
              </a:pPr>
              <a:t>3</a:t>
            </a:fld>
            <a:endParaRPr lang="en-US"/>
          </a:p>
        </p:txBody>
      </p:sp>
      <p:sp>
        <p:nvSpPr>
          <p:cNvPr id="13" name="Text Placeholder 12">
            <a:extLst>
              <a:ext uri="{FF2B5EF4-FFF2-40B4-BE49-F238E27FC236}">
                <a16:creationId xmlns:a16="http://schemas.microsoft.com/office/drawing/2014/main" id="{F60A4CB0-F13B-E956-AF5A-2996574B3485}"/>
              </a:ext>
            </a:extLst>
          </p:cNvPr>
          <p:cNvSpPr>
            <a:spLocks noGrp="1"/>
          </p:cNvSpPr>
          <p:nvPr>
            <p:ph type="body" sz="quarter" idx="15"/>
          </p:nvPr>
        </p:nvSpPr>
        <p:spPr>
          <a:xfrm>
            <a:off x="1624263" y="1726163"/>
            <a:ext cx="9559357" cy="4151600"/>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 and compare machine learning models to enhance the accuracy of liver disease prediction using the ILPD dataset.</a:t>
            </a:r>
          </a:p>
          <a:p>
            <a:r>
              <a:rPr lang="en-US" dirty="0">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r>
              <a:rPr lang="en-US" spc="600" dirty="0"/>
              <a:t>Data Preparation</a:t>
            </a:r>
          </a:p>
          <a:p>
            <a:pPr marL="285750" indent="-285750">
              <a:buFont typeface="Arial" panose="020B0604020202020204" pitchFamily="34" charset="0"/>
              <a:buChar char="•"/>
            </a:pPr>
            <a:r>
              <a:rPr lang="en-US" spc="600" dirty="0"/>
              <a:t>Model Training</a:t>
            </a:r>
          </a:p>
          <a:p>
            <a:pPr marL="285750" indent="-285750">
              <a:buFont typeface="Arial" panose="020B0604020202020204" pitchFamily="34" charset="0"/>
              <a:buChar char="•"/>
            </a:pPr>
            <a:r>
              <a:rPr lang="en-US" spc="600" dirty="0"/>
              <a:t>Model Evaluation</a:t>
            </a:r>
          </a:p>
          <a:p>
            <a:pPr marL="285750" indent="-285750">
              <a:buFont typeface="Arial" panose="020B0604020202020204" pitchFamily="34" charset="0"/>
              <a:buChar char="•"/>
            </a:pPr>
            <a:r>
              <a:rPr lang="en-US" spc="600" dirty="0"/>
              <a:t>Prediction</a:t>
            </a:r>
          </a:p>
          <a:p>
            <a:pPr marL="285750" indent="-285750">
              <a:buFont typeface="Arial" panose="020B0604020202020204" pitchFamily="34" charset="0"/>
              <a:buChar char="•"/>
            </a:pPr>
            <a:r>
              <a:rPr lang="en-US" spc="600" dirty="0"/>
              <a:t>Algorithm Comparison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05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AF32EB-199B-6FCF-66CC-D411D4202CDD}"/>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5" name="Text Placeholder 4">
            <a:extLst>
              <a:ext uri="{FF2B5EF4-FFF2-40B4-BE49-F238E27FC236}">
                <a16:creationId xmlns:a16="http://schemas.microsoft.com/office/drawing/2014/main" id="{C46DBFC4-39BA-24AF-8CC5-5A2D579D3960}"/>
              </a:ext>
            </a:extLst>
          </p:cNvPr>
          <p:cNvSpPr>
            <a:spLocks noGrp="1"/>
          </p:cNvSpPr>
          <p:nvPr>
            <p:ph type="body" sz="quarter" idx="15"/>
          </p:nvPr>
        </p:nvSpPr>
        <p:spPr>
          <a:xfrm>
            <a:off x="5087619" y="702130"/>
            <a:ext cx="6644597" cy="5175634"/>
          </a:xfrm>
        </p:spPr>
        <p:txBody>
          <a:bodyPr numCol="2"/>
          <a:lstStyle/>
          <a:p>
            <a:pPr marL="285750" indent="-285750">
              <a:lnSpc>
                <a:spcPct val="200000"/>
              </a:lnSpc>
              <a:buFont typeface="Arial" panose="020B0604020202020204" pitchFamily="34" charset="0"/>
              <a:buChar char="•"/>
            </a:pPr>
            <a:r>
              <a:rPr lang="en-US" b="1" dirty="0"/>
              <a:t>IMPORTING LIBRARIES</a:t>
            </a:r>
          </a:p>
          <a:p>
            <a:pPr marL="285750" indent="-285750">
              <a:lnSpc>
                <a:spcPct val="200000"/>
              </a:lnSpc>
              <a:buFont typeface="Arial" panose="020B0604020202020204" pitchFamily="34" charset="0"/>
              <a:buChar char="•"/>
            </a:pPr>
            <a:r>
              <a:rPr lang="en-US" b="1" dirty="0"/>
              <a:t>LOADING DATASET</a:t>
            </a:r>
          </a:p>
          <a:p>
            <a:pPr marL="285750" indent="-285750">
              <a:lnSpc>
                <a:spcPct val="200000"/>
              </a:lnSpc>
              <a:buFont typeface="Arial" panose="020B0604020202020204" pitchFamily="34" charset="0"/>
              <a:buChar char="•"/>
            </a:pPr>
            <a:r>
              <a:rPr lang="en-US" b="1" dirty="0"/>
              <a:t>EXPLORATORY DATA ANALYSIS</a:t>
            </a:r>
          </a:p>
          <a:p>
            <a:pPr marL="285750" indent="-285750">
              <a:lnSpc>
                <a:spcPct val="200000"/>
              </a:lnSpc>
              <a:buFont typeface="Arial" panose="020B0604020202020204" pitchFamily="34" charset="0"/>
              <a:buChar char="•"/>
            </a:pPr>
            <a:r>
              <a:rPr lang="en-US" b="1" dirty="0"/>
              <a:t>DATA CLEANING</a:t>
            </a:r>
          </a:p>
          <a:p>
            <a:pPr marL="285750" indent="-285750">
              <a:lnSpc>
                <a:spcPct val="200000"/>
              </a:lnSpc>
              <a:buFont typeface="Arial" panose="020B0604020202020204" pitchFamily="34" charset="0"/>
              <a:buChar char="•"/>
            </a:pPr>
            <a:r>
              <a:rPr lang="en-US" b="1" dirty="0"/>
              <a:t>DATA VISUALIZATION</a:t>
            </a:r>
          </a:p>
          <a:p>
            <a:pPr marL="285750" indent="-285750">
              <a:lnSpc>
                <a:spcPct val="200000"/>
              </a:lnSpc>
              <a:buFont typeface="Arial" panose="020B0604020202020204" pitchFamily="34" charset="0"/>
              <a:buChar char="•"/>
            </a:pPr>
            <a:r>
              <a:rPr lang="en-US" b="1" dirty="0"/>
              <a:t>DATA PREPROCESSING</a:t>
            </a:r>
          </a:p>
          <a:p>
            <a:pPr marL="285750" indent="-285750">
              <a:lnSpc>
                <a:spcPct val="200000"/>
              </a:lnSpc>
              <a:buFont typeface="Arial" panose="020B0604020202020204" pitchFamily="34" charset="0"/>
              <a:buChar char="•"/>
            </a:pPr>
            <a:r>
              <a:rPr lang="en-US" b="1" dirty="0"/>
              <a:t>FEATURE ENGINEERING</a:t>
            </a:r>
          </a:p>
          <a:p>
            <a:pPr marL="285750" indent="-285750">
              <a:lnSpc>
                <a:spcPct val="200000"/>
              </a:lnSpc>
              <a:buFont typeface="Arial" panose="020B0604020202020204" pitchFamily="34" charset="0"/>
              <a:buChar char="•"/>
            </a:pPr>
            <a:r>
              <a:rPr lang="en-US" b="1" dirty="0"/>
              <a:t>FEATURE SCALING</a:t>
            </a:r>
          </a:p>
          <a:p>
            <a:pPr marL="285750" indent="-285750">
              <a:lnSpc>
                <a:spcPct val="200000"/>
              </a:lnSpc>
              <a:buFont typeface="Arial" panose="020B0604020202020204" pitchFamily="34" charset="0"/>
              <a:buChar char="•"/>
            </a:pPr>
            <a:r>
              <a:rPr lang="en-US" b="1" dirty="0"/>
              <a:t>SPLITTING DARA</a:t>
            </a:r>
          </a:p>
          <a:p>
            <a:pPr marL="285750" indent="-285750">
              <a:lnSpc>
                <a:spcPct val="200000"/>
              </a:lnSpc>
              <a:buFont typeface="Arial" panose="020B0604020202020204" pitchFamily="34" charset="0"/>
              <a:buChar char="•"/>
            </a:pPr>
            <a:r>
              <a:rPr lang="en-US" b="1" dirty="0"/>
              <a:t>LOGISTIC REGRESSION MODEL</a:t>
            </a:r>
          </a:p>
          <a:p>
            <a:pPr marL="285750" indent="-285750">
              <a:lnSpc>
                <a:spcPct val="200000"/>
              </a:lnSpc>
              <a:buFont typeface="Arial" panose="020B0604020202020204" pitchFamily="34" charset="0"/>
              <a:buChar char="•"/>
            </a:pPr>
            <a:r>
              <a:rPr lang="en-US" b="1" dirty="0"/>
              <a:t>MODEL EVALUATION AND VISUALIZATION</a:t>
            </a:r>
          </a:p>
        </p:txBody>
      </p:sp>
      <p:pic>
        <p:nvPicPr>
          <p:cNvPr id="8" name="Picture Placeholder 7">
            <a:extLst>
              <a:ext uri="{FF2B5EF4-FFF2-40B4-BE49-F238E27FC236}">
                <a16:creationId xmlns:a16="http://schemas.microsoft.com/office/drawing/2014/main" id="{AACB54A8-5CF5-D0ED-2A3C-4DEAFFC9BAB8}"/>
              </a:ext>
            </a:extLst>
          </p:cNvPr>
          <p:cNvPicPr>
            <a:picLocks noGrp="1" noChangeAspect="1"/>
          </p:cNvPicPr>
          <p:nvPr>
            <p:ph type="pic" sz="quarter" idx="13"/>
          </p:nvPr>
        </p:nvPicPr>
        <p:blipFill rotWithShape="1">
          <a:blip r:embed="rId2"/>
          <a:srcRect l="32169" r="23354"/>
          <a:stretch/>
        </p:blipFill>
        <p:spPr>
          <a:xfrm>
            <a:off x="-1" y="0"/>
            <a:ext cx="5087620" cy="6858000"/>
          </a:xfrm>
        </p:spPr>
      </p:pic>
    </p:spTree>
    <p:extLst>
      <p:ext uri="{BB962C8B-B14F-4D97-AF65-F5344CB8AC3E}">
        <p14:creationId xmlns:p14="http://schemas.microsoft.com/office/powerpoint/2010/main" val="4860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F42F6F-FDA2-4441-805F-CF30FBC99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5D773-E95C-4171-BC33-E3ADA489BB39}"/>
              </a:ext>
            </a:extLst>
          </p:cNvPr>
          <p:cNvSpPr>
            <a:spLocks noGrp="1"/>
          </p:cNvSpPr>
          <p:nvPr>
            <p:ph type="title"/>
          </p:nvPr>
        </p:nvSpPr>
        <p:spPr>
          <a:xfrm>
            <a:off x="5445299" y="4592325"/>
            <a:ext cx="5946579" cy="1514185"/>
          </a:xfrm>
        </p:spPr>
        <p:txBody>
          <a:bodyPr vert="horz" lIns="91440" tIns="45720" rIns="91440" bIns="45720" rtlCol="0" anchor="t">
            <a:normAutofit/>
          </a:bodyPr>
          <a:lstStyle/>
          <a:p>
            <a:pPr algn="r">
              <a:lnSpc>
                <a:spcPct val="90000"/>
              </a:lnSpc>
            </a:pPr>
            <a:r>
              <a:rPr lang="en-US" sz="4000">
                <a:solidFill>
                  <a:schemeClr val="tx2"/>
                </a:solidFill>
              </a:rPr>
              <a:t>RESULTS</a:t>
            </a:r>
          </a:p>
        </p:txBody>
      </p:sp>
      <p:grpSp>
        <p:nvGrpSpPr>
          <p:cNvPr id="12" name="Group 11">
            <a:extLst>
              <a:ext uri="{FF2B5EF4-FFF2-40B4-BE49-F238E27FC236}">
                <a16:creationId xmlns:a16="http://schemas.microsoft.com/office/drawing/2014/main" id="{18226A8C-7793-4AE1-93F3-C51E771AB9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8099" y="0"/>
            <a:ext cx="3743596" cy="3921836"/>
            <a:chOff x="8310716" y="0"/>
            <a:chExt cx="3878237" cy="4062888"/>
          </a:xfrm>
        </p:grpSpPr>
        <p:sp>
          <p:nvSpPr>
            <p:cNvPr id="13" name="Freeform: Shape 12">
              <a:extLst>
                <a:ext uri="{FF2B5EF4-FFF2-40B4-BE49-F238E27FC236}">
                  <a16:creationId xmlns:a16="http://schemas.microsoft.com/office/drawing/2014/main" id="{33835AF5-9945-4DCC-B810-B2A76714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10716" y="1"/>
              <a:ext cx="3878236" cy="4062887"/>
            </a:xfrm>
            <a:custGeom>
              <a:avLst/>
              <a:gdLst>
                <a:gd name="connsiteX0" fmla="*/ 458236 w 3878236"/>
                <a:gd name="connsiteY0" fmla="*/ 0 h 4062887"/>
                <a:gd name="connsiteX1" fmla="*/ 626135 w 3878236"/>
                <a:gd name="connsiteY1" fmla="*/ 0 h 4062887"/>
                <a:gd name="connsiteX2" fmla="*/ 541802 w 3878236"/>
                <a:gd name="connsiteY2" fmla="*/ 96785 h 4062887"/>
                <a:gd name="connsiteX3" fmla="*/ 393588 w 3878236"/>
                <a:gd name="connsiteY3" fmla="*/ 301059 h 4062887"/>
                <a:gd name="connsiteX4" fmla="*/ 267407 w 3878236"/>
                <a:gd name="connsiteY4" fmla="*/ 519085 h 4062887"/>
                <a:gd name="connsiteX5" fmla="*/ 239453 w 3878236"/>
                <a:gd name="connsiteY5" fmla="*/ 575472 h 4062887"/>
                <a:gd name="connsiteX6" fmla="*/ 225864 w 3878236"/>
                <a:gd name="connsiteY6" fmla="*/ 603893 h 4062887"/>
                <a:gd name="connsiteX7" fmla="*/ 212955 w 3878236"/>
                <a:gd name="connsiteY7" fmla="*/ 632590 h 4062887"/>
                <a:gd name="connsiteX8" fmla="*/ 188301 w 3878236"/>
                <a:gd name="connsiteY8" fmla="*/ 690444 h 4062887"/>
                <a:gd name="connsiteX9" fmla="*/ 165201 w 3878236"/>
                <a:gd name="connsiteY9" fmla="*/ 748939 h 4062887"/>
                <a:gd name="connsiteX10" fmla="*/ 90074 w 3878236"/>
                <a:gd name="connsiteY10" fmla="*/ 988511 h 4062887"/>
                <a:gd name="connsiteX11" fmla="*/ 29119 w 3878236"/>
                <a:gd name="connsiteY11" fmla="*/ 1484891 h 4062887"/>
                <a:gd name="connsiteX12" fmla="*/ 54743 w 3878236"/>
                <a:gd name="connsiteY12" fmla="*/ 1732714 h 4062887"/>
                <a:gd name="connsiteX13" fmla="*/ 132976 w 3878236"/>
                <a:gd name="connsiteY13" fmla="*/ 1969719 h 4062887"/>
                <a:gd name="connsiteX14" fmla="*/ 159959 w 3878236"/>
                <a:gd name="connsiteY14" fmla="*/ 2026381 h 4062887"/>
                <a:gd name="connsiteX15" fmla="*/ 189951 w 3878236"/>
                <a:gd name="connsiteY15" fmla="*/ 2081758 h 4062887"/>
                <a:gd name="connsiteX16" fmla="*/ 256439 w 3878236"/>
                <a:gd name="connsiteY16" fmla="*/ 2189121 h 4062887"/>
                <a:gd name="connsiteX17" fmla="*/ 329818 w 3878236"/>
                <a:gd name="connsiteY17" fmla="*/ 2292816 h 4062887"/>
                <a:gd name="connsiteX18" fmla="*/ 408438 w 3878236"/>
                <a:gd name="connsiteY18" fmla="*/ 2393577 h 4062887"/>
                <a:gd name="connsiteX19" fmla="*/ 572086 w 3878236"/>
                <a:gd name="connsiteY19" fmla="*/ 2592900 h 4062887"/>
                <a:gd name="connsiteX20" fmla="*/ 653909 w 3878236"/>
                <a:gd name="connsiteY20" fmla="*/ 2693936 h 4062887"/>
                <a:gd name="connsiteX21" fmla="*/ 733500 w 3878236"/>
                <a:gd name="connsiteY21" fmla="*/ 2796256 h 4062887"/>
                <a:gd name="connsiteX22" fmla="*/ 813091 w 3878236"/>
                <a:gd name="connsiteY22" fmla="*/ 2895093 h 4062887"/>
                <a:gd name="connsiteX23" fmla="*/ 896273 w 3878236"/>
                <a:gd name="connsiteY23" fmla="*/ 2990536 h 4062887"/>
                <a:gd name="connsiteX24" fmla="*/ 1072636 w 3878236"/>
                <a:gd name="connsiteY24" fmla="*/ 3170513 h 4062887"/>
                <a:gd name="connsiteX25" fmla="*/ 1468747 w 3878236"/>
                <a:gd name="connsiteY25" fmla="*/ 3470964 h 4062887"/>
                <a:gd name="connsiteX26" fmla="*/ 1687720 w 3878236"/>
                <a:gd name="connsiteY26" fmla="*/ 3583919 h 4062887"/>
                <a:gd name="connsiteX27" fmla="*/ 1918825 w 3878236"/>
                <a:gd name="connsiteY27" fmla="*/ 3669278 h 4062887"/>
                <a:gd name="connsiteX28" fmla="*/ 2159540 w 3878236"/>
                <a:gd name="connsiteY28" fmla="*/ 3728230 h 4062887"/>
                <a:gd name="connsiteX29" fmla="*/ 2407729 w 3878236"/>
                <a:gd name="connsiteY29" fmla="*/ 3761238 h 4062887"/>
                <a:gd name="connsiteX30" fmla="*/ 2660479 w 3878236"/>
                <a:gd name="connsiteY30" fmla="*/ 3771598 h 4062887"/>
                <a:gd name="connsiteX31" fmla="*/ 2723278 w 3878236"/>
                <a:gd name="connsiteY31" fmla="*/ 3771139 h 4062887"/>
                <a:gd name="connsiteX32" fmla="*/ 2754047 w 3878236"/>
                <a:gd name="connsiteY32" fmla="*/ 3770406 h 4062887"/>
                <a:gd name="connsiteX33" fmla="*/ 2784719 w 3878236"/>
                <a:gd name="connsiteY33" fmla="*/ 3768938 h 4062887"/>
                <a:gd name="connsiteX34" fmla="*/ 2906629 w 3878236"/>
                <a:gd name="connsiteY34" fmla="*/ 3758853 h 4062887"/>
                <a:gd name="connsiteX35" fmla="*/ 3376896 w 3878236"/>
                <a:gd name="connsiteY35" fmla="*/ 3638838 h 4062887"/>
                <a:gd name="connsiteX36" fmla="*/ 3599460 w 3878236"/>
                <a:gd name="connsiteY36" fmla="*/ 3534685 h 4062887"/>
                <a:gd name="connsiteX37" fmla="*/ 3814356 w 3878236"/>
                <a:gd name="connsiteY37" fmla="*/ 3407976 h 4062887"/>
                <a:gd name="connsiteX38" fmla="*/ 3878236 w 3878236"/>
                <a:gd name="connsiteY38" fmla="*/ 3364122 h 4062887"/>
                <a:gd name="connsiteX39" fmla="*/ 3878236 w 3878236"/>
                <a:gd name="connsiteY39" fmla="*/ 3711785 h 4062887"/>
                <a:gd name="connsiteX40" fmla="*/ 3754080 w 3878236"/>
                <a:gd name="connsiteY40" fmla="*/ 3788192 h 4062887"/>
                <a:gd name="connsiteX41" fmla="*/ 3499971 w 3878236"/>
                <a:gd name="connsiteY41" fmla="*/ 3910041 h 4062887"/>
                <a:gd name="connsiteX42" fmla="*/ 2943222 w 3878236"/>
                <a:gd name="connsiteY42" fmla="*/ 4051144 h 4062887"/>
                <a:gd name="connsiteX43" fmla="*/ 2799278 w 3878236"/>
                <a:gd name="connsiteY43" fmla="*/ 4061321 h 4062887"/>
                <a:gd name="connsiteX44" fmla="*/ 2763268 w 3878236"/>
                <a:gd name="connsiteY44" fmla="*/ 4062604 h 4062887"/>
                <a:gd name="connsiteX45" fmla="*/ 2727355 w 3878236"/>
                <a:gd name="connsiteY45" fmla="*/ 4062788 h 4062887"/>
                <a:gd name="connsiteX46" fmla="*/ 2656790 w 3878236"/>
                <a:gd name="connsiteY46" fmla="*/ 4061963 h 4062887"/>
                <a:gd name="connsiteX47" fmla="*/ 2516924 w 3878236"/>
                <a:gd name="connsiteY47" fmla="*/ 4056461 h 4062887"/>
                <a:gd name="connsiteX48" fmla="*/ 2376959 w 3878236"/>
                <a:gd name="connsiteY48" fmla="*/ 4043809 h 4062887"/>
                <a:gd name="connsiteX49" fmla="*/ 2098196 w 3878236"/>
                <a:gd name="connsiteY49" fmla="*/ 3998700 h 4062887"/>
                <a:gd name="connsiteX50" fmla="*/ 1825645 w 3878236"/>
                <a:gd name="connsiteY50" fmla="*/ 3920860 h 4062887"/>
                <a:gd name="connsiteX51" fmla="*/ 1566586 w 3878236"/>
                <a:gd name="connsiteY51" fmla="*/ 3807996 h 4062887"/>
                <a:gd name="connsiteX52" fmla="*/ 1328784 w 3878236"/>
                <a:gd name="connsiteY52" fmla="*/ 3661117 h 4062887"/>
                <a:gd name="connsiteX53" fmla="*/ 930925 w 3878236"/>
                <a:gd name="connsiteY53" fmla="*/ 3291079 h 4062887"/>
                <a:gd name="connsiteX54" fmla="*/ 769122 w 3878236"/>
                <a:gd name="connsiteY54" fmla="*/ 3081303 h 4062887"/>
                <a:gd name="connsiteX55" fmla="*/ 626149 w 3878236"/>
                <a:gd name="connsiteY55" fmla="*/ 2862544 h 4062887"/>
                <a:gd name="connsiteX56" fmla="*/ 559467 w 3878236"/>
                <a:gd name="connsiteY56" fmla="*/ 2753990 h 4062887"/>
                <a:gd name="connsiteX57" fmla="*/ 490165 w 3878236"/>
                <a:gd name="connsiteY57" fmla="*/ 2647269 h 4062887"/>
                <a:gd name="connsiteX58" fmla="*/ 345542 w 3878236"/>
                <a:gd name="connsiteY58" fmla="*/ 2434743 h 4062887"/>
                <a:gd name="connsiteX59" fmla="*/ 274784 w 3878236"/>
                <a:gd name="connsiteY59" fmla="*/ 2326648 h 4062887"/>
                <a:gd name="connsiteX60" fmla="*/ 207422 w 3878236"/>
                <a:gd name="connsiteY60" fmla="*/ 2216167 h 4062887"/>
                <a:gd name="connsiteX61" fmla="*/ 93956 w 3878236"/>
                <a:gd name="connsiteY61" fmla="*/ 1984388 h 4062887"/>
                <a:gd name="connsiteX62" fmla="*/ 22422 w 3878236"/>
                <a:gd name="connsiteY62" fmla="*/ 1738399 h 4062887"/>
                <a:gd name="connsiteX63" fmla="*/ 0 w 3878236"/>
                <a:gd name="connsiteY63" fmla="*/ 1484891 h 4062887"/>
                <a:gd name="connsiteX64" fmla="*/ 200337 w 3878236"/>
                <a:gd name="connsiteY64" fmla="*/ 491671 h 4062887"/>
                <a:gd name="connsiteX65" fmla="*/ 308076 w 3878236"/>
                <a:gd name="connsiteY65" fmla="*/ 256776 h 4062887"/>
                <a:gd name="connsiteX66" fmla="*/ 437072 w 3878236"/>
                <a:gd name="connsiteY66" fmla="*/ 30498 h 4062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878236" h="4062887">
                  <a:moveTo>
                    <a:pt x="458236" y="0"/>
                  </a:moveTo>
                  <a:lnTo>
                    <a:pt x="626135" y="0"/>
                  </a:lnTo>
                  <a:lnTo>
                    <a:pt x="541802" y="96785"/>
                  </a:lnTo>
                  <a:cubicBezTo>
                    <a:pt x="489388" y="162616"/>
                    <a:pt x="439790" y="230737"/>
                    <a:pt x="393588" y="301059"/>
                  </a:cubicBezTo>
                  <a:cubicBezTo>
                    <a:pt x="348163" y="371748"/>
                    <a:pt x="305261" y="444179"/>
                    <a:pt x="267407" y="519085"/>
                  </a:cubicBezTo>
                  <a:cubicBezTo>
                    <a:pt x="257604" y="537697"/>
                    <a:pt x="248480" y="556584"/>
                    <a:pt x="239453" y="575472"/>
                  </a:cubicBezTo>
                  <a:lnTo>
                    <a:pt x="225864" y="603893"/>
                  </a:lnTo>
                  <a:lnTo>
                    <a:pt x="212955" y="632590"/>
                  </a:lnTo>
                  <a:cubicBezTo>
                    <a:pt x="204511" y="651753"/>
                    <a:pt x="195969" y="670915"/>
                    <a:pt x="188301" y="690444"/>
                  </a:cubicBezTo>
                  <a:cubicBezTo>
                    <a:pt x="180633" y="709972"/>
                    <a:pt x="172189" y="729227"/>
                    <a:pt x="165201" y="748939"/>
                  </a:cubicBezTo>
                  <a:cubicBezTo>
                    <a:pt x="135305" y="827237"/>
                    <a:pt x="109971" y="907186"/>
                    <a:pt x="90074" y="988511"/>
                  </a:cubicBezTo>
                  <a:cubicBezTo>
                    <a:pt x="49696" y="1150792"/>
                    <a:pt x="29022" y="1317842"/>
                    <a:pt x="29119" y="1484891"/>
                  </a:cubicBezTo>
                  <a:cubicBezTo>
                    <a:pt x="29604" y="1568141"/>
                    <a:pt x="37855" y="1651207"/>
                    <a:pt x="54743" y="1732714"/>
                  </a:cubicBezTo>
                  <a:cubicBezTo>
                    <a:pt x="72506" y="1814039"/>
                    <a:pt x="98227" y="1893621"/>
                    <a:pt x="132976" y="1969719"/>
                  </a:cubicBezTo>
                  <a:cubicBezTo>
                    <a:pt x="141226" y="1988882"/>
                    <a:pt x="150835" y="2007585"/>
                    <a:pt x="159959" y="2026381"/>
                  </a:cubicBezTo>
                  <a:cubicBezTo>
                    <a:pt x="169860" y="2044901"/>
                    <a:pt x="179274" y="2063604"/>
                    <a:pt x="189951" y="2081758"/>
                  </a:cubicBezTo>
                  <a:cubicBezTo>
                    <a:pt x="210334" y="2118432"/>
                    <a:pt x="233046" y="2154006"/>
                    <a:pt x="256439" y="2189121"/>
                  </a:cubicBezTo>
                  <a:cubicBezTo>
                    <a:pt x="279734" y="2224328"/>
                    <a:pt x="304679" y="2258617"/>
                    <a:pt x="329818" y="2292816"/>
                  </a:cubicBezTo>
                  <a:cubicBezTo>
                    <a:pt x="355345" y="2326740"/>
                    <a:pt x="381844" y="2360204"/>
                    <a:pt x="408438" y="2393577"/>
                  </a:cubicBezTo>
                  <a:cubicBezTo>
                    <a:pt x="461725" y="2460416"/>
                    <a:pt x="517440" y="2525879"/>
                    <a:pt x="572086" y="2592900"/>
                  </a:cubicBezTo>
                  <a:cubicBezTo>
                    <a:pt x="599554" y="2626273"/>
                    <a:pt x="626926" y="2659921"/>
                    <a:pt x="653909" y="2693936"/>
                  </a:cubicBezTo>
                  <a:cubicBezTo>
                    <a:pt x="680796" y="2727676"/>
                    <a:pt x="707487" y="2763525"/>
                    <a:pt x="733500" y="2796256"/>
                  </a:cubicBezTo>
                  <a:cubicBezTo>
                    <a:pt x="759319" y="2829813"/>
                    <a:pt x="786399" y="2862362"/>
                    <a:pt x="813091" y="2895093"/>
                  </a:cubicBezTo>
                  <a:cubicBezTo>
                    <a:pt x="840560" y="2927274"/>
                    <a:pt x="867834" y="2959455"/>
                    <a:pt x="896273" y="2990536"/>
                  </a:cubicBezTo>
                  <a:cubicBezTo>
                    <a:pt x="952764" y="3053066"/>
                    <a:pt x="1011486" y="3113302"/>
                    <a:pt x="1072636" y="3170513"/>
                  </a:cubicBezTo>
                  <a:cubicBezTo>
                    <a:pt x="1195128" y="3284660"/>
                    <a:pt x="1327328" y="3386522"/>
                    <a:pt x="1468747" y="3470964"/>
                  </a:cubicBezTo>
                  <a:cubicBezTo>
                    <a:pt x="1539603" y="3512956"/>
                    <a:pt x="1612303" y="3551463"/>
                    <a:pt x="1687720" y="3583919"/>
                  </a:cubicBezTo>
                  <a:cubicBezTo>
                    <a:pt x="1762652" y="3617292"/>
                    <a:pt x="1840010" y="3645440"/>
                    <a:pt x="1918825" y="3669278"/>
                  </a:cubicBezTo>
                  <a:cubicBezTo>
                    <a:pt x="1997640" y="3693207"/>
                    <a:pt x="2078007" y="3712553"/>
                    <a:pt x="2159540" y="3728230"/>
                  </a:cubicBezTo>
                  <a:cubicBezTo>
                    <a:pt x="2241170" y="3743633"/>
                    <a:pt x="2324158" y="3754177"/>
                    <a:pt x="2407729" y="3761238"/>
                  </a:cubicBezTo>
                  <a:cubicBezTo>
                    <a:pt x="2491299" y="3768389"/>
                    <a:pt x="2575743" y="3771506"/>
                    <a:pt x="2660479" y="3771598"/>
                  </a:cubicBezTo>
                  <a:cubicBezTo>
                    <a:pt x="2681638" y="3771598"/>
                    <a:pt x="2703089" y="3771964"/>
                    <a:pt x="2723278" y="3771139"/>
                  </a:cubicBezTo>
                  <a:lnTo>
                    <a:pt x="2754047" y="3770406"/>
                  </a:lnTo>
                  <a:lnTo>
                    <a:pt x="2784719" y="3768938"/>
                  </a:lnTo>
                  <a:cubicBezTo>
                    <a:pt x="2825582" y="3767197"/>
                    <a:pt x="2866251" y="3763346"/>
                    <a:pt x="2906629" y="3758853"/>
                  </a:cubicBezTo>
                  <a:cubicBezTo>
                    <a:pt x="3068334" y="3740150"/>
                    <a:pt x="3225672" y="3699166"/>
                    <a:pt x="3376896" y="3638838"/>
                  </a:cubicBezTo>
                  <a:cubicBezTo>
                    <a:pt x="3452702" y="3608949"/>
                    <a:pt x="3526664" y="3573467"/>
                    <a:pt x="3599460" y="3534685"/>
                  </a:cubicBezTo>
                  <a:cubicBezTo>
                    <a:pt x="3672354" y="3496085"/>
                    <a:pt x="3743888" y="3453269"/>
                    <a:pt x="3814356" y="3407976"/>
                  </a:cubicBezTo>
                  <a:lnTo>
                    <a:pt x="3878236" y="3364122"/>
                  </a:lnTo>
                  <a:lnTo>
                    <a:pt x="3878236" y="3711785"/>
                  </a:lnTo>
                  <a:lnTo>
                    <a:pt x="3754080" y="3788192"/>
                  </a:lnTo>
                  <a:cubicBezTo>
                    <a:pt x="3672450" y="3832843"/>
                    <a:pt x="3588007" y="3874284"/>
                    <a:pt x="3499971" y="3910041"/>
                  </a:cubicBezTo>
                  <a:cubicBezTo>
                    <a:pt x="3324482" y="3982472"/>
                    <a:pt x="3134920" y="4030882"/>
                    <a:pt x="2943222" y="4051144"/>
                  </a:cubicBezTo>
                  <a:cubicBezTo>
                    <a:pt x="2895272" y="4055911"/>
                    <a:pt x="2847227" y="4059763"/>
                    <a:pt x="2799278" y="4061321"/>
                  </a:cubicBezTo>
                  <a:lnTo>
                    <a:pt x="2763268" y="4062604"/>
                  </a:lnTo>
                  <a:lnTo>
                    <a:pt x="2727355" y="4062788"/>
                  </a:lnTo>
                  <a:cubicBezTo>
                    <a:pt x="2703089" y="4063155"/>
                    <a:pt x="2680085" y="4062421"/>
                    <a:pt x="2656790" y="4061963"/>
                  </a:cubicBezTo>
                  <a:cubicBezTo>
                    <a:pt x="2610297" y="4061413"/>
                    <a:pt x="2563514" y="4058754"/>
                    <a:pt x="2516924" y="4056461"/>
                  </a:cubicBezTo>
                  <a:cubicBezTo>
                    <a:pt x="2470237" y="4052795"/>
                    <a:pt x="2423549" y="4049402"/>
                    <a:pt x="2376959" y="4043809"/>
                  </a:cubicBezTo>
                  <a:cubicBezTo>
                    <a:pt x="2283683" y="4033265"/>
                    <a:pt x="2190503" y="4018871"/>
                    <a:pt x="2098196" y="3998700"/>
                  </a:cubicBezTo>
                  <a:cubicBezTo>
                    <a:pt x="2005891" y="3978530"/>
                    <a:pt x="1914652" y="3952583"/>
                    <a:pt x="1825645" y="3920860"/>
                  </a:cubicBezTo>
                  <a:cubicBezTo>
                    <a:pt x="1736639" y="3889045"/>
                    <a:pt x="1649963" y="3851089"/>
                    <a:pt x="1566586" y="3807996"/>
                  </a:cubicBezTo>
                  <a:cubicBezTo>
                    <a:pt x="1483501" y="3764263"/>
                    <a:pt x="1403716" y="3715395"/>
                    <a:pt x="1328784" y="3661117"/>
                  </a:cubicBezTo>
                  <a:cubicBezTo>
                    <a:pt x="1178337" y="3553113"/>
                    <a:pt x="1046527" y="3426497"/>
                    <a:pt x="930925" y="3291079"/>
                  </a:cubicBezTo>
                  <a:cubicBezTo>
                    <a:pt x="873367" y="3223048"/>
                    <a:pt x="819789" y="3152818"/>
                    <a:pt x="769122" y="3081303"/>
                  </a:cubicBezTo>
                  <a:cubicBezTo>
                    <a:pt x="718358" y="3009790"/>
                    <a:pt x="670992" y="2936717"/>
                    <a:pt x="626149" y="2862544"/>
                  </a:cubicBezTo>
                  <a:cubicBezTo>
                    <a:pt x="603243" y="2825046"/>
                    <a:pt x="582277" y="2789930"/>
                    <a:pt x="559467" y="2753990"/>
                  </a:cubicBezTo>
                  <a:cubicBezTo>
                    <a:pt x="536852" y="2718325"/>
                    <a:pt x="513849" y="2682660"/>
                    <a:pt x="490165" y="2647269"/>
                  </a:cubicBezTo>
                  <a:lnTo>
                    <a:pt x="345542" y="2434743"/>
                  </a:lnTo>
                  <a:cubicBezTo>
                    <a:pt x="321567" y="2398987"/>
                    <a:pt x="297884" y="2363046"/>
                    <a:pt x="274784" y="2326648"/>
                  </a:cubicBezTo>
                  <a:cubicBezTo>
                    <a:pt x="251682" y="2290248"/>
                    <a:pt x="228776" y="2253759"/>
                    <a:pt x="207422" y="2216167"/>
                  </a:cubicBezTo>
                  <a:cubicBezTo>
                    <a:pt x="164618" y="2141353"/>
                    <a:pt x="125308" y="2064338"/>
                    <a:pt x="93956" y="1984388"/>
                  </a:cubicBezTo>
                  <a:cubicBezTo>
                    <a:pt x="62023" y="1904715"/>
                    <a:pt x="38340" y="1822107"/>
                    <a:pt x="22422" y="1738399"/>
                  </a:cubicBezTo>
                  <a:cubicBezTo>
                    <a:pt x="7183" y="1654692"/>
                    <a:pt x="0" y="1569700"/>
                    <a:pt x="0" y="1484891"/>
                  </a:cubicBezTo>
                  <a:cubicBezTo>
                    <a:pt x="1262" y="1146758"/>
                    <a:pt x="70468" y="809542"/>
                    <a:pt x="200337" y="491671"/>
                  </a:cubicBezTo>
                  <a:cubicBezTo>
                    <a:pt x="232950" y="412273"/>
                    <a:pt x="268280" y="333607"/>
                    <a:pt x="308076" y="256776"/>
                  </a:cubicBezTo>
                  <a:cubicBezTo>
                    <a:pt x="347290" y="179668"/>
                    <a:pt x="390482" y="104213"/>
                    <a:pt x="437072" y="3049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5D01A87-EFF2-48AC-9C6B-C4653A804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29928" y="0"/>
              <a:ext cx="3859024" cy="3823730"/>
            </a:xfrm>
            <a:custGeom>
              <a:avLst/>
              <a:gdLst>
                <a:gd name="connsiteX0" fmla="*/ 517815 w 3859024"/>
                <a:gd name="connsiteY0" fmla="*/ 0 h 3823730"/>
                <a:gd name="connsiteX1" fmla="*/ 810951 w 3859024"/>
                <a:gd name="connsiteY1" fmla="*/ 0 h 3823730"/>
                <a:gd name="connsiteX2" fmla="*/ 657209 w 3859024"/>
                <a:gd name="connsiteY2" fmla="*/ 169897 h 3823730"/>
                <a:gd name="connsiteX3" fmla="*/ 398052 w 3859024"/>
                <a:gd name="connsiteY3" fmla="*/ 551580 h 3823730"/>
                <a:gd name="connsiteX4" fmla="*/ 222175 w 3859024"/>
                <a:gd name="connsiteY4" fmla="*/ 973513 h 3823730"/>
                <a:gd name="connsiteX5" fmla="*/ 158212 w 3859024"/>
                <a:gd name="connsiteY5" fmla="*/ 1423317 h 3823730"/>
                <a:gd name="connsiteX6" fmla="*/ 185195 w 3859024"/>
                <a:gd name="connsiteY6" fmla="*/ 1643544 h 3823730"/>
                <a:gd name="connsiteX7" fmla="*/ 264883 w 3859024"/>
                <a:gd name="connsiteY7" fmla="*/ 1849559 h 3823730"/>
                <a:gd name="connsiteX8" fmla="*/ 320500 w 3859024"/>
                <a:gd name="connsiteY8" fmla="*/ 1946562 h 3823730"/>
                <a:gd name="connsiteX9" fmla="*/ 384367 w 3859024"/>
                <a:gd name="connsiteY9" fmla="*/ 2040447 h 3823730"/>
                <a:gd name="connsiteX10" fmla="*/ 531902 w 3859024"/>
                <a:gd name="connsiteY10" fmla="*/ 2221891 h 3823730"/>
                <a:gd name="connsiteX11" fmla="*/ 691569 w 3859024"/>
                <a:gd name="connsiteY11" fmla="*/ 2404710 h 3823730"/>
                <a:gd name="connsiteX12" fmla="*/ 770966 w 3859024"/>
                <a:gd name="connsiteY12" fmla="*/ 2500153 h 3823730"/>
                <a:gd name="connsiteX13" fmla="*/ 809112 w 3859024"/>
                <a:gd name="connsiteY13" fmla="*/ 2547004 h 3823730"/>
                <a:gd name="connsiteX14" fmla="*/ 846480 w 3859024"/>
                <a:gd name="connsiteY14" fmla="*/ 2591838 h 3823730"/>
                <a:gd name="connsiteX15" fmla="*/ 1167563 w 3859024"/>
                <a:gd name="connsiteY15" fmla="*/ 2923186 h 3823730"/>
                <a:gd name="connsiteX16" fmla="*/ 1338296 w 3859024"/>
                <a:gd name="connsiteY16" fmla="*/ 3072266 h 3823730"/>
                <a:gd name="connsiteX17" fmla="*/ 1517085 w 3859024"/>
                <a:gd name="connsiteY17" fmla="*/ 3209700 h 3823730"/>
                <a:gd name="connsiteX18" fmla="*/ 1916496 w 3859024"/>
                <a:gd name="connsiteY18" fmla="*/ 3427085 h 3823730"/>
                <a:gd name="connsiteX19" fmla="*/ 2139934 w 3859024"/>
                <a:gd name="connsiteY19" fmla="*/ 3488513 h 3823730"/>
                <a:gd name="connsiteX20" fmla="*/ 2197200 w 3859024"/>
                <a:gd name="connsiteY20" fmla="*/ 3499332 h 3823730"/>
                <a:gd name="connsiteX21" fmla="*/ 2254952 w 3859024"/>
                <a:gd name="connsiteY21" fmla="*/ 3508409 h 3823730"/>
                <a:gd name="connsiteX22" fmla="*/ 2371524 w 3859024"/>
                <a:gd name="connsiteY22" fmla="*/ 3521428 h 3823730"/>
                <a:gd name="connsiteX23" fmla="*/ 2430150 w 3859024"/>
                <a:gd name="connsiteY23" fmla="*/ 3525646 h 3823730"/>
                <a:gd name="connsiteX24" fmla="*/ 2488970 w 3859024"/>
                <a:gd name="connsiteY24" fmla="*/ 3528580 h 3823730"/>
                <a:gd name="connsiteX25" fmla="*/ 2547984 w 3859024"/>
                <a:gd name="connsiteY25" fmla="*/ 3529863 h 3823730"/>
                <a:gd name="connsiteX26" fmla="*/ 2607095 w 3859024"/>
                <a:gd name="connsiteY26" fmla="*/ 3529589 h 3823730"/>
                <a:gd name="connsiteX27" fmla="*/ 2636698 w 3859024"/>
                <a:gd name="connsiteY27" fmla="*/ 3529313 h 3823730"/>
                <a:gd name="connsiteX28" fmla="*/ 2665235 w 3859024"/>
                <a:gd name="connsiteY28" fmla="*/ 3528121 h 3823730"/>
                <a:gd name="connsiteX29" fmla="*/ 2693674 w 3859024"/>
                <a:gd name="connsiteY29" fmla="*/ 3526746 h 3823730"/>
                <a:gd name="connsiteX30" fmla="*/ 2722016 w 3859024"/>
                <a:gd name="connsiteY30" fmla="*/ 3524546 h 3823730"/>
                <a:gd name="connsiteX31" fmla="*/ 2834415 w 3859024"/>
                <a:gd name="connsiteY31" fmla="*/ 3511435 h 3823730"/>
                <a:gd name="connsiteX32" fmla="*/ 3262556 w 3859024"/>
                <a:gd name="connsiteY32" fmla="*/ 3378675 h 3823730"/>
                <a:gd name="connsiteX33" fmla="*/ 3658086 w 3859024"/>
                <a:gd name="connsiteY33" fmla="*/ 3145979 h 3823730"/>
                <a:gd name="connsiteX34" fmla="*/ 3753983 w 3859024"/>
                <a:gd name="connsiteY34" fmla="*/ 3077583 h 3823730"/>
                <a:gd name="connsiteX35" fmla="*/ 3849881 w 3859024"/>
                <a:gd name="connsiteY35" fmla="*/ 3006894 h 3823730"/>
                <a:gd name="connsiteX36" fmla="*/ 3859024 w 3859024"/>
                <a:gd name="connsiteY36" fmla="*/ 2999988 h 3823730"/>
                <a:gd name="connsiteX37" fmla="*/ 3859024 w 3859024"/>
                <a:gd name="connsiteY37" fmla="*/ 3461786 h 3823730"/>
                <a:gd name="connsiteX38" fmla="*/ 3652845 w 3859024"/>
                <a:gd name="connsiteY38" fmla="*/ 3578823 h 3823730"/>
                <a:gd name="connsiteX39" fmla="*/ 3408248 w 3859024"/>
                <a:gd name="connsiteY39" fmla="*/ 3688569 h 3823730"/>
                <a:gd name="connsiteX40" fmla="*/ 2875958 w 3859024"/>
                <a:gd name="connsiteY40" fmla="*/ 3814819 h 3823730"/>
                <a:gd name="connsiteX41" fmla="*/ 2738905 w 3859024"/>
                <a:gd name="connsiteY41" fmla="*/ 3822979 h 3823730"/>
                <a:gd name="connsiteX42" fmla="*/ 2704642 w 3859024"/>
                <a:gd name="connsiteY42" fmla="*/ 3823712 h 3823730"/>
                <a:gd name="connsiteX43" fmla="*/ 2670476 w 3859024"/>
                <a:gd name="connsiteY43" fmla="*/ 3823529 h 3823730"/>
                <a:gd name="connsiteX44" fmla="*/ 2636408 w 3859024"/>
                <a:gd name="connsiteY44" fmla="*/ 3823162 h 3823730"/>
                <a:gd name="connsiteX45" fmla="*/ 2603310 w 3859024"/>
                <a:gd name="connsiteY45" fmla="*/ 3821971 h 3823730"/>
                <a:gd name="connsiteX46" fmla="*/ 2338911 w 3859024"/>
                <a:gd name="connsiteY46" fmla="*/ 3802074 h 3823730"/>
                <a:gd name="connsiteX47" fmla="*/ 2076164 w 3859024"/>
                <a:gd name="connsiteY47" fmla="*/ 3758250 h 3823730"/>
                <a:gd name="connsiteX48" fmla="*/ 1818075 w 3859024"/>
                <a:gd name="connsiteY48" fmla="*/ 3689578 h 3823730"/>
                <a:gd name="connsiteX49" fmla="*/ 1324027 w 3859024"/>
                <a:gd name="connsiteY49" fmla="*/ 3483104 h 3823730"/>
                <a:gd name="connsiteX50" fmla="*/ 907727 w 3859024"/>
                <a:gd name="connsiteY50" fmla="*/ 3161658 h 3823730"/>
                <a:gd name="connsiteX51" fmla="*/ 738935 w 3859024"/>
                <a:gd name="connsiteY51" fmla="*/ 2968204 h 3823730"/>
                <a:gd name="connsiteX52" fmla="*/ 591498 w 3859024"/>
                <a:gd name="connsiteY52" fmla="*/ 2763380 h 3823730"/>
                <a:gd name="connsiteX53" fmla="*/ 557041 w 3859024"/>
                <a:gd name="connsiteY53" fmla="*/ 2711212 h 3823730"/>
                <a:gd name="connsiteX54" fmla="*/ 524137 w 3859024"/>
                <a:gd name="connsiteY54" fmla="*/ 2660602 h 3823730"/>
                <a:gd name="connsiteX55" fmla="*/ 459202 w 3859024"/>
                <a:gd name="connsiteY55" fmla="*/ 2562498 h 3823730"/>
                <a:gd name="connsiteX56" fmla="*/ 324673 w 3859024"/>
                <a:gd name="connsiteY56" fmla="*/ 2362077 h 3823730"/>
                <a:gd name="connsiteX57" fmla="*/ 193348 w 3859024"/>
                <a:gd name="connsiteY57" fmla="*/ 2150193 h 3823730"/>
                <a:gd name="connsiteX58" fmla="*/ 134141 w 3859024"/>
                <a:gd name="connsiteY58" fmla="*/ 2037880 h 3823730"/>
                <a:gd name="connsiteX59" fmla="*/ 83862 w 3859024"/>
                <a:gd name="connsiteY59" fmla="*/ 1920339 h 3823730"/>
                <a:gd name="connsiteX60" fmla="*/ 45329 w 3859024"/>
                <a:gd name="connsiteY60" fmla="*/ 1798399 h 3823730"/>
                <a:gd name="connsiteX61" fmla="*/ 30963 w 3859024"/>
                <a:gd name="connsiteY61" fmla="*/ 1736238 h 3823730"/>
                <a:gd name="connsiteX62" fmla="*/ 24655 w 3859024"/>
                <a:gd name="connsiteY62" fmla="*/ 1705064 h 3823730"/>
                <a:gd name="connsiteX63" fmla="*/ 19413 w 3859024"/>
                <a:gd name="connsiteY63" fmla="*/ 1673800 h 3823730"/>
                <a:gd name="connsiteX64" fmla="*/ 0 w 3859024"/>
                <a:gd name="connsiteY64" fmla="*/ 1423317 h 3823730"/>
                <a:gd name="connsiteX65" fmla="*/ 53870 w 3859024"/>
                <a:gd name="connsiteY65" fmla="*/ 935280 h 3823730"/>
                <a:gd name="connsiteX66" fmla="*/ 215770 w 3859024"/>
                <a:gd name="connsiteY66" fmla="*/ 467689 h 3823730"/>
                <a:gd name="connsiteX67" fmla="*/ 480592 w 3859024"/>
                <a:gd name="connsiteY67" fmla="*/ 43968 h 382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859024" h="3823730">
                  <a:moveTo>
                    <a:pt x="517815" y="0"/>
                  </a:moveTo>
                  <a:lnTo>
                    <a:pt x="810951" y="0"/>
                  </a:lnTo>
                  <a:lnTo>
                    <a:pt x="657209" y="169897"/>
                  </a:lnTo>
                  <a:cubicBezTo>
                    <a:pt x="558303" y="289087"/>
                    <a:pt x="471043" y="416896"/>
                    <a:pt x="398052" y="551580"/>
                  </a:cubicBezTo>
                  <a:cubicBezTo>
                    <a:pt x="325062" y="686173"/>
                    <a:pt x="264301" y="827092"/>
                    <a:pt x="222175" y="973513"/>
                  </a:cubicBezTo>
                  <a:cubicBezTo>
                    <a:pt x="179954" y="1119567"/>
                    <a:pt x="158114" y="1271396"/>
                    <a:pt x="158212" y="1423317"/>
                  </a:cubicBezTo>
                  <a:cubicBezTo>
                    <a:pt x="159085" y="1497949"/>
                    <a:pt x="166850" y="1572030"/>
                    <a:pt x="185195" y="1643544"/>
                  </a:cubicBezTo>
                  <a:cubicBezTo>
                    <a:pt x="203249" y="1715150"/>
                    <a:pt x="231300" y="1783638"/>
                    <a:pt x="264883" y="1849559"/>
                  </a:cubicBezTo>
                  <a:cubicBezTo>
                    <a:pt x="281869" y="1882474"/>
                    <a:pt x="300700" y="1914747"/>
                    <a:pt x="320500" y="1946562"/>
                  </a:cubicBezTo>
                  <a:cubicBezTo>
                    <a:pt x="340592" y="1978284"/>
                    <a:pt x="362043" y="2009549"/>
                    <a:pt x="384367" y="2040447"/>
                  </a:cubicBezTo>
                  <a:cubicBezTo>
                    <a:pt x="429598" y="2102059"/>
                    <a:pt x="479876" y="2161837"/>
                    <a:pt x="531902" y="2221891"/>
                  </a:cubicBezTo>
                  <a:cubicBezTo>
                    <a:pt x="583927" y="2282036"/>
                    <a:pt x="638282" y="2342181"/>
                    <a:pt x="691569" y="2404710"/>
                  </a:cubicBezTo>
                  <a:cubicBezTo>
                    <a:pt x="718261" y="2435882"/>
                    <a:pt x="744662" y="2467788"/>
                    <a:pt x="770966" y="2500153"/>
                  </a:cubicBezTo>
                  <a:lnTo>
                    <a:pt x="809112" y="2547004"/>
                  </a:lnTo>
                  <a:cubicBezTo>
                    <a:pt x="821632" y="2561949"/>
                    <a:pt x="833571" y="2577261"/>
                    <a:pt x="846480" y="2591838"/>
                  </a:cubicBezTo>
                  <a:cubicBezTo>
                    <a:pt x="947232" y="2710478"/>
                    <a:pt x="1056523" y="2819674"/>
                    <a:pt x="1167563" y="2923186"/>
                  </a:cubicBezTo>
                  <a:cubicBezTo>
                    <a:pt x="1223374" y="2974713"/>
                    <a:pt x="1280155" y="3024498"/>
                    <a:pt x="1338296" y="3072266"/>
                  </a:cubicBezTo>
                  <a:cubicBezTo>
                    <a:pt x="1396436" y="3120033"/>
                    <a:pt x="1455644" y="3166242"/>
                    <a:pt x="1517085" y="3209700"/>
                  </a:cubicBezTo>
                  <a:cubicBezTo>
                    <a:pt x="1639480" y="3296801"/>
                    <a:pt x="1771485" y="3374641"/>
                    <a:pt x="1916496" y="3427085"/>
                  </a:cubicBezTo>
                  <a:cubicBezTo>
                    <a:pt x="1988808" y="3453307"/>
                    <a:pt x="2063740" y="3473385"/>
                    <a:pt x="2139934" y="3488513"/>
                  </a:cubicBezTo>
                  <a:cubicBezTo>
                    <a:pt x="2159055" y="3492089"/>
                    <a:pt x="2177982" y="3496216"/>
                    <a:pt x="2197200" y="3499332"/>
                  </a:cubicBezTo>
                  <a:lnTo>
                    <a:pt x="2254952" y="3508409"/>
                  </a:lnTo>
                  <a:cubicBezTo>
                    <a:pt x="2293680" y="3513268"/>
                    <a:pt x="2332409" y="3518403"/>
                    <a:pt x="2371524" y="3521428"/>
                  </a:cubicBezTo>
                  <a:cubicBezTo>
                    <a:pt x="2391034" y="3523170"/>
                    <a:pt x="2410544" y="3524821"/>
                    <a:pt x="2430150" y="3525646"/>
                  </a:cubicBezTo>
                  <a:cubicBezTo>
                    <a:pt x="2449757" y="3526562"/>
                    <a:pt x="2469266" y="3528029"/>
                    <a:pt x="2488970" y="3528580"/>
                  </a:cubicBezTo>
                  <a:lnTo>
                    <a:pt x="2547984" y="3529863"/>
                  </a:lnTo>
                  <a:cubicBezTo>
                    <a:pt x="2567590" y="3530321"/>
                    <a:pt x="2587391" y="3529680"/>
                    <a:pt x="2607095" y="3529589"/>
                  </a:cubicBezTo>
                  <a:lnTo>
                    <a:pt x="2636698" y="3529313"/>
                  </a:lnTo>
                  <a:cubicBezTo>
                    <a:pt x="2646308" y="3529038"/>
                    <a:pt x="2655723" y="3528489"/>
                    <a:pt x="2665235" y="3528121"/>
                  </a:cubicBezTo>
                  <a:cubicBezTo>
                    <a:pt x="2674747" y="3527663"/>
                    <a:pt x="2684260" y="3527388"/>
                    <a:pt x="2693674" y="3526746"/>
                  </a:cubicBezTo>
                  <a:lnTo>
                    <a:pt x="2722016" y="3524546"/>
                  </a:lnTo>
                  <a:cubicBezTo>
                    <a:pt x="2759774" y="3521703"/>
                    <a:pt x="2797240" y="3516936"/>
                    <a:pt x="2834415" y="3511435"/>
                  </a:cubicBezTo>
                  <a:cubicBezTo>
                    <a:pt x="2983212" y="3488147"/>
                    <a:pt x="3126281" y="3442580"/>
                    <a:pt x="3262556" y="3378675"/>
                  </a:cubicBezTo>
                  <a:cubicBezTo>
                    <a:pt x="3399318" y="3315505"/>
                    <a:pt x="3529478" y="3234639"/>
                    <a:pt x="3658086" y="3145979"/>
                  </a:cubicBezTo>
                  <a:cubicBezTo>
                    <a:pt x="3690214" y="3123884"/>
                    <a:pt x="3722147" y="3100779"/>
                    <a:pt x="3753983" y="3077583"/>
                  </a:cubicBezTo>
                  <a:cubicBezTo>
                    <a:pt x="3786014" y="3054387"/>
                    <a:pt x="3817948" y="3030824"/>
                    <a:pt x="3849881" y="3006894"/>
                  </a:cubicBezTo>
                  <a:lnTo>
                    <a:pt x="3859024" y="2999988"/>
                  </a:lnTo>
                  <a:lnTo>
                    <a:pt x="3859024" y="3461786"/>
                  </a:lnTo>
                  <a:lnTo>
                    <a:pt x="3652845" y="3578823"/>
                  </a:lnTo>
                  <a:cubicBezTo>
                    <a:pt x="3574224" y="3619073"/>
                    <a:pt x="3492886" y="3656479"/>
                    <a:pt x="3408248" y="3688569"/>
                  </a:cubicBezTo>
                  <a:cubicBezTo>
                    <a:pt x="3239748" y="3753666"/>
                    <a:pt x="3058726" y="3797582"/>
                    <a:pt x="2875958" y="3814819"/>
                  </a:cubicBezTo>
                  <a:cubicBezTo>
                    <a:pt x="2830241" y="3818945"/>
                    <a:pt x="2784525" y="3822062"/>
                    <a:pt x="2738905" y="3822979"/>
                  </a:cubicBezTo>
                  <a:lnTo>
                    <a:pt x="2704642" y="3823712"/>
                  </a:lnTo>
                  <a:cubicBezTo>
                    <a:pt x="2693286" y="3823804"/>
                    <a:pt x="2681833" y="3823529"/>
                    <a:pt x="2670476" y="3823529"/>
                  </a:cubicBezTo>
                  <a:lnTo>
                    <a:pt x="2636408" y="3823162"/>
                  </a:lnTo>
                  <a:lnTo>
                    <a:pt x="2603310" y="3821971"/>
                  </a:lnTo>
                  <a:cubicBezTo>
                    <a:pt x="2515176" y="3819311"/>
                    <a:pt x="2426850" y="3812711"/>
                    <a:pt x="2338911" y="3802074"/>
                  </a:cubicBezTo>
                  <a:cubicBezTo>
                    <a:pt x="2250876" y="3791990"/>
                    <a:pt x="2163034" y="3777503"/>
                    <a:pt x="2076164" y="3758250"/>
                  </a:cubicBezTo>
                  <a:cubicBezTo>
                    <a:pt x="1989390" y="3738813"/>
                    <a:pt x="1903295" y="3715799"/>
                    <a:pt x="1818075" y="3689578"/>
                  </a:cubicBezTo>
                  <a:cubicBezTo>
                    <a:pt x="1647925" y="3636676"/>
                    <a:pt x="1479715" y="3570846"/>
                    <a:pt x="1324027" y="3483104"/>
                  </a:cubicBezTo>
                  <a:cubicBezTo>
                    <a:pt x="1168242" y="3395545"/>
                    <a:pt x="1029152" y="3284515"/>
                    <a:pt x="907727" y="3161658"/>
                  </a:cubicBezTo>
                  <a:cubicBezTo>
                    <a:pt x="846675" y="3100321"/>
                    <a:pt x="791155" y="3035041"/>
                    <a:pt x="738935" y="2968204"/>
                  </a:cubicBezTo>
                  <a:cubicBezTo>
                    <a:pt x="687008" y="2901090"/>
                    <a:pt x="637602" y="2832969"/>
                    <a:pt x="591498" y="2763380"/>
                  </a:cubicBezTo>
                  <a:cubicBezTo>
                    <a:pt x="579656" y="2746143"/>
                    <a:pt x="568494" y="2728631"/>
                    <a:pt x="557041" y="2711212"/>
                  </a:cubicBezTo>
                  <a:lnTo>
                    <a:pt x="524137" y="2660602"/>
                  </a:lnTo>
                  <a:cubicBezTo>
                    <a:pt x="503074" y="2627871"/>
                    <a:pt x="481236" y="2595414"/>
                    <a:pt x="459202" y="2562498"/>
                  </a:cubicBezTo>
                  <a:lnTo>
                    <a:pt x="324673" y="2362077"/>
                  </a:lnTo>
                  <a:cubicBezTo>
                    <a:pt x="279540" y="2293772"/>
                    <a:pt x="234988" y="2223449"/>
                    <a:pt x="193348" y="2150193"/>
                  </a:cubicBezTo>
                  <a:cubicBezTo>
                    <a:pt x="172576" y="2113519"/>
                    <a:pt x="152485" y="2076203"/>
                    <a:pt x="134141" y="2037880"/>
                  </a:cubicBezTo>
                  <a:cubicBezTo>
                    <a:pt x="115893" y="1999464"/>
                    <a:pt x="98907" y="1960315"/>
                    <a:pt x="83862" y="1920339"/>
                  </a:cubicBezTo>
                  <a:cubicBezTo>
                    <a:pt x="69108" y="1880274"/>
                    <a:pt x="56005" y="1839657"/>
                    <a:pt x="45329" y="1798399"/>
                  </a:cubicBezTo>
                  <a:cubicBezTo>
                    <a:pt x="40281" y="1777771"/>
                    <a:pt x="35137" y="1757049"/>
                    <a:pt x="30963" y="1736238"/>
                  </a:cubicBezTo>
                  <a:lnTo>
                    <a:pt x="24655" y="1705064"/>
                  </a:lnTo>
                  <a:lnTo>
                    <a:pt x="19413" y="1673800"/>
                  </a:lnTo>
                  <a:cubicBezTo>
                    <a:pt x="5727" y="1590367"/>
                    <a:pt x="0" y="1506476"/>
                    <a:pt x="0" y="1423317"/>
                  </a:cubicBezTo>
                  <a:cubicBezTo>
                    <a:pt x="388" y="1259661"/>
                    <a:pt x="18539" y="1096004"/>
                    <a:pt x="53870" y="935280"/>
                  </a:cubicBezTo>
                  <a:cubicBezTo>
                    <a:pt x="89104" y="774649"/>
                    <a:pt x="143070" y="617135"/>
                    <a:pt x="215770" y="467689"/>
                  </a:cubicBezTo>
                  <a:cubicBezTo>
                    <a:pt x="288809" y="318243"/>
                    <a:pt x="378252" y="176659"/>
                    <a:pt x="480592" y="4396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C02A9F7-5A86-41CD-98C2-5EE1CDE3A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28916" y="0"/>
              <a:ext cx="3860037" cy="3776788"/>
            </a:xfrm>
            <a:custGeom>
              <a:avLst/>
              <a:gdLst>
                <a:gd name="connsiteX0" fmla="*/ 558050 w 3860037"/>
                <a:gd name="connsiteY0" fmla="*/ 0 h 3776788"/>
                <a:gd name="connsiteX1" fmla="*/ 1224060 w 3860037"/>
                <a:gd name="connsiteY1" fmla="*/ 0 h 3776788"/>
                <a:gd name="connsiteX2" fmla="*/ 1103279 w 3860037"/>
                <a:gd name="connsiteY2" fmla="*/ 106801 h 3776788"/>
                <a:gd name="connsiteX3" fmla="*/ 697005 w 3860037"/>
                <a:gd name="connsiteY3" fmla="*/ 633564 h 3776788"/>
                <a:gd name="connsiteX4" fmla="*/ 485409 w 3860037"/>
                <a:gd name="connsiteY4" fmla="*/ 1429020 h 3776788"/>
                <a:gd name="connsiteX5" fmla="*/ 835609 w 3860037"/>
                <a:gd name="connsiteY5" fmla="*/ 2167631 h 3776788"/>
                <a:gd name="connsiteX6" fmla="*/ 1012069 w 3860037"/>
                <a:gd name="connsiteY6" fmla="*/ 2402068 h 3776788"/>
                <a:gd name="connsiteX7" fmla="*/ 2667856 w 3860037"/>
                <a:gd name="connsiteY7" fmla="*/ 3318457 h 3776788"/>
                <a:gd name="connsiteX8" fmla="*/ 3757171 w 3860037"/>
                <a:gd name="connsiteY8" fmla="*/ 2876678 h 3776788"/>
                <a:gd name="connsiteX9" fmla="*/ 3860037 w 3860037"/>
                <a:gd name="connsiteY9" fmla="*/ 2801824 h 3776788"/>
                <a:gd name="connsiteX10" fmla="*/ 3860037 w 3860037"/>
                <a:gd name="connsiteY10" fmla="*/ 3372874 h 3776788"/>
                <a:gd name="connsiteX11" fmla="*/ 3694757 w 3860037"/>
                <a:gd name="connsiteY11" fmla="*/ 3476377 h 3776788"/>
                <a:gd name="connsiteX12" fmla="*/ 2667759 w 3860037"/>
                <a:gd name="connsiteY12" fmla="*/ 3776788 h 3776788"/>
                <a:gd name="connsiteX13" fmla="*/ 610425 w 3860037"/>
                <a:gd name="connsiteY13" fmla="*/ 2659336 h 3776788"/>
                <a:gd name="connsiteX14" fmla="*/ 0 w 3860037"/>
                <a:gd name="connsiteY14" fmla="*/ 1428928 h 3776788"/>
                <a:gd name="connsiteX15" fmla="*/ 405569 w 3860037"/>
                <a:gd name="connsiteY15" fmla="*/ 197288 h 377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60037" h="3776788">
                  <a:moveTo>
                    <a:pt x="558050" y="0"/>
                  </a:moveTo>
                  <a:lnTo>
                    <a:pt x="1224060" y="0"/>
                  </a:lnTo>
                  <a:lnTo>
                    <a:pt x="1103279" y="106801"/>
                  </a:lnTo>
                  <a:cubicBezTo>
                    <a:pt x="936215" y="268568"/>
                    <a:pt x="800012" y="445084"/>
                    <a:pt x="697005" y="633564"/>
                  </a:cubicBezTo>
                  <a:cubicBezTo>
                    <a:pt x="556653" y="890464"/>
                    <a:pt x="485409" y="1158092"/>
                    <a:pt x="485409" y="1429020"/>
                  </a:cubicBezTo>
                  <a:cubicBezTo>
                    <a:pt x="485409" y="1701873"/>
                    <a:pt x="599069" y="1861221"/>
                    <a:pt x="835609" y="2167631"/>
                  </a:cubicBezTo>
                  <a:cubicBezTo>
                    <a:pt x="892682" y="2241529"/>
                    <a:pt x="951696" y="2317994"/>
                    <a:pt x="1012069" y="2402068"/>
                  </a:cubicBezTo>
                  <a:cubicBezTo>
                    <a:pt x="1473407" y="3044412"/>
                    <a:pt x="1968619" y="3318457"/>
                    <a:pt x="2667856" y="3318457"/>
                  </a:cubicBezTo>
                  <a:cubicBezTo>
                    <a:pt x="3069403" y="3318457"/>
                    <a:pt x="3377389" y="3147529"/>
                    <a:pt x="3757171" y="2876678"/>
                  </a:cubicBezTo>
                  <a:lnTo>
                    <a:pt x="3860037" y="2801824"/>
                  </a:lnTo>
                  <a:lnTo>
                    <a:pt x="3860037" y="3372874"/>
                  </a:lnTo>
                  <a:lnTo>
                    <a:pt x="3694757" y="3476377"/>
                  </a:lnTo>
                  <a:cubicBezTo>
                    <a:pt x="3392861" y="3653193"/>
                    <a:pt x="3067353" y="3776788"/>
                    <a:pt x="2667759" y="3776788"/>
                  </a:cubicBezTo>
                  <a:cubicBezTo>
                    <a:pt x="1719653" y="3776788"/>
                    <a:pt x="1104085" y="3346695"/>
                    <a:pt x="610425" y="2659336"/>
                  </a:cubicBezTo>
                  <a:cubicBezTo>
                    <a:pt x="314191" y="2246938"/>
                    <a:pt x="0" y="1964091"/>
                    <a:pt x="0" y="1428928"/>
                  </a:cubicBezTo>
                  <a:cubicBezTo>
                    <a:pt x="0" y="982968"/>
                    <a:pt x="151158" y="563404"/>
                    <a:pt x="405569" y="19728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8535FA6-8D15-4E17-B087-AD3D45711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28916" y="0"/>
              <a:ext cx="3860037" cy="3776788"/>
            </a:xfrm>
            <a:custGeom>
              <a:avLst/>
              <a:gdLst>
                <a:gd name="connsiteX0" fmla="*/ 558050 w 3860037"/>
                <a:gd name="connsiteY0" fmla="*/ 0 h 3776788"/>
                <a:gd name="connsiteX1" fmla="*/ 1370196 w 3860037"/>
                <a:gd name="connsiteY1" fmla="*/ 0 h 3776788"/>
                <a:gd name="connsiteX2" fmla="*/ 1343634 w 3860037"/>
                <a:gd name="connsiteY2" fmla="*/ 19644 h 3776788"/>
                <a:gd name="connsiteX3" fmla="*/ 783196 w 3860037"/>
                <a:gd name="connsiteY3" fmla="*/ 675555 h 3776788"/>
                <a:gd name="connsiteX4" fmla="*/ 582374 w 3860037"/>
                <a:gd name="connsiteY4" fmla="*/ 1429020 h 3776788"/>
                <a:gd name="connsiteX5" fmla="*/ 913939 w 3860037"/>
                <a:gd name="connsiteY5" fmla="*/ 2113629 h 3776788"/>
                <a:gd name="connsiteX6" fmla="*/ 1092340 w 3860037"/>
                <a:gd name="connsiteY6" fmla="*/ 2350634 h 3776788"/>
                <a:gd name="connsiteX7" fmla="*/ 1772941 w 3860037"/>
                <a:gd name="connsiteY7" fmla="*/ 3006913 h 3776788"/>
                <a:gd name="connsiteX8" fmla="*/ 2667759 w 3860037"/>
                <a:gd name="connsiteY8" fmla="*/ 3226772 h 3776788"/>
                <a:gd name="connsiteX9" fmla="*/ 3243339 w 3860037"/>
                <a:gd name="connsiteY9" fmla="*/ 3086769 h 3776788"/>
                <a:gd name="connsiteX10" fmla="*/ 3702873 w 3860037"/>
                <a:gd name="connsiteY10" fmla="*/ 2800709 h 3776788"/>
                <a:gd name="connsiteX11" fmla="*/ 3860037 w 3860037"/>
                <a:gd name="connsiteY11" fmla="*/ 2686097 h 3776788"/>
                <a:gd name="connsiteX12" fmla="*/ 3860037 w 3860037"/>
                <a:gd name="connsiteY12" fmla="*/ 3372874 h 3776788"/>
                <a:gd name="connsiteX13" fmla="*/ 3694757 w 3860037"/>
                <a:gd name="connsiteY13" fmla="*/ 3476377 h 3776788"/>
                <a:gd name="connsiteX14" fmla="*/ 2667759 w 3860037"/>
                <a:gd name="connsiteY14" fmla="*/ 3776788 h 3776788"/>
                <a:gd name="connsiteX15" fmla="*/ 610425 w 3860037"/>
                <a:gd name="connsiteY15" fmla="*/ 2659336 h 3776788"/>
                <a:gd name="connsiteX16" fmla="*/ 0 w 3860037"/>
                <a:gd name="connsiteY16" fmla="*/ 1428928 h 3776788"/>
                <a:gd name="connsiteX17" fmla="*/ 405569 w 3860037"/>
                <a:gd name="connsiteY17" fmla="*/ 197288 h 377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60037" h="3776788">
                  <a:moveTo>
                    <a:pt x="558050" y="0"/>
                  </a:moveTo>
                  <a:lnTo>
                    <a:pt x="1370196" y="0"/>
                  </a:lnTo>
                  <a:lnTo>
                    <a:pt x="1343634" y="19644"/>
                  </a:lnTo>
                  <a:cubicBezTo>
                    <a:pt x="1106705" y="211357"/>
                    <a:pt x="912969" y="438184"/>
                    <a:pt x="783196" y="675555"/>
                  </a:cubicBezTo>
                  <a:cubicBezTo>
                    <a:pt x="649929" y="919345"/>
                    <a:pt x="582374" y="1172853"/>
                    <a:pt x="582374" y="1429020"/>
                  </a:cubicBezTo>
                  <a:cubicBezTo>
                    <a:pt x="582374" y="1673817"/>
                    <a:pt x="683999" y="1815838"/>
                    <a:pt x="913939" y="2113629"/>
                  </a:cubicBezTo>
                  <a:cubicBezTo>
                    <a:pt x="971497" y="2188169"/>
                    <a:pt x="1030996" y="2265275"/>
                    <a:pt x="1092340" y="2350634"/>
                  </a:cubicBezTo>
                  <a:cubicBezTo>
                    <a:pt x="1309274" y="2652643"/>
                    <a:pt x="1531839" y="2867368"/>
                    <a:pt x="1772941" y="3006913"/>
                  </a:cubicBezTo>
                  <a:cubicBezTo>
                    <a:pt x="2028506" y="3154891"/>
                    <a:pt x="2321246" y="3226772"/>
                    <a:pt x="2667759" y="3226772"/>
                  </a:cubicBezTo>
                  <a:cubicBezTo>
                    <a:pt x="2864407" y="3226772"/>
                    <a:pt x="3047273" y="3182305"/>
                    <a:pt x="3243339" y="3086769"/>
                  </a:cubicBezTo>
                  <a:cubicBezTo>
                    <a:pt x="3394318" y="3013193"/>
                    <a:pt x="3544153" y="2914345"/>
                    <a:pt x="3702873" y="2800709"/>
                  </a:cubicBezTo>
                  <a:lnTo>
                    <a:pt x="3860037" y="2686097"/>
                  </a:lnTo>
                  <a:lnTo>
                    <a:pt x="3860037" y="3372874"/>
                  </a:lnTo>
                  <a:lnTo>
                    <a:pt x="3694757" y="3476377"/>
                  </a:lnTo>
                  <a:cubicBezTo>
                    <a:pt x="3392861" y="3653193"/>
                    <a:pt x="3067353" y="3776788"/>
                    <a:pt x="2667759" y="3776788"/>
                  </a:cubicBezTo>
                  <a:cubicBezTo>
                    <a:pt x="1719653" y="3776788"/>
                    <a:pt x="1104085" y="3346695"/>
                    <a:pt x="610425" y="2659336"/>
                  </a:cubicBezTo>
                  <a:cubicBezTo>
                    <a:pt x="314191" y="2246938"/>
                    <a:pt x="0" y="1964091"/>
                    <a:pt x="0" y="1428928"/>
                  </a:cubicBezTo>
                  <a:cubicBezTo>
                    <a:pt x="0" y="982968"/>
                    <a:pt x="151158" y="563404"/>
                    <a:pt x="405569" y="19728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6DA3F015-B18B-DC7B-762A-A74CE133B03B}"/>
              </a:ext>
            </a:extLst>
          </p:cNvPr>
          <p:cNvPicPr>
            <a:picLocks noChangeAspect="1"/>
          </p:cNvPicPr>
          <p:nvPr/>
        </p:nvPicPr>
        <p:blipFill>
          <a:blip r:embed="rId2"/>
          <a:stretch>
            <a:fillRect/>
          </a:stretch>
        </p:blipFill>
        <p:spPr>
          <a:xfrm>
            <a:off x="323182" y="516875"/>
            <a:ext cx="5182502" cy="2759205"/>
          </a:xfrm>
          <a:prstGeom prst="rect">
            <a:avLst/>
          </a:prstGeom>
          <a:ln>
            <a:solidFill>
              <a:schemeClr val="tx1">
                <a:lumMod val="65000"/>
                <a:lumOff val="35000"/>
              </a:schemeClr>
            </a:solidFill>
          </a:ln>
        </p:spPr>
      </p:pic>
      <p:pic>
        <p:nvPicPr>
          <p:cNvPr id="5" name="Picture 4">
            <a:extLst>
              <a:ext uri="{FF2B5EF4-FFF2-40B4-BE49-F238E27FC236}">
                <a16:creationId xmlns:a16="http://schemas.microsoft.com/office/drawing/2014/main" id="{63A3FA5B-B6BA-0250-4BF6-DB2363231BB9}"/>
              </a:ext>
            </a:extLst>
          </p:cNvPr>
          <p:cNvPicPr>
            <a:picLocks noChangeAspect="1"/>
          </p:cNvPicPr>
          <p:nvPr/>
        </p:nvPicPr>
        <p:blipFill>
          <a:blip r:embed="rId3"/>
          <a:stretch>
            <a:fillRect/>
          </a:stretch>
        </p:blipFill>
        <p:spPr>
          <a:xfrm>
            <a:off x="323181" y="3400030"/>
            <a:ext cx="5182502" cy="2601838"/>
          </a:xfrm>
          <a:prstGeom prst="rect">
            <a:avLst/>
          </a:prstGeom>
          <a:ln>
            <a:solidFill>
              <a:schemeClr val="tx1">
                <a:lumMod val="65000"/>
                <a:lumOff val="35000"/>
              </a:schemeClr>
            </a:solidFill>
          </a:ln>
        </p:spPr>
      </p:pic>
      <p:sp>
        <p:nvSpPr>
          <p:cNvPr id="3" name="Slide Number Placeholder 2">
            <a:extLst>
              <a:ext uri="{FF2B5EF4-FFF2-40B4-BE49-F238E27FC236}">
                <a16:creationId xmlns:a16="http://schemas.microsoft.com/office/drawing/2014/main" id="{DC12A5BA-02A3-A752-BB40-A10FDFB5AE5B}"/>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5</a:t>
            </a:fld>
            <a:endParaRPr lang="en-US"/>
          </a:p>
        </p:txBody>
      </p:sp>
    </p:spTree>
    <p:extLst>
      <p:ext uri="{BB962C8B-B14F-4D97-AF65-F5344CB8AC3E}">
        <p14:creationId xmlns:p14="http://schemas.microsoft.com/office/powerpoint/2010/main" val="308692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of an electromagnetic radiation">
            <a:extLst>
              <a:ext uri="{FF2B5EF4-FFF2-40B4-BE49-F238E27FC236}">
                <a16:creationId xmlns:a16="http://schemas.microsoft.com/office/drawing/2014/main" id="{7C308CA8-8B7B-3650-C37A-C4A886D412F0}"/>
              </a:ext>
            </a:extLst>
          </p:cNvPr>
          <p:cNvPicPr>
            <a:picLocks noChangeAspect="1"/>
          </p:cNvPicPr>
          <p:nvPr/>
        </p:nvPicPr>
        <p:blipFill rotWithShape="1">
          <a:blip r:embed="rId2"/>
          <a:srcRect l="24097" r="22986" b="2"/>
          <a:stretch/>
        </p:blipFill>
        <p:spPr>
          <a:xfrm>
            <a:off x="20" y="10"/>
            <a:ext cx="5416530" cy="6857990"/>
          </a:xfrm>
          <a:prstGeom prst="rect">
            <a:avLst/>
          </a:prstGeom>
          <a:noFill/>
          <a:effectLst/>
        </p:spPr>
      </p:pic>
      <p:sp>
        <p:nvSpPr>
          <p:cNvPr id="4" name="Slide Number Placeholder 3">
            <a:extLst>
              <a:ext uri="{FF2B5EF4-FFF2-40B4-BE49-F238E27FC236}">
                <a16:creationId xmlns:a16="http://schemas.microsoft.com/office/drawing/2014/main" id="{9FFC0EB1-70C5-E0F4-AC52-43A15EF042F7}"/>
              </a:ext>
            </a:extLst>
          </p:cNvPr>
          <p:cNvSpPr>
            <a:spLocks noGrp="1"/>
          </p:cNvSpPr>
          <p:nvPr>
            <p:ph type="sldNum" sz="quarter" idx="4"/>
          </p:nvPr>
        </p:nvSpPr>
        <p:spPr>
          <a:xfrm>
            <a:off x="11549269" y="6468303"/>
            <a:ext cx="443948" cy="365125"/>
          </a:xfrm>
        </p:spPr>
        <p:txBody>
          <a:bodyPr anchor="ctr">
            <a:normAutofit/>
          </a:bodyPr>
          <a:lstStyle/>
          <a:p>
            <a:pPr>
              <a:spcAft>
                <a:spcPts val="600"/>
              </a:spcAft>
            </a:pPr>
            <a:fld id="{8C2E478F-E849-4A8C-AF1F-CBCC78A7CBFA}" type="slidenum">
              <a:rPr lang="en-US" smtClean="0"/>
              <a:pPr>
                <a:spcAft>
                  <a:spcPts val="600"/>
                </a:spcAft>
              </a:pPr>
              <a:t>6</a:t>
            </a:fld>
            <a:endParaRPr lang="en-US"/>
          </a:p>
        </p:txBody>
      </p:sp>
      <p:sp>
        <p:nvSpPr>
          <p:cNvPr id="5" name="Text Placeholder 4">
            <a:extLst>
              <a:ext uri="{FF2B5EF4-FFF2-40B4-BE49-F238E27FC236}">
                <a16:creationId xmlns:a16="http://schemas.microsoft.com/office/drawing/2014/main" id="{4A86BFE9-D9F7-AE87-7E44-018FAE306E57}"/>
              </a:ext>
            </a:extLst>
          </p:cNvPr>
          <p:cNvSpPr>
            <a:spLocks noGrp="1"/>
          </p:cNvSpPr>
          <p:nvPr>
            <p:ph idx="1"/>
          </p:nvPr>
        </p:nvSpPr>
        <p:spPr>
          <a:xfrm>
            <a:off x="6096000" y="419878"/>
            <a:ext cx="4942114" cy="5365102"/>
          </a:xfrm>
        </p:spPr>
        <p:txBody>
          <a:bodyPr>
            <a:normAutofit fontScale="92500" lnSpcReduction="10000"/>
          </a:bodyPr>
          <a:lstStyle/>
          <a:p>
            <a:pPr marL="0" indent="0">
              <a:buNone/>
            </a:pPr>
            <a:r>
              <a:rPr lang="en-US" spc="300" dirty="0"/>
              <a:t>OVERALL PERFORMANCE: The model achieved 72.46% accuracy in classifying patients with or without liver disease, demonstrating commendable performance and effective generalization to unseen cases.</a:t>
            </a:r>
          </a:p>
          <a:p>
            <a:pPr marL="0" indent="0">
              <a:buNone/>
            </a:pPr>
            <a:endParaRPr lang="en-US" spc="300" dirty="0"/>
          </a:p>
          <a:p>
            <a:pPr marL="0" indent="0">
              <a:buNone/>
            </a:pPr>
            <a:r>
              <a:rPr lang="en-US" spc="300" dirty="0"/>
              <a:t>CLASS-SPECIFIC PERFORMANCE: The model excels at identifying patients without liver disease (precision: 0.69, recall: 0.92, F1: 0.79), but struggles with those having liver disease (precision: 0.83, recall: 0.48, F1: 0.62). This suggests potential overfitting to the majority class due to dataset imbalance.</a:t>
            </a:r>
          </a:p>
        </p:txBody>
      </p:sp>
    </p:spTree>
    <p:extLst>
      <p:ext uri="{BB962C8B-B14F-4D97-AF65-F5344CB8AC3E}">
        <p14:creationId xmlns:p14="http://schemas.microsoft.com/office/powerpoint/2010/main" val="61758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C391DD9-8EFC-3064-CF8B-3EA60D40E868}"/>
              </a:ext>
            </a:extLst>
          </p:cNvPr>
          <p:cNvPicPr>
            <a:picLocks noChangeAspect="1"/>
          </p:cNvPicPr>
          <p:nvPr/>
        </p:nvPicPr>
        <p:blipFill rotWithShape="1">
          <a:blip r:embed="rId2">
            <a:alphaModFix amt="35000"/>
          </a:blip>
          <a:srcRect t="1070" r="30279" b="3453"/>
          <a:stretch/>
        </p:blipFill>
        <p:spPr>
          <a:xfrm>
            <a:off x="5511698" y="0"/>
            <a:ext cx="6677253" cy="685800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E91A9F-65CA-B800-8B5D-0F7E0FF11E94}"/>
              </a:ext>
            </a:extLst>
          </p:cNvPr>
          <p:cNvSpPr>
            <a:spLocks noGrp="1"/>
          </p:cNvSpPr>
          <p:nvPr>
            <p:ph type="title"/>
          </p:nvPr>
        </p:nvSpPr>
        <p:spPr>
          <a:xfrm>
            <a:off x="1094014" y="381454"/>
            <a:ext cx="3967843" cy="1899912"/>
          </a:xfrm>
        </p:spPr>
        <p:txBody>
          <a:bodyPr vert="horz" lIns="91440" tIns="45720" rIns="91440" bIns="45720" rtlCol="0" anchor="ctr">
            <a:normAutofit/>
          </a:bodyPr>
          <a:lstStyle/>
          <a:p>
            <a:pPr>
              <a:lnSpc>
                <a:spcPct val="90000"/>
              </a:lnSpc>
            </a:pPr>
            <a:r>
              <a:rPr lang="en-US" sz="4000" spc="600" dirty="0"/>
              <a:t>CONCLUSION</a:t>
            </a:r>
          </a:p>
        </p:txBody>
      </p:sp>
      <p:sp>
        <p:nvSpPr>
          <p:cNvPr id="5" name="TextBox 4">
            <a:extLst>
              <a:ext uri="{FF2B5EF4-FFF2-40B4-BE49-F238E27FC236}">
                <a16:creationId xmlns:a16="http://schemas.microsoft.com/office/drawing/2014/main" id="{5A48D91F-22BE-32C0-ABB4-1922B36FECF7}"/>
              </a:ext>
            </a:extLst>
          </p:cNvPr>
          <p:cNvSpPr txBox="1"/>
          <p:nvPr/>
        </p:nvSpPr>
        <p:spPr>
          <a:xfrm>
            <a:off x="473529" y="1910443"/>
            <a:ext cx="5543550" cy="4266520"/>
          </a:xfrm>
          <a:prstGeom prst="rect">
            <a:avLst/>
          </a:prstGeom>
        </p:spPr>
        <p:txBody>
          <a:bodyPr vert="horz" lIns="91440" tIns="45720" rIns="91440" bIns="45720" rtlCol="0">
            <a:normAutofit/>
          </a:bodyPr>
          <a:lstStyle/>
          <a:p>
            <a:pPr algn="ctr">
              <a:lnSpc>
                <a:spcPct val="150000"/>
              </a:lnSpc>
              <a:spcAft>
                <a:spcPts val="600"/>
              </a:spcAft>
            </a:pPr>
            <a:r>
              <a:rPr lang="en-US" sz="1900" spc="300" dirty="0"/>
              <a:t>This project showcased the feasibility of using machine learning for liver disease prediction with an accuracy of 0.7246. While effective in identifying non-liver disease cases, improvements, such as data augmentation and ensemble learning, can enhance the model's robustness and accuracy for early detection.</a:t>
            </a:r>
          </a:p>
        </p:txBody>
      </p:sp>
      <p:sp>
        <p:nvSpPr>
          <p:cNvPr id="3" name="Slide Number Placeholder 2">
            <a:extLst>
              <a:ext uri="{FF2B5EF4-FFF2-40B4-BE49-F238E27FC236}">
                <a16:creationId xmlns:a16="http://schemas.microsoft.com/office/drawing/2014/main" id="{1F338905-1525-7C09-4CEF-A52D3BBF8DDE}"/>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defRPr/>
            </a:pPr>
            <a:fld id="{8C2E478F-E849-4A8C-AF1F-CBCC78A7CBFA}" type="slidenum">
              <a:rPr lang="en-US">
                <a:solidFill>
                  <a:srgbClr val="FFFFFF"/>
                </a:solidFill>
                <a:latin typeface="Calibri" panose="020F0502020204030204"/>
              </a:rPr>
              <a:pPr>
                <a:spcAft>
                  <a:spcPts val="600"/>
                </a:spcAft>
                <a:defRPr/>
              </a:pPr>
              <a:t>7</a:t>
            </a:fld>
            <a:endParaRPr lang="en-US">
              <a:solidFill>
                <a:srgbClr val="FFFFFF"/>
              </a:solidFill>
              <a:latin typeface="Calibri" panose="020F0502020204030204"/>
            </a:endParaRPr>
          </a:p>
        </p:txBody>
      </p:sp>
    </p:spTree>
    <p:extLst>
      <p:ext uri="{BB962C8B-B14F-4D97-AF65-F5344CB8AC3E}">
        <p14:creationId xmlns:p14="http://schemas.microsoft.com/office/powerpoint/2010/main" val="141708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2.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{2619E5DC-7B03-4A0B-A12E-3B2A52253F40}tf55661986_win32</Template>
  <TotalTime>449</TotalTime>
  <Words>337</Words>
  <Application>Microsoft Office PowerPoint</Application>
  <PresentationFormat>Widescreen</PresentationFormat>
  <Paragraphs>40</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Introduction to Data Analytics (CSE 2126) MINI PROJECT</vt:lpstr>
      <vt:lpstr>INTRODUCTION</vt:lpstr>
      <vt:lpstr>OBJECTIVE</vt:lpstr>
      <vt:lpstr>PowerPoint Presentation</vt:lpstr>
      <vt:lpstr>RESULTS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(cse-2143) MINI PROJECT</dc:title>
  <dc:creator>Svadha Dey</dc:creator>
  <cp:lastModifiedBy>Svadha Dey</cp:lastModifiedBy>
  <cp:revision>23</cp:revision>
  <dcterms:created xsi:type="dcterms:W3CDTF">2023-11-05T15:33:08Z</dcterms:created>
  <dcterms:modified xsi:type="dcterms:W3CDTF">2023-11-15T13:38:11Z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