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744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EFFBF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DFE3E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EFFBF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DFE3E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05271"/>
            <a:ext cx="14630400" cy="262432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702808"/>
            <a:ext cx="14630400" cy="2527300"/>
          </a:xfrm>
          <a:custGeom>
            <a:avLst/>
            <a:gdLst/>
            <a:ahLst/>
            <a:cxnLst/>
            <a:rect l="l" t="t" r="r" b="b"/>
            <a:pathLst>
              <a:path w="14630400" h="2527300">
                <a:moveTo>
                  <a:pt x="0" y="2031034"/>
                </a:moveTo>
                <a:lnTo>
                  <a:pt x="0" y="2526790"/>
                </a:lnTo>
                <a:lnTo>
                  <a:pt x="14630400" y="2526790"/>
                </a:lnTo>
                <a:lnTo>
                  <a:pt x="14630400" y="2101377"/>
                </a:lnTo>
                <a:lnTo>
                  <a:pt x="3653064" y="2101377"/>
                </a:lnTo>
                <a:lnTo>
                  <a:pt x="1391300" y="2067619"/>
                </a:lnTo>
                <a:lnTo>
                  <a:pt x="0" y="2031034"/>
                </a:lnTo>
                <a:close/>
              </a:path>
              <a:path w="14630400" h="2527300">
                <a:moveTo>
                  <a:pt x="14630400" y="0"/>
                </a:moveTo>
                <a:lnTo>
                  <a:pt x="13510616" y="388061"/>
                </a:lnTo>
                <a:lnTo>
                  <a:pt x="12636494" y="673866"/>
                </a:lnTo>
                <a:lnTo>
                  <a:pt x="11890869" y="903453"/>
                </a:lnTo>
                <a:lnTo>
                  <a:pt x="11257446" y="1086641"/>
                </a:lnTo>
                <a:lnTo>
                  <a:pt x="10648753" y="1251116"/>
                </a:lnTo>
                <a:lnTo>
                  <a:pt x="10134250" y="1380399"/>
                </a:lnTo>
                <a:lnTo>
                  <a:pt x="9634691" y="1496665"/>
                </a:lnTo>
                <a:lnTo>
                  <a:pt x="9148215" y="1600523"/>
                </a:lnTo>
                <a:lnTo>
                  <a:pt x="8672958" y="1692585"/>
                </a:lnTo>
                <a:lnTo>
                  <a:pt x="8273115" y="1762570"/>
                </a:lnTo>
                <a:lnTo>
                  <a:pt x="7878973" y="1824721"/>
                </a:lnTo>
                <a:lnTo>
                  <a:pt x="7489361" y="1879423"/>
                </a:lnTo>
                <a:lnTo>
                  <a:pt x="7038975" y="1934341"/>
                </a:lnTo>
                <a:lnTo>
                  <a:pt x="6591295" y="1980255"/>
                </a:lnTo>
                <a:lnTo>
                  <a:pt x="6144460" y="2017774"/>
                </a:lnTo>
                <a:lnTo>
                  <a:pt x="5632437" y="2051159"/>
                </a:lnTo>
                <a:lnTo>
                  <a:pt x="5116306" y="2075290"/>
                </a:lnTo>
                <a:lnTo>
                  <a:pt x="4461129" y="2093829"/>
                </a:lnTo>
                <a:lnTo>
                  <a:pt x="3653064" y="2101377"/>
                </a:lnTo>
                <a:lnTo>
                  <a:pt x="14630400" y="2101377"/>
                </a:lnTo>
                <a:lnTo>
                  <a:pt x="146304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0688" y="0"/>
            <a:ext cx="3028188" cy="822959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630399" cy="27035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EFFBF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05271"/>
            <a:ext cx="14630400" cy="262432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702808"/>
            <a:ext cx="14630400" cy="2527300"/>
          </a:xfrm>
          <a:custGeom>
            <a:avLst/>
            <a:gdLst/>
            <a:ahLst/>
            <a:cxnLst/>
            <a:rect l="l" t="t" r="r" b="b"/>
            <a:pathLst>
              <a:path w="14630400" h="2527300">
                <a:moveTo>
                  <a:pt x="0" y="2031034"/>
                </a:moveTo>
                <a:lnTo>
                  <a:pt x="0" y="2526790"/>
                </a:lnTo>
                <a:lnTo>
                  <a:pt x="14630400" y="2526790"/>
                </a:lnTo>
                <a:lnTo>
                  <a:pt x="14630400" y="2101377"/>
                </a:lnTo>
                <a:lnTo>
                  <a:pt x="3653064" y="2101377"/>
                </a:lnTo>
                <a:lnTo>
                  <a:pt x="1391300" y="2067619"/>
                </a:lnTo>
                <a:lnTo>
                  <a:pt x="0" y="2031034"/>
                </a:lnTo>
                <a:close/>
              </a:path>
              <a:path w="14630400" h="2527300">
                <a:moveTo>
                  <a:pt x="14630400" y="0"/>
                </a:moveTo>
                <a:lnTo>
                  <a:pt x="13510616" y="388061"/>
                </a:lnTo>
                <a:lnTo>
                  <a:pt x="12636494" y="673866"/>
                </a:lnTo>
                <a:lnTo>
                  <a:pt x="11890869" y="903453"/>
                </a:lnTo>
                <a:lnTo>
                  <a:pt x="11257446" y="1086641"/>
                </a:lnTo>
                <a:lnTo>
                  <a:pt x="10648753" y="1251116"/>
                </a:lnTo>
                <a:lnTo>
                  <a:pt x="10134250" y="1380399"/>
                </a:lnTo>
                <a:lnTo>
                  <a:pt x="9634691" y="1496665"/>
                </a:lnTo>
                <a:lnTo>
                  <a:pt x="9148215" y="1600523"/>
                </a:lnTo>
                <a:lnTo>
                  <a:pt x="8672958" y="1692585"/>
                </a:lnTo>
                <a:lnTo>
                  <a:pt x="8273115" y="1762570"/>
                </a:lnTo>
                <a:lnTo>
                  <a:pt x="7878973" y="1824721"/>
                </a:lnTo>
                <a:lnTo>
                  <a:pt x="7489361" y="1879423"/>
                </a:lnTo>
                <a:lnTo>
                  <a:pt x="7038975" y="1934341"/>
                </a:lnTo>
                <a:lnTo>
                  <a:pt x="6591295" y="1980255"/>
                </a:lnTo>
                <a:lnTo>
                  <a:pt x="6144460" y="2017774"/>
                </a:lnTo>
                <a:lnTo>
                  <a:pt x="5632437" y="2051159"/>
                </a:lnTo>
                <a:lnTo>
                  <a:pt x="5116306" y="2075290"/>
                </a:lnTo>
                <a:lnTo>
                  <a:pt x="4461129" y="2093829"/>
                </a:lnTo>
                <a:lnTo>
                  <a:pt x="3653064" y="2101377"/>
                </a:lnTo>
                <a:lnTo>
                  <a:pt x="14630400" y="2101377"/>
                </a:lnTo>
                <a:lnTo>
                  <a:pt x="146304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0688" y="0"/>
            <a:ext cx="3028188" cy="822959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EFFBF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05271"/>
            <a:ext cx="14630400" cy="262432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702808"/>
            <a:ext cx="14630400" cy="2527300"/>
          </a:xfrm>
          <a:custGeom>
            <a:avLst/>
            <a:gdLst/>
            <a:ahLst/>
            <a:cxnLst/>
            <a:rect l="l" t="t" r="r" b="b"/>
            <a:pathLst>
              <a:path w="14630400" h="2527300">
                <a:moveTo>
                  <a:pt x="0" y="2031034"/>
                </a:moveTo>
                <a:lnTo>
                  <a:pt x="0" y="2526790"/>
                </a:lnTo>
                <a:lnTo>
                  <a:pt x="14630400" y="2526790"/>
                </a:lnTo>
                <a:lnTo>
                  <a:pt x="14630400" y="2101377"/>
                </a:lnTo>
                <a:lnTo>
                  <a:pt x="3653064" y="2101377"/>
                </a:lnTo>
                <a:lnTo>
                  <a:pt x="1391300" y="2067619"/>
                </a:lnTo>
                <a:lnTo>
                  <a:pt x="0" y="2031034"/>
                </a:lnTo>
                <a:close/>
              </a:path>
              <a:path w="14630400" h="2527300">
                <a:moveTo>
                  <a:pt x="14630400" y="0"/>
                </a:moveTo>
                <a:lnTo>
                  <a:pt x="13510616" y="388061"/>
                </a:lnTo>
                <a:lnTo>
                  <a:pt x="12636494" y="673866"/>
                </a:lnTo>
                <a:lnTo>
                  <a:pt x="11890869" y="903453"/>
                </a:lnTo>
                <a:lnTo>
                  <a:pt x="11257446" y="1086641"/>
                </a:lnTo>
                <a:lnTo>
                  <a:pt x="10648753" y="1251116"/>
                </a:lnTo>
                <a:lnTo>
                  <a:pt x="10134250" y="1380399"/>
                </a:lnTo>
                <a:lnTo>
                  <a:pt x="9634691" y="1496665"/>
                </a:lnTo>
                <a:lnTo>
                  <a:pt x="9148215" y="1600523"/>
                </a:lnTo>
                <a:lnTo>
                  <a:pt x="8672958" y="1692585"/>
                </a:lnTo>
                <a:lnTo>
                  <a:pt x="8273115" y="1762570"/>
                </a:lnTo>
                <a:lnTo>
                  <a:pt x="7878973" y="1824721"/>
                </a:lnTo>
                <a:lnTo>
                  <a:pt x="7489361" y="1879423"/>
                </a:lnTo>
                <a:lnTo>
                  <a:pt x="7038975" y="1934341"/>
                </a:lnTo>
                <a:lnTo>
                  <a:pt x="6591295" y="1980255"/>
                </a:lnTo>
                <a:lnTo>
                  <a:pt x="6144460" y="2017774"/>
                </a:lnTo>
                <a:lnTo>
                  <a:pt x="5632437" y="2051159"/>
                </a:lnTo>
                <a:lnTo>
                  <a:pt x="5116306" y="2075290"/>
                </a:lnTo>
                <a:lnTo>
                  <a:pt x="4461129" y="2093829"/>
                </a:lnTo>
                <a:lnTo>
                  <a:pt x="3653064" y="2101377"/>
                </a:lnTo>
                <a:lnTo>
                  <a:pt x="14630400" y="2101377"/>
                </a:lnTo>
                <a:lnTo>
                  <a:pt x="146304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0688" y="0"/>
            <a:ext cx="3028188" cy="822959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630399" cy="3086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605271"/>
            <a:ext cx="14630400" cy="262432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702808"/>
            <a:ext cx="14630400" cy="2527300"/>
          </a:xfrm>
          <a:custGeom>
            <a:avLst/>
            <a:gdLst/>
            <a:ahLst/>
            <a:cxnLst/>
            <a:rect l="l" t="t" r="r" b="b"/>
            <a:pathLst>
              <a:path w="14630400" h="2527300">
                <a:moveTo>
                  <a:pt x="0" y="2031034"/>
                </a:moveTo>
                <a:lnTo>
                  <a:pt x="0" y="2526790"/>
                </a:lnTo>
                <a:lnTo>
                  <a:pt x="14630400" y="2526790"/>
                </a:lnTo>
                <a:lnTo>
                  <a:pt x="14630400" y="2101377"/>
                </a:lnTo>
                <a:lnTo>
                  <a:pt x="3653064" y="2101377"/>
                </a:lnTo>
                <a:lnTo>
                  <a:pt x="1391300" y="2067619"/>
                </a:lnTo>
                <a:lnTo>
                  <a:pt x="0" y="2031034"/>
                </a:lnTo>
                <a:close/>
              </a:path>
              <a:path w="14630400" h="2527300">
                <a:moveTo>
                  <a:pt x="14630400" y="0"/>
                </a:moveTo>
                <a:lnTo>
                  <a:pt x="13510616" y="388061"/>
                </a:lnTo>
                <a:lnTo>
                  <a:pt x="12636494" y="673866"/>
                </a:lnTo>
                <a:lnTo>
                  <a:pt x="11890869" y="903453"/>
                </a:lnTo>
                <a:lnTo>
                  <a:pt x="11257446" y="1086641"/>
                </a:lnTo>
                <a:lnTo>
                  <a:pt x="10648753" y="1251116"/>
                </a:lnTo>
                <a:lnTo>
                  <a:pt x="10134250" y="1380399"/>
                </a:lnTo>
                <a:lnTo>
                  <a:pt x="9634691" y="1496665"/>
                </a:lnTo>
                <a:lnTo>
                  <a:pt x="9148215" y="1600523"/>
                </a:lnTo>
                <a:lnTo>
                  <a:pt x="8672958" y="1692585"/>
                </a:lnTo>
                <a:lnTo>
                  <a:pt x="8273115" y="1762570"/>
                </a:lnTo>
                <a:lnTo>
                  <a:pt x="7878973" y="1824721"/>
                </a:lnTo>
                <a:lnTo>
                  <a:pt x="7489361" y="1879423"/>
                </a:lnTo>
                <a:lnTo>
                  <a:pt x="7038975" y="1934341"/>
                </a:lnTo>
                <a:lnTo>
                  <a:pt x="6591295" y="1980255"/>
                </a:lnTo>
                <a:lnTo>
                  <a:pt x="6144460" y="2017774"/>
                </a:lnTo>
                <a:lnTo>
                  <a:pt x="5632437" y="2051159"/>
                </a:lnTo>
                <a:lnTo>
                  <a:pt x="5116306" y="2075290"/>
                </a:lnTo>
                <a:lnTo>
                  <a:pt x="4461129" y="2093829"/>
                </a:lnTo>
                <a:lnTo>
                  <a:pt x="3653064" y="2101377"/>
                </a:lnTo>
                <a:lnTo>
                  <a:pt x="14630400" y="2101377"/>
                </a:lnTo>
                <a:lnTo>
                  <a:pt x="146304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00688" y="0"/>
            <a:ext cx="3028188" cy="8229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2496" y="577418"/>
            <a:ext cx="6881494" cy="1243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EFFBF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26426" y="2410205"/>
            <a:ext cx="5858509" cy="4754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DFE3E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24600" y="685800"/>
            <a:ext cx="6587490" cy="28384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50"/>
              </a:spcBef>
            </a:pPr>
            <a:r>
              <a:rPr sz="5950" spc="-10" dirty="0"/>
              <a:t>Password</a:t>
            </a:r>
            <a:r>
              <a:rPr sz="5950" spc="-320" dirty="0"/>
              <a:t> </a:t>
            </a:r>
            <a:r>
              <a:rPr sz="5950" spc="-20" dirty="0"/>
              <a:t>Generator: </a:t>
            </a:r>
            <a:r>
              <a:rPr sz="5950" dirty="0"/>
              <a:t>Secure</a:t>
            </a:r>
            <a:r>
              <a:rPr sz="5950" spc="-150" dirty="0"/>
              <a:t> </a:t>
            </a:r>
            <a:r>
              <a:rPr sz="5950" spc="-25" dirty="0"/>
              <a:t>and</a:t>
            </a:r>
            <a:endParaRPr sz="5950" dirty="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950" spc="-10" dirty="0"/>
              <a:t>Customizable</a:t>
            </a:r>
            <a:endParaRPr sz="5950" dirty="0"/>
          </a:p>
        </p:txBody>
      </p:sp>
      <p:sp>
        <p:nvSpPr>
          <p:cNvPr id="5" name="object 5"/>
          <p:cNvSpPr txBox="1"/>
          <p:nvPr/>
        </p:nvSpPr>
        <p:spPr>
          <a:xfrm>
            <a:off x="6338442" y="4513660"/>
            <a:ext cx="7390765" cy="33130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Introducing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powerful</a:t>
            </a:r>
            <a:r>
              <a:rPr sz="1900" b="0" spc="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900" b="0" spc="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generator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that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5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combines</a:t>
            </a:r>
            <a:r>
              <a:rPr sz="1900" b="0" spc="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security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 </a:t>
            </a:r>
            <a:r>
              <a:rPr sz="1900" b="0" spc="1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flexibility.</a:t>
            </a:r>
            <a:r>
              <a:rPr sz="1900" b="0" spc="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With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7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this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tool,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you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can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create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unique,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strong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passwords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tailored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your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specific</a:t>
            </a:r>
            <a:r>
              <a:rPr sz="190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needs,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ensuring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protection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of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your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online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accounts.</a:t>
            </a:r>
            <a:endParaRPr sz="1900" dirty="0">
              <a:latin typeface="Yanone Kaffeesatz Thin"/>
              <a:cs typeface="Yanone Kaffeesatz Thi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spc="-25" dirty="0">
                <a:solidFill>
                  <a:srgbClr val="DFE3E6"/>
                </a:solidFill>
                <a:latin typeface="Trebuchet MS"/>
                <a:cs typeface="Trebuchet MS"/>
              </a:rPr>
              <a:t>by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b="1" spc="-120" dirty="0" err="1">
                <a:solidFill>
                  <a:srgbClr val="DFE3E6"/>
                </a:solidFill>
                <a:latin typeface="Trebuchet MS"/>
                <a:cs typeface="Trebuchet MS"/>
              </a:rPr>
              <a:t>Pulkit</a:t>
            </a:r>
            <a:r>
              <a:rPr sz="2400" b="1" spc="-260" dirty="0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lang="en-US" sz="2400" b="1" spc="-260" dirty="0" smtClean="0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sz="2400" b="1" spc="-65" dirty="0" err="1" smtClean="0">
                <a:solidFill>
                  <a:srgbClr val="DFE3E6"/>
                </a:solidFill>
                <a:latin typeface="Trebuchet MS"/>
                <a:cs typeface="Trebuchet MS"/>
              </a:rPr>
              <a:t>Srivastav</a:t>
            </a:r>
            <a:r>
              <a:rPr sz="2400" b="1" spc="-254" dirty="0" smtClean="0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DFE3E6"/>
                </a:solidFill>
                <a:latin typeface="Trebuchet MS"/>
                <a:cs typeface="Trebuchet MS"/>
              </a:rPr>
              <a:t>[RA2311028030040]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b="1" spc="-105" dirty="0">
                <a:solidFill>
                  <a:srgbClr val="DFE3E6"/>
                </a:solidFill>
                <a:latin typeface="Trebuchet MS"/>
                <a:cs typeface="Trebuchet MS"/>
              </a:rPr>
              <a:t>Prateek</a:t>
            </a:r>
            <a:r>
              <a:rPr sz="2400" b="1" spc="-270" dirty="0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DFE3E6"/>
                </a:solidFill>
                <a:latin typeface="Trebuchet MS"/>
                <a:cs typeface="Trebuchet MS"/>
              </a:rPr>
              <a:t>Kumar</a:t>
            </a:r>
            <a:r>
              <a:rPr sz="2400" b="1" spc="-250" dirty="0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DFE3E6"/>
                </a:solidFill>
                <a:latin typeface="Trebuchet MS"/>
                <a:cs typeface="Trebuchet MS"/>
              </a:rPr>
              <a:t>Srivastava</a:t>
            </a:r>
            <a:r>
              <a:rPr sz="2400" b="1" spc="-254" dirty="0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DFE3E6"/>
                </a:solidFill>
                <a:latin typeface="Trebuchet MS"/>
                <a:cs typeface="Trebuchet MS"/>
              </a:rPr>
              <a:t>[RA2311028030009]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38442" y="728599"/>
            <a:ext cx="573786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sz="4300" spc="-10" dirty="0"/>
              <a:t>Introduction</a:t>
            </a:r>
            <a:r>
              <a:rPr sz="4300" spc="-105" dirty="0"/>
              <a:t> </a:t>
            </a:r>
            <a:r>
              <a:rPr sz="4300" dirty="0"/>
              <a:t>to</a:t>
            </a:r>
            <a:r>
              <a:rPr sz="4300" spc="-130" dirty="0"/>
              <a:t> </a:t>
            </a:r>
            <a:r>
              <a:rPr sz="4300" spc="-10" dirty="0"/>
              <a:t>Password Generators</a:t>
            </a:r>
            <a:endParaRPr sz="4300"/>
          </a:p>
        </p:txBody>
      </p:sp>
      <p:grpSp>
        <p:nvGrpSpPr>
          <p:cNvPr id="5" name="object 5"/>
          <p:cNvGrpSpPr/>
          <p:nvPr/>
        </p:nvGrpSpPr>
        <p:grpSpPr>
          <a:xfrm>
            <a:off x="6335267" y="2775204"/>
            <a:ext cx="585470" cy="586740"/>
            <a:chOff x="6335267" y="2775204"/>
            <a:chExt cx="585470" cy="586740"/>
          </a:xfrm>
        </p:grpSpPr>
        <p:sp>
          <p:nvSpPr>
            <p:cNvPr id="6" name="object 6"/>
            <p:cNvSpPr/>
            <p:nvPr/>
          </p:nvSpPr>
          <p:spPr>
            <a:xfrm>
              <a:off x="6350507" y="2790444"/>
              <a:ext cx="554990" cy="556260"/>
            </a:xfrm>
            <a:custGeom>
              <a:avLst/>
              <a:gdLst/>
              <a:ahLst/>
              <a:cxnLst/>
              <a:rect l="l" t="t" r="r" b="b"/>
              <a:pathLst>
                <a:path w="554990" h="556260">
                  <a:moveTo>
                    <a:pt x="277367" y="0"/>
                  </a:moveTo>
                  <a:lnTo>
                    <a:pt x="227517" y="4469"/>
                  </a:lnTo>
                  <a:lnTo>
                    <a:pt x="180595" y="17355"/>
                  </a:lnTo>
                  <a:lnTo>
                    <a:pt x="137385" y="37874"/>
                  </a:lnTo>
                  <a:lnTo>
                    <a:pt x="98673" y="65241"/>
                  </a:lnTo>
                  <a:lnTo>
                    <a:pt x="65241" y="98673"/>
                  </a:lnTo>
                  <a:lnTo>
                    <a:pt x="37874" y="137385"/>
                  </a:lnTo>
                  <a:lnTo>
                    <a:pt x="17355" y="180595"/>
                  </a:lnTo>
                  <a:lnTo>
                    <a:pt x="4469" y="227517"/>
                  </a:lnTo>
                  <a:lnTo>
                    <a:pt x="0" y="277367"/>
                  </a:lnTo>
                  <a:lnTo>
                    <a:pt x="0" y="278891"/>
                  </a:lnTo>
                  <a:lnTo>
                    <a:pt x="4469" y="328742"/>
                  </a:lnTo>
                  <a:lnTo>
                    <a:pt x="17355" y="375664"/>
                  </a:lnTo>
                  <a:lnTo>
                    <a:pt x="37874" y="418874"/>
                  </a:lnTo>
                  <a:lnTo>
                    <a:pt x="65241" y="457586"/>
                  </a:lnTo>
                  <a:lnTo>
                    <a:pt x="98673" y="491018"/>
                  </a:lnTo>
                  <a:lnTo>
                    <a:pt x="137385" y="518385"/>
                  </a:lnTo>
                  <a:lnTo>
                    <a:pt x="180595" y="538904"/>
                  </a:lnTo>
                  <a:lnTo>
                    <a:pt x="227517" y="551790"/>
                  </a:lnTo>
                  <a:lnTo>
                    <a:pt x="277367" y="556259"/>
                  </a:lnTo>
                  <a:lnTo>
                    <a:pt x="327218" y="551790"/>
                  </a:lnTo>
                  <a:lnTo>
                    <a:pt x="374140" y="538904"/>
                  </a:lnTo>
                  <a:lnTo>
                    <a:pt x="417350" y="518385"/>
                  </a:lnTo>
                  <a:lnTo>
                    <a:pt x="456062" y="491018"/>
                  </a:lnTo>
                  <a:lnTo>
                    <a:pt x="489494" y="457586"/>
                  </a:lnTo>
                  <a:lnTo>
                    <a:pt x="516861" y="418874"/>
                  </a:lnTo>
                  <a:lnTo>
                    <a:pt x="537380" y="375664"/>
                  </a:lnTo>
                  <a:lnTo>
                    <a:pt x="550266" y="328742"/>
                  </a:lnTo>
                  <a:lnTo>
                    <a:pt x="554736" y="278891"/>
                  </a:lnTo>
                  <a:lnTo>
                    <a:pt x="554736" y="277367"/>
                  </a:lnTo>
                  <a:lnTo>
                    <a:pt x="550266" y="227517"/>
                  </a:lnTo>
                  <a:lnTo>
                    <a:pt x="537380" y="180595"/>
                  </a:lnTo>
                  <a:lnTo>
                    <a:pt x="516861" y="137385"/>
                  </a:lnTo>
                  <a:lnTo>
                    <a:pt x="489494" y="98673"/>
                  </a:lnTo>
                  <a:lnTo>
                    <a:pt x="456062" y="65241"/>
                  </a:lnTo>
                  <a:lnTo>
                    <a:pt x="417350" y="37874"/>
                  </a:lnTo>
                  <a:lnTo>
                    <a:pt x="374140" y="17355"/>
                  </a:lnTo>
                  <a:lnTo>
                    <a:pt x="327218" y="4469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50507" y="2790444"/>
              <a:ext cx="554990" cy="556260"/>
            </a:xfrm>
            <a:custGeom>
              <a:avLst/>
              <a:gdLst/>
              <a:ahLst/>
              <a:cxnLst/>
              <a:rect l="l" t="t" r="r" b="b"/>
              <a:pathLst>
                <a:path w="554990" h="556260">
                  <a:moveTo>
                    <a:pt x="0" y="277367"/>
                  </a:moveTo>
                  <a:lnTo>
                    <a:pt x="4469" y="227517"/>
                  </a:lnTo>
                  <a:lnTo>
                    <a:pt x="17355" y="180595"/>
                  </a:lnTo>
                  <a:lnTo>
                    <a:pt x="37874" y="137385"/>
                  </a:lnTo>
                  <a:lnTo>
                    <a:pt x="65241" y="98673"/>
                  </a:lnTo>
                  <a:lnTo>
                    <a:pt x="98673" y="65241"/>
                  </a:lnTo>
                  <a:lnTo>
                    <a:pt x="137385" y="37874"/>
                  </a:lnTo>
                  <a:lnTo>
                    <a:pt x="180595" y="17355"/>
                  </a:lnTo>
                  <a:lnTo>
                    <a:pt x="227517" y="4469"/>
                  </a:lnTo>
                  <a:lnTo>
                    <a:pt x="277367" y="0"/>
                  </a:lnTo>
                  <a:lnTo>
                    <a:pt x="327218" y="4469"/>
                  </a:lnTo>
                  <a:lnTo>
                    <a:pt x="374140" y="17355"/>
                  </a:lnTo>
                  <a:lnTo>
                    <a:pt x="417350" y="37874"/>
                  </a:lnTo>
                  <a:lnTo>
                    <a:pt x="456062" y="65241"/>
                  </a:lnTo>
                  <a:lnTo>
                    <a:pt x="489494" y="98673"/>
                  </a:lnTo>
                  <a:lnTo>
                    <a:pt x="516861" y="137385"/>
                  </a:lnTo>
                  <a:lnTo>
                    <a:pt x="537380" y="180595"/>
                  </a:lnTo>
                  <a:lnTo>
                    <a:pt x="550266" y="227517"/>
                  </a:lnTo>
                  <a:lnTo>
                    <a:pt x="554736" y="277367"/>
                  </a:lnTo>
                  <a:lnTo>
                    <a:pt x="554736" y="278891"/>
                  </a:lnTo>
                  <a:lnTo>
                    <a:pt x="550266" y="328742"/>
                  </a:lnTo>
                  <a:lnTo>
                    <a:pt x="537380" y="375664"/>
                  </a:lnTo>
                  <a:lnTo>
                    <a:pt x="516861" y="418874"/>
                  </a:lnTo>
                  <a:lnTo>
                    <a:pt x="489494" y="457586"/>
                  </a:lnTo>
                  <a:lnTo>
                    <a:pt x="456062" y="491018"/>
                  </a:lnTo>
                  <a:lnTo>
                    <a:pt x="417350" y="518385"/>
                  </a:lnTo>
                  <a:lnTo>
                    <a:pt x="374140" y="538904"/>
                  </a:lnTo>
                  <a:lnTo>
                    <a:pt x="327218" y="551790"/>
                  </a:lnTo>
                  <a:lnTo>
                    <a:pt x="277367" y="556259"/>
                  </a:lnTo>
                  <a:lnTo>
                    <a:pt x="227517" y="551790"/>
                  </a:lnTo>
                  <a:lnTo>
                    <a:pt x="180595" y="538904"/>
                  </a:lnTo>
                  <a:lnTo>
                    <a:pt x="137385" y="518385"/>
                  </a:lnTo>
                  <a:lnTo>
                    <a:pt x="98673" y="491018"/>
                  </a:lnTo>
                  <a:lnTo>
                    <a:pt x="65241" y="457586"/>
                  </a:lnTo>
                  <a:lnTo>
                    <a:pt x="37874" y="418874"/>
                  </a:lnTo>
                  <a:lnTo>
                    <a:pt x="17355" y="375664"/>
                  </a:lnTo>
                  <a:lnTo>
                    <a:pt x="4469" y="328742"/>
                  </a:lnTo>
                  <a:lnTo>
                    <a:pt x="0" y="278891"/>
                  </a:lnTo>
                  <a:lnTo>
                    <a:pt x="0" y="277367"/>
                  </a:lnTo>
                  <a:close/>
                </a:path>
              </a:pathLst>
            </a:custGeom>
            <a:ln w="30480">
              <a:solidFill>
                <a:srgbClr val="15FF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34657" y="2824988"/>
            <a:ext cx="18923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b="1" spc="-50" dirty="0">
                <a:solidFill>
                  <a:srgbClr val="DFE3E6"/>
                </a:solidFill>
                <a:latin typeface="Carlito"/>
                <a:cs typeface="Carlito"/>
              </a:rPr>
              <a:t>1</a:t>
            </a:r>
            <a:endParaRPr sz="25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0702" y="2763774"/>
            <a:ext cx="2558415" cy="2450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solidFill>
                  <a:srgbClr val="DFE3E6"/>
                </a:solidFill>
                <a:latin typeface="Carlito"/>
                <a:cs typeface="Carlito"/>
              </a:rPr>
              <a:t>Secure</a:t>
            </a:r>
            <a:r>
              <a:rPr sz="2150" b="1" spc="-105" dirty="0">
                <a:solidFill>
                  <a:srgbClr val="DFE3E6"/>
                </a:solidFill>
                <a:latin typeface="Carlito"/>
                <a:cs typeface="Carlito"/>
              </a:rPr>
              <a:t> </a:t>
            </a:r>
            <a:r>
              <a:rPr sz="2150" b="1" spc="-10" dirty="0">
                <a:solidFill>
                  <a:srgbClr val="DFE3E6"/>
                </a:solidFill>
                <a:latin typeface="Carlito"/>
                <a:cs typeface="Carlito"/>
              </a:rPr>
              <a:t>Passwords</a:t>
            </a: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35900"/>
              </a:lnSpc>
              <a:spcBef>
                <a:spcPts val="1019"/>
              </a:spcBef>
            </a:pPr>
            <a:r>
              <a:rPr sz="1900" b="0" spc="2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generators </a:t>
            </a:r>
            <a:r>
              <a:rPr sz="190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create</a:t>
            </a:r>
            <a:r>
              <a:rPr sz="19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complex,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random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passwords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that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are </a:t>
            </a:r>
            <a:r>
              <a:rPr sz="190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resistant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hacking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 data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breaches.</a:t>
            </a:r>
            <a:endParaRPr sz="1900">
              <a:latin typeface="Yanone Kaffeesatz Thin"/>
              <a:cs typeface="Yanone Kaffeesatz Thi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166604" y="2775204"/>
            <a:ext cx="585470" cy="586740"/>
            <a:chOff x="10166604" y="2775204"/>
            <a:chExt cx="585470" cy="586740"/>
          </a:xfrm>
        </p:grpSpPr>
        <p:sp>
          <p:nvSpPr>
            <p:cNvPr id="11" name="object 11"/>
            <p:cNvSpPr/>
            <p:nvPr/>
          </p:nvSpPr>
          <p:spPr>
            <a:xfrm>
              <a:off x="10181844" y="2790444"/>
              <a:ext cx="554990" cy="556260"/>
            </a:xfrm>
            <a:custGeom>
              <a:avLst/>
              <a:gdLst/>
              <a:ahLst/>
              <a:cxnLst/>
              <a:rect l="l" t="t" r="r" b="b"/>
              <a:pathLst>
                <a:path w="554990" h="556260">
                  <a:moveTo>
                    <a:pt x="277367" y="0"/>
                  </a:moveTo>
                  <a:lnTo>
                    <a:pt x="227517" y="4469"/>
                  </a:lnTo>
                  <a:lnTo>
                    <a:pt x="180595" y="17355"/>
                  </a:lnTo>
                  <a:lnTo>
                    <a:pt x="137385" y="37874"/>
                  </a:lnTo>
                  <a:lnTo>
                    <a:pt x="98673" y="65241"/>
                  </a:lnTo>
                  <a:lnTo>
                    <a:pt x="65241" y="98673"/>
                  </a:lnTo>
                  <a:lnTo>
                    <a:pt x="37874" y="137385"/>
                  </a:lnTo>
                  <a:lnTo>
                    <a:pt x="17355" y="180595"/>
                  </a:lnTo>
                  <a:lnTo>
                    <a:pt x="4469" y="227517"/>
                  </a:lnTo>
                  <a:lnTo>
                    <a:pt x="0" y="277367"/>
                  </a:lnTo>
                  <a:lnTo>
                    <a:pt x="0" y="278891"/>
                  </a:lnTo>
                  <a:lnTo>
                    <a:pt x="4469" y="328742"/>
                  </a:lnTo>
                  <a:lnTo>
                    <a:pt x="17355" y="375664"/>
                  </a:lnTo>
                  <a:lnTo>
                    <a:pt x="37874" y="418874"/>
                  </a:lnTo>
                  <a:lnTo>
                    <a:pt x="65241" y="457586"/>
                  </a:lnTo>
                  <a:lnTo>
                    <a:pt x="98673" y="491018"/>
                  </a:lnTo>
                  <a:lnTo>
                    <a:pt x="137385" y="518385"/>
                  </a:lnTo>
                  <a:lnTo>
                    <a:pt x="180595" y="538904"/>
                  </a:lnTo>
                  <a:lnTo>
                    <a:pt x="227517" y="551790"/>
                  </a:lnTo>
                  <a:lnTo>
                    <a:pt x="277367" y="556259"/>
                  </a:lnTo>
                  <a:lnTo>
                    <a:pt x="327218" y="551790"/>
                  </a:lnTo>
                  <a:lnTo>
                    <a:pt x="374140" y="538904"/>
                  </a:lnTo>
                  <a:lnTo>
                    <a:pt x="417350" y="518385"/>
                  </a:lnTo>
                  <a:lnTo>
                    <a:pt x="456062" y="491018"/>
                  </a:lnTo>
                  <a:lnTo>
                    <a:pt x="489494" y="457586"/>
                  </a:lnTo>
                  <a:lnTo>
                    <a:pt x="516861" y="418874"/>
                  </a:lnTo>
                  <a:lnTo>
                    <a:pt x="537380" y="375664"/>
                  </a:lnTo>
                  <a:lnTo>
                    <a:pt x="550266" y="328742"/>
                  </a:lnTo>
                  <a:lnTo>
                    <a:pt x="554735" y="278891"/>
                  </a:lnTo>
                  <a:lnTo>
                    <a:pt x="554735" y="277367"/>
                  </a:lnTo>
                  <a:lnTo>
                    <a:pt x="550266" y="227517"/>
                  </a:lnTo>
                  <a:lnTo>
                    <a:pt x="537380" y="180595"/>
                  </a:lnTo>
                  <a:lnTo>
                    <a:pt x="516861" y="137385"/>
                  </a:lnTo>
                  <a:lnTo>
                    <a:pt x="489494" y="98673"/>
                  </a:lnTo>
                  <a:lnTo>
                    <a:pt x="456062" y="65241"/>
                  </a:lnTo>
                  <a:lnTo>
                    <a:pt x="417350" y="37874"/>
                  </a:lnTo>
                  <a:lnTo>
                    <a:pt x="374140" y="17355"/>
                  </a:lnTo>
                  <a:lnTo>
                    <a:pt x="327218" y="4469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81844" y="2790444"/>
              <a:ext cx="554990" cy="556260"/>
            </a:xfrm>
            <a:custGeom>
              <a:avLst/>
              <a:gdLst/>
              <a:ahLst/>
              <a:cxnLst/>
              <a:rect l="l" t="t" r="r" b="b"/>
              <a:pathLst>
                <a:path w="554990" h="556260">
                  <a:moveTo>
                    <a:pt x="0" y="277367"/>
                  </a:moveTo>
                  <a:lnTo>
                    <a:pt x="4469" y="227517"/>
                  </a:lnTo>
                  <a:lnTo>
                    <a:pt x="17355" y="180595"/>
                  </a:lnTo>
                  <a:lnTo>
                    <a:pt x="37874" y="137385"/>
                  </a:lnTo>
                  <a:lnTo>
                    <a:pt x="65241" y="98673"/>
                  </a:lnTo>
                  <a:lnTo>
                    <a:pt x="98673" y="65241"/>
                  </a:lnTo>
                  <a:lnTo>
                    <a:pt x="137385" y="37874"/>
                  </a:lnTo>
                  <a:lnTo>
                    <a:pt x="180595" y="17355"/>
                  </a:lnTo>
                  <a:lnTo>
                    <a:pt x="227517" y="4469"/>
                  </a:lnTo>
                  <a:lnTo>
                    <a:pt x="277367" y="0"/>
                  </a:lnTo>
                  <a:lnTo>
                    <a:pt x="327218" y="4469"/>
                  </a:lnTo>
                  <a:lnTo>
                    <a:pt x="374140" y="17355"/>
                  </a:lnTo>
                  <a:lnTo>
                    <a:pt x="417350" y="37874"/>
                  </a:lnTo>
                  <a:lnTo>
                    <a:pt x="456062" y="65241"/>
                  </a:lnTo>
                  <a:lnTo>
                    <a:pt x="489494" y="98673"/>
                  </a:lnTo>
                  <a:lnTo>
                    <a:pt x="516861" y="137385"/>
                  </a:lnTo>
                  <a:lnTo>
                    <a:pt x="537380" y="180595"/>
                  </a:lnTo>
                  <a:lnTo>
                    <a:pt x="550266" y="227517"/>
                  </a:lnTo>
                  <a:lnTo>
                    <a:pt x="554735" y="277367"/>
                  </a:lnTo>
                  <a:lnTo>
                    <a:pt x="554735" y="278891"/>
                  </a:lnTo>
                  <a:lnTo>
                    <a:pt x="550266" y="328742"/>
                  </a:lnTo>
                  <a:lnTo>
                    <a:pt x="537380" y="375664"/>
                  </a:lnTo>
                  <a:lnTo>
                    <a:pt x="516861" y="418874"/>
                  </a:lnTo>
                  <a:lnTo>
                    <a:pt x="489494" y="457586"/>
                  </a:lnTo>
                  <a:lnTo>
                    <a:pt x="456062" y="491018"/>
                  </a:lnTo>
                  <a:lnTo>
                    <a:pt x="417350" y="518385"/>
                  </a:lnTo>
                  <a:lnTo>
                    <a:pt x="374140" y="538904"/>
                  </a:lnTo>
                  <a:lnTo>
                    <a:pt x="327218" y="551790"/>
                  </a:lnTo>
                  <a:lnTo>
                    <a:pt x="277367" y="556259"/>
                  </a:lnTo>
                  <a:lnTo>
                    <a:pt x="227517" y="551790"/>
                  </a:lnTo>
                  <a:lnTo>
                    <a:pt x="180595" y="538904"/>
                  </a:lnTo>
                  <a:lnTo>
                    <a:pt x="137385" y="518385"/>
                  </a:lnTo>
                  <a:lnTo>
                    <a:pt x="98673" y="491018"/>
                  </a:lnTo>
                  <a:lnTo>
                    <a:pt x="65241" y="457586"/>
                  </a:lnTo>
                  <a:lnTo>
                    <a:pt x="37874" y="418874"/>
                  </a:lnTo>
                  <a:lnTo>
                    <a:pt x="17355" y="375664"/>
                  </a:lnTo>
                  <a:lnTo>
                    <a:pt x="4469" y="328742"/>
                  </a:lnTo>
                  <a:lnTo>
                    <a:pt x="0" y="278891"/>
                  </a:lnTo>
                  <a:lnTo>
                    <a:pt x="0" y="277367"/>
                  </a:lnTo>
                  <a:close/>
                </a:path>
              </a:pathLst>
            </a:custGeom>
            <a:ln w="30480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365740" y="2824988"/>
            <a:ext cx="18923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b="1" spc="-50" dirty="0">
                <a:solidFill>
                  <a:srgbClr val="DFE3E6"/>
                </a:solidFill>
                <a:latin typeface="Carlito"/>
                <a:cs typeface="Carlito"/>
              </a:rPr>
              <a:t>2</a:t>
            </a:r>
            <a:endParaRPr sz="2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72545" y="2763774"/>
            <a:ext cx="2776855" cy="2450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0" dirty="0">
                <a:solidFill>
                  <a:srgbClr val="DFE3E6"/>
                </a:solidFill>
                <a:latin typeface="Carlito"/>
                <a:cs typeface="Carlito"/>
              </a:rPr>
              <a:t>Customization</a:t>
            </a: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35900"/>
              </a:lnSpc>
              <a:spcBef>
                <a:spcPts val="1019"/>
              </a:spcBef>
            </a:pP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Users</a:t>
            </a:r>
            <a:r>
              <a:rPr sz="19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can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customize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90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length, </a:t>
            </a:r>
            <a:r>
              <a:rPr sz="190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character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types,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other </a:t>
            </a:r>
            <a:r>
              <a:rPr sz="190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preferences</a:t>
            </a:r>
            <a:r>
              <a:rPr sz="190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fit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their </a:t>
            </a:r>
            <a:r>
              <a:rPr sz="190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specific</a:t>
            </a:r>
            <a:r>
              <a:rPr sz="1900" b="0" spc="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requirements.</a:t>
            </a:r>
            <a:endParaRPr sz="1900">
              <a:latin typeface="Yanone Kaffeesatz Thin"/>
              <a:cs typeface="Yanone Kaffeesatz Thi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35267" y="6161532"/>
            <a:ext cx="585470" cy="586740"/>
            <a:chOff x="6335267" y="6161532"/>
            <a:chExt cx="585470" cy="586740"/>
          </a:xfrm>
        </p:grpSpPr>
        <p:sp>
          <p:nvSpPr>
            <p:cNvPr id="16" name="object 16"/>
            <p:cNvSpPr/>
            <p:nvPr/>
          </p:nvSpPr>
          <p:spPr>
            <a:xfrm>
              <a:off x="6350507" y="6176772"/>
              <a:ext cx="554990" cy="556260"/>
            </a:xfrm>
            <a:custGeom>
              <a:avLst/>
              <a:gdLst/>
              <a:ahLst/>
              <a:cxnLst/>
              <a:rect l="l" t="t" r="r" b="b"/>
              <a:pathLst>
                <a:path w="554990" h="556259">
                  <a:moveTo>
                    <a:pt x="277367" y="0"/>
                  </a:moveTo>
                  <a:lnTo>
                    <a:pt x="227517" y="4469"/>
                  </a:lnTo>
                  <a:lnTo>
                    <a:pt x="180595" y="17355"/>
                  </a:lnTo>
                  <a:lnTo>
                    <a:pt x="137385" y="37874"/>
                  </a:lnTo>
                  <a:lnTo>
                    <a:pt x="98673" y="65241"/>
                  </a:lnTo>
                  <a:lnTo>
                    <a:pt x="65241" y="98673"/>
                  </a:lnTo>
                  <a:lnTo>
                    <a:pt x="37874" y="137385"/>
                  </a:lnTo>
                  <a:lnTo>
                    <a:pt x="17355" y="180595"/>
                  </a:lnTo>
                  <a:lnTo>
                    <a:pt x="4469" y="227517"/>
                  </a:lnTo>
                  <a:lnTo>
                    <a:pt x="0" y="277367"/>
                  </a:lnTo>
                  <a:lnTo>
                    <a:pt x="0" y="278891"/>
                  </a:lnTo>
                  <a:lnTo>
                    <a:pt x="4469" y="328742"/>
                  </a:lnTo>
                  <a:lnTo>
                    <a:pt x="17355" y="375664"/>
                  </a:lnTo>
                  <a:lnTo>
                    <a:pt x="37874" y="418874"/>
                  </a:lnTo>
                  <a:lnTo>
                    <a:pt x="65241" y="457586"/>
                  </a:lnTo>
                  <a:lnTo>
                    <a:pt x="98673" y="491018"/>
                  </a:lnTo>
                  <a:lnTo>
                    <a:pt x="137385" y="518385"/>
                  </a:lnTo>
                  <a:lnTo>
                    <a:pt x="180595" y="538904"/>
                  </a:lnTo>
                  <a:lnTo>
                    <a:pt x="227517" y="551790"/>
                  </a:lnTo>
                  <a:lnTo>
                    <a:pt x="277367" y="556259"/>
                  </a:lnTo>
                  <a:lnTo>
                    <a:pt x="327218" y="551790"/>
                  </a:lnTo>
                  <a:lnTo>
                    <a:pt x="374140" y="538904"/>
                  </a:lnTo>
                  <a:lnTo>
                    <a:pt x="417350" y="518385"/>
                  </a:lnTo>
                  <a:lnTo>
                    <a:pt x="456062" y="491018"/>
                  </a:lnTo>
                  <a:lnTo>
                    <a:pt x="489494" y="457586"/>
                  </a:lnTo>
                  <a:lnTo>
                    <a:pt x="516861" y="418874"/>
                  </a:lnTo>
                  <a:lnTo>
                    <a:pt x="537380" y="375664"/>
                  </a:lnTo>
                  <a:lnTo>
                    <a:pt x="550266" y="328742"/>
                  </a:lnTo>
                  <a:lnTo>
                    <a:pt x="554736" y="278891"/>
                  </a:lnTo>
                  <a:lnTo>
                    <a:pt x="554736" y="277367"/>
                  </a:lnTo>
                  <a:lnTo>
                    <a:pt x="550266" y="227517"/>
                  </a:lnTo>
                  <a:lnTo>
                    <a:pt x="537380" y="180595"/>
                  </a:lnTo>
                  <a:lnTo>
                    <a:pt x="516861" y="137385"/>
                  </a:lnTo>
                  <a:lnTo>
                    <a:pt x="489494" y="98673"/>
                  </a:lnTo>
                  <a:lnTo>
                    <a:pt x="456062" y="65241"/>
                  </a:lnTo>
                  <a:lnTo>
                    <a:pt x="417350" y="37874"/>
                  </a:lnTo>
                  <a:lnTo>
                    <a:pt x="374140" y="17355"/>
                  </a:lnTo>
                  <a:lnTo>
                    <a:pt x="327218" y="4469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0507" y="6176772"/>
              <a:ext cx="554990" cy="556260"/>
            </a:xfrm>
            <a:custGeom>
              <a:avLst/>
              <a:gdLst/>
              <a:ahLst/>
              <a:cxnLst/>
              <a:rect l="l" t="t" r="r" b="b"/>
              <a:pathLst>
                <a:path w="554990" h="556259">
                  <a:moveTo>
                    <a:pt x="0" y="277367"/>
                  </a:moveTo>
                  <a:lnTo>
                    <a:pt x="4469" y="227517"/>
                  </a:lnTo>
                  <a:lnTo>
                    <a:pt x="17355" y="180595"/>
                  </a:lnTo>
                  <a:lnTo>
                    <a:pt x="37874" y="137385"/>
                  </a:lnTo>
                  <a:lnTo>
                    <a:pt x="65241" y="98673"/>
                  </a:lnTo>
                  <a:lnTo>
                    <a:pt x="98673" y="65241"/>
                  </a:lnTo>
                  <a:lnTo>
                    <a:pt x="137385" y="37874"/>
                  </a:lnTo>
                  <a:lnTo>
                    <a:pt x="180595" y="17355"/>
                  </a:lnTo>
                  <a:lnTo>
                    <a:pt x="227517" y="4469"/>
                  </a:lnTo>
                  <a:lnTo>
                    <a:pt x="277367" y="0"/>
                  </a:lnTo>
                  <a:lnTo>
                    <a:pt x="327218" y="4469"/>
                  </a:lnTo>
                  <a:lnTo>
                    <a:pt x="374140" y="17355"/>
                  </a:lnTo>
                  <a:lnTo>
                    <a:pt x="417350" y="37874"/>
                  </a:lnTo>
                  <a:lnTo>
                    <a:pt x="456062" y="65241"/>
                  </a:lnTo>
                  <a:lnTo>
                    <a:pt x="489494" y="98673"/>
                  </a:lnTo>
                  <a:lnTo>
                    <a:pt x="516861" y="137385"/>
                  </a:lnTo>
                  <a:lnTo>
                    <a:pt x="537380" y="180595"/>
                  </a:lnTo>
                  <a:lnTo>
                    <a:pt x="550266" y="227517"/>
                  </a:lnTo>
                  <a:lnTo>
                    <a:pt x="554736" y="277367"/>
                  </a:lnTo>
                  <a:lnTo>
                    <a:pt x="554736" y="278891"/>
                  </a:lnTo>
                  <a:lnTo>
                    <a:pt x="550266" y="328742"/>
                  </a:lnTo>
                  <a:lnTo>
                    <a:pt x="537380" y="375664"/>
                  </a:lnTo>
                  <a:lnTo>
                    <a:pt x="516861" y="418874"/>
                  </a:lnTo>
                  <a:lnTo>
                    <a:pt x="489494" y="457586"/>
                  </a:lnTo>
                  <a:lnTo>
                    <a:pt x="456062" y="491018"/>
                  </a:lnTo>
                  <a:lnTo>
                    <a:pt x="417350" y="518385"/>
                  </a:lnTo>
                  <a:lnTo>
                    <a:pt x="374140" y="538904"/>
                  </a:lnTo>
                  <a:lnTo>
                    <a:pt x="327218" y="551790"/>
                  </a:lnTo>
                  <a:lnTo>
                    <a:pt x="277367" y="556259"/>
                  </a:lnTo>
                  <a:lnTo>
                    <a:pt x="227517" y="551790"/>
                  </a:lnTo>
                  <a:lnTo>
                    <a:pt x="180595" y="538904"/>
                  </a:lnTo>
                  <a:lnTo>
                    <a:pt x="137385" y="518385"/>
                  </a:lnTo>
                  <a:lnTo>
                    <a:pt x="98673" y="491018"/>
                  </a:lnTo>
                  <a:lnTo>
                    <a:pt x="65241" y="457586"/>
                  </a:lnTo>
                  <a:lnTo>
                    <a:pt x="37874" y="418874"/>
                  </a:lnTo>
                  <a:lnTo>
                    <a:pt x="17355" y="375664"/>
                  </a:lnTo>
                  <a:lnTo>
                    <a:pt x="4469" y="328742"/>
                  </a:lnTo>
                  <a:lnTo>
                    <a:pt x="0" y="278891"/>
                  </a:lnTo>
                  <a:lnTo>
                    <a:pt x="0" y="277367"/>
                  </a:lnTo>
                  <a:close/>
                </a:path>
              </a:pathLst>
            </a:custGeom>
            <a:ln w="3048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33768" y="6211011"/>
            <a:ext cx="18986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1" spc="-50" dirty="0">
                <a:solidFill>
                  <a:srgbClr val="DFE3E6"/>
                </a:solidFill>
                <a:latin typeface="Carlito"/>
                <a:cs typeface="Carlito"/>
              </a:rPr>
              <a:t>3</a:t>
            </a:r>
            <a:endParaRPr sz="255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40702" y="6150102"/>
            <a:ext cx="6504940" cy="1269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0" dirty="0">
                <a:solidFill>
                  <a:srgbClr val="DFE3E6"/>
                </a:solidFill>
                <a:latin typeface="Carlito"/>
                <a:cs typeface="Carlito"/>
              </a:rPr>
              <a:t>Convenience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Automatic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90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generation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saves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time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eliminates</a:t>
            </a:r>
            <a:r>
              <a:rPr sz="1900" b="0" spc="7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endParaRPr sz="1900">
              <a:latin typeface="Yanone Kaffeesatz Thin"/>
              <a:cs typeface="Yanone Kaffeesatz Thi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900" b="0" spc="2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need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manually</a:t>
            </a:r>
            <a:r>
              <a:rPr sz="190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create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remember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passwords.</a:t>
            </a:r>
            <a:endParaRPr sz="1900">
              <a:latin typeface="Yanone Kaffeesatz Thin"/>
              <a:cs typeface="Yanone Kaffeesatz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408" y="2422398"/>
            <a:ext cx="82994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The</a:t>
            </a:r>
            <a:r>
              <a:rPr sz="4300" spc="-150" dirty="0"/>
              <a:t> </a:t>
            </a:r>
            <a:r>
              <a:rPr sz="4300" dirty="0"/>
              <a:t>Importance</a:t>
            </a:r>
            <a:r>
              <a:rPr sz="4300" spc="-114" dirty="0"/>
              <a:t> </a:t>
            </a:r>
            <a:r>
              <a:rPr sz="4300" dirty="0"/>
              <a:t>of</a:t>
            </a:r>
            <a:r>
              <a:rPr sz="4300" spc="-150" dirty="0"/>
              <a:t> </a:t>
            </a:r>
            <a:r>
              <a:rPr sz="4300" dirty="0"/>
              <a:t>Strong</a:t>
            </a:r>
            <a:r>
              <a:rPr sz="4300" spc="-135" dirty="0"/>
              <a:t> </a:t>
            </a:r>
            <a:r>
              <a:rPr sz="4300" spc="-10" dirty="0"/>
              <a:t>Passwords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851408" y="3740657"/>
            <a:ext cx="19532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0" dirty="0">
                <a:solidFill>
                  <a:srgbClr val="EFFBFF"/>
                </a:solidFill>
                <a:latin typeface="Carlito"/>
                <a:cs typeface="Carlito"/>
              </a:rPr>
              <a:t>Preventing</a:t>
            </a:r>
            <a:r>
              <a:rPr sz="2150" b="1" spc="-70" dirty="0">
                <a:solidFill>
                  <a:srgbClr val="EFFBFF"/>
                </a:solidFill>
                <a:latin typeface="Carlito"/>
                <a:cs typeface="Carlito"/>
              </a:rPr>
              <a:t> </a:t>
            </a:r>
            <a:r>
              <a:rPr sz="2150" b="1" spc="-20" dirty="0">
                <a:solidFill>
                  <a:srgbClr val="EFFBFF"/>
                </a:solidFill>
                <a:latin typeface="Carlito"/>
                <a:cs typeface="Carlito"/>
              </a:rPr>
              <a:t>Fraud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408" y="4296308"/>
            <a:ext cx="3832225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Strong,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unique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passwords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help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protect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against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unauthorized</a:t>
            </a:r>
            <a:r>
              <a:rPr sz="190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access and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identity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theft.</a:t>
            </a:r>
            <a:endParaRPr sz="1900">
              <a:latin typeface="Yanone Kaffeesatz Thin"/>
              <a:cs typeface="Yanone Kaffeesatz Thi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0670" y="3740657"/>
            <a:ext cx="180213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solidFill>
                  <a:srgbClr val="EFFBFF"/>
                </a:solidFill>
                <a:latin typeface="Carlito"/>
                <a:cs typeface="Carlito"/>
              </a:rPr>
              <a:t>Data</a:t>
            </a:r>
            <a:r>
              <a:rPr sz="2150" b="1" spc="-65" dirty="0">
                <a:solidFill>
                  <a:srgbClr val="EFFBFF"/>
                </a:solidFill>
                <a:latin typeface="Carlito"/>
                <a:cs typeface="Carlito"/>
              </a:rPr>
              <a:t> </a:t>
            </a:r>
            <a:r>
              <a:rPr sz="2150" b="1" spc="-10" dirty="0">
                <a:solidFill>
                  <a:srgbClr val="EFFBFF"/>
                </a:solidFill>
                <a:latin typeface="Carlito"/>
                <a:cs typeface="Carlito"/>
              </a:rPr>
              <a:t>Protection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0670" y="4296308"/>
            <a:ext cx="3668395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1900" b="0" spc="25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Secure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passwords</a:t>
            </a:r>
            <a:r>
              <a:rPr sz="190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are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crucial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for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safeguarding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sensitive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information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9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personal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data.</a:t>
            </a:r>
            <a:endParaRPr sz="1900">
              <a:latin typeface="Yanone Kaffeesatz Thin"/>
              <a:cs typeface="Yanone Kaffeesatz Thi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9551" y="3740657"/>
            <a:ext cx="153797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solidFill>
                  <a:srgbClr val="EFFBFF"/>
                </a:solidFill>
                <a:latin typeface="Carlito"/>
                <a:cs typeface="Carlito"/>
              </a:rPr>
              <a:t>Online</a:t>
            </a:r>
            <a:r>
              <a:rPr sz="2150" b="1" spc="-40" dirty="0">
                <a:solidFill>
                  <a:srgbClr val="EFFBFF"/>
                </a:solidFill>
                <a:latin typeface="Carlito"/>
                <a:cs typeface="Carlito"/>
              </a:rPr>
              <a:t> </a:t>
            </a:r>
            <a:r>
              <a:rPr sz="2150" b="1" spc="-10" dirty="0">
                <a:solidFill>
                  <a:srgbClr val="EFFBFF"/>
                </a:solidFill>
                <a:latin typeface="Carlito"/>
                <a:cs typeface="Carlito"/>
              </a:rPr>
              <a:t>Safety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9551" y="4296308"/>
            <a:ext cx="3716654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190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Robust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900" b="0" spc="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practices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contribute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overall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online</a:t>
            </a:r>
            <a:r>
              <a:rPr sz="1900" b="0" spc="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security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7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peace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of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mind.</a:t>
            </a:r>
            <a:endParaRPr sz="1900">
              <a:latin typeface="Yanone Kaffeesatz Thin"/>
              <a:cs typeface="Yanone Kaffeesatz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5300"/>
              </a:lnSpc>
              <a:spcBef>
                <a:spcPts val="100"/>
              </a:spcBef>
            </a:pPr>
            <a:r>
              <a:rPr sz="3950" spc="-10" dirty="0"/>
              <a:t>Generating</a:t>
            </a:r>
            <a:r>
              <a:rPr sz="3950" spc="-135" dirty="0"/>
              <a:t> </a:t>
            </a:r>
            <a:r>
              <a:rPr sz="3950" spc="-20" dirty="0"/>
              <a:t>Passwords</a:t>
            </a:r>
            <a:r>
              <a:rPr sz="3950" spc="-130" dirty="0"/>
              <a:t> </a:t>
            </a:r>
            <a:r>
              <a:rPr sz="3950" dirty="0"/>
              <a:t>with</a:t>
            </a:r>
            <a:r>
              <a:rPr sz="3950" spc="-130" dirty="0"/>
              <a:t> </a:t>
            </a:r>
            <a:r>
              <a:rPr sz="3950" spc="-20" dirty="0"/>
              <a:t>Java Java</a:t>
            </a:r>
            <a:endParaRPr sz="3950"/>
          </a:p>
        </p:txBody>
      </p:sp>
      <p:grpSp>
        <p:nvGrpSpPr>
          <p:cNvPr id="5" name="object 5"/>
          <p:cNvGrpSpPr/>
          <p:nvPr/>
        </p:nvGrpSpPr>
        <p:grpSpPr>
          <a:xfrm>
            <a:off x="6358128" y="2234183"/>
            <a:ext cx="1290955" cy="5370830"/>
            <a:chOff x="6358128" y="2234183"/>
            <a:chExt cx="1290955" cy="5370830"/>
          </a:xfrm>
        </p:grpSpPr>
        <p:sp>
          <p:nvSpPr>
            <p:cNvPr id="6" name="object 6"/>
            <p:cNvSpPr/>
            <p:nvPr/>
          </p:nvSpPr>
          <p:spPr>
            <a:xfrm>
              <a:off x="6611112" y="2234183"/>
              <a:ext cx="30480" cy="5370830"/>
            </a:xfrm>
            <a:custGeom>
              <a:avLst/>
              <a:gdLst/>
              <a:ahLst/>
              <a:cxnLst/>
              <a:rect l="l" t="t" r="r" b="b"/>
              <a:pathLst>
                <a:path w="30479" h="5370830">
                  <a:moveTo>
                    <a:pt x="2362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5363756"/>
                  </a:lnTo>
                  <a:lnTo>
                    <a:pt x="6858" y="5370576"/>
                  </a:lnTo>
                  <a:lnTo>
                    <a:pt x="23622" y="5370576"/>
                  </a:lnTo>
                  <a:lnTo>
                    <a:pt x="30480" y="5363756"/>
                  </a:lnTo>
                  <a:lnTo>
                    <a:pt x="30480" y="6857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FFFFFF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1904" y="2732531"/>
              <a:ext cx="797560" cy="30480"/>
            </a:xfrm>
            <a:custGeom>
              <a:avLst/>
              <a:gdLst/>
              <a:ahLst/>
              <a:cxnLst/>
              <a:rect l="l" t="t" r="r" b="b"/>
              <a:pathLst>
                <a:path w="797559" h="30480">
                  <a:moveTo>
                    <a:pt x="790194" y="0"/>
                  </a:moveTo>
                  <a:lnTo>
                    <a:pt x="6857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6857" y="30479"/>
                  </a:lnTo>
                  <a:lnTo>
                    <a:pt x="790194" y="30479"/>
                  </a:lnTo>
                  <a:lnTo>
                    <a:pt x="797051" y="23621"/>
                  </a:lnTo>
                  <a:lnTo>
                    <a:pt x="797051" y="6857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15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9558" y="2490977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256793" y="0"/>
                  </a:moveTo>
                  <a:lnTo>
                    <a:pt x="210625" y="4136"/>
                  </a:lnTo>
                  <a:lnTo>
                    <a:pt x="167175" y="16061"/>
                  </a:lnTo>
                  <a:lnTo>
                    <a:pt x="127169" y="35052"/>
                  </a:lnTo>
                  <a:lnTo>
                    <a:pt x="91330" y="60383"/>
                  </a:lnTo>
                  <a:lnTo>
                    <a:pt x="60383" y="91330"/>
                  </a:lnTo>
                  <a:lnTo>
                    <a:pt x="35052" y="127169"/>
                  </a:lnTo>
                  <a:lnTo>
                    <a:pt x="16061" y="167175"/>
                  </a:lnTo>
                  <a:lnTo>
                    <a:pt x="4136" y="210625"/>
                  </a:lnTo>
                  <a:lnTo>
                    <a:pt x="0" y="256794"/>
                  </a:lnTo>
                  <a:lnTo>
                    <a:pt x="4136" y="302962"/>
                  </a:lnTo>
                  <a:lnTo>
                    <a:pt x="16061" y="346412"/>
                  </a:lnTo>
                  <a:lnTo>
                    <a:pt x="35052" y="386418"/>
                  </a:lnTo>
                  <a:lnTo>
                    <a:pt x="60383" y="422257"/>
                  </a:lnTo>
                  <a:lnTo>
                    <a:pt x="91330" y="453204"/>
                  </a:lnTo>
                  <a:lnTo>
                    <a:pt x="127169" y="478536"/>
                  </a:lnTo>
                  <a:lnTo>
                    <a:pt x="167175" y="497526"/>
                  </a:lnTo>
                  <a:lnTo>
                    <a:pt x="210625" y="509451"/>
                  </a:lnTo>
                  <a:lnTo>
                    <a:pt x="256793" y="513588"/>
                  </a:lnTo>
                  <a:lnTo>
                    <a:pt x="302962" y="509451"/>
                  </a:lnTo>
                  <a:lnTo>
                    <a:pt x="346412" y="497526"/>
                  </a:lnTo>
                  <a:lnTo>
                    <a:pt x="386418" y="478536"/>
                  </a:lnTo>
                  <a:lnTo>
                    <a:pt x="422257" y="453204"/>
                  </a:lnTo>
                  <a:lnTo>
                    <a:pt x="453204" y="422257"/>
                  </a:lnTo>
                  <a:lnTo>
                    <a:pt x="478536" y="386418"/>
                  </a:lnTo>
                  <a:lnTo>
                    <a:pt x="497526" y="346412"/>
                  </a:lnTo>
                  <a:lnTo>
                    <a:pt x="509451" y="302962"/>
                  </a:lnTo>
                  <a:lnTo>
                    <a:pt x="513588" y="256794"/>
                  </a:lnTo>
                  <a:lnTo>
                    <a:pt x="509451" y="210625"/>
                  </a:lnTo>
                  <a:lnTo>
                    <a:pt x="497526" y="167175"/>
                  </a:lnTo>
                  <a:lnTo>
                    <a:pt x="478536" y="127169"/>
                  </a:lnTo>
                  <a:lnTo>
                    <a:pt x="453204" y="91330"/>
                  </a:lnTo>
                  <a:lnTo>
                    <a:pt x="422257" y="60383"/>
                  </a:lnTo>
                  <a:lnTo>
                    <a:pt x="386418" y="35052"/>
                  </a:lnTo>
                  <a:lnTo>
                    <a:pt x="346412" y="16061"/>
                  </a:lnTo>
                  <a:lnTo>
                    <a:pt x="302962" y="4136"/>
                  </a:lnTo>
                  <a:lnTo>
                    <a:pt x="256793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9558" y="2490977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0" y="256794"/>
                  </a:moveTo>
                  <a:lnTo>
                    <a:pt x="4136" y="210625"/>
                  </a:lnTo>
                  <a:lnTo>
                    <a:pt x="16061" y="167175"/>
                  </a:lnTo>
                  <a:lnTo>
                    <a:pt x="35052" y="127169"/>
                  </a:lnTo>
                  <a:lnTo>
                    <a:pt x="60383" y="91330"/>
                  </a:lnTo>
                  <a:lnTo>
                    <a:pt x="91330" y="60383"/>
                  </a:lnTo>
                  <a:lnTo>
                    <a:pt x="127169" y="35051"/>
                  </a:lnTo>
                  <a:lnTo>
                    <a:pt x="167175" y="16061"/>
                  </a:lnTo>
                  <a:lnTo>
                    <a:pt x="210625" y="4136"/>
                  </a:lnTo>
                  <a:lnTo>
                    <a:pt x="256793" y="0"/>
                  </a:lnTo>
                  <a:lnTo>
                    <a:pt x="302962" y="4136"/>
                  </a:lnTo>
                  <a:lnTo>
                    <a:pt x="346412" y="16061"/>
                  </a:lnTo>
                  <a:lnTo>
                    <a:pt x="386418" y="35052"/>
                  </a:lnTo>
                  <a:lnTo>
                    <a:pt x="422257" y="60383"/>
                  </a:lnTo>
                  <a:lnTo>
                    <a:pt x="453204" y="91330"/>
                  </a:lnTo>
                  <a:lnTo>
                    <a:pt x="478536" y="127169"/>
                  </a:lnTo>
                  <a:lnTo>
                    <a:pt x="497526" y="167175"/>
                  </a:lnTo>
                  <a:lnTo>
                    <a:pt x="509451" y="210625"/>
                  </a:lnTo>
                  <a:lnTo>
                    <a:pt x="513588" y="256794"/>
                  </a:lnTo>
                  <a:lnTo>
                    <a:pt x="509451" y="302962"/>
                  </a:lnTo>
                  <a:lnTo>
                    <a:pt x="497526" y="346412"/>
                  </a:lnTo>
                  <a:lnTo>
                    <a:pt x="478536" y="386418"/>
                  </a:lnTo>
                  <a:lnTo>
                    <a:pt x="453204" y="422257"/>
                  </a:lnTo>
                  <a:lnTo>
                    <a:pt x="422257" y="453204"/>
                  </a:lnTo>
                  <a:lnTo>
                    <a:pt x="386418" y="478536"/>
                  </a:lnTo>
                  <a:lnTo>
                    <a:pt x="346412" y="497526"/>
                  </a:lnTo>
                  <a:lnTo>
                    <a:pt x="302962" y="509451"/>
                  </a:lnTo>
                  <a:lnTo>
                    <a:pt x="256793" y="513588"/>
                  </a:lnTo>
                  <a:lnTo>
                    <a:pt x="210625" y="509451"/>
                  </a:lnTo>
                  <a:lnTo>
                    <a:pt x="167175" y="497526"/>
                  </a:lnTo>
                  <a:lnTo>
                    <a:pt x="127169" y="478535"/>
                  </a:lnTo>
                  <a:lnTo>
                    <a:pt x="91330" y="453204"/>
                  </a:lnTo>
                  <a:lnTo>
                    <a:pt x="60383" y="422257"/>
                  </a:lnTo>
                  <a:lnTo>
                    <a:pt x="35051" y="386418"/>
                  </a:lnTo>
                  <a:lnTo>
                    <a:pt x="16061" y="346412"/>
                  </a:lnTo>
                  <a:lnTo>
                    <a:pt x="4136" y="302962"/>
                  </a:lnTo>
                  <a:lnTo>
                    <a:pt x="0" y="256794"/>
                  </a:lnTo>
                  <a:close/>
                </a:path>
              </a:pathLst>
            </a:custGeom>
            <a:ln w="22860">
              <a:solidFill>
                <a:srgbClr val="15FF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38086" y="2513202"/>
            <a:ext cx="17716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-50" dirty="0">
                <a:solidFill>
                  <a:srgbClr val="DFE3E6"/>
                </a:solidFill>
                <a:latin typeface="Carlito"/>
                <a:cs typeface="Carlito"/>
              </a:rPr>
              <a:t>1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7268" y="2439670"/>
            <a:ext cx="5423535" cy="1178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solidFill>
                  <a:srgbClr val="DFE3E6"/>
                </a:solidFill>
                <a:latin typeface="Carlito"/>
                <a:cs typeface="Carlito"/>
              </a:rPr>
              <a:t>Random</a:t>
            </a:r>
            <a:r>
              <a:rPr sz="1950" b="1" spc="-40" dirty="0">
                <a:solidFill>
                  <a:srgbClr val="DFE3E6"/>
                </a:solidFill>
                <a:latin typeface="Carlito"/>
                <a:cs typeface="Carlito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Carlito"/>
                <a:cs typeface="Carlito"/>
              </a:rPr>
              <a:t>Character</a:t>
            </a:r>
            <a:r>
              <a:rPr sz="1950" b="1" spc="-40" dirty="0">
                <a:solidFill>
                  <a:srgbClr val="DFE3E6"/>
                </a:solidFill>
                <a:latin typeface="Carlito"/>
                <a:cs typeface="Carlito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Carlito"/>
                <a:cs typeface="Carlito"/>
              </a:rPr>
              <a:t>Generation</a:t>
            </a: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38300"/>
              </a:lnSpc>
              <a:spcBef>
                <a:spcPts val="925"/>
              </a:spcBef>
            </a:pPr>
            <a:r>
              <a:rPr sz="1750" b="0" spc="2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Use</a:t>
            </a:r>
            <a:r>
              <a:rPr sz="175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Java's</a:t>
            </a:r>
            <a:r>
              <a:rPr sz="175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built-</a:t>
            </a:r>
            <a:r>
              <a:rPr sz="175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</a:t>
            </a:r>
            <a:r>
              <a:rPr sz="175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random</a:t>
            </a:r>
            <a:r>
              <a:rPr sz="175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number</a:t>
            </a:r>
            <a:r>
              <a:rPr sz="1750" b="0" spc="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generator</a:t>
            </a:r>
            <a:r>
              <a:rPr sz="175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75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create</a:t>
            </a:r>
            <a:r>
              <a:rPr sz="175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 </a:t>
            </a:r>
            <a:r>
              <a:rPr sz="175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sequence</a:t>
            </a:r>
            <a:r>
              <a:rPr sz="175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of</a:t>
            </a:r>
            <a:r>
              <a:rPr sz="175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characters</a:t>
            </a:r>
            <a:r>
              <a:rPr sz="175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for</a:t>
            </a:r>
            <a:r>
              <a:rPr sz="175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75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password.</a:t>
            </a:r>
            <a:endParaRPr sz="1750">
              <a:latin typeface="Yanone Kaffeesatz Thin"/>
              <a:cs typeface="Yanone Kaffeesatz Thi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58128" y="4346447"/>
            <a:ext cx="1290955" cy="535305"/>
            <a:chOff x="6358128" y="4346447"/>
            <a:chExt cx="1290955" cy="535305"/>
          </a:xfrm>
        </p:grpSpPr>
        <p:sp>
          <p:nvSpPr>
            <p:cNvPr id="13" name="object 13"/>
            <p:cNvSpPr/>
            <p:nvPr/>
          </p:nvSpPr>
          <p:spPr>
            <a:xfrm>
              <a:off x="6851904" y="4597907"/>
              <a:ext cx="797560" cy="30480"/>
            </a:xfrm>
            <a:custGeom>
              <a:avLst/>
              <a:gdLst/>
              <a:ahLst/>
              <a:cxnLst/>
              <a:rect l="l" t="t" r="r" b="b"/>
              <a:pathLst>
                <a:path w="797559" h="30479">
                  <a:moveTo>
                    <a:pt x="790194" y="0"/>
                  </a:moveTo>
                  <a:lnTo>
                    <a:pt x="6857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6857" y="30479"/>
                  </a:lnTo>
                  <a:lnTo>
                    <a:pt x="790194" y="30479"/>
                  </a:lnTo>
                  <a:lnTo>
                    <a:pt x="797051" y="23621"/>
                  </a:lnTo>
                  <a:lnTo>
                    <a:pt x="797051" y="6857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29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69558" y="4357877"/>
              <a:ext cx="513715" cy="512445"/>
            </a:xfrm>
            <a:custGeom>
              <a:avLst/>
              <a:gdLst/>
              <a:ahLst/>
              <a:cxnLst/>
              <a:rect l="l" t="t" r="r" b="b"/>
              <a:pathLst>
                <a:path w="513715" h="512445">
                  <a:moveTo>
                    <a:pt x="257556" y="0"/>
                  </a:moveTo>
                  <a:lnTo>
                    <a:pt x="256032" y="0"/>
                  </a:lnTo>
                  <a:lnTo>
                    <a:pt x="210023" y="4126"/>
                  </a:lnTo>
                  <a:lnTo>
                    <a:pt x="166714" y="16023"/>
                  </a:lnTo>
                  <a:lnTo>
                    <a:pt x="126830" y="34967"/>
                  </a:lnTo>
                  <a:lnTo>
                    <a:pt x="91095" y="60232"/>
                  </a:lnTo>
                  <a:lnTo>
                    <a:pt x="60232" y="91095"/>
                  </a:lnTo>
                  <a:lnTo>
                    <a:pt x="34967" y="126830"/>
                  </a:lnTo>
                  <a:lnTo>
                    <a:pt x="16023" y="166714"/>
                  </a:lnTo>
                  <a:lnTo>
                    <a:pt x="4126" y="210023"/>
                  </a:lnTo>
                  <a:lnTo>
                    <a:pt x="0" y="256032"/>
                  </a:lnTo>
                  <a:lnTo>
                    <a:pt x="4126" y="302040"/>
                  </a:lnTo>
                  <a:lnTo>
                    <a:pt x="16023" y="345349"/>
                  </a:lnTo>
                  <a:lnTo>
                    <a:pt x="34967" y="385233"/>
                  </a:lnTo>
                  <a:lnTo>
                    <a:pt x="60232" y="420968"/>
                  </a:lnTo>
                  <a:lnTo>
                    <a:pt x="91095" y="451831"/>
                  </a:lnTo>
                  <a:lnTo>
                    <a:pt x="126830" y="477096"/>
                  </a:lnTo>
                  <a:lnTo>
                    <a:pt x="166714" y="496040"/>
                  </a:lnTo>
                  <a:lnTo>
                    <a:pt x="210023" y="507937"/>
                  </a:lnTo>
                  <a:lnTo>
                    <a:pt x="256032" y="512063"/>
                  </a:lnTo>
                  <a:lnTo>
                    <a:pt x="257556" y="512063"/>
                  </a:lnTo>
                  <a:lnTo>
                    <a:pt x="303564" y="507937"/>
                  </a:lnTo>
                  <a:lnTo>
                    <a:pt x="346873" y="496040"/>
                  </a:lnTo>
                  <a:lnTo>
                    <a:pt x="386757" y="477096"/>
                  </a:lnTo>
                  <a:lnTo>
                    <a:pt x="422492" y="451831"/>
                  </a:lnTo>
                  <a:lnTo>
                    <a:pt x="453355" y="420968"/>
                  </a:lnTo>
                  <a:lnTo>
                    <a:pt x="478620" y="385233"/>
                  </a:lnTo>
                  <a:lnTo>
                    <a:pt x="497564" y="345349"/>
                  </a:lnTo>
                  <a:lnTo>
                    <a:pt x="509461" y="302040"/>
                  </a:lnTo>
                  <a:lnTo>
                    <a:pt x="513588" y="256032"/>
                  </a:lnTo>
                  <a:lnTo>
                    <a:pt x="509461" y="210023"/>
                  </a:lnTo>
                  <a:lnTo>
                    <a:pt x="497564" y="166714"/>
                  </a:lnTo>
                  <a:lnTo>
                    <a:pt x="478620" y="126830"/>
                  </a:lnTo>
                  <a:lnTo>
                    <a:pt x="453355" y="91095"/>
                  </a:lnTo>
                  <a:lnTo>
                    <a:pt x="422492" y="60232"/>
                  </a:lnTo>
                  <a:lnTo>
                    <a:pt x="386757" y="34967"/>
                  </a:lnTo>
                  <a:lnTo>
                    <a:pt x="346873" y="16023"/>
                  </a:lnTo>
                  <a:lnTo>
                    <a:pt x="303564" y="4126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69558" y="4357877"/>
              <a:ext cx="513715" cy="512445"/>
            </a:xfrm>
            <a:custGeom>
              <a:avLst/>
              <a:gdLst/>
              <a:ahLst/>
              <a:cxnLst/>
              <a:rect l="l" t="t" r="r" b="b"/>
              <a:pathLst>
                <a:path w="513715" h="512445">
                  <a:moveTo>
                    <a:pt x="0" y="256032"/>
                  </a:moveTo>
                  <a:lnTo>
                    <a:pt x="4126" y="210023"/>
                  </a:lnTo>
                  <a:lnTo>
                    <a:pt x="16023" y="166714"/>
                  </a:lnTo>
                  <a:lnTo>
                    <a:pt x="34967" y="126830"/>
                  </a:lnTo>
                  <a:lnTo>
                    <a:pt x="60232" y="91095"/>
                  </a:lnTo>
                  <a:lnTo>
                    <a:pt x="91095" y="60232"/>
                  </a:lnTo>
                  <a:lnTo>
                    <a:pt x="126830" y="34967"/>
                  </a:lnTo>
                  <a:lnTo>
                    <a:pt x="166714" y="16023"/>
                  </a:lnTo>
                  <a:lnTo>
                    <a:pt x="210023" y="4126"/>
                  </a:lnTo>
                  <a:lnTo>
                    <a:pt x="256032" y="0"/>
                  </a:lnTo>
                  <a:lnTo>
                    <a:pt x="257556" y="0"/>
                  </a:lnTo>
                  <a:lnTo>
                    <a:pt x="303564" y="4126"/>
                  </a:lnTo>
                  <a:lnTo>
                    <a:pt x="346873" y="16023"/>
                  </a:lnTo>
                  <a:lnTo>
                    <a:pt x="386757" y="34967"/>
                  </a:lnTo>
                  <a:lnTo>
                    <a:pt x="422492" y="60232"/>
                  </a:lnTo>
                  <a:lnTo>
                    <a:pt x="453355" y="91095"/>
                  </a:lnTo>
                  <a:lnTo>
                    <a:pt x="478620" y="126830"/>
                  </a:lnTo>
                  <a:lnTo>
                    <a:pt x="497564" y="166714"/>
                  </a:lnTo>
                  <a:lnTo>
                    <a:pt x="509461" y="210023"/>
                  </a:lnTo>
                  <a:lnTo>
                    <a:pt x="513588" y="256032"/>
                  </a:lnTo>
                  <a:lnTo>
                    <a:pt x="509461" y="302040"/>
                  </a:lnTo>
                  <a:lnTo>
                    <a:pt x="497564" y="345349"/>
                  </a:lnTo>
                  <a:lnTo>
                    <a:pt x="478620" y="385233"/>
                  </a:lnTo>
                  <a:lnTo>
                    <a:pt x="453355" y="420968"/>
                  </a:lnTo>
                  <a:lnTo>
                    <a:pt x="422492" y="451831"/>
                  </a:lnTo>
                  <a:lnTo>
                    <a:pt x="386757" y="477096"/>
                  </a:lnTo>
                  <a:lnTo>
                    <a:pt x="346873" y="496040"/>
                  </a:lnTo>
                  <a:lnTo>
                    <a:pt x="303564" y="507937"/>
                  </a:lnTo>
                  <a:lnTo>
                    <a:pt x="257556" y="512063"/>
                  </a:lnTo>
                  <a:lnTo>
                    <a:pt x="256032" y="512063"/>
                  </a:lnTo>
                  <a:lnTo>
                    <a:pt x="210023" y="507937"/>
                  </a:lnTo>
                  <a:lnTo>
                    <a:pt x="166714" y="496040"/>
                  </a:lnTo>
                  <a:lnTo>
                    <a:pt x="126830" y="477096"/>
                  </a:lnTo>
                  <a:lnTo>
                    <a:pt x="91095" y="451831"/>
                  </a:lnTo>
                  <a:lnTo>
                    <a:pt x="60232" y="420968"/>
                  </a:lnTo>
                  <a:lnTo>
                    <a:pt x="34967" y="385233"/>
                  </a:lnTo>
                  <a:lnTo>
                    <a:pt x="16023" y="345349"/>
                  </a:lnTo>
                  <a:lnTo>
                    <a:pt x="4126" y="302040"/>
                  </a:lnTo>
                  <a:lnTo>
                    <a:pt x="0" y="256032"/>
                  </a:lnTo>
                  <a:close/>
                </a:path>
              </a:pathLst>
            </a:custGeom>
            <a:ln w="22860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37197" y="4379467"/>
            <a:ext cx="17716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-50" dirty="0">
                <a:solidFill>
                  <a:srgbClr val="DFE3E6"/>
                </a:solidFill>
                <a:latin typeface="Carlito"/>
                <a:cs typeface="Carlito"/>
              </a:rPr>
              <a:t>2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67268" y="4306061"/>
            <a:ext cx="5849620" cy="1178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-10" dirty="0">
                <a:solidFill>
                  <a:srgbClr val="DFE3E6"/>
                </a:solidFill>
                <a:latin typeface="Carlito"/>
                <a:cs typeface="Carlito"/>
              </a:rPr>
              <a:t>Customization</a:t>
            </a:r>
            <a:r>
              <a:rPr sz="1950" b="1" spc="-45" dirty="0">
                <a:solidFill>
                  <a:srgbClr val="DFE3E6"/>
                </a:solidFill>
                <a:latin typeface="Carlito"/>
                <a:cs typeface="Carlito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Carlito"/>
                <a:cs typeface="Carlito"/>
              </a:rPr>
              <a:t>Options</a:t>
            </a: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38300"/>
              </a:lnSpc>
              <a:spcBef>
                <a:spcPts val="925"/>
              </a:spcBef>
            </a:pPr>
            <a:r>
              <a:rPr sz="175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Incorporate</a:t>
            </a:r>
            <a:r>
              <a:rPr sz="175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user</a:t>
            </a:r>
            <a:r>
              <a:rPr sz="175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preferences</a:t>
            </a:r>
            <a:r>
              <a:rPr sz="175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for</a:t>
            </a:r>
            <a:r>
              <a:rPr sz="175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750" b="0" spc="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length,</a:t>
            </a:r>
            <a:r>
              <a:rPr sz="1750" b="0" spc="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character </a:t>
            </a:r>
            <a:r>
              <a:rPr sz="175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types,</a:t>
            </a:r>
            <a:r>
              <a:rPr sz="175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75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other</a:t>
            </a:r>
            <a:r>
              <a:rPr sz="175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settings.</a:t>
            </a:r>
            <a:endParaRPr sz="1750">
              <a:latin typeface="Yanone Kaffeesatz Thin"/>
              <a:cs typeface="Yanone Kaffeesatz Thi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58128" y="6211823"/>
            <a:ext cx="1290955" cy="536575"/>
            <a:chOff x="6358128" y="6211823"/>
            <a:chExt cx="1290955" cy="536575"/>
          </a:xfrm>
        </p:grpSpPr>
        <p:sp>
          <p:nvSpPr>
            <p:cNvPr id="19" name="object 19"/>
            <p:cNvSpPr/>
            <p:nvPr/>
          </p:nvSpPr>
          <p:spPr>
            <a:xfrm>
              <a:off x="6851904" y="6463283"/>
              <a:ext cx="797560" cy="30480"/>
            </a:xfrm>
            <a:custGeom>
              <a:avLst/>
              <a:gdLst/>
              <a:ahLst/>
              <a:cxnLst/>
              <a:rect l="l" t="t" r="r" b="b"/>
              <a:pathLst>
                <a:path w="797559" h="30479">
                  <a:moveTo>
                    <a:pt x="790194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15240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790194" y="30480"/>
                  </a:lnTo>
                  <a:lnTo>
                    <a:pt x="797051" y="23622"/>
                  </a:lnTo>
                  <a:lnTo>
                    <a:pt x="797051" y="6858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37A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9558" y="622325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5">
                  <a:moveTo>
                    <a:pt x="256793" y="0"/>
                  </a:moveTo>
                  <a:lnTo>
                    <a:pt x="210625" y="4136"/>
                  </a:lnTo>
                  <a:lnTo>
                    <a:pt x="167175" y="16061"/>
                  </a:lnTo>
                  <a:lnTo>
                    <a:pt x="127169" y="35052"/>
                  </a:lnTo>
                  <a:lnTo>
                    <a:pt x="91330" y="60383"/>
                  </a:lnTo>
                  <a:lnTo>
                    <a:pt x="60383" y="91330"/>
                  </a:lnTo>
                  <a:lnTo>
                    <a:pt x="35052" y="127169"/>
                  </a:lnTo>
                  <a:lnTo>
                    <a:pt x="16061" y="167175"/>
                  </a:lnTo>
                  <a:lnTo>
                    <a:pt x="4136" y="210625"/>
                  </a:lnTo>
                  <a:lnTo>
                    <a:pt x="0" y="256794"/>
                  </a:lnTo>
                  <a:lnTo>
                    <a:pt x="4136" y="302962"/>
                  </a:lnTo>
                  <a:lnTo>
                    <a:pt x="16061" y="346412"/>
                  </a:lnTo>
                  <a:lnTo>
                    <a:pt x="35051" y="386418"/>
                  </a:lnTo>
                  <a:lnTo>
                    <a:pt x="60383" y="422257"/>
                  </a:lnTo>
                  <a:lnTo>
                    <a:pt x="91330" y="453204"/>
                  </a:lnTo>
                  <a:lnTo>
                    <a:pt x="127169" y="478536"/>
                  </a:lnTo>
                  <a:lnTo>
                    <a:pt x="167175" y="497526"/>
                  </a:lnTo>
                  <a:lnTo>
                    <a:pt x="210625" y="509451"/>
                  </a:lnTo>
                  <a:lnTo>
                    <a:pt x="256793" y="513588"/>
                  </a:lnTo>
                  <a:lnTo>
                    <a:pt x="302962" y="509451"/>
                  </a:lnTo>
                  <a:lnTo>
                    <a:pt x="346412" y="497526"/>
                  </a:lnTo>
                  <a:lnTo>
                    <a:pt x="386418" y="478536"/>
                  </a:lnTo>
                  <a:lnTo>
                    <a:pt x="422257" y="453204"/>
                  </a:lnTo>
                  <a:lnTo>
                    <a:pt x="453204" y="422257"/>
                  </a:lnTo>
                  <a:lnTo>
                    <a:pt x="478536" y="386418"/>
                  </a:lnTo>
                  <a:lnTo>
                    <a:pt x="497526" y="346412"/>
                  </a:lnTo>
                  <a:lnTo>
                    <a:pt x="509451" y="302962"/>
                  </a:lnTo>
                  <a:lnTo>
                    <a:pt x="513588" y="256794"/>
                  </a:lnTo>
                  <a:lnTo>
                    <a:pt x="509451" y="210625"/>
                  </a:lnTo>
                  <a:lnTo>
                    <a:pt x="497526" y="167175"/>
                  </a:lnTo>
                  <a:lnTo>
                    <a:pt x="478536" y="127169"/>
                  </a:lnTo>
                  <a:lnTo>
                    <a:pt x="453204" y="91330"/>
                  </a:lnTo>
                  <a:lnTo>
                    <a:pt x="422257" y="60383"/>
                  </a:lnTo>
                  <a:lnTo>
                    <a:pt x="386418" y="35052"/>
                  </a:lnTo>
                  <a:lnTo>
                    <a:pt x="346412" y="16061"/>
                  </a:lnTo>
                  <a:lnTo>
                    <a:pt x="302962" y="4136"/>
                  </a:lnTo>
                  <a:lnTo>
                    <a:pt x="256793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9558" y="622325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5">
                  <a:moveTo>
                    <a:pt x="0" y="256794"/>
                  </a:moveTo>
                  <a:lnTo>
                    <a:pt x="4136" y="210625"/>
                  </a:lnTo>
                  <a:lnTo>
                    <a:pt x="16061" y="167175"/>
                  </a:lnTo>
                  <a:lnTo>
                    <a:pt x="35052" y="127169"/>
                  </a:lnTo>
                  <a:lnTo>
                    <a:pt x="60383" y="91330"/>
                  </a:lnTo>
                  <a:lnTo>
                    <a:pt x="91330" y="60383"/>
                  </a:lnTo>
                  <a:lnTo>
                    <a:pt x="127169" y="35052"/>
                  </a:lnTo>
                  <a:lnTo>
                    <a:pt x="167175" y="16061"/>
                  </a:lnTo>
                  <a:lnTo>
                    <a:pt x="210625" y="4136"/>
                  </a:lnTo>
                  <a:lnTo>
                    <a:pt x="256793" y="0"/>
                  </a:lnTo>
                  <a:lnTo>
                    <a:pt x="302962" y="4136"/>
                  </a:lnTo>
                  <a:lnTo>
                    <a:pt x="346412" y="16061"/>
                  </a:lnTo>
                  <a:lnTo>
                    <a:pt x="386418" y="35052"/>
                  </a:lnTo>
                  <a:lnTo>
                    <a:pt x="422257" y="60383"/>
                  </a:lnTo>
                  <a:lnTo>
                    <a:pt x="453204" y="91330"/>
                  </a:lnTo>
                  <a:lnTo>
                    <a:pt x="478536" y="127169"/>
                  </a:lnTo>
                  <a:lnTo>
                    <a:pt x="497526" y="167175"/>
                  </a:lnTo>
                  <a:lnTo>
                    <a:pt x="509451" y="210625"/>
                  </a:lnTo>
                  <a:lnTo>
                    <a:pt x="513588" y="256794"/>
                  </a:lnTo>
                  <a:lnTo>
                    <a:pt x="509451" y="302962"/>
                  </a:lnTo>
                  <a:lnTo>
                    <a:pt x="497526" y="346412"/>
                  </a:lnTo>
                  <a:lnTo>
                    <a:pt x="478536" y="386418"/>
                  </a:lnTo>
                  <a:lnTo>
                    <a:pt x="453204" y="422257"/>
                  </a:lnTo>
                  <a:lnTo>
                    <a:pt x="422257" y="453204"/>
                  </a:lnTo>
                  <a:lnTo>
                    <a:pt x="386418" y="478536"/>
                  </a:lnTo>
                  <a:lnTo>
                    <a:pt x="346412" y="497526"/>
                  </a:lnTo>
                  <a:lnTo>
                    <a:pt x="302962" y="509451"/>
                  </a:lnTo>
                  <a:lnTo>
                    <a:pt x="256793" y="513588"/>
                  </a:lnTo>
                  <a:lnTo>
                    <a:pt x="210625" y="509451"/>
                  </a:lnTo>
                  <a:lnTo>
                    <a:pt x="167175" y="497526"/>
                  </a:lnTo>
                  <a:lnTo>
                    <a:pt x="127169" y="478536"/>
                  </a:lnTo>
                  <a:lnTo>
                    <a:pt x="91330" y="453204"/>
                  </a:lnTo>
                  <a:lnTo>
                    <a:pt x="60383" y="422257"/>
                  </a:lnTo>
                  <a:lnTo>
                    <a:pt x="35051" y="386418"/>
                  </a:lnTo>
                  <a:lnTo>
                    <a:pt x="16061" y="346412"/>
                  </a:lnTo>
                  <a:lnTo>
                    <a:pt x="4136" y="302962"/>
                  </a:lnTo>
                  <a:lnTo>
                    <a:pt x="0" y="256794"/>
                  </a:lnTo>
                  <a:close/>
                </a:path>
              </a:pathLst>
            </a:custGeom>
            <a:ln w="22859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38721" y="6253353"/>
            <a:ext cx="17716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-50" dirty="0">
                <a:solidFill>
                  <a:srgbClr val="DFE3E6"/>
                </a:solidFill>
                <a:latin typeface="Carlito"/>
                <a:cs typeface="Carlito"/>
              </a:rPr>
              <a:t>3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67268" y="6172327"/>
            <a:ext cx="210312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-10" dirty="0">
                <a:solidFill>
                  <a:srgbClr val="DFE3E6"/>
                </a:solidFill>
                <a:latin typeface="Carlito"/>
                <a:cs typeface="Carlito"/>
              </a:rPr>
              <a:t>Password</a:t>
            </a:r>
            <a:r>
              <a:rPr sz="1950" b="1" spc="-85" dirty="0">
                <a:solidFill>
                  <a:srgbClr val="DFE3E6"/>
                </a:solidFill>
                <a:latin typeface="Carlito"/>
                <a:cs typeface="Carlito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Carlito"/>
                <a:cs typeface="Carlito"/>
              </a:rPr>
              <a:t>Validation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67268" y="6587845"/>
            <a:ext cx="5972175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95"/>
              </a:spcBef>
            </a:pPr>
            <a:r>
              <a:rPr sz="175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Ensure</a:t>
            </a:r>
            <a:r>
              <a:rPr sz="175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75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generated</a:t>
            </a:r>
            <a:r>
              <a:rPr sz="175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750" b="0" spc="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meets</a:t>
            </a:r>
            <a:r>
              <a:rPr sz="175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75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desired</a:t>
            </a:r>
            <a:r>
              <a:rPr sz="175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complexity </a:t>
            </a:r>
            <a:r>
              <a:rPr sz="175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75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security</a:t>
            </a:r>
            <a:r>
              <a:rPr sz="175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5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requirements.</a:t>
            </a:r>
            <a:endParaRPr sz="1750">
              <a:latin typeface="Yanone Kaffeesatz Thin"/>
              <a:cs typeface="Yanone Kaffeesatz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423" y="3257550"/>
            <a:ext cx="685800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dirty="0"/>
              <a:t>Customizing</a:t>
            </a:r>
            <a:r>
              <a:rPr sz="3750" spc="-165" dirty="0"/>
              <a:t> </a:t>
            </a:r>
            <a:r>
              <a:rPr sz="3750" spc="-10" dirty="0"/>
              <a:t>Password</a:t>
            </a:r>
            <a:r>
              <a:rPr sz="3750" spc="-125" dirty="0"/>
              <a:t> </a:t>
            </a:r>
            <a:r>
              <a:rPr sz="3750" spc="-10" dirty="0"/>
              <a:t>Preferences</a:t>
            </a:r>
            <a:endParaRPr sz="3750"/>
          </a:p>
        </p:txBody>
      </p:sp>
      <p:grpSp>
        <p:nvGrpSpPr>
          <p:cNvPr id="3" name="object 3"/>
          <p:cNvGrpSpPr/>
          <p:nvPr/>
        </p:nvGrpSpPr>
        <p:grpSpPr>
          <a:xfrm>
            <a:off x="746759" y="4212335"/>
            <a:ext cx="6472555" cy="1624965"/>
            <a:chOff x="746759" y="4212335"/>
            <a:chExt cx="6472555" cy="1624965"/>
          </a:xfrm>
        </p:grpSpPr>
        <p:sp>
          <p:nvSpPr>
            <p:cNvPr id="4" name="object 4"/>
            <p:cNvSpPr/>
            <p:nvPr/>
          </p:nvSpPr>
          <p:spPr>
            <a:xfrm>
              <a:off x="758189" y="4223765"/>
              <a:ext cx="6449695" cy="1602105"/>
            </a:xfrm>
            <a:custGeom>
              <a:avLst/>
              <a:gdLst/>
              <a:ahLst/>
              <a:cxnLst/>
              <a:rect l="l" t="t" r="r" b="b"/>
              <a:pathLst>
                <a:path w="6449695" h="1602104">
                  <a:moveTo>
                    <a:pt x="6124829" y="0"/>
                  </a:moveTo>
                  <a:lnTo>
                    <a:pt x="324688" y="0"/>
                  </a:lnTo>
                  <a:lnTo>
                    <a:pt x="276707" y="3521"/>
                  </a:lnTo>
                  <a:lnTo>
                    <a:pt x="230912" y="13751"/>
                  </a:lnTo>
                  <a:lnTo>
                    <a:pt x="187806" y="30186"/>
                  </a:lnTo>
                  <a:lnTo>
                    <a:pt x="147890" y="52323"/>
                  </a:lnTo>
                  <a:lnTo>
                    <a:pt x="111667" y="79661"/>
                  </a:lnTo>
                  <a:lnTo>
                    <a:pt x="79639" y="111696"/>
                  </a:lnTo>
                  <a:lnTo>
                    <a:pt x="52308" y="147925"/>
                  </a:lnTo>
                  <a:lnTo>
                    <a:pt x="30176" y="187847"/>
                  </a:lnTo>
                  <a:lnTo>
                    <a:pt x="13746" y="230958"/>
                  </a:lnTo>
                  <a:lnTo>
                    <a:pt x="3520" y="276756"/>
                  </a:lnTo>
                  <a:lnTo>
                    <a:pt x="0" y="324738"/>
                  </a:lnTo>
                  <a:lnTo>
                    <a:pt x="0" y="1276985"/>
                  </a:lnTo>
                  <a:lnTo>
                    <a:pt x="3520" y="1324967"/>
                  </a:lnTo>
                  <a:lnTo>
                    <a:pt x="13746" y="1370765"/>
                  </a:lnTo>
                  <a:lnTo>
                    <a:pt x="30176" y="1413876"/>
                  </a:lnTo>
                  <a:lnTo>
                    <a:pt x="52308" y="1453798"/>
                  </a:lnTo>
                  <a:lnTo>
                    <a:pt x="79639" y="1490027"/>
                  </a:lnTo>
                  <a:lnTo>
                    <a:pt x="111667" y="1522062"/>
                  </a:lnTo>
                  <a:lnTo>
                    <a:pt x="147890" y="1549400"/>
                  </a:lnTo>
                  <a:lnTo>
                    <a:pt x="187806" y="1571537"/>
                  </a:lnTo>
                  <a:lnTo>
                    <a:pt x="230912" y="1587972"/>
                  </a:lnTo>
                  <a:lnTo>
                    <a:pt x="276707" y="1598202"/>
                  </a:lnTo>
                  <a:lnTo>
                    <a:pt x="324688" y="1601724"/>
                  </a:lnTo>
                  <a:lnTo>
                    <a:pt x="6124829" y="1601724"/>
                  </a:lnTo>
                  <a:lnTo>
                    <a:pt x="6172811" y="1598202"/>
                  </a:lnTo>
                  <a:lnTo>
                    <a:pt x="6218609" y="1587972"/>
                  </a:lnTo>
                  <a:lnTo>
                    <a:pt x="6261720" y="1571537"/>
                  </a:lnTo>
                  <a:lnTo>
                    <a:pt x="6301642" y="1549400"/>
                  </a:lnTo>
                  <a:lnTo>
                    <a:pt x="6337871" y="1522062"/>
                  </a:lnTo>
                  <a:lnTo>
                    <a:pt x="6369906" y="1490027"/>
                  </a:lnTo>
                  <a:lnTo>
                    <a:pt x="6397244" y="1453798"/>
                  </a:lnTo>
                  <a:lnTo>
                    <a:pt x="6419381" y="1413876"/>
                  </a:lnTo>
                  <a:lnTo>
                    <a:pt x="6435816" y="1370765"/>
                  </a:lnTo>
                  <a:lnTo>
                    <a:pt x="6446046" y="1324967"/>
                  </a:lnTo>
                  <a:lnTo>
                    <a:pt x="6449568" y="1276985"/>
                  </a:lnTo>
                  <a:lnTo>
                    <a:pt x="6449568" y="324738"/>
                  </a:lnTo>
                  <a:lnTo>
                    <a:pt x="6446046" y="276756"/>
                  </a:lnTo>
                  <a:lnTo>
                    <a:pt x="6435816" y="230958"/>
                  </a:lnTo>
                  <a:lnTo>
                    <a:pt x="6419381" y="187847"/>
                  </a:lnTo>
                  <a:lnTo>
                    <a:pt x="6397244" y="147925"/>
                  </a:lnTo>
                  <a:lnTo>
                    <a:pt x="6369906" y="111696"/>
                  </a:lnTo>
                  <a:lnTo>
                    <a:pt x="6337871" y="79661"/>
                  </a:lnTo>
                  <a:lnTo>
                    <a:pt x="6301642" y="52323"/>
                  </a:lnTo>
                  <a:lnTo>
                    <a:pt x="6261720" y="30186"/>
                  </a:lnTo>
                  <a:lnTo>
                    <a:pt x="6218609" y="13751"/>
                  </a:lnTo>
                  <a:lnTo>
                    <a:pt x="6172811" y="3521"/>
                  </a:lnTo>
                  <a:lnTo>
                    <a:pt x="6124829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8189" y="4223765"/>
              <a:ext cx="6449695" cy="1602105"/>
            </a:xfrm>
            <a:custGeom>
              <a:avLst/>
              <a:gdLst/>
              <a:ahLst/>
              <a:cxnLst/>
              <a:rect l="l" t="t" r="r" b="b"/>
              <a:pathLst>
                <a:path w="6449695" h="1602104">
                  <a:moveTo>
                    <a:pt x="0" y="324738"/>
                  </a:moveTo>
                  <a:lnTo>
                    <a:pt x="3520" y="276756"/>
                  </a:lnTo>
                  <a:lnTo>
                    <a:pt x="13746" y="230958"/>
                  </a:lnTo>
                  <a:lnTo>
                    <a:pt x="30176" y="187847"/>
                  </a:lnTo>
                  <a:lnTo>
                    <a:pt x="52308" y="147925"/>
                  </a:lnTo>
                  <a:lnTo>
                    <a:pt x="79639" y="111696"/>
                  </a:lnTo>
                  <a:lnTo>
                    <a:pt x="111667" y="79661"/>
                  </a:lnTo>
                  <a:lnTo>
                    <a:pt x="147890" y="52323"/>
                  </a:lnTo>
                  <a:lnTo>
                    <a:pt x="187806" y="30186"/>
                  </a:lnTo>
                  <a:lnTo>
                    <a:pt x="230912" y="13751"/>
                  </a:lnTo>
                  <a:lnTo>
                    <a:pt x="276707" y="3521"/>
                  </a:lnTo>
                  <a:lnTo>
                    <a:pt x="324688" y="0"/>
                  </a:lnTo>
                  <a:lnTo>
                    <a:pt x="6124829" y="0"/>
                  </a:lnTo>
                  <a:lnTo>
                    <a:pt x="6172811" y="3521"/>
                  </a:lnTo>
                  <a:lnTo>
                    <a:pt x="6218609" y="13751"/>
                  </a:lnTo>
                  <a:lnTo>
                    <a:pt x="6261720" y="30186"/>
                  </a:lnTo>
                  <a:lnTo>
                    <a:pt x="6301642" y="52323"/>
                  </a:lnTo>
                  <a:lnTo>
                    <a:pt x="6337871" y="79661"/>
                  </a:lnTo>
                  <a:lnTo>
                    <a:pt x="6369906" y="111696"/>
                  </a:lnTo>
                  <a:lnTo>
                    <a:pt x="6397244" y="147925"/>
                  </a:lnTo>
                  <a:lnTo>
                    <a:pt x="6419381" y="187847"/>
                  </a:lnTo>
                  <a:lnTo>
                    <a:pt x="6435816" y="230958"/>
                  </a:lnTo>
                  <a:lnTo>
                    <a:pt x="6446046" y="276756"/>
                  </a:lnTo>
                  <a:lnTo>
                    <a:pt x="6449568" y="324738"/>
                  </a:lnTo>
                  <a:lnTo>
                    <a:pt x="6449568" y="1276985"/>
                  </a:lnTo>
                  <a:lnTo>
                    <a:pt x="6446046" y="1324967"/>
                  </a:lnTo>
                  <a:lnTo>
                    <a:pt x="6435816" y="1370765"/>
                  </a:lnTo>
                  <a:lnTo>
                    <a:pt x="6419381" y="1413876"/>
                  </a:lnTo>
                  <a:lnTo>
                    <a:pt x="6397244" y="1453798"/>
                  </a:lnTo>
                  <a:lnTo>
                    <a:pt x="6369906" y="1490027"/>
                  </a:lnTo>
                  <a:lnTo>
                    <a:pt x="6337871" y="1522062"/>
                  </a:lnTo>
                  <a:lnTo>
                    <a:pt x="6301642" y="1549400"/>
                  </a:lnTo>
                  <a:lnTo>
                    <a:pt x="6261720" y="1571537"/>
                  </a:lnTo>
                  <a:lnTo>
                    <a:pt x="6218609" y="1587972"/>
                  </a:lnTo>
                  <a:lnTo>
                    <a:pt x="6172811" y="1598202"/>
                  </a:lnTo>
                  <a:lnTo>
                    <a:pt x="6124829" y="1601724"/>
                  </a:lnTo>
                  <a:lnTo>
                    <a:pt x="324688" y="1601724"/>
                  </a:lnTo>
                  <a:lnTo>
                    <a:pt x="276707" y="1598202"/>
                  </a:lnTo>
                  <a:lnTo>
                    <a:pt x="230912" y="1587972"/>
                  </a:lnTo>
                  <a:lnTo>
                    <a:pt x="187806" y="1571537"/>
                  </a:lnTo>
                  <a:lnTo>
                    <a:pt x="147890" y="1549400"/>
                  </a:lnTo>
                  <a:lnTo>
                    <a:pt x="111667" y="1522062"/>
                  </a:lnTo>
                  <a:lnTo>
                    <a:pt x="79639" y="1490027"/>
                  </a:lnTo>
                  <a:lnTo>
                    <a:pt x="52308" y="1453798"/>
                  </a:lnTo>
                  <a:lnTo>
                    <a:pt x="30176" y="1413876"/>
                  </a:lnTo>
                  <a:lnTo>
                    <a:pt x="13746" y="1370765"/>
                  </a:lnTo>
                  <a:lnTo>
                    <a:pt x="3520" y="1324967"/>
                  </a:lnTo>
                  <a:lnTo>
                    <a:pt x="0" y="1276985"/>
                  </a:lnTo>
                  <a:lnTo>
                    <a:pt x="0" y="324738"/>
                  </a:lnTo>
                  <a:close/>
                </a:path>
              </a:pathLst>
            </a:custGeom>
            <a:ln w="22860">
              <a:solidFill>
                <a:srgbClr val="15FF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3386" y="4444745"/>
            <a:ext cx="5376545" cy="1105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solidFill>
                  <a:srgbClr val="DFE3E6"/>
                </a:solidFill>
                <a:latin typeface="Carlito"/>
                <a:cs typeface="Carlito"/>
              </a:rPr>
              <a:t>Password</a:t>
            </a:r>
            <a:r>
              <a:rPr sz="1850" b="1" spc="-80" dirty="0">
                <a:solidFill>
                  <a:srgbClr val="DFE3E6"/>
                </a:solidFill>
                <a:latin typeface="Carlito"/>
                <a:cs typeface="Carlito"/>
              </a:rPr>
              <a:t> </a:t>
            </a:r>
            <a:r>
              <a:rPr sz="1850" b="1" spc="-10" dirty="0">
                <a:solidFill>
                  <a:srgbClr val="DFE3E6"/>
                </a:solidFill>
                <a:latin typeface="Carlito"/>
                <a:cs typeface="Carlito"/>
              </a:rPr>
              <a:t>Length</a:t>
            </a:r>
            <a:endParaRPr sz="1850">
              <a:latin typeface="Carlito"/>
              <a:cs typeface="Carlito"/>
            </a:endParaRPr>
          </a:p>
          <a:p>
            <a:pPr marL="12700" marR="5080">
              <a:lnSpc>
                <a:spcPct val="132400"/>
              </a:lnSpc>
              <a:spcBef>
                <a:spcPts val="885"/>
              </a:spcBef>
            </a:pPr>
            <a:r>
              <a:rPr sz="17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Allow</a:t>
            </a:r>
            <a:r>
              <a:rPr sz="1700" b="0" spc="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users</a:t>
            </a:r>
            <a:r>
              <a:rPr sz="170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7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specify</a:t>
            </a:r>
            <a:r>
              <a:rPr sz="170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7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desired</a:t>
            </a:r>
            <a:r>
              <a:rPr sz="1700" b="0" spc="-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length</a:t>
            </a:r>
            <a:r>
              <a:rPr sz="1700" b="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of</a:t>
            </a:r>
            <a:r>
              <a:rPr sz="17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700" b="0" spc="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generated password,</a:t>
            </a:r>
            <a:r>
              <a:rPr sz="1700" b="0" spc="-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typically</a:t>
            </a:r>
            <a:r>
              <a:rPr sz="1700" b="0" spc="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8-</a:t>
            </a:r>
            <a:r>
              <a:rPr sz="1700" b="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16</a:t>
            </a:r>
            <a:r>
              <a:rPr sz="17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characters.</a:t>
            </a:r>
            <a:endParaRPr sz="1700">
              <a:latin typeface="Yanone Kaffeesatz Thin"/>
              <a:cs typeface="Yanone Kaffeesatz Thi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12735" y="4212335"/>
            <a:ext cx="6472555" cy="1624965"/>
            <a:chOff x="7412735" y="4212335"/>
            <a:chExt cx="6472555" cy="1624965"/>
          </a:xfrm>
        </p:grpSpPr>
        <p:sp>
          <p:nvSpPr>
            <p:cNvPr id="8" name="object 8"/>
            <p:cNvSpPr/>
            <p:nvPr/>
          </p:nvSpPr>
          <p:spPr>
            <a:xfrm>
              <a:off x="7424165" y="4223765"/>
              <a:ext cx="6449695" cy="1602105"/>
            </a:xfrm>
            <a:custGeom>
              <a:avLst/>
              <a:gdLst/>
              <a:ahLst/>
              <a:cxnLst/>
              <a:rect l="l" t="t" r="r" b="b"/>
              <a:pathLst>
                <a:path w="6449694" h="1602104">
                  <a:moveTo>
                    <a:pt x="6124828" y="0"/>
                  </a:moveTo>
                  <a:lnTo>
                    <a:pt x="324738" y="0"/>
                  </a:lnTo>
                  <a:lnTo>
                    <a:pt x="276756" y="3521"/>
                  </a:lnTo>
                  <a:lnTo>
                    <a:pt x="230958" y="13751"/>
                  </a:lnTo>
                  <a:lnTo>
                    <a:pt x="187847" y="30186"/>
                  </a:lnTo>
                  <a:lnTo>
                    <a:pt x="147925" y="52323"/>
                  </a:lnTo>
                  <a:lnTo>
                    <a:pt x="111696" y="79661"/>
                  </a:lnTo>
                  <a:lnTo>
                    <a:pt x="79661" y="111696"/>
                  </a:lnTo>
                  <a:lnTo>
                    <a:pt x="52323" y="147925"/>
                  </a:lnTo>
                  <a:lnTo>
                    <a:pt x="30186" y="187847"/>
                  </a:lnTo>
                  <a:lnTo>
                    <a:pt x="13751" y="230958"/>
                  </a:lnTo>
                  <a:lnTo>
                    <a:pt x="3521" y="276756"/>
                  </a:lnTo>
                  <a:lnTo>
                    <a:pt x="0" y="324738"/>
                  </a:lnTo>
                  <a:lnTo>
                    <a:pt x="0" y="1276985"/>
                  </a:lnTo>
                  <a:lnTo>
                    <a:pt x="3521" y="1324967"/>
                  </a:lnTo>
                  <a:lnTo>
                    <a:pt x="13751" y="1370765"/>
                  </a:lnTo>
                  <a:lnTo>
                    <a:pt x="30186" y="1413876"/>
                  </a:lnTo>
                  <a:lnTo>
                    <a:pt x="52323" y="1453798"/>
                  </a:lnTo>
                  <a:lnTo>
                    <a:pt x="79661" y="1490027"/>
                  </a:lnTo>
                  <a:lnTo>
                    <a:pt x="111696" y="1522062"/>
                  </a:lnTo>
                  <a:lnTo>
                    <a:pt x="147925" y="1549400"/>
                  </a:lnTo>
                  <a:lnTo>
                    <a:pt x="187847" y="1571537"/>
                  </a:lnTo>
                  <a:lnTo>
                    <a:pt x="230958" y="1587972"/>
                  </a:lnTo>
                  <a:lnTo>
                    <a:pt x="276756" y="1598202"/>
                  </a:lnTo>
                  <a:lnTo>
                    <a:pt x="324738" y="1601724"/>
                  </a:lnTo>
                  <a:lnTo>
                    <a:pt x="6124828" y="1601724"/>
                  </a:lnTo>
                  <a:lnTo>
                    <a:pt x="6172811" y="1598202"/>
                  </a:lnTo>
                  <a:lnTo>
                    <a:pt x="6218609" y="1587972"/>
                  </a:lnTo>
                  <a:lnTo>
                    <a:pt x="6261720" y="1571537"/>
                  </a:lnTo>
                  <a:lnTo>
                    <a:pt x="6301642" y="1549400"/>
                  </a:lnTo>
                  <a:lnTo>
                    <a:pt x="6337871" y="1522062"/>
                  </a:lnTo>
                  <a:lnTo>
                    <a:pt x="6369906" y="1490027"/>
                  </a:lnTo>
                  <a:lnTo>
                    <a:pt x="6397244" y="1453798"/>
                  </a:lnTo>
                  <a:lnTo>
                    <a:pt x="6419381" y="1413876"/>
                  </a:lnTo>
                  <a:lnTo>
                    <a:pt x="6435816" y="1370765"/>
                  </a:lnTo>
                  <a:lnTo>
                    <a:pt x="6446046" y="1324967"/>
                  </a:lnTo>
                  <a:lnTo>
                    <a:pt x="6449568" y="1276985"/>
                  </a:lnTo>
                  <a:lnTo>
                    <a:pt x="6449568" y="324738"/>
                  </a:lnTo>
                  <a:lnTo>
                    <a:pt x="6446046" y="276756"/>
                  </a:lnTo>
                  <a:lnTo>
                    <a:pt x="6435816" y="230958"/>
                  </a:lnTo>
                  <a:lnTo>
                    <a:pt x="6419381" y="187847"/>
                  </a:lnTo>
                  <a:lnTo>
                    <a:pt x="6397244" y="147925"/>
                  </a:lnTo>
                  <a:lnTo>
                    <a:pt x="6369906" y="111696"/>
                  </a:lnTo>
                  <a:lnTo>
                    <a:pt x="6337871" y="79661"/>
                  </a:lnTo>
                  <a:lnTo>
                    <a:pt x="6301642" y="52323"/>
                  </a:lnTo>
                  <a:lnTo>
                    <a:pt x="6261720" y="30186"/>
                  </a:lnTo>
                  <a:lnTo>
                    <a:pt x="6218609" y="13751"/>
                  </a:lnTo>
                  <a:lnTo>
                    <a:pt x="6172811" y="3521"/>
                  </a:lnTo>
                  <a:lnTo>
                    <a:pt x="6124828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4165" y="4223765"/>
              <a:ext cx="6449695" cy="1602105"/>
            </a:xfrm>
            <a:custGeom>
              <a:avLst/>
              <a:gdLst/>
              <a:ahLst/>
              <a:cxnLst/>
              <a:rect l="l" t="t" r="r" b="b"/>
              <a:pathLst>
                <a:path w="6449694" h="1602104">
                  <a:moveTo>
                    <a:pt x="0" y="324738"/>
                  </a:moveTo>
                  <a:lnTo>
                    <a:pt x="3521" y="276756"/>
                  </a:lnTo>
                  <a:lnTo>
                    <a:pt x="13751" y="230958"/>
                  </a:lnTo>
                  <a:lnTo>
                    <a:pt x="30186" y="187847"/>
                  </a:lnTo>
                  <a:lnTo>
                    <a:pt x="52323" y="147925"/>
                  </a:lnTo>
                  <a:lnTo>
                    <a:pt x="79661" y="111696"/>
                  </a:lnTo>
                  <a:lnTo>
                    <a:pt x="111696" y="79661"/>
                  </a:lnTo>
                  <a:lnTo>
                    <a:pt x="147925" y="52323"/>
                  </a:lnTo>
                  <a:lnTo>
                    <a:pt x="187847" y="30186"/>
                  </a:lnTo>
                  <a:lnTo>
                    <a:pt x="230958" y="13751"/>
                  </a:lnTo>
                  <a:lnTo>
                    <a:pt x="276756" y="3521"/>
                  </a:lnTo>
                  <a:lnTo>
                    <a:pt x="324738" y="0"/>
                  </a:lnTo>
                  <a:lnTo>
                    <a:pt x="6124828" y="0"/>
                  </a:lnTo>
                  <a:lnTo>
                    <a:pt x="6172811" y="3521"/>
                  </a:lnTo>
                  <a:lnTo>
                    <a:pt x="6218609" y="13751"/>
                  </a:lnTo>
                  <a:lnTo>
                    <a:pt x="6261720" y="30186"/>
                  </a:lnTo>
                  <a:lnTo>
                    <a:pt x="6301642" y="52323"/>
                  </a:lnTo>
                  <a:lnTo>
                    <a:pt x="6337871" y="79661"/>
                  </a:lnTo>
                  <a:lnTo>
                    <a:pt x="6369906" y="111696"/>
                  </a:lnTo>
                  <a:lnTo>
                    <a:pt x="6397244" y="147925"/>
                  </a:lnTo>
                  <a:lnTo>
                    <a:pt x="6419381" y="187847"/>
                  </a:lnTo>
                  <a:lnTo>
                    <a:pt x="6435816" y="230958"/>
                  </a:lnTo>
                  <a:lnTo>
                    <a:pt x="6446046" y="276756"/>
                  </a:lnTo>
                  <a:lnTo>
                    <a:pt x="6449568" y="324738"/>
                  </a:lnTo>
                  <a:lnTo>
                    <a:pt x="6449568" y="1276985"/>
                  </a:lnTo>
                  <a:lnTo>
                    <a:pt x="6446046" y="1324967"/>
                  </a:lnTo>
                  <a:lnTo>
                    <a:pt x="6435816" y="1370765"/>
                  </a:lnTo>
                  <a:lnTo>
                    <a:pt x="6419381" y="1413876"/>
                  </a:lnTo>
                  <a:lnTo>
                    <a:pt x="6397244" y="1453798"/>
                  </a:lnTo>
                  <a:lnTo>
                    <a:pt x="6369906" y="1490027"/>
                  </a:lnTo>
                  <a:lnTo>
                    <a:pt x="6337871" y="1522062"/>
                  </a:lnTo>
                  <a:lnTo>
                    <a:pt x="6301642" y="1549400"/>
                  </a:lnTo>
                  <a:lnTo>
                    <a:pt x="6261720" y="1571537"/>
                  </a:lnTo>
                  <a:lnTo>
                    <a:pt x="6218609" y="1587972"/>
                  </a:lnTo>
                  <a:lnTo>
                    <a:pt x="6172811" y="1598202"/>
                  </a:lnTo>
                  <a:lnTo>
                    <a:pt x="6124828" y="1601724"/>
                  </a:lnTo>
                  <a:lnTo>
                    <a:pt x="324738" y="1601724"/>
                  </a:lnTo>
                  <a:lnTo>
                    <a:pt x="276756" y="1598202"/>
                  </a:lnTo>
                  <a:lnTo>
                    <a:pt x="230958" y="1587972"/>
                  </a:lnTo>
                  <a:lnTo>
                    <a:pt x="187847" y="1571537"/>
                  </a:lnTo>
                  <a:lnTo>
                    <a:pt x="147925" y="1549400"/>
                  </a:lnTo>
                  <a:lnTo>
                    <a:pt x="111696" y="1522062"/>
                  </a:lnTo>
                  <a:lnTo>
                    <a:pt x="79661" y="1490027"/>
                  </a:lnTo>
                  <a:lnTo>
                    <a:pt x="52323" y="1453798"/>
                  </a:lnTo>
                  <a:lnTo>
                    <a:pt x="30186" y="1413876"/>
                  </a:lnTo>
                  <a:lnTo>
                    <a:pt x="13751" y="1370765"/>
                  </a:lnTo>
                  <a:lnTo>
                    <a:pt x="3521" y="1324967"/>
                  </a:lnTo>
                  <a:lnTo>
                    <a:pt x="0" y="1276985"/>
                  </a:lnTo>
                  <a:lnTo>
                    <a:pt x="0" y="324738"/>
                  </a:lnTo>
                  <a:close/>
                </a:path>
              </a:pathLst>
            </a:custGeom>
            <a:ln w="22859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50226" y="4444745"/>
            <a:ext cx="5976620" cy="1105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solidFill>
                  <a:srgbClr val="DFE3E6"/>
                </a:solidFill>
                <a:latin typeface="Carlito"/>
                <a:cs typeface="Carlito"/>
              </a:rPr>
              <a:t>Character</a:t>
            </a:r>
            <a:r>
              <a:rPr sz="1850" b="1" spc="-20" dirty="0">
                <a:solidFill>
                  <a:srgbClr val="DFE3E6"/>
                </a:solidFill>
                <a:latin typeface="Carlito"/>
                <a:cs typeface="Carlito"/>
              </a:rPr>
              <a:t> Types</a:t>
            </a:r>
            <a:endParaRPr sz="1850">
              <a:latin typeface="Carlito"/>
              <a:cs typeface="Carlito"/>
            </a:endParaRPr>
          </a:p>
          <a:p>
            <a:pPr marL="12700" marR="5080">
              <a:lnSpc>
                <a:spcPct val="132400"/>
              </a:lnSpc>
              <a:spcBef>
                <a:spcPts val="885"/>
              </a:spcBef>
            </a:pPr>
            <a:r>
              <a:rPr sz="17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Offer</a:t>
            </a:r>
            <a:r>
              <a:rPr sz="1700" b="0" spc="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options</a:t>
            </a:r>
            <a:r>
              <a:rPr sz="17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7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include</a:t>
            </a:r>
            <a:r>
              <a:rPr sz="1700" b="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or</a:t>
            </a:r>
            <a:r>
              <a:rPr sz="17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exclude</a:t>
            </a:r>
            <a:r>
              <a:rPr sz="1700" b="0" spc="-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letters,</a:t>
            </a:r>
            <a:r>
              <a:rPr sz="1700" b="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numbers,</a:t>
            </a:r>
            <a:r>
              <a:rPr sz="1700" b="0" spc="-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70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special </a:t>
            </a:r>
            <a:r>
              <a:rPr sz="17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characters</a:t>
            </a:r>
            <a:r>
              <a:rPr sz="1700" b="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</a:t>
            </a:r>
            <a:r>
              <a:rPr sz="17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7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password.</a:t>
            </a:r>
            <a:endParaRPr sz="1700">
              <a:latin typeface="Yanone Kaffeesatz Thin"/>
              <a:cs typeface="Yanone Kaffeesatz Thi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6759" y="6030467"/>
            <a:ext cx="6472555" cy="1623060"/>
            <a:chOff x="746759" y="6030467"/>
            <a:chExt cx="6472555" cy="1623060"/>
          </a:xfrm>
        </p:grpSpPr>
        <p:sp>
          <p:nvSpPr>
            <p:cNvPr id="12" name="object 12"/>
            <p:cNvSpPr/>
            <p:nvPr/>
          </p:nvSpPr>
          <p:spPr>
            <a:xfrm>
              <a:off x="758189" y="6041897"/>
              <a:ext cx="6449695" cy="1600200"/>
            </a:xfrm>
            <a:custGeom>
              <a:avLst/>
              <a:gdLst/>
              <a:ahLst/>
              <a:cxnLst/>
              <a:rect l="l" t="t" r="r" b="b"/>
              <a:pathLst>
                <a:path w="6449695" h="1600200">
                  <a:moveTo>
                    <a:pt x="6125210" y="0"/>
                  </a:moveTo>
                  <a:lnTo>
                    <a:pt x="324370" y="0"/>
                  </a:lnTo>
                  <a:lnTo>
                    <a:pt x="276437" y="3518"/>
                  </a:lnTo>
                  <a:lnTo>
                    <a:pt x="230687" y="13738"/>
                  </a:lnTo>
                  <a:lnTo>
                    <a:pt x="187623" y="30157"/>
                  </a:lnTo>
                  <a:lnTo>
                    <a:pt x="147746" y="52273"/>
                  </a:lnTo>
                  <a:lnTo>
                    <a:pt x="111559" y="79582"/>
                  </a:lnTo>
                  <a:lnTo>
                    <a:pt x="79562" y="111582"/>
                  </a:lnTo>
                  <a:lnTo>
                    <a:pt x="52257" y="147771"/>
                  </a:lnTo>
                  <a:lnTo>
                    <a:pt x="30147" y="187646"/>
                  </a:lnTo>
                  <a:lnTo>
                    <a:pt x="13733" y="230703"/>
                  </a:lnTo>
                  <a:lnTo>
                    <a:pt x="3516" y="276442"/>
                  </a:lnTo>
                  <a:lnTo>
                    <a:pt x="0" y="324357"/>
                  </a:lnTo>
                  <a:lnTo>
                    <a:pt x="0" y="1275816"/>
                  </a:lnTo>
                  <a:lnTo>
                    <a:pt x="3516" y="1323753"/>
                  </a:lnTo>
                  <a:lnTo>
                    <a:pt x="13733" y="1369505"/>
                  </a:lnTo>
                  <a:lnTo>
                    <a:pt x="30147" y="1412571"/>
                  </a:lnTo>
                  <a:lnTo>
                    <a:pt x="52257" y="1452449"/>
                  </a:lnTo>
                  <a:lnTo>
                    <a:pt x="79562" y="1488638"/>
                  </a:lnTo>
                  <a:lnTo>
                    <a:pt x="111559" y="1520636"/>
                  </a:lnTo>
                  <a:lnTo>
                    <a:pt x="147746" y="1547941"/>
                  </a:lnTo>
                  <a:lnTo>
                    <a:pt x="187623" y="1570052"/>
                  </a:lnTo>
                  <a:lnTo>
                    <a:pt x="230687" y="1586466"/>
                  </a:lnTo>
                  <a:lnTo>
                    <a:pt x="276437" y="1596683"/>
                  </a:lnTo>
                  <a:lnTo>
                    <a:pt x="324370" y="1600200"/>
                  </a:lnTo>
                  <a:lnTo>
                    <a:pt x="6125210" y="1600200"/>
                  </a:lnTo>
                  <a:lnTo>
                    <a:pt x="6173125" y="1596683"/>
                  </a:lnTo>
                  <a:lnTo>
                    <a:pt x="6218864" y="1586466"/>
                  </a:lnTo>
                  <a:lnTo>
                    <a:pt x="6261921" y="1570052"/>
                  </a:lnTo>
                  <a:lnTo>
                    <a:pt x="6301796" y="1547941"/>
                  </a:lnTo>
                  <a:lnTo>
                    <a:pt x="6337985" y="1520636"/>
                  </a:lnTo>
                  <a:lnTo>
                    <a:pt x="6369985" y="1488638"/>
                  </a:lnTo>
                  <a:lnTo>
                    <a:pt x="6397294" y="1452449"/>
                  </a:lnTo>
                  <a:lnTo>
                    <a:pt x="6419410" y="1412571"/>
                  </a:lnTo>
                  <a:lnTo>
                    <a:pt x="6435829" y="1369505"/>
                  </a:lnTo>
                  <a:lnTo>
                    <a:pt x="6446049" y="1323753"/>
                  </a:lnTo>
                  <a:lnTo>
                    <a:pt x="6449568" y="1275816"/>
                  </a:lnTo>
                  <a:lnTo>
                    <a:pt x="6449568" y="324357"/>
                  </a:lnTo>
                  <a:lnTo>
                    <a:pt x="6446049" y="276442"/>
                  </a:lnTo>
                  <a:lnTo>
                    <a:pt x="6435829" y="230703"/>
                  </a:lnTo>
                  <a:lnTo>
                    <a:pt x="6419410" y="187646"/>
                  </a:lnTo>
                  <a:lnTo>
                    <a:pt x="6397294" y="147771"/>
                  </a:lnTo>
                  <a:lnTo>
                    <a:pt x="6369985" y="111582"/>
                  </a:lnTo>
                  <a:lnTo>
                    <a:pt x="6337985" y="79582"/>
                  </a:lnTo>
                  <a:lnTo>
                    <a:pt x="6301796" y="52273"/>
                  </a:lnTo>
                  <a:lnTo>
                    <a:pt x="6261921" y="30157"/>
                  </a:lnTo>
                  <a:lnTo>
                    <a:pt x="6218864" y="13738"/>
                  </a:lnTo>
                  <a:lnTo>
                    <a:pt x="6173125" y="3518"/>
                  </a:lnTo>
                  <a:lnTo>
                    <a:pt x="6125210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189" y="6041897"/>
              <a:ext cx="6449695" cy="1600200"/>
            </a:xfrm>
            <a:custGeom>
              <a:avLst/>
              <a:gdLst/>
              <a:ahLst/>
              <a:cxnLst/>
              <a:rect l="l" t="t" r="r" b="b"/>
              <a:pathLst>
                <a:path w="6449695" h="1600200">
                  <a:moveTo>
                    <a:pt x="0" y="324357"/>
                  </a:moveTo>
                  <a:lnTo>
                    <a:pt x="3516" y="276442"/>
                  </a:lnTo>
                  <a:lnTo>
                    <a:pt x="13733" y="230703"/>
                  </a:lnTo>
                  <a:lnTo>
                    <a:pt x="30147" y="187646"/>
                  </a:lnTo>
                  <a:lnTo>
                    <a:pt x="52257" y="147771"/>
                  </a:lnTo>
                  <a:lnTo>
                    <a:pt x="79562" y="111582"/>
                  </a:lnTo>
                  <a:lnTo>
                    <a:pt x="111559" y="79582"/>
                  </a:lnTo>
                  <a:lnTo>
                    <a:pt x="147746" y="52273"/>
                  </a:lnTo>
                  <a:lnTo>
                    <a:pt x="187623" y="30157"/>
                  </a:lnTo>
                  <a:lnTo>
                    <a:pt x="230687" y="13738"/>
                  </a:lnTo>
                  <a:lnTo>
                    <a:pt x="276437" y="3518"/>
                  </a:lnTo>
                  <a:lnTo>
                    <a:pt x="324370" y="0"/>
                  </a:lnTo>
                  <a:lnTo>
                    <a:pt x="6125210" y="0"/>
                  </a:lnTo>
                  <a:lnTo>
                    <a:pt x="6173125" y="3518"/>
                  </a:lnTo>
                  <a:lnTo>
                    <a:pt x="6218864" y="13738"/>
                  </a:lnTo>
                  <a:lnTo>
                    <a:pt x="6261921" y="30157"/>
                  </a:lnTo>
                  <a:lnTo>
                    <a:pt x="6301796" y="52273"/>
                  </a:lnTo>
                  <a:lnTo>
                    <a:pt x="6337985" y="79582"/>
                  </a:lnTo>
                  <a:lnTo>
                    <a:pt x="6369985" y="111582"/>
                  </a:lnTo>
                  <a:lnTo>
                    <a:pt x="6397294" y="147771"/>
                  </a:lnTo>
                  <a:lnTo>
                    <a:pt x="6419410" y="187646"/>
                  </a:lnTo>
                  <a:lnTo>
                    <a:pt x="6435829" y="230703"/>
                  </a:lnTo>
                  <a:lnTo>
                    <a:pt x="6446049" y="276442"/>
                  </a:lnTo>
                  <a:lnTo>
                    <a:pt x="6449568" y="324357"/>
                  </a:lnTo>
                  <a:lnTo>
                    <a:pt x="6449568" y="1275816"/>
                  </a:lnTo>
                  <a:lnTo>
                    <a:pt x="6446049" y="1323753"/>
                  </a:lnTo>
                  <a:lnTo>
                    <a:pt x="6435829" y="1369505"/>
                  </a:lnTo>
                  <a:lnTo>
                    <a:pt x="6419410" y="1412571"/>
                  </a:lnTo>
                  <a:lnTo>
                    <a:pt x="6397294" y="1452449"/>
                  </a:lnTo>
                  <a:lnTo>
                    <a:pt x="6369985" y="1488638"/>
                  </a:lnTo>
                  <a:lnTo>
                    <a:pt x="6337985" y="1520636"/>
                  </a:lnTo>
                  <a:lnTo>
                    <a:pt x="6301796" y="1547941"/>
                  </a:lnTo>
                  <a:lnTo>
                    <a:pt x="6261921" y="1570052"/>
                  </a:lnTo>
                  <a:lnTo>
                    <a:pt x="6218864" y="1586466"/>
                  </a:lnTo>
                  <a:lnTo>
                    <a:pt x="6173125" y="1596683"/>
                  </a:lnTo>
                  <a:lnTo>
                    <a:pt x="6125210" y="1600200"/>
                  </a:lnTo>
                  <a:lnTo>
                    <a:pt x="324370" y="1600200"/>
                  </a:lnTo>
                  <a:lnTo>
                    <a:pt x="276437" y="1596683"/>
                  </a:lnTo>
                  <a:lnTo>
                    <a:pt x="230687" y="1586466"/>
                  </a:lnTo>
                  <a:lnTo>
                    <a:pt x="187623" y="1570052"/>
                  </a:lnTo>
                  <a:lnTo>
                    <a:pt x="147746" y="1547941"/>
                  </a:lnTo>
                  <a:lnTo>
                    <a:pt x="111559" y="1520636"/>
                  </a:lnTo>
                  <a:lnTo>
                    <a:pt x="79562" y="1488638"/>
                  </a:lnTo>
                  <a:lnTo>
                    <a:pt x="52257" y="1452449"/>
                  </a:lnTo>
                  <a:lnTo>
                    <a:pt x="30147" y="1412571"/>
                  </a:lnTo>
                  <a:lnTo>
                    <a:pt x="13733" y="1369505"/>
                  </a:lnTo>
                  <a:lnTo>
                    <a:pt x="3516" y="1323753"/>
                  </a:lnTo>
                  <a:lnTo>
                    <a:pt x="0" y="1275816"/>
                  </a:lnTo>
                  <a:lnTo>
                    <a:pt x="0" y="324357"/>
                  </a:lnTo>
                  <a:close/>
                </a:path>
              </a:pathLst>
            </a:custGeom>
            <a:ln w="22859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83386" y="6261861"/>
            <a:ext cx="5574030" cy="110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solidFill>
                  <a:srgbClr val="DFE3E6"/>
                </a:solidFill>
                <a:latin typeface="Carlito"/>
                <a:cs typeface="Carlito"/>
              </a:rPr>
              <a:t>Memorable</a:t>
            </a:r>
            <a:r>
              <a:rPr sz="1850" b="1" spc="-45" dirty="0">
                <a:solidFill>
                  <a:srgbClr val="DFE3E6"/>
                </a:solidFill>
                <a:latin typeface="Carlito"/>
                <a:cs typeface="Carlito"/>
              </a:rPr>
              <a:t> </a:t>
            </a:r>
            <a:r>
              <a:rPr sz="1850" b="1" spc="-10" dirty="0">
                <a:solidFill>
                  <a:srgbClr val="DFE3E6"/>
                </a:solidFill>
                <a:latin typeface="Carlito"/>
                <a:cs typeface="Carlito"/>
              </a:rPr>
              <a:t>Patterns</a:t>
            </a:r>
            <a:endParaRPr sz="1850">
              <a:latin typeface="Carlito"/>
              <a:cs typeface="Carlito"/>
            </a:endParaRPr>
          </a:p>
          <a:p>
            <a:pPr marL="12700" marR="5080">
              <a:lnSpc>
                <a:spcPct val="132400"/>
              </a:lnSpc>
              <a:spcBef>
                <a:spcPts val="890"/>
              </a:spcBef>
            </a:pPr>
            <a:r>
              <a:rPr sz="17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Provide</a:t>
            </a:r>
            <a:r>
              <a:rPr sz="17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70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ability</a:t>
            </a:r>
            <a:r>
              <a:rPr sz="17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7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generate</a:t>
            </a:r>
            <a:r>
              <a:rPr sz="1700" b="0" spc="-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passwords</a:t>
            </a:r>
            <a:r>
              <a:rPr sz="1700" b="0" spc="-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with</a:t>
            </a:r>
            <a:r>
              <a:rPr sz="17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recognizable </a:t>
            </a:r>
            <a:r>
              <a:rPr sz="17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patterns</a:t>
            </a:r>
            <a:r>
              <a:rPr sz="1700" b="0" spc="-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for</a:t>
            </a:r>
            <a:r>
              <a:rPr sz="170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easier</a:t>
            </a:r>
            <a:r>
              <a:rPr sz="1700" b="0" spc="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recall.</a:t>
            </a:r>
            <a:endParaRPr sz="1700">
              <a:latin typeface="Yanone Kaffeesatz Thin"/>
              <a:cs typeface="Yanone Kaffeesatz Thi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12735" y="6030467"/>
            <a:ext cx="6472555" cy="1623060"/>
            <a:chOff x="7412735" y="6030467"/>
            <a:chExt cx="6472555" cy="1623060"/>
          </a:xfrm>
        </p:grpSpPr>
        <p:sp>
          <p:nvSpPr>
            <p:cNvPr id="16" name="object 16"/>
            <p:cNvSpPr/>
            <p:nvPr/>
          </p:nvSpPr>
          <p:spPr>
            <a:xfrm>
              <a:off x="7424165" y="6041897"/>
              <a:ext cx="6449695" cy="1600200"/>
            </a:xfrm>
            <a:custGeom>
              <a:avLst/>
              <a:gdLst/>
              <a:ahLst/>
              <a:cxnLst/>
              <a:rect l="l" t="t" r="r" b="b"/>
              <a:pathLst>
                <a:path w="6449694" h="1600200">
                  <a:moveTo>
                    <a:pt x="6125210" y="0"/>
                  </a:moveTo>
                  <a:lnTo>
                    <a:pt x="324357" y="0"/>
                  </a:lnTo>
                  <a:lnTo>
                    <a:pt x="276442" y="3518"/>
                  </a:lnTo>
                  <a:lnTo>
                    <a:pt x="230703" y="13738"/>
                  </a:lnTo>
                  <a:lnTo>
                    <a:pt x="187646" y="30157"/>
                  </a:lnTo>
                  <a:lnTo>
                    <a:pt x="147771" y="52273"/>
                  </a:lnTo>
                  <a:lnTo>
                    <a:pt x="111582" y="79582"/>
                  </a:lnTo>
                  <a:lnTo>
                    <a:pt x="79582" y="111582"/>
                  </a:lnTo>
                  <a:lnTo>
                    <a:pt x="52273" y="147771"/>
                  </a:lnTo>
                  <a:lnTo>
                    <a:pt x="30157" y="187646"/>
                  </a:lnTo>
                  <a:lnTo>
                    <a:pt x="13738" y="230703"/>
                  </a:lnTo>
                  <a:lnTo>
                    <a:pt x="3518" y="276442"/>
                  </a:lnTo>
                  <a:lnTo>
                    <a:pt x="0" y="324357"/>
                  </a:lnTo>
                  <a:lnTo>
                    <a:pt x="0" y="1275816"/>
                  </a:lnTo>
                  <a:lnTo>
                    <a:pt x="3518" y="1323753"/>
                  </a:lnTo>
                  <a:lnTo>
                    <a:pt x="13738" y="1369505"/>
                  </a:lnTo>
                  <a:lnTo>
                    <a:pt x="30157" y="1412571"/>
                  </a:lnTo>
                  <a:lnTo>
                    <a:pt x="52273" y="1452449"/>
                  </a:lnTo>
                  <a:lnTo>
                    <a:pt x="79582" y="1488638"/>
                  </a:lnTo>
                  <a:lnTo>
                    <a:pt x="111582" y="1520636"/>
                  </a:lnTo>
                  <a:lnTo>
                    <a:pt x="147771" y="1547941"/>
                  </a:lnTo>
                  <a:lnTo>
                    <a:pt x="187646" y="1570052"/>
                  </a:lnTo>
                  <a:lnTo>
                    <a:pt x="230703" y="1586466"/>
                  </a:lnTo>
                  <a:lnTo>
                    <a:pt x="276442" y="1596683"/>
                  </a:lnTo>
                  <a:lnTo>
                    <a:pt x="324357" y="1600200"/>
                  </a:lnTo>
                  <a:lnTo>
                    <a:pt x="6125210" y="1600200"/>
                  </a:lnTo>
                  <a:lnTo>
                    <a:pt x="6173125" y="1596683"/>
                  </a:lnTo>
                  <a:lnTo>
                    <a:pt x="6218864" y="1586466"/>
                  </a:lnTo>
                  <a:lnTo>
                    <a:pt x="6261921" y="1570052"/>
                  </a:lnTo>
                  <a:lnTo>
                    <a:pt x="6301796" y="1547941"/>
                  </a:lnTo>
                  <a:lnTo>
                    <a:pt x="6337985" y="1520636"/>
                  </a:lnTo>
                  <a:lnTo>
                    <a:pt x="6369985" y="1488638"/>
                  </a:lnTo>
                  <a:lnTo>
                    <a:pt x="6397294" y="1452449"/>
                  </a:lnTo>
                  <a:lnTo>
                    <a:pt x="6419410" y="1412571"/>
                  </a:lnTo>
                  <a:lnTo>
                    <a:pt x="6435829" y="1369505"/>
                  </a:lnTo>
                  <a:lnTo>
                    <a:pt x="6446049" y="1323753"/>
                  </a:lnTo>
                  <a:lnTo>
                    <a:pt x="6449568" y="1275816"/>
                  </a:lnTo>
                  <a:lnTo>
                    <a:pt x="6449568" y="324357"/>
                  </a:lnTo>
                  <a:lnTo>
                    <a:pt x="6446049" y="276442"/>
                  </a:lnTo>
                  <a:lnTo>
                    <a:pt x="6435829" y="230703"/>
                  </a:lnTo>
                  <a:lnTo>
                    <a:pt x="6419410" y="187646"/>
                  </a:lnTo>
                  <a:lnTo>
                    <a:pt x="6397294" y="147771"/>
                  </a:lnTo>
                  <a:lnTo>
                    <a:pt x="6369985" y="111582"/>
                  </a:lnTo>
                  <a:lnTo>
                    <a:pt x="6337985" y="79582"/>
                  </a:lnTo>
                  <a:lnTo>
                    <a:pt x="6301796" y="52273"/>
                  </a:lnTo>
                  <a:lnTo>
                    <a:pt x="6261921" y="30157"/>
                  </a:lnTo>
                  <a:lnTo>
                    <a:pt x="6218864" y="13738"/>
                  </a:lnTo>
                  <a:lnTo>
                    <a:pt x="6173125" y="3518"/>
                  </a:lnTo>
                  <a:lnTo>
                    <a:pt x="6125210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4165" y="6041897"/>
              <a:ext cx="6449695" cy="1600200"/>
            </a:xfrm>
            <a:custGeom>
              <a:avLst/>
              <a:gdLst/>
              <a:ahLst/>
              <a:cxnLst/>
              <a:rect l="l" t="t" r="r" b="b"/>
              <a:pathLst>
                <a:path w="6449694" h="1600200">
                  <a:moveTo>
                    <a:pt x="0" y="324357"/>
                  </a:moveTo>
                  <a:lnTo>
                    <a:pt x="3518" y="276442"/>
                  </a:lnTo>
                  <a:lnTo>
                    <a:pt x="13738" y="230703"/>
                  </a:lnTo>
                  <a:lnTo>
                    <a:pt x="30157" y="187646"/>
                  </a:lnTo>
                  <a:lnTo>
                    <a:pt x="52273" y="147771"/>
                  </a:lnTo>
                  <a:lnTo>
                    <a:pt x="79582" y="111582"/>
                  </a:lnTo>
                  <a:lnTo>
                    <a:pt x="111582" y="79582"/>
                  </a:lnTo>
                  <a:lnTo>
                    <a:pt x="147771" y="52273"/>
                  </a:lnTo>
                  <a:lnTo>
                    <a:pt x="187646" y="30157"/>
                  </a:lnTo>
                  <a:lnTo>
                    <a:pt x="230703" y="13738"/>
                  </a:lnTo>
                  <a:lnTo>
                    <a:pt x="276442" y="3518"/>
                  </a:lnTo>
                  <a:lnTo>
                    <a:pt x="324357" y="0"/>
                  </a:lnTo>
                  <a:lnTo>
                    <a:pt x="6125210" y="0"/>
                  </a:lnTo>
                  <a:lnTo>
                    <a:pt x="6173125" y="3518"/>
                  </a:lnTo>
                  <a:lnTo>
                    <a:pt x="6218864" y="13738"/>
                  </a:lnTo>
                  <a:lnTo>
                    <a:pt x="6261921" y="30157"/>
                  </a:lnTo>
                  <a:lnTo>
                    <a:pt x="6301796" y="52273"/>
                  </a:lnTo>
                  <a:lnTo>
                    <a:pt x="6337985" y="79582"/>
                  </a:lnTo>
                  <a:lnTo>
                    <a:pt x="6369985" y="111582"/>
                  </a:lnTo>
                  <a:lnTo>
                    <a:pt x="6397294" y="147771"/>
                  </a:lnTo>
                  <a:lnTo>
                    <a:pt x="6419410" y="187646"/>
                  </a:lnTo>
                  <a:lnTo>
                    <a:pt x="6435829" y="230703"/>
                  </a:lnTo>
                  <a:lnTo>
                    <a:pt x="6446049" y="276442"/>
                  </a:lnTo>
                  <a:lnTo>
                    <a:pt x="6449568" y="324357"/>
                  </a:lnTo>
                  <a:lnTo>
                    <a:pt x="6449568" y="1275816"/>
                  </a:lnTo>
                  <a:lnTo>
                    <a:pt x="6446049" y="1323753"/>
                  </a:lnTo>
                  <a:lnTo>
                    <a:pt x="6435829" y="1369505"/>
                  </a:lnTo>
                  <a:lnTo>
                    <a:pt x="6419410" y="1412571"/>
                  </a:lnTo>
                  <a:lnTo>
                    <a:pt x="6397294" y="1452449"/>
                  </a:lnTo>
                  <a:lnTo>
                    <a:pt x="6369985" y="1488638"/>
                  </a:lnTo>
                  <a:lnTo>
                    <a:pt x="6337985" y="1520636"/>
                  </a:lnTo>
                  <a:lnTo>
                    <a:pt x="6301796" y="1547941"/>
                  </a:lnTo>
                  <a:lnTo>
                    <a:pt x="6261921" y="1570052"/>
                  </a:lnTo>
                  <a:lnTo>
                    <a:pt x="6218864" y="1586466"/>
                  </a:lnTo>
                  <a:lnTo>
                    <a:pt x="6173125" y="1596683"/>
                  </a:lnTo>
                  <a:lnTo>
                    <a:pt x="6125210" y="1600200"/>
                  </a:lnTo>
                  <a:lnTo>
                    <a:pt x="324357" y="1600200"/>
                  </a:lnTo>
                  <a:lnTo>
                    <a:pt x="276442" y="1596683"/>
                  </a:lnTo>
                  <a:lnTo>
                    <a:pt x="230703" y="1586466"/>
                  </a:lnTo>
                  <a:lnTo>
                    <a:pt x="187646" y="1570052"/>
                  </a:lnTo>
                  <a:lnTo>
                    <a:pt x="147771" y="1547941"/>
                  </a:lnTo>
                  <a:lnTo>
                    <a:pt x="111582" y="1520636"/>
                  </a:lnTo>
                  <a:lnTo>
                    <a:pt x="79582" y="1488638"/>
                  </a:lnTo>
                  <a:lnTo>
                    <a:pt x="52273" y="1452449"/>
                  </a:lnTo>
                  <a:lnTo>
                    <a:pt x="30157" y="1412571"/>
                  </a:lnTo>
                  <a:lnTo>
                    <a:pt x="13738" y="1369505"/>
                  </a:lnTo>
                  <a:lnTo>
                    <a:pt x="3518" y="1323753"/>
                  </a:lnTo>
                  <a:lnTo>
                    <a:pt x="0" y="1275816"/>
                  </a:lnTo>
                  <a:lnTo>
                    <a:pt x="0" y="324357"/>
                  </a:lnTo>
                  <a:close/>
                </a:path>
              </a:pathLst>
            </a:custGeom>
            <a:ln w="22860">
              <a:solidFill>
                <a:srgbClr val="0812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50226" y="6261861"/>
            <a:ext cx="6005195" cy="110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solidFill>
                  <a:srgbClr val="DFE3E6"/>
                </a:solidFill>
                <a:latin typeface="Carlito"/>
                <a:cs typeface="Carlito"/>
              </a:rPr>
              <a:t>Exclusion</a:t>
            </a:r>
            <a:r>
              <a:rPr sz="1850" b="1" spc="-65" dirty="0">
                <a:solidFill>
                  <a:srgbClr val="DFE3E6"/>
                </a:solidFill>
                <a:latin typeface="Carlito"/>
                <a:cs typeface="Carlito"/>
              </a:rPr>
              <a:t> </a:t>
            </a:r>
            <a:r>
              <a:rPr sz="1850" b="1" spc="-20" dirty="0">
                <a:solidFill>
                  <a:srgbClr val="DFE3E6"/>
                </a:solidFill>
                <a:latin typeface="Carlito"/>
                <a:cs typeface="Carlito"/>
              </a:rPr>
              <a:t>List</a:t>
            </a:r>
            <a:endParaRPr sz="1850">
              <a:latin typeface="Carlito"/>
              <a:cs typeface="Carlito"/>
            </a:endParaRPr>
          </a:p>
          <a:p>
            <a:pPr marL="12700" marR="5080">
              <a:lnSpc>
                <a:spcPct val="132400"/>
              </a:lnSpc>
              <a:spcBef>
                <a:spcPts val="890"/>
              </a:spcBef>
            </a:pPr>
            <a:r>
              <a:rPr sz="17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Enable</a:t>
            </a:r>
            <a:r>
              <a:rPr sz="1700" b="0" spc="-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users</a:t>
            </a:r>
            <a:r>
              <a:rPr sz="170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7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specify</a:t>
            </a:r>
            <a:r>
              <a:rPr sz="17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characters</a:t>
            </a:r>
            <a:r>
              <a:rPr sz="17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or</a:t>
            </a:r>
            <a:r>
              <a:rPr sz="170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0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words</a:t>
            </a:r>
            <a:r>
              <a:rPr sz="17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7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be</a:t>
            </a:r>
            <a:r>
              <a:rPr sz="17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excluded</a:t>
            </a:r>
            <a:r>
              <a:rPr sz="1700" b="0" spc="-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from </a:t>
            </a:r>
            <a:r>
              <a:rPr sz="17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700" b="0" spc="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generated</a:t>
            </a:r>
            <a:r>
              <a:rPr sz="17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70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password.</a:t>
            </a:r>
            <a:endParaRPr sz="1700">
              <a:latin typeface="Yanone Kaffeesatz Thin"/>
              <a:cs typeface="Yanone Kaffeesatz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408" y="3817366"/>
            <a:ext cx="70262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dirty="0">
                <a:solidFill>
                  <a:srgbClr val="EFFBFF"/>
                </a:solidFill>
                <a:latin typeface="Carlito"/>
                <a:cs typeface="Carlito"/>
              </a:rPr>
              <a:t>Ensuring</a:t>
            </a:r>
            <a:r>
              <a:rPr sz="4300" b="1" spc="-185" dirty="0">
                <a:solidFill>
                  <a:srgbClr val="EFFBFF"/>
                </a:solidFill>
                <a:latin typeface="Carlito"/>
                <a:cs typeface="Carlito"/>
              </a:rPr>
              <a:t> </a:t>
            </a:r>
            <a:r>
              <a:rPr sz="4300" b="1" spc="-20" dirty="0">
                <a:solidFill>
                  <a:srgbClr val="EFFBFF"/>
                </a:solidFill>
                <a:latin typeface="Carlito"/>
                <a:cs typeface="Carlito"/>
              </a:rPr>
              <a:t>Password</a:t>
            </a:r>
            <a:r>
              <a:rPr sz="4300" b="1" spc="-180" dirty="0">
                <a:solidFill>
                  <a:srgbClr val="EFFBFF"/>
                </a:solidFill>
                <a:latin typeface="Carlito"/>
                <a:cs typeface="Carlito"/>
              </a:rPr>
              <a:t> </a:t>
            </a:r>
            <a:r>
              <a:rPr sz="4300" b="1" spc="-10" dirty="0">
                <a:solidFill>
                  <a:srgbClr val="EFFBFF"/>
                </a:solidFill>
                <a:latin typeface="Carlito"/>
                <a:cs typeface="Carlito"/>
              </a:rPr>
              <a:t>Uniqueness</a:t>
            </a:r>
            <a:endParaRPr sz="43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" y="4916423"/>
            <a:ext cx="617220" cy="6172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1408" y="5752846"/>
            <a:ext cx="4074795" cy="1269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0" dirty="0">
                <a:solidFill>
                  <a:srgbClr val="DFE3E6"/>
                </a:solidFill>
                <a:latin typeface="Carlito"/>
                <a:cs typeface="Carlito"/>
              </a:rPr>
              <a:t>Password</a:t>
            </a:r>
            <a:r>
              <a:rPr sz="2150" b="1" spc="-70" dirty="0">
                <a:solidFill>
                  <a:srgbClr val="DFE3E6"/>
                </a:solidFill>
                <a:latin typeface="Carlito"/>
                <a:cs typeface="Carlito"/>
              </a:rPr>
              <a:t> </a:t>
            </a:r>
            <a:r>
              <a:rPr sz="2150" b="1" spc="-10" dirty="0">
                <a:solidFill>
                  <a:srgbClr val="DFE3E6"/>
                </a:solidFill>
                <a:latin typeface="Carlito"/>
                <a:cs typeface="Carlito"/>
              </a:rPr>
              <a:t>Tracking</a:t>
            </a: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35800"/>
              </a:lnSpc>
              <a:spcBef>
                <a:spcPts val="1025"/>
              </a:spcBef>
            </a:pPr>
            <a:r>
              <a:rPr sz="1900" b="0" spc="2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Store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generated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passwords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secure database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prevent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duplicates.</a:t>
            </a:r>
            <a:endParaRPr sz="1900">
              <a:latin typeface="Yanone Kaffeesatz Thin"/>
              <a:cs typeface="Yanone Kaffeesatz Thi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8279" y="4916423"/>
            <a:ext cx="617220" cy="6172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75834" y="5752846"/>
            <a:ext cx="4011929" cy="1662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0" dirty="0">
                <a:solidFill>
                  <a:srgbClr val="DFE3E6"/>
                </a:solidFill>
                <a:latin typeface="Carlito"/>
                <a:cs typeface="Carlito"/>
              </a:rPr>
              <a:t>Verification</a:t>
            </a: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35800"/>
              </a:lnSpc>
              <a:spcBef>
                <a:spcPts val="1025"/>
              </a:spcBef>
            </a:pPr>
            <a:r>
              <a:rPr sz="1900" b="0" spc="2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Implement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checks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ensure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each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new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is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distinct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5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from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previously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generated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ones.</a:t>
            </a:r>
            <a:endParaRPr sz="1900">
              <a:latin typeface="Yanone Kaffeesatz Thin"/>
              <a:cs typeface="Yanone Kaffeesatz Thi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2452" y="4916423"/>
            <a:ext cx="617220" cy="6172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700641" y="5752846"/>
            <a:ext cx="3756660" cy="1662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0" dirty="0">
                <a:solidFill>
                  <a:srgbClr val="DFE3E6"/>
                </a:solidFill>
                <a:latin typeface="Carlito"/>
                <a:cs typeface="Carlito"/>
              </a:rPr>
              <a:t>Regeneration</a:t>
            </a: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35800"/>
              </a:lnSpc>
              <a:spcBef>
                <a:spcPts val="1025"/>
              </a:spcBef>
            </a:pPr>
            <a:r>
              <a:rPr sz="1900" b="0" spc="2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Provide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9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option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generate</a:t>
            </a:r>
            <a:r>
              <a:rPr sz="1900" b="0" spc="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new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if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user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is</a:t>
            </a:r>
            <a:r>
              <a:rPr sz="1900" b="0" spc="4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unsatisfied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with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</a:t>
            </a:r>
            <a:r>
              <a:rPr sz="19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7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initial</a:t>
            </a:r>
            <a:r>
              <a:rPr sz="190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one.</a:t>
            </a:r>
            <a:endParaRPr sz="1900">
              <a:latin typeface="Yanone Kaffeesatz Thin"/>
              <a:cs typeface="Yanone Kaffeesatz Th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10"/>
              </a:lnSpc>
            </a:pPr>
            <a:r>
              <a:rPr dirty="0"/>
              <a:t>Displaying</a:t>
            </a:r>
            <a:r>
              <a:rPr spc="-6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Storing</a:t>
            </a:r>
            <a:r>
              <a:rPr spc="-65" dirty="0"/>
              <a:t> </a:t>
            </a:r>
            <a:r>
              <a:rPr spc="-20" dirty="0"/>
              <a:t>Generated </a:t>
            </a:r>
            <a:r>
              <a:rPr dirty="0"/>
              <a:t>Generated</a:t>
            </a:r>
            <a:r>
              <a:rPr spc="-215" dirty="0"/>
              <a:t> </a:t>
            </a:r>
            <a:r>
              <a:rPr spc="-10" dirty="0"/>
              <a:t>Passwords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4308" y="2208276"/>
            <a:ext cx="1126236" cy="54041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Password</a:t>
            </a:r>
            <a:r>
              <a:rPr spc="-85" dirty="0"/>
              <a:t> </a:t>
            </a:r>
            <a:r>
              <a:rPr spc="-10" dirty="0"/>
              <a:t>Display</a:t>
            </a:r>
          </a:p>
          <a:p>
            <a:pPr marL="12700" marR="5080">
              <a:lnSpc>
                <a:spcPct val="133100"/>
              </a:lnSpc>
              <a:spcBef>
                <a:spcPts val="919"/>
              </a:spcBef>
            </a:pPr>
            <a:r>
              <a:rPr sz="1750" b="0" spc="270" dirty="0">
                <a:latin typeface="Yanone Kaffeesatz Thin"/>
                <a:cs typeface="Yanone Kaffeesatz Thin"/>
              </a:rPr>
              <a:t>Show</a:t>
            </a:r>
            <a:r>
              <a:rPr sz="1750" b="0" spc="20" dirty="0"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latin typeface="Yanone Kaffeesatz Thin"/>
                <a:cs typeface="Yanone Kaffeesatz Thin"/>
              </a:rPr>
              <a:t>the</a:t>
            </a:r>
            <a:r>
              <a:rPr sz="1750" b="0" spc="45" dirty="0">
                <a:latin typeface="Yanone Kaffeesatz Thin"/>
                <a:cs typeface="Yanone Kaffeesatz Thin"/>
              </a:rPr>
              <a:t> </a:t>
            </a:r>
            <a:r>
              <a:rPr sz="1750" b="0" spc="204" dirty="0">
                <a:latin typeface="Yanone Kaffeesatz Thin"/>
                <a:cs typeface="Yanone Kaffeesatz Thin"/>
              </a:rPr>
              <a:t>generated</a:t>
            </a:r>
            <a:r>
              <a:rPr sz="1750" b="0" spc="35" dirty="0">
                <a:latin typeface="Yanone Kaffeesatz Thin"/>
                <a:cs typeface="Yanone Kaffeesatz Thin"/>
              </a:rPr>
              <a:t> </a:t>
            </a:r>
            <a:r>
              <a:rPr sz="1750" b="0" spc="204" dirty="0">
                <a:latin typeface="Yanone Kaffeesatz Thin"/>
                <a:cs typeface="Yanone Kaffeesatz Thin"/>
              </a:rPr>
              <a:t>password</a:t>
            </a:r>
            <a:r>
              <a:rPr sz="1750" b="0" spc="10" dirty="0">
                <a:latin typeface="Yanone Kaffeesatz Thin"/>
                <a:cs typeface="Yanone Kaffeesatz Thin"/>
              </a:rPr>
              <a:t> </a:t>
            </a:r>
            <a:r>
              <a:rPr sz="1750" b="0" spc="185" dirty="0">
                <a:latin typeface="Yanone Kaffeesatz Thin"/>
                <a:cs typeface="Yanone Kaffeesatz Thin"/>
              </a:rPr>
              <a:t>clearly</a:t>
            </a:r>
            <a:r>
              <a:rPr sz="1750" b="0" spc="45" dirty="0">
                <a:latin typeface="Yanone Kaffeesatz Thin"/>
                <a:cs typeface="Yanone Kaffeesatz Thin"/>
              </a:rPr>
              <a:t> </a:t>
            </a:r>
            <a:r>
              <a:rPr sz="1750" b="0" spc="220" dirty="0">
                <a:latin typeface="Yanone Kaffeesatz Thin"/>
                <a:cs typeface="Yanone Kaffeesatz Thin"/>
              </a:rPr>
              <a:t>and</a:t>
            </a:r>
            <a:r>
              <a:rPr sz="1750" b="0" spc="30" dirty="0"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latin typeface="Yanone Kaffeesatz Thin"/>
                <a:cs typeface="Yanone Kaffeesatz Thin"/>
              </a:rPr>
              <a:t>prominently</a:t>
            </a:r>
            <a:r>
              <a:rPr sz="1750" b="0" spc="10" dirty="0">
                <a:latin typeface="Yanone Kaffeesatz Thin"/>
                <a:cs typeface="Yanone Kaffeesatz Thin"/>
              </a:rPr>
              <a:t> </a:t>
            </a:r>
            <a:r>
              <a:rPr sz="1750" b="0" spc="235" dirty="0">
                <a:latin typeface="Yanone Kaffeesatz Thin"/>
                <a:cs typeface="Yanone Kaffeesatz Thin"/>
              </a:rPr>
              <a:t>on</a:t>
            </a:r>
            <a:r>
              <a:rPr sz="1750" b="0" spc="35" dirty="0">
                <a:latin typeface="Yanone Kaffeesatz Thin"/>
                <a:cs typeface="Yanone Kaffeesatz Thin"/>
              </a:rPr>
              <a:t> </a:t>
            </a:r>
            <a:r>
              <a:rPr sz="1750" b="0" spc="170" dirty="0">
                <a:latin typeface="Yanone Kaffeesatz Thin"/>
                <a:cs typeface="Yanone Kaffeesatz Thin"/>
              </a:rPr>
              <a:t>the </a:t>
            </a:r>
            <a:r>
              <a:rPr sz="1750" b="0" spc="175" dirty="0">
                <a:latin typeface="Yanone Kaffeesatz Thin"/>
                <a:cs typeface="Yanone Kaffeesatz Thin"/>
              </a:rPr>
              <a:t>user</a:t>
            </a:r>
            <a:r>
              <a:rPr sz="1750" b="0" spc="30" dirty="0"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latin typeface="Yanone Kaffeesatz Thin"/>
                <a:cs typeface="Yanone Kaffeesatz Thin"/>
              </a:rPr>
              <a:t>interface.</a:t>
            </a:r>
            <a:endParaRPr sz="1750">
              <a:latin typeface="Yanone Kaffeesatz Thin"/>
              <a:cs typeface="Yanone Kaffeesatz Thin"/>
            </a:endParaRPr>
          </a:p>
          <a:p>
            <a:pPr>
              <a:lnSpc>
                <a:spcPct val="100000"/>
              </a:lnSpc>
            </a:pPr>
            <a:endParaRPr sz="1750">
              <a:latin typeface="Yanone Kaffeesatz Thin"/>
              <a:cs typeface="Yanone Kaffeesatz Thi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750">
              <a:latin typeface="Yanone Kaffeesatz Thin"/>
              <a:cs typeface="Yanone Kaffeesatz Thi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Clipboard</a:t>
            </a:r>
            <a:r>
              <a:rPr spc="-95" dirty="0"/>
              <a:t> </a:t>
            </a:r>
            <a:r>
              <a:rPr spc="-10" dirty="0"/>
              <a:t>Integration</a:t>
            </a: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750" b="0" spc="210" dirty="0">
                <a:latin typeface="Yanone Kaffeesatz Thin"/>
                <a:cs typeface="Yanone Kaffeesatz Thin"/>
              </a:rPr>
              <a:t>Allow</a:t>
            </a:r>
            <a:r>
              <a:rPr sz="1750" b="0" dirty="0">
                <a:latin typeface="Yanone Kaffeesatz Thin"/>
                <a:cs typeface="Yanone Kaffeesatz Thin"/>
              </a:rPr>
              <a:t> </a:t>
            </a:r>
            <a:r>
              <a:rPr sz="1750" b="0" spc="175" dirty="0">
                <a:latin typeface="Yanone Kaffeesatz Thin"/>
                <a:cs typeface="Yanone Kaffeesatz Thin"/>
              </a:rPr>
              <a:t>users</a:t>
            </a:r>
            <a:r>
              <a:rPr sz="1750" b="0" spc="35" dirty="0">
                <a:latin typeface="Yanone Kaffeesatz Thin"/>
                <a:cs typeface="Yanone Kaffeesatz Thin"/>
              </a:rPr>
              <a:t> </a:t>
            </a:r>
            <a:r>
              <a:rPr sz="1750" b="0" spc="175" dirty="0">
                <a:latin typeface="Yanone Kaffeesatz Thin"/>
                <a:cs typeface="Yanone Kaffeesatz Thin"/>
              </a:rPr>
              <a:t>to</a:t>
            </a:r>
            <a:r>
              <a:rPr sz="1750" b="0" spc="25" dirty="0">
                <a:latin typeface="Yanone Kaffeesatz Thin"/>
                <a:cs typeface="Yanone Kaffeesatz Thin"/>
              </a:rPr>
              <a:t> </a:t>
            </a:r>
            <a:r>
              <a:rPr sz="1750" b="0" spc="175" dirty="0">
                <a:latin typeface="Yanone Kaffeesatz Thin"/>
                <a:cs typeface="Yanone Kaffeesatz Thin"/>
              </a:rPr>
              <a:t>easily</a:t>
            </a:r>
            <a:r>
              <a:rPr sz="1750" b="0" spc="45" dirty="0">
                <a:latin typeface="Yanone Kaffeesatz Thin"/>
                <a:cs typeface="Yanone Kaffeesatz Thin"/>
              </a:rPr>
              <a:t> </a:t>
            </a:r>
            <a:r>
              <a:rPr sz="1750" b="0" spc="229" dirty="0">
                <a:latin typeface="Yanone Kaffeesatz Thin"/>
                <a:cs typeface="Yanone Kaffeesatz Thin"/>
              </a:rPr>
              <a:t>copy</a:t>
            </a:r>
            <a:r>
              <a:rPr sz="1750" b="0" spc="15" dirty="0"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latin typeface="Yanone Kaffeesatz Thin"/>
                <a:cs typeface="Yanone Kaffeesatz Thin"/>
              </a:rPr>
              <a:t>the</a:t>
            </a:r>
            <a:r>
              <a:rPr sz="1750" b="0" spc="35" dirty="0">
                <a:latin typeface="Yanone Kaffeesatz Thin"/>
                <a:cs typeface="Yanone Kaffeesatz Thin"/>
              </a:rPr>
              <a:t> </a:t>
            </a:r>
            <a:r>
              <a:rPr sz="1750" b="0" spc="204" dirty="0">
                <a:latin typeface="Yanone Kaffeesatz Thin"/>
                <a:cs typeface="Yanone Kaffeesatz Thin"/>
              </a:rPr>
              <a:t>password</a:t>
            </a:r>
            <a:r>
              <a:rPr sz="1750" b="0" dirty="0">
                <a:latin typeface="Yanone Kaffeesatz Thin"/>
                <a:cs typeface="Yanone Kaffeesatz Thin"/>
              </a:rPr>
              <a:t> </a:t>
            </a:r>
            <a:r>
              <a:rPr sz="1750" b="0" spc="180" dirty="0">
                <a:latin typeface="Yanone Kaffeesatz Thin"/>
                <a:cs typeface="Yanone Kaffeesatz Thin"/>
              </a:rPr>
              <a:t>to</a:t>
            </a:r>
            <a:r>
              <a:rPr sz="1750" b="0" spc="35" dirty="0">
                <a:latin typeface="Yanone Kaffeesatz Thin"/>
                <a:cs typeface="Yanone Kaffeesatz Thin"/>
              </a:rPr>
              <a:t> </a:t>
            </a:r>
            <a:r>
              <a:rPr sz="1750" b="0" spc="175" dirty="0">
                <a:latin typeface="Yanone Kaffeesatz Thin"/>
                <a:cs typeface="Yanone Kaffeesatz Thin"/>
              </a:rPr>
              <a:t>their</a:t>
            </a:r>
            <a:r>
              <a:rPr sz="1750" b="0" spc="35" dirty="0">
                <a:latin typeface="Yanone Kaffeesatz Thin"/>
                <a:cs typeface="Yanone Kaffeesatz Thin"/>
              </a:rPr>
              <a:t> </a:t>
            </a:r>
            <a:r>
              <a:rPr sz="1750" b="0" spc="210" dirty="0">
                <a:latin typeface="Yanone Kaffeesatz Thin"/>
                <a:cs typeface="Yanone Kaffeesatz Thin"/>
              </a:rPr>
              <a:t>clipboard</a:t>
            </a:r>
            <a:r>
              <a:rPr sz="1750" b="0" spc="-5" dirty="0">
                <a:latin typeface="Yanone Kaffeesatz Thin"/>
                <a:cs typeface="Yanone Kaffeesatz Thin"/>
              </a:rPr>
              <a:t> </a:t>
            </a:r>
            <a:r>
              <a:rPr sz="1750" b="0" spc="170" dirty="0">
                <a:latin typeface="Yanone Kaffeesatz Thin"/>
                <a:cs typeface="Yanone Kaffeesatz Thin"/>
              </a:rPr>
              <a:t>for</a:t>
            </a:r>
            <a:endParaRPr sz="1750">
              <a:latin typeface="Yanone Kaffeesatz Thin"/>
              <a:cs typeface="Yanone Kaffeesatz Thi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50" b="0" spc="235" dirty="0">
                <a:latin typeface="Yanone Kaffeesatz Thin"/>
                <a:cs typeface="Yanone Kaffeesatz Thin"/>
              </a:rPr>
              <a:t>immediate</a:t>
            </a:r>
            <a:r>
              <a:rPr sz="1750" b="0" spc="65" dirty="0">
                <a:latin typeface="Yanone Kaffeesatz Thin"/>
                <a:cs typeface="Yanone Kaffeesatz Thin"/>
              </a:rPr>
              <a:t> </a:t>
            </a:r>
            <a:r>
              <a:rPr sz="1750" b="0" spc="170" dirty="0">
                <a:latin typeface="Yanone Kaffeesatz Thin"/>
                <a:cs typeface="Yanone Kaffeesatz Thin"/>
              </a:rPr>
              <a:t>use.</a:t>
            </a:r>
            <a:endParaRPr sz="1750">
              <a:latin typeface="Yanone Kaffeesatz Thin"/>
              <a:cs typeface="Yanone Kaffeesatz Thin"/>
            </a:endParaRPr>
          </a:p>
          <a:p>
            <a:pPr>
              <a:lnSpc>
                <a:spcPct val="100000"/>
              </a:lnSpc>
            </a:pPr>
            <a:endParaRPr sz="1750">
              <a:latin typeface="Yanone Kaffeesatz Thin"/>
              <a:cs typeface="Yanone Kaffeesatz Thi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750">
              <a:latin typeface="Yanone Kaffeesatz Thin"/>
              <a:cs typeface="Yanone Kaffeesatz Thi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Secure</a:t>
            </a:r>
            <a:r>
              <a:rPr spc="-60" dirty="0"/>
              <a:t> </a:t>
            </a:r>
            <a:r>
              <a:rPr spc="-10" dirty="0"/>
              <a:t>Storage</a:t>
            </a:r>
          </a:p>
          <a:p>
            <a:pPr marL="12700" marR="102235">
              <a:lnSpc>
                <a:spcPct val="133100"/>
              </a:lnSpc>
              <a:spcBef>
                <a:spcPts val="919"/>
              </a:spcBef>
            </a:pPr>
            <a:r>
              <a:rPr sz="1750" b="0" spc="225" dirty="0">
                <a:latin typeface="Yanone Kaffeesatz Thin"/>
                <a:cs typeface="Yanone Kaffeesatz Thin"/>
              </a:rPr>
              <a:t>Provide</a:t>
            </a:r>
            <a:r>
              <a:rPr sz="1750" b="0" spc="40" dirty="0">
                <a:latin typeface="Yanone Kaffeesatz Thin"/>
                <a:cs typeface="Yanone Kaffeesatz Thin"/>
              </a:rPr>
              <a:t> </a:t>
            </a:r>
            <a:r>
              <a:rPr sz="1750" b="0" spc="220" dirty="0">
                <a:latin typeface="Yanone Kaffeesatz Thin"/>
                <a:cs typeface="Yanone Kaffeesatz Thin"/>
              </a:rPr>
              <a:t>an</a:t>
            </a:r>
            <a:r>
              <a:rPr sz="1750" b="0" spc="40" dirty="0">
                <a:latin typeface="Yanone Kaffeesatz Thin"/>
                <a:cs typeface="Yanone Kaffeesatz Thin"/>
              </a:rPr>
              <a:t> </a:t>
            </a:r>
            <a:r>
              <a:rPr sz="1750" b="0" spc="195" dirty="0">
                <a:latin typeface="Yanone Kaffeesatz Thin"/>
                <a:cs typeface="Yanone Kaffeesatz Thin"/>
              </a:rPr>
              <a:t>optional</a:t>
            </a:r>
            <a:r>
              <a:rPr sz="1750" b="0" spc="30" dirty="0">
                <a:latin typeface="Yanone Kaffeesatz Thin"/>
                <a:cs typeface="Yanone Kaffeesatz Thin"/>
              </a:rPr>
              <a:t> </a:t>
            </a:r>
            <a:r>
              <a:rPr sz="1750" b="0" spc="204" dirty="0">
                <a:latin typeface="Yanone Kaffeesatz Thin"/>
                <a:cs typeface="Yanone Kaffeesatz Thin"/>
              </a:rPr>
              <a:t>password</a:t>
            </a:r>
            <a:r>
              <a:rPr sz="1750" b="0" spc="-10" dirty="0">
                <a:latin typeface="Yanone Kaffeesatz Thin"/>
                <a:cs typeface="Yanone Kaffeesatz Thin"/>
              </a:rPr>
              <a:t> </a:t>
            </a:r>
            <a:r>
              <a:rPr sz="1750" b="0" spc="235" dirty="0">
                <a:latin typeface="Yanone Kaffeesatz Thin"/>
                <a:cs typeface="Yanone Kaffeesatz Thin"/>
              </a:rPr>
              <a:t>manager</a:t>
            </a:r>
            <a:r>
              <a:rPr sz="1750" b="0" spc="40" dirty="0">
                <a:latin typeface="Yanone Kaffeesatz Thin"/>
                <a:cs typeface="Yanone Kaffeesatz Thin"/>
              </a:rPr>
              <a:t> </a:t>
            </a:r>
            <a:r>
              <a:rPr sz="1750" b="0" spc="180" dirty="0">
                <a:latin typeface="Yanone Kaffeesatz Thin"/>
                <a:cs typeface="Yanone Kaffeesatz Thin"/>
              </a:rPr>
              <a:t>to</a:t>
            </a:r>
            <a:r>
              <a:rPr sz="1750" b="0" spc="25" dirty="0">
                <a:latin typeface="Yanone Kaffeesatz Thin"/>
                <a:cs typeface="Yanone Kaffeesatz Thin"/>
              </a:rPr>
              <a:t> </a:t>
            </a:r>
            <a:r>
              <a:rPr sz="1750" b="0" spc="190" dirty="0">
                <a:latin typeface="Yanone Kaffeesatz Thin"/>
                <a:cs typeface="Yanone Kaffeesatz Thin"/>
              </a:rPr>
              <a:t>securely</a:t>
            </a:r>
            <a:r>
              <a:rPr sz="1750" b="0" spc="50" dirty="0">
                <a:latin typeface="Yanone Kaffeesatz Thin"/>
                <a:cs typeface="Yanone Kaffeesatz Thin"/>
              </a:rPr>
              <a:t> </a:t>
            </a:r>
            <a:r>
              <a:rPr sz="1750" b="0" spc="180" dirty="0">
                <a:latin typeface="Yanone Kaffeesatz Thin"/>
                <a:cs typeface="Yanone Kaffeesatz Thin"/>
              </a:rPr>
              <a:t>store</a:t>
            </a:r>
            <a:r>
              <a:rPr sz="1750" b="0" spc="25" dirty="0">
                <a:latin typeface="Yanone Kaffeesatz Thin"/>
                <a:cs typeface="Yanone Kaffeesatz Thin"/>
              </a:rPr>
              <a:t> </a:t>
            </a:r>
            <a:r>
              <a:rPr sz="1750" b="0" spc="170" dirty="0">
                <a:latin typeface="Yanone Kaffeesatz Thin"/>
                <a:cs typeface="Yanone Kaffeesatz Thin"/>
              </a:rPr>
              <a:t>the </a:t>
            </a:r>
            <a:r>
              <a:rPr sz="1750" b="0" spc="204" dirty="0">
                <a:latin typeface="Yanone Kaffeesatz Thin"/>
                <a:cs typeface="Yanone Kaffeesatz Thin"/>
              </a:rPr>
              <a:t>generated</a:t>
            </a:r>
            <a:r>
              <a:rPr sz="1750" b="0" spc="55" dirty="0">
                <a:latin typeface="Yanone Kaffeesatz Thin"/>
                <a:cs typeface="Yanone Kaffeesatz Thin"/>
              </a:rPr>
              <a:t> </a:t>
            </a:r>
            <a:r>
              <a:rPr sz="1750" b="0" spc="190" dirty="0">
                <a:latin typeface="Yanone Kaffeesatz Thin"/>
                <a:cs typeface="Yanone Kaffeesatz Thin"/>
              </a:rPr>
              <a:t>passwords.</a:t>
            </a:r>
            <a:endParaRPr sz="1750">
              <a:latin typeface="Yanone Kaffeesatz Thin"/>
              <a:cs typeface="Yanone Kaffeesatz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9" y="0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408" y="2410790"/>
            <a:ext cx="696087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sz="4300" dirty="0"/>
              <a:t>Conclusion</a:t>
            </a:r>
            <a:r>
              <a:rPr sz="4300" spc="-120" dirty="0"/>
              <a:t> </a:t>
            </a:r>
            <a:r>
              <a:rPr sz="4300" dirty="0"/>
              <a:t>and</a:t>
            </a:r>
            <a:r>
              <a:rPr sz="4300" spc="-135" dirty="0"/>
              <a:t> </a:t>
            </a:r>
            <a:r>
              <a:rPr sz="4300" dirty="0"/>
              <a:t>Key</a:t>
            </a:r>
            <a:r>
              <a:rPr sz="4300" spc="-145" dirty="0"/>
              <a:t> </a:t>
            </a:r>
            <a:r>
              <a:rPr sz="4300" spc="-50" dirty="0"/>
              <a:t>Takeaways </a:t>
            </a:r>
            <a:r>
              <a:rPr sz="4300" spc="-10" dirty="0"/>
              <a:t>Takeaways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851408" y="4134382"/>
            <a:ext cx="7158990" cy="160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5"/>
              </a:spcBef>
            </a:pPr>
            <a:r>
              <a:rPr sz="1900" b="0" spc="2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This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generator</a:t>
            </a:r>
            <a:r>
              <a:rPr sz="19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empowers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users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to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create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strong,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customizable</a:t>
            </a:r>
            <a:r>
              <a:rPr sz="1900" b="0" spc="7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passwords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that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prioritize</a:t>
            </a:r>
            <a:r>
              <a:rPr sz="1900" b="0" spc="7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security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convenience.</a:t>
            </a:r>
            <a:r>
              <a:rPr sz="1900" b="0" spc="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By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incorporating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these</a:t>
            </a:r>
            <a:r>
              <a:rPr sz="19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features,</a:t>
            </a:r>
            <a:r>
              <a:rPr sz="1900" b="0" spc="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you</a:t>
            </a:r>
            <a:r>
              <a:rPr sz="1900" b="0" spc="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can</a:t>
            </a:r>
            <a:r>
              <a:rPr sz="1900" b="0" spc="5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help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your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8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users</a:t>
            </a:r>
            <a:r>
              <a:rPr sz="1900" b="0" spc="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1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protect</a:t>
            </a:r>
            <a:r>
              <a:rPr sz="1900" b="0" spc="3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7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their </a:t>
            </a:r>
            <a:r>
              <a:rPr sz="1900" b="0" spc="21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online</a:t>
            </a:r>
            <a:r>
              <a:rPr sz="1900" b="0" spc="6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accounts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and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19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sensitive</a:t>
            </a:r>
            <a:r>
              <a:rPr sz="1900" b="0" spc="5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20" dirty="0">
                <a:solidFill>
                  <a:srgbClr val="DFE3E6"/>
                </a:solidFill>
                <a:latin typeface="Yanone Kaffeesatz Thin"/>
                <a:cs typeface="Yanone Kaffeesatz Thin"/>
              </a:rPr>
              <a:t>information</a:t>
            </a:r>
            <a:r>
              <a:rPr sz="1900" b="0" spc="6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04" dirty="0">
                <a:solidFill>
                  <a:srgbClr val="DFE3E6"/>
                </a:solidFill>
                <a:latin typeface="Yanone Kaffeesatz Thin"/>
                <a:cs typeface="Yanone Kaffeesatz Thin"/>
              </a:rPr>
              <a:t>with</a:t>
            </a:r>
            <a:r>
              <a:rPr sz="1900" b="0" spc="4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 </a:t>
            </a:r>
            <a:r>
              <a:rPr sz="1900" b="0" spc="235" dirty="0">
                <a:solidFill>
                  <a:srgbClr val="DFE3E6"/>
                </a:solidFill>
                <a:latin typeface="Yanone Kaffeesatz Thin"/>
                <a:cs typeface="Yanone Kaffeesatz Thin"/>
              </a:rPr>
              <a:t>confidence.</a:t>
            </a:r>
            <a:endParaRPr sz="1900">
              <a:latin typeface="Yanone Kaffeesatz Thin"/>
              <a:cs typeface="Yanone Kaffeesatz Th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326" y="3668344"/>
            <a:ext cx="328447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10" dirty="0" smtClean="0">
                <a:solidFill>
                  <a:schemeClr val="bg1"/>
                </a:solidFill>
                <a:latin typeface="Arial"/>
                <a:cs typeface="Arial"/>
              </a:rPr>
              <a:t>THANKS</a:t>
            </a:r>
            <a:r>
              <a:rPr lang="en-US" sz="5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5400" dirty="0" smtClean="0">
                <a:latin typeface="Arial"/>
                <a:cs typeface="Arial"/>
              </a:rPr>
              <a:t>!</a:t>
            </a:r>
            <a:endParaRPr sz="5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437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Password Generator: Secure and Customizable</vt:lpstr>
      <vt:lpstr>Introduction to Password Generators</vt:lpstr>
      <vt:lpstr>The Importance of Strong Passwords</vt:lpstr>
      <vt:lpstr>Generating Passwords with Java Java</vt:lpstr>
      <vt:lpstr>Customizing Password Preferences</vt:lpstr>
      <vt:lpstr>Slide 6</vt:lpstr>
      <vt:lpstr>Displaying and Storing Generated Generated Passwords</vt:lpstr>
      <vt:lpstr>Conclusion and Key Takeaways Takeaways</vt:lpstr>
      <vt:lpstr>THANKS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Generator: Secure and Customizable</dc:title>
  <cp:lastModifiedBy>acer'</cp:lastModifiedBy>
  <cp:revision>1</cp:revision>
  <dcterms:created xsi:type="dcterms:W3CDTF">2024-10-22T18:42:11Z</dcterms:created>
  <dcterms:modified xsi:type="dcterms:W3CDTF">2024-10-22T18:43:49Z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2024-10-22T00:00:00Z</vt:filetime>
  </property>
  <property fmtid="{D5CDD505-2E9C-101B-9397-08002B2CF9AE}" pid="3" name="Producer">
    <vt:lpwstr>3-Heights(TM) PDF Security Shell 4.8.25.2 (http://www.pdf-tools.com)</vt:lpwstr>
  </property>
</Properties>
</file>