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 id="2147483719" r:id="rId2"/>
    <p:sldMasterId id="2147483732" r:id="rId3"/>
  </p:sldMasterIdLst>
  <p:notesMasterIdLst>
    <p:notesMasterId r:id="rId29"/>
  </p:notesMasterIdLst>
  <p:sldIdLst>
    <p:sldId id="256" r:id="rId4"/>
    <p:sldId id="257" r:id="rId5"/>
    <p:sldId id="258" r:id="rId6"/>
    <p:sldId id="259" r:id="rId7"/>
    <p:sldId id="278" r:id="rId8"/>
    <p:sldId id="260" r:id="rId9"/>
    <p:sldId id="261" r:id="rId10"/>
    <p:sldId id="262" r:id="rId11"/>
    <p:sldId id="276" r:id="rId12"/>
    <p:sldId id="277" r:id="rId13"/>
    <p:sldId id="264" r:id="rId14"/>
    <p:sldId id="266" r:id="rId15"/>
    <p:sldId id="267" r:id="rId16"/>
    <p:sldId id="268" r:id="rId17"/>
    <p:sldId id="269" r:id="rId18"/>
    <p:sldId id="270" r:id="rId19"/>
    <p:sldId id="271" r:id="rId20"/>
    <p:sldId id="272" r:id="rId21"/>
    <p:sldId id="273" r:id="rId22"/>
    <p:sldId id="275" r:id="rId23"/>
    <p:sldId id="274" r:id="rId24"/>
    <p:sldId id="279" r:id="rId25"/>
    <p:sldId id="280" r:id="rId26"/>
    <p:sldId id="281" r:id="rId27"/>
    <p:sldId id="282" r:id="rId28"/>
  </p:sldIdLst>
  <p:sldSz cx="12192000" cy="6858000"/>
  <p:notesSz cx="6858000" cy="9144000"/>
  <p:embeddedFontLst>
    <p:embeddedFont>
      <p:font typeface="Algerian" panose="04020705040A02060702" pitchFamily="82" charset="0"/>
      <p:regular r:id="rId30"/>
    </p:embeddedFont>
    <p:embeddedFont>
      <p:font typeface="Corbel" panose="020B0503020204020204" pitchFamily="34" charset="0"/>
      <p:regular r:id="rId31"/>
      <p:bold r:id="rId32"/>
      <p:italic r:id="rId33"/>
      <p:boldItalic r:id="rId34"/>
    </p:embeddedFont>
    <p:embeddedFont>
      <p:font typeface="HP Simplified" panose="020B0604020204020204" pitchFamily="34" charset="0"/>
      <p:regular r:id="rId35"/>
      <p:bold r:id="rId36"/>
      <p:italic r:id="rId37"/>
      <p:boldItalic r:id="rId38"/>
    </p:embeddedFont>
    <p:embeddedFont>
      <p:font typeface="Lato" panose="020F0502020204030203" pitchFamily="34" charset="0"/>
      <p:regular r:id="rId39"/>
      <p:bold r:id="rId40"/>
      <p:italic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4">
          <p15:clr>
            <a:srgbClr val="A4A3A4"/>
          </p15:clr>
        </p15:guide>
        <p15:guide id="2" pos="3840">
          <p15:clr>
            <a:srgbClr val="A4A3A4"/>
          </p15:clr>
        </p15:guide>
        <p15:guide id="3" orient="horz" pos="70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o1HlCfebKSYpqWa1FzH5ELfvA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03895C-0F46-4A7C-987B-FE2E5DF14A40}">
  <a:tblStyle styleId="{BB03895C-0F46-4A7C-987B-FE2E5DF14A4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1E7"/>
          </a:solidFill>
        </a:fill>
      </a:tcStyle>
    </a:wholeTbl>
    <a:band1H>
      <a:tcTxStyle b="off" i="off"/>
      <a:tcStyle>
        <a:tcBdr/>
        <a:fill>
          <a:solidFill>
            <a:srgbClr val="FBE2CC"/>
          </a:solidFill>
        </a:fill>
      </a:tcStyle>
    </a:band1H>
    <a:band2H>
      <a:tcTxStyle b="off" i="off"/>
      <a:tcStyle>
        <a:tcBdr/>
      </a:tcStyle>
    </a:band2H>
    <a:band1V>
      <a:tcTxStyle b="off" i="off"/>
      <a:tcStyle>
        <a:tcBdr/>
        <a:fill>
          <a:solidFill>
            <a:srgbClr val="FBE2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74DCD169-D7B7-4483-BB35-8409F53CB39E}"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004"/>
        <p:guide pos="3840"/>
        <p:guide orient="horz" pos="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49"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font" Target="fonts/font12.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99744481275209"/>
          <c:y val="4.2762648848819529E-2"/>
          <c:w val="0.82550273091087623"/>
          <c:h val="0.81713960160448584"/>
        </c:manualLayout>
      </c:layout>
      <c:barChart>
        <c:barDir val="col"/>
        <c:grouping val="clustered"/>
        <c:varyColors val="0"/>
        <c:dLbls>
          <c:showLegendKey val="0"/>
          <c:showVal val="0"/>
          <c:showCatName val="0"/>
          <c:showSerName val="0"/>
          <c:showPercent val="0"/>
          <c:showBubbleSize val="0"/>
        </c:dLbls>
        <c:gapWidth val="150"/>
        <c:axId val="117843840"/>
        <c:axId val="117845376"/>
      </c:barChart>
      <c:dateAx>
        <c:axId val="117843840"/>
        <c:scaling>
          <c:orientation val="minMax"/>
        </c:scaling>
        <c:delete val="0"/>
        <c:axPos val="b"/>
        <c:numFmt formatCode="General" sourceLinked="1"/>
        <c:majorTickMark val="none"/>
        <c:minorTickMark val="none"/>
        <c:tickLblPos val="nextTo"/>
        <c:spPr>
          <a:noFill/>
          <a:ln w="28575" cap="flat" cmpd="sng" algn="ctr">
            <a:solidFill>
              <a:srgbClr val="989898"/>
            </a:solidFill>
            <a:round/>
            <a:tailEnd type="triangle" w="lg" len="lg"/>
          </a:ln>
          <a:effectLst/>
        </c:spPr>
        <c:txPr>
          <a:bodyPr rot="0" spcFirstLastPara="1" vertOverflow="ellipsis"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117845376"/>
        <c:crosses val="autoZero"/>
        <c:auto val="0"/>
        <c:lblOffset val="100"/>
        <c:baseTimeUnit val="days"/>
      </c:dateAx>
      <c:valAx>
        <c:axId val="117845376"/>
        <c:scaling>
          <c:orientation val="minMax"/>
          <c:max val="1100000"/>
          <c:min val="0"/>
        </c:scaling>
        <c:delete val="0"/>
        <c:axPos val="l"/>
        <c:majorGridlines>
          <c:spPr>
            <a:ln w="9525" cap="flat" cmpd="sng" algn="ctr">
              <a:solidFill>
                <a:srgbClr val="D9D9D9"/>
              </a:solidFill>
              <a:round/>
            </a:ln>
            <a:effectLst/>
          </c:spPr>
        </c:majorGridlines>
        <c:numFmt formatCode="#,##0" sourceLinked="0"/>
        <c:majorTickMark val="none"/>
        <c:minorTickMark val="none"/>
        <c:tickLblPos val="nextTo"/>
        <c:spPr>
          <a:noFill/>
          <a:ln w="28575" cap="flat" cmpd="sng" algn="ctr">
            <a:solidFill>
              <a:srgbClr val="989898"/>
            </a:solidFill>
            <a:round/>
            <a:tailEnd type="triangle" w="lg" len="lg"/>
          </a:ln>
          <a:effectLst/>
        </c:spPr>
        <c:txPr>
          <a:bodyPr rot="-6000000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117843840"/>
        <c:crosses val="autoZero"/>
        <c:crossBetween val="between"/>
        <c:majorUnit val="200000"/>
        <c:minorUnit val="5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cdr:x>
      <cdr:y>0</cdr:y>
    </cdr:from>
    <cdr:to>
      <cdr:x>0.99964</cdr:x>
      <cdr:y>1</cdr:y>
    </cdr:to>
    <cdr:pic>
      <cdr:nvPicPr>
        <cdr:cNvPr id="2" name="chart">
          <a:extLst xmlns:a="http://schemas.openxmlformats.org/drawingml/2006/main">
            <a:ext uri="{FF2B5EF4-FFF2-40B4-BE49-F238E27FC236}">
              <a16:creationId xmlns:a16="http://schemas.microsoft.com/office/drawing/2014/main" id="{F0318FE1-399F-519F-A2C2-ADBC1878E0E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392783" y="0"/>
          <a:ext cx="5304430" cy="318523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8" name="Google Shape;128;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13</a:t>
            </a:fld>
            <a:endParaRPr>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5" name="Google Shape;135;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14</a:t>
            </a:fld>
            <a:endParaRPr>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5" name="Google Shape;185;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16</a:t>
            </a:fld>
            <a:endParaRPr>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3" name="Google Shape;193;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17</a:t>
            </a:fld>
            <a:endParaRPr>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0" name="Google Shape;200;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18</a:t>
            </a:fld>
            <a:endParaRPr>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7" name="Google Shape;207;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19</a:t>
            </a:fld>
            <a:endParaRPr>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1097434f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ga1097434f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4" name="Google Shape;214;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21</a:t>
            </a:fld>
            <a:endParaRPr>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 name="Google Shape;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47" name="Google Shape;47;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3</a:t>
            </a:fld>
            <a:endParaRPr>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60" name="Google Shape;60;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6</a:t>
            </a:fld>
            <a:endParaRPr>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69" name="Google Shape;69;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7</a:t>
            </a:fld>
            <a:endParaRPr>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78" name="Google Shape;78;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8</a:t>
            </a:fld>
            <a:endParaRPr>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6" name="Google Shape;96;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11</a:t>
            </a:fld>
            <a:endParaRPr>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8" name="Google Shape;11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pPr marL="0" lvl="0" indent="0" algn="r" rtl="0">
                <a:lnSpc>
                  <a:spcPct val="100000"/>
                </a:lnSpc>
                <a:spcBef>
                  <a:spcPts val="0"/>
                </a:spcBef>
                <a:spcAft>
                  <a:spcPts val="0"/>
                </a:spcAft>
                <a:buClr>
                  <a:schemeClr val="dk1"/>
                </a:buClr>
                <a:buSzPts val="1200"/>
                <a:buFont typeface="Lato"/>
                <a:buNone/>
              </a:pPr>
              <a:t>12</a:t>
            </a:fld>
            <a:endParaRPr>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1768058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591789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2840586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2223868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1379852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2800223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32163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771414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205244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4075-01C7-F8E3-E3DB-DE3AD5360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85EFC7-9CC8-257C-3FD2-135396DEC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A45D35-20D9-9FD4-FA98-DDCEC423106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019BB03-47FF-4117-99A6-824A84E26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69B6C-CE4A-80AA-F365-C1693AE8BC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84714275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40BB-9BDD-58A9-FAE9-BE914AD565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685749-DDCB-078D-A153-71D25BBEB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4DC95-C167-B58D-A0C9-75A1794C921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CF88BD2-9AFB-0C2A-2749-17EC1EAFD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E32C6-CC01-739B-7922-668798AFAF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2080959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005492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8E3C-B257-1198-9EC3-2762252290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12B279-8930-D016-2FE5-86066EC9B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C15F8-8990-56B0-72AB-616B789B973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53E2B09-9434-A50E-572D-0780A0335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126A0C-647B-6254-D8FF-99487574BD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8659919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5614-17EB-7786-1103-4677E09264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41D1E9-DEA9-3B53-9759-DCFA6DEEF0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A3412B-310E-1823-ECFD-32C0E4EE3D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84E8DE-7301-0C31-320B-9044C3D7AEE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00CB8528-4E72-DD9F-4D65-47E5AD18E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5946A-1E53-1678-4366-8CFD3B4401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62799337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534A-3F81-5AFE-C06B-3C6CC216B0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A53C61-4B0D-0F49-091D-45FB02CC8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D1D93-AFA9-BF4C-E4AA-8E5C030863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2AA45B-7A39-E765-C925-1E07478C7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D0D8A-88AE-6D74-7474-1F5D48875D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100EB9-1AF2-E91A-3129-F7A6B8CF70C8}"/>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E8F535D9-A679-4F12-AF6B-833FC9DFF5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D3F385-87C1-74DF-E8AC-DCAC90982B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83116054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D01E-F97D-170C-89B8-EFC594BF46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BC0D31-8698-0441-D0D2-2DF64E8A4EEE}"/>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31DE30D7-E390-C899-9FB5-8281FA1C86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C971A9-D506-A880-9FC5-5027CDB22F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29482863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DE799-F7EA-A919-FED2-45A4BC9BBDF1}"/>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366327A-231F-A08A-5459-5E88C2BD1B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BE8779-1BD3-EEBD-8022-4DFDC4E278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20586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77AE-9483-A9C6-4B8A-63CBA33F5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433099-389A-2B2B-3A42-059DB3D16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EBE9E1-27EF-5299-E7F1-15FF3C8BB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E22C4-440F-5027-0733-D4E881190376}"/>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FB8C793-CF69-0436-6E0E-163A7F2166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0486B4-5238-B4B5-07B9-6908559099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9784044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60C9-E090-735F-DE99-A56685955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B7B79-F82D-F557-18B4-28762D79F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6C1F11-9BD0-89BD-3EE9-140565808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060C1-47C3-DA75-46C1-9BE6ACB0489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0E5833E-2DD9-F01C-F5EF-CC678E702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5FAE44-C387-8EDD-30F1-3095221834D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2579644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A528-C2AD-BBA6-1CC2-D151CC992E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4B2826-2BF1-702E-C2E3-6CDAF1990C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F1543-7646-A22C-610C-212A05D1DBC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1B7D38B-7ECA-241D-1F5B-C08A79F29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80924D-A7DF-CEC9-546D-899BBC6E15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072827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0D471-4139-08FB-E9F2-C6EE6977C3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9BF6A-EFBD-B291-69E7-96F1DCE7A1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8FA7E-F4AC-E23E-52E5-F02EC57096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4BB90BE-3B2C-CA76-ACAB-BF249702D7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B0C5E-B9DC-6114-3A7E-D30AA93FB7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8784659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layout">
  <p:cSld name="Title Only layout">
    <p:spTree>
      <p:nvGrpSpPr>
        <p:cNvPr id="1" name="Shape 19"/>
        <p:cNvGrpSpPr/>
        <p:nvPr/>
      </p:nvGrpSpPr>
      <p:grpSpPr>
        <a:xfrm>
          <a:off x="0" y="0"/>
          <a:ext cx="0" cy="0"/>
          <a:chOff x="0" y="0"/>
          <a:chExt cx="0" cy="0"/>
        </a:xfrm>
      </p:grpSpPr>
      <p:sp>
        <p:nvSpPr>
          <p:cNvPr id="20" name="Google Shape;20;p25"/>
          <p:cNvSpPr txBox="1">
            <a:spLocks noGrp="1"/>
          </p:cNvSpPr>
          <p:nvPr>
            <p:ph type="body" idx="1"/>
          </p:nvPr>
        </p:nvSpPr>
        <p:spPr>
          <a:xfrm>
            <a:off x="718384" y="201168"/>
            <a:ext cx="10755231" cy="521208"/>
          </a:xfrm>
          <a:prstGeom prst="rect">
            <a:avLst/>
          </a:prstGeom>
          <a:noFill/>
          <a:ln>
            <a:noFill/>
          </a:ln>
        </p:spPr>
        <p:txBody>
          <a:bodyPr spcFirstLastPara="1" wrap="square" lIns="84200" tIns="42100" rIns="84200" bIns="42100" anchor="ctr" anchorCtr="0">
            <a:normAutofit/>
          </a:bodyPr>
          <a:lstStyle>
            <a:lvl1pPr marL="457200" lvl="0" indent="-228600" algn="ctr">
              <a:lnSpc>
                <a:spcPct val="100000"/>
              </a:lnSpc>
              <a:spcBef>
                <a:spcPts val="0"/>
              </a:spcBef>
              <a:spcAft>
                <a:spcPts val="0"/>
              </a:spcAft>
              <a:buSzPts val="3000"/>
              <a:buNone/>
              <a:defRPr sz="2400" b="0">
                <a:solidFill>
                  <a:srgbClr val="000000"/>
                </a:solidFill>
                <a:latin typeface="Lato"/>
                <a:ea typeface="Lato"/>
                <a:cs typeface="Lato"/>
                <a:sym typeface="Lato"/>
              </a:defRPr>
            </a:lvl1pPr>
            <a:lvl2pPr marL="914400" lvl="1" indent="-393700" algn="l">
              <a:lnSpc>
                <a:spcPct val="100000"/>
              </a:lnSpc>
              <a:spcBef>
                <a:spcPts val="500"/>
              </a:spcBef>
              <a:spcAft>
                <a:spcPts val="0"/>
              </a:spcAft>
              <a:buSzPts val="2600"/>
              <a:buChar char="–"/>
              <a:defRPr/>
            </a:lvl2pPr>
            <a:lvl3pPr marL="1371600" lvl="2" indent="-368300" algn="l">
              <a:lnSpc>
                <a:spcPct val="100000"/>
              </a:lnSpc>
              <a:spcBef>
                <a:spcPts val="400"/>
              </a:spcBef>
              <a:spcAft>
                <a:spcPts val="0"/>
              </a:spcAft>
              <a:buSzPts val="22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100000"/>
              </a:lnSpc>
              <a:spcBef>
                <a:spcPts val="400"/>
              </a:spcBef>
              <a:spcAft>
                <a:spcPts val="0"/>
              </a:spcAft>
              <a:buSzPts val="1800"/>
              <a:buChar char="•"/>
              <a:defRPr/>
            </a:lvl6pPr>
            <a:lvl7pPr marL="3200400" lvl="6" indent="-342900" algn="l">
              <a:lnSpc>
                <a:spcPct val="100000"/>
              </a:lnSpc>
              <a:spcBef>
                <a:spcPts val="400"/>
              </a:spcBef>
              <a:spcAft>
                <a:spcPts val="0"/>
              </a:spcAft>
              <a:buSzPts val="1800"/>
              <a:buChar char="•"/>
              <a:defRPr/>
            </a:lvl7pPr>
            <a:lvl8pPr marL="3657600" lvl="7" indent="-342900" algn="l">
              <a:lnSpc>
                <a:spcPct val="100000"/>
              </a:lnSpc>
              <a:spcBef>
                <a:spcPts val="400"/>
              </a:spcBef>
              <a:spcAft>
                <a:spcPts val="0"/>
              </a:spcAft>
              <a:buSzPts val="1800"/>
              <a:buChar char="•"/>
              <a:defRPr/>
            </a:lvl8pPr>
            <a:lvl9pPr marL="4114800" lvl="8" indent="-342900" algn="l">
              <a:lnSpc>
                <a:spcPct val="100000"/>
              </a:lnSpc>
              <a:spcBef>
                <a:spcPts val="400"/>
              </a:spcBef>
              <a:spcAft>
                <a:spcPts val="0"/>
              </a:spcAft>
              <a:buSzPts val="1800"/>
              <a:buChar char="•"/>
              <a:defRPr/>
            </a:lvl9pPr>
          </a:lstStyle>
          <a:p>
            <a:endParaRPr/>
          </a:p>
        </p:txBody>
      </p:sp>
    </p:spTree>
    <p:extLst>
      <p:ext uri="{BB962C8B-B14F-4D97-AF65-F5344CB8AC3E}">
        <p14:creationId xmlns:p14="http://schemas.microsoft.com/office/powerpoint/2010/main" val="146678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2357006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6851439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615438990"/>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25697653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481927610"/>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831308333"/>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1160783"/>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3218578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37432405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3148408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8178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63667356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28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553878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5512099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33341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615484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917173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2162037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D3AA0-AC31-2CB3-103C-50CF941D8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97EAF-CC50-3286-890D-9866655EC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2B43F-EE38-3A87-E55C-9C56DA229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377D511A-72AE-71AC-E38F-AF763BDB2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8BE6A-A444-ED30-965F-DDC52C011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911291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613524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Google Shape;37;p1"/>
          <p:cNvSpPr txBox="1"/>
          <p:nvPr/>
        </p:nvSpPr>
        <p:spPr>
          <a:xfrm>
            <a:off x="1401455" y="-754025"/>
            <a:ext cx="9317346" cy="7401946"/>
          </a:xfrm>
          <a:prstGeom prst="rect">
            <a:avLst/>
          </a:prstGeom>
          <a:noFill/>
          <a:ln>
            <a:noFill/>
          </a:ln>
        </p:spPr>
        <p:txBody>
          <a:bodyPr spcFirstLastPara="1" wrap="square" lIns="91400" tIns="91400" rIns="91400" bIns="91400" anchor="ctr" anchorCtr="0">
            <a:spAutoFit/>
          </a:bodyPr>
          <a:lstStyle/>
          <a:p>
            <a:pPr marL="0" marR="0" lvl="0" indent="0" algn="ctr" rtl="0">
              <a:lnSpc>
                <a:spcPct val="100000"/>
              </a:lnSpc>
              <a:spcBef>
                <a:spcPts val="0"/>
              </a:spcBef>
              <a:spcAft>
                <a:spcPts val="0"/>
              </a:spcAft>
              <a:buClr>
                <a:srgbClr val="000000"/>
              </a:buClr>
              <a:buSzPts val="4500"/>
              <a:buFont typeface="Arial"/>
              <a:buNone/>
            </a:pPr>
            <a:endParaRPr lang="en-US" sz="4500" b="0" i="0" u="none" strike="noStrike" cap="none" dirty="0">
              <a:solidFill>
                <a:srgbClr val="F4AB35"/>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4500"/>
              <a:buFont typeface="Arial"/>
              <a:buNone/>
            </a:pPr>
            <a:endParaRPr lang="en-US" sz="4500" dirty="0">
              <a:solidFill>
                <a:srgbClr val="F4AB35"/>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4500"/>
              <a:buFont typeface="Arial"/>
              <a:buNone/>
            </a:pPr>
            <a:endParaRPr lang="en-US" sz="4500" b="0" i="0" u="none" strike="noStrike" cap="none" dirty="0">
              <a:solidFill>
                <a:srgbClr val="F4AB35"/>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4500"/>
              <a:buFont typeface="Arial"/>
              <a:buNone/>
            </a:pPr>
            <a:r>
              <a:rPr lang="en-US" sz="4500" dirty="0">
                <a:solidFill>
                  <a:schemeClr val="accent1">
                    <a:lumMod val="50000"/>
                  </a:schemeClr>
                </a:solidFill>
                <a:latin typeface="Algerian" panose="04020705040A02060702" pitchFamily="82" charset="0"/>
                <a:ea typeface="Lato"/>
                <a:cs typeface="Lato"/>
                <a:sym typeface="Lato"/>
              </a:rPr>
              <a:t>Credit Card Fraud Detection: Capstone Project</a:t>
            </a:r>
          </a:p>
          <a:p>
            <a:pPr marL="0" marR="0" lvl="0" indent="0" algn="ctr" rtl="0">
              <a:lnSpc>
                <a:spcPct val="100000"/>
              </a:lnSpc>
              <a:spcBef>
                <a:spcPts val="0"/>
              </a:spcBef>
              <a:spcAft>
                <a:spcPts val="0"/>
              </a:spcAft>
              <a:buClr>
                <a:srgbClr val="000000"/>
              </a:buClr>
              <a:buSzPts val="4500"/>
              <a:buFont typeface="Arial"/>
              <a:buNone/>
            </a:pPr>
            <a:endParaRPr lang="en-US" sz="4500" b="0" i="0" u="none" strike="noStrike" cap="none" dirty="0">
              <a:solidFill>
                <a:srgbClr val="F4AB35"/>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4500"/>
              <a:buFont typeface="Arial"/>
              <a:buNone/>
            </a:pPr>
            <a:endParaRPr lang="en-US" sz="4500" dirty="0">
              <a:solidFill>
                <a:srgbClr val="F4AB35"/>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4500"/>
              <a:buFont typeface="Arial"/>
              <a:buNone/>
            </a:pPr>
            <a:endParaRPr lang="en-US" sz="4500" b="0" i="0" u="none" strike="noStrike" cap="none" dirty="0">
              <a:solidFill>
                <a:srgbClr val="F4AB35"/>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4500"/>
              <a:buFont typeface="Arial"/>
              <a:buNone/>
            </a:pPr>
            <a:endParaRPr lang="en-US" sz="4500" dirty="0">
              <a:solidFill>
                <a:srgbClr val="F4AB35"/>
              </a:solidFill>
              <a:latin typeface="Lato"/>
              <a:ea typeface="Lato"/>
              <a:cs typeface="Lato"/>
              <a:sym typeface="Lato"/>
            </a:endParaRPr>
          </a:p>
          <a:p>
            <a:pPr marL="0" marR="0" lvl="0" indent="0" algn="r" rtl="0">
              <a:lnSpc>
                <a:spcPct val="100000"/>
              </a:lnSpc>
              <a:spcBef>
                <a:spcPts val="0"/>
              </a:spcBef>
              <a:spcAft>
                <a:spcPts val="0"/>
              </a:spcAft>
              <a:buClr>
                <a:srgbClr val="000000"/>
              </a:buClr>
              <a:buSzPts val="4500"/>
              <a:buFont typeface="Arial"/>
              <a:buNone/>
            </a:pPr>
            <a:r>
              <a:rPr lang="en-US" sz="2400" b="1" i="0" u="none" strike="noStrike" cap="none" dirty="0">
                <a:solidFill>
                  <a:schemeClr val="tx1"/>
                </a:solidFill>
                <a:latin typeface="HP Simplified" panose="020B0604020204020204" pitchFamily="34" charset="0"/>
                <a:ea typeface="Lato"/>
                <a:cs typeface="Lato"/>
                <a:sym typeface="Lato"/>
              </a:rPr>
              <a:t>By: Prateek Sharma</a:t>
            </a:r>
          </a:p>
          <a:p>
            <a:pPr marL="0" marR="0" lvl="0" indent="0" algn="r" rtl="0">
              <a:lnSpc>
                <a:spcPct val="100000"/>
              </a:lnSpc>
              <a:spcBef>
                <a:spcPts val="0"/>
              </a:spcBef>
              <a:spcAft>
                <a:spcPts val="0"/>
              </a:spcAft>
              <a:buClr>
                <a:srgbClr val="000000"/>
              </a:buClr>
              <a:buSzPts val="4500"/>
              <a:buFont typeface="Arial"/>
              <a:buNone/>
            </a:pPr>
            <a:endParaRPr lang="en-US" sz="2400" b="1" i="0" u="none" strike="noStrike" cap="none" dirty="0">
              <a:solidFill>
                <a:schemeClr val="tx1"/>
              </a:solidFill>
              <a:latin typeface="HP Simplified" panose="020B0604020204020204" pitchFamily="34" charset="0"/>
              <a:ea typeface="Lato"/>
              <a:cs typeface="Lato"/>
              <a:sym typeface="Lato"/>
            </a:endParaRPr>
          </a:p>
          <a:p>
            <a:pPr marL="0" marR="0" lvl="0" indent="0" algn="ctr" rtl="0">
              <a:lnSpc>
                <a:spcPct val="100000"/>
              </a:lnSpc>
              <a:spcBef>
                <a:spcPts val="0"/>
              </a:spcBef>
              <a:spcAft>
                <a:spcPts val="0"/>
              </a:spcAft>
              <a:buClr>
                <a:srgbClr val="000000"/>
              </a:buClr>
              <a:buSzPts val="4500"/>
              <a:buFont typeface="Arial"/>
              <a:buNone/>
            </a:pPr>
            <a:r>
              <a:rPr lang="en-US" sz="1600" b="1" i="0" u="none" strike="noStrike" cap="none" dirty="0">
                <a:solidFill>
                  <a:schemeClr val="tx1">
                    <a:lumMod val="95000"/>
                    <a:lumOff val="5000"/>
                  </a:schemeClr>
                </a:solidFill>
                <a:latin typeface="Lato"/>
                <a:ea typeface="Lato"/>
                <a:cs typeface="Lato"/>
                <a:sym typeface="Lato"/>
              </a:rPr>
              <a:t>                                                                                                                                    </a:t>
            </a:r>
            <a:endParaRPr sz="2000" b="1" i="0" u="sng" strike="noStrike" cap="none" dirty="0">
              <a:solidFill>
                <a:schemeClr val="tx1">
                  <a:lumMod val="95000"/>
                  <a:lumOff val="5000"/>
                </a:schemeClr>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8384" y="201168"/>
            <a:ext cx="10755231" cy="891362"/>
          </a:xfrm>
        </p:spPr>
        <p:txBody>
          <a:bodyPr>
            <a:normAutofit fontScale="77500" lnSpcReduction="20000"/>
          </a:bodyPr>
          <a:lstStyle/>
          <a:p>
            <a:pPr lvl="0"/>
            <a:endParaRPr lang="en-US" dirty="0">
              <a:solidFill>
                <a:schemeClr val="dk1"/>
              </a:solidFill>
            </a:endParaRPr>
          </a:p>
          <a:p>
            <a:pPr lvl="0"/>
            <a:r>
              <a:rPr lang="en-US" b="1" dirty="0">
                <a:solidFill>
                  <a:schemeClr val="dk1"/>
                </a:solidFill>
                <a:latin typeface="HP Simplified" panose="020B0604020204020204" pitchFamily="34" charset="0"/>
              </a:rPr>
              <a:t>CATEGORICAL VARIABLE – MERCHANT CATEGORY</a:t>
            </a:r>
          </a:p>
          <a:p>
            <a:pPr lvl="0"/>
            <a:endParaRPr lang="en-US" sz="1400" dirty="0">
              <a:solidFill>
                <a:schemeClr val="dk1"/>
              </a:solidFill>
              <a:latin typeface="Arial"/>
              <a:ea typeface="Arial"/>
              <a:cs typeface="Arial"/>
              <a:sym typeface="Arial"/>
            </a:endParaRPr>
          </a:p>
          <a:p>
            <a:pPr lvl="0"/>
            <a:r>
              <a:rPr lang="en-US" sz="2100" dirty="0">
                <a:solidFill>
                  <a:schemeClr val="dk1"/>
                </a:solidFill>
                <a:latin typeface="Arial"/>
                <a:ea typeface="Arial"/>
                <a:cs typeface="Arial"/>
                <a:sym typeface="Arial"/>
              </a:rPr>
              <a:t>Fraud Transaction Percentage within different Merchants</a:t>
            </a:r>
            <a:endParaRPr lang="en-US" sz="2100" dirty="0">
              <a:latin typeface="Arial"/>
              <a:ea typeface="Arial"/>
              <a:cs typeface="Arial"/>
              <a:sym typeface="Arial"/>
            </a:endParaRPr>
          </a:p>
          <a:p>
            <a:endParaRPr lang="en-US" dirty="0"/>
          </a:p>
        </p:txBody>
      </p:sp>
      <p:sp>
        <p:nvSpPr>
          <p:cNvPr id="4" name="Google Shape;92;p8"/>
          <p:cNvSpPr/>
          <p:nvPr/>
        </p:nvSpPr>
        <p:spPr>
          <a:xfrm>
            <a:off x="957343" y="5929094"/>
            <a:ext cx="10301066" cy="584735"/>
          </a:xfrm>
          <a:prstGeom prst="roundRect">
            <a:avLst>
              <a:gd name="adj" fmla="val 0"/>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a:buClr>
                <a:srgbClr val="EE283C"/>
              </a:buClr>
              <a:buSzPts val="1600"/>
            </a:pPr>
            <a:r>
              <a:rPr lang="en-US" sz="1600" dirty="0"/>
              <a:t>In contrast to the category "</a:t>
            </a:r>
            <a:r>
              <a:rPr lang="en-US" sz="1600" dirty="0" err="1"/>
              <a:t>Shopping_Net</a:t>
            </a:r>
            <a:r>
              <a:rPr lang="en-US" sz="1600" dirty="0"/>
              <a:t>," which has a high percentage of fraudulent transactions, the category "</a:t>
            </a:r>
            <a:r>
              <a:rPr lang="en-US" sz="1600" dirty="0" err="1"/>
              <a:t>Health_Fitness</a:t>
            </a:r>
            <a:r>
              <a:rPr lang="en-US" sz="1600" dirty="0"/>
              <a:t>" has a low percentage of such transactions.</a:t>
            </a:r>
          </a:p>
        </p:txBody>
      </p:sp>
      <p:pic>
        <p:nvPicPr>
          <p:cNvPr id="4098" name="Picture 2"/>
          <p:cNvPicPr>
            <a:picLocks noChangeAspect="1" noChangeArrowheads="1"/>
          </p:cNvPicPr>
          <p:nvPr/>
        </p:nvPicPr>
        <p:blipFill>
          <a:blip r:embed="rId2"/>
          <a:srcRect/>
          <a:stretch>
            <a:fillRect/>
          </a:stretch>
        </p:blipFill>
        <p:spPr bwMode="auto">
          <a:xfrm>
            <a:off x="632919" y="937223"/>
            <a:ext cx="10783219" cy="445417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9" name="Google Shape;99;p9"/>
          <p:cNvPicPr preferRelativeResize="0"/>
          <p:nvPr/>
        </p:nvPicPr>
        <p:blipFill rotWithShape="1">
          <a:blip r:embed="rId3">
            <a:alphaModFix/>
          </a:blip>
          <a:srcRect r="66226"/>
          <a:stretch/>
        </p:blipFill>
        <p:spPr>
          <a:xfrm>
            <a:off x="1045344" y="1207008"/>
            <a:ext cx="3293520" cy="3000846"/>
          </a:xfrm>
          <a:prstGeom prst="rect">
            <a:avLst/>
          </a:prstGeom>
          <a:noFill/>
          <a:ln>
            <a:noFill/>
          </a:ln>
        </p:spPr>
      </p:pic>
      <p:pic>
        <p:nvPicPr>
          <p:cNvPr id="100" name="Google Shape;100;p9"/>
          <p:cNvPicPr preferRelativeResize="0"/>
          <p:nvPr/>
        </p:nvPicPr>
        <p:blipFill rotWithShape="1">
          <a:blip r:embed="rId3">
            <a:alphaModFix/>
          </a:blip>
          <a:srcRect l="33772" r="33170"/>
          <a:stretch/>
        </p:blipFill>
        <p:spPr>
          <a:xfrm>
            <a:off x="4519130" y="1207008"/>
            <a:ext cx="3223630" cy="3000846"/>
          </a:xfrm>
          <a:prstGeom prst="rect">
            <a:avLst/>
          </a:prstGeom>
          <a:noFill/>
          <a:ln>
            <a:noFill/>
          </a:ln>
        </p:spPr>
      </p:pic>
      <p:pic>
        <p:nvPicPr>
          <p:cNvPr id="101" name="Google Shape;101;p9"/>
          <p:cNvPicPr preferRelativeResize="0"/>
          <p:nvPr/>
        </p:nvPicPr>
        <p:blipFill rotWithShape="1">
          <a:blip r:embed="rId3">
            <a:alphaModFix/>
          </a:blip>
          <a:srcRect l="66943"/>
          <a:stretch/>
        </p:blipFill>
        <p:spPr>
          <a:xfrm>
            <a:off x="7923026" y="1207008"/>
            <a:ext cx="3223630" cy="3000846"/>
          </a:xfrm>
          <a:prstGeom prst="rect">
            <a:avLst/>
          </a:prstGeom>
          <a:noFill/>
          <a:ln>
            <a:noFill/>
          </a:ln>
        </p:spPr>
      </p:pic>
      <p:sp>
        <p:nvSpPr>
          <p:cNvPr id="102" name="Google Shape;102;p9"/>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HP Simplified" panose="020B0604020204020204" pitchFamily="34" charset="0"/>
                <a:ea typeface="Lato"/>
                <a:cs typeface="Lato"/>
                <a:sym typeface="Lato"/>
              </a:rPr>
              <a:t>AMOUNT DISTRIBUTION</a:t>
            </a:r>
            <a:endParaRPr sz="1400" b="1" i="0" u="none" strike="noStrike" cap="none" dirty="0">
              <a:solidFill>
                <a:srgbClr val="000000"/>
              </a:solidFill>
              <a:latin typeface="HP Simplified" panose="020B0604020204020204" pitchFamily="34" charset="0"/>
              <a:ea typeface="Arial"/>
              <a:cs typeface="Arial"/>
              <a:sym typeface="Arial"/>
            </a:endParaRPr>
          </a:p>
        </p:txBody>
      </p:sp>
      <p:sp>
        <p:nvSpPr>
          <p:cNvPr id="103" name="Google Shape;103;p9"/>
          <p:cNvSpPr/>
          <p:nvPr/>
        </p:nvSpPr>
        <p:spPr>
          <a:xfrm>
            <a:off x="945467" y="4893764"/>
            <a:ext cx="10301066" cy="788627"/>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349200" marR="0" lvl="0" indent="-349200" algn="l" rtl="0">
              <a:lnSpc>
                <a:spcPct val="100000"/>
              </a:lnSpc>
              <a:spcBef>
                <a:spcPts val="0"/>
              </a:spcBef>
              <a:spcAft>
                <a:spcPts val="0"/>
              </a:spcAft>
              <a:buClr>
                <a:schemeClr val="tx1"/>
              </a:buClr>
              <a:buSzPts val="1600"/>
              <a:buFont typeface="Arial"/>
              <a:buChar char="•"/>
            </a:pPr>
            <a:r>
              <a:rPr lang="en-US" sz="1400" b="0" i="0" u="none" strike="noStrike" cap="none" dirty="0">
                <a:solidFill>
                  <a:srgbClr val="000000"/>
                </a:solidFill>
                <a:latin typeface="Arial"/>
                <a:ea typeface="Arial"/>
                <a:cs typeface="Arial"/>
                <a:sym typeface="Arial"/>
              </a:rPr>
              <a:t>The "Amt" distribution for fraudulent transactions differs significantly from the "Amt" distribution for all transactions.</a:t>
            </a:r>
          </a:p>
          <a:p>
            <a:pPr marL="349200" marR="0" lvl="0" indent="-349200" algn="l" rtl="0">
              <a:lnSpc>
                <a:spcPct val="100000"/>
              </a:lnSpc>
              <a:spcBef>
                <a:spcPts val="0"/>
              </a:spcBef>
              <a:spcAft>
                <a:spcPts val="0"/>
              </a:spcAft>
              <a:buClr>
                <a:schemeClr val="tx1"/>
              </a:buClr>
              <a:buSzPts val="1600"/>
              <a:buFont typeface="Arial"/>
              <a:buChar char="•"/>
            </a:pPr>
            <a:r>
              <a:rPr lang="en-US" sz="1400" b="0" i="0" u="none" strike="noStrike" cap="none" dirty="0">
                <a:solidFill>
                  <a:srgbClr val="000000"/>
                </a:solidFill>
                <a:latin typeface="Arial"/>
                <a:ea typeface="Arial"/>
                <a:cs typeface="Arial"/>
                <a:sym typeface="Arial"/>
              </a:rPr>
              <a:t>The [$1 - $50], [$200 - $400], and [$600 - $1,200] bill value ranges are where the majority of fraudulent transactions occur.  Fraudsters tend to concentrate on Transaction Bill Values in the middle of the scale rather than very high-value transactions.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HP Simplified" panose="020B0604020204020204" pitchFamily="34" charset="0"/>
                <a:ea typeface="Lato"/>
                <a:cs typeface="Lato"/>
                <a:sym typeface="Lato"/>
              </a:rPr>
              <a:t>MODEL RESULTS – RANDOM FOREST</a:t>
            </a:r>
            <a:endParaRPr sz="1400" b="1" i="0" u="none" strike="noStrike" cap="none" dirty="0">
              <a:solidFill>
                <a:srgbClr val="000000"/>
              </a:solidFill>
              <a:latin typeface="HP Simplified" panose="020B0604020204020204" pitchFamily="34" charset="0"/>
              <a:ea typeface="Arial"/>
              <a:cs typeface="Arial"/>
              <a:sym typeface="Arial"/>
            </a:endParaRPr>
          </a:p>
        </p:txBody>
      </p:sp>
      <p:sp>
        <p:nvSpPr>
          <p:cNvPr id="121" name="Google Shape;121;p11"/>
          <p:cNvSpPr/>
          <p:nvPr/>
        </p:nvSpPr>
        <p:spPr>
          <a:xfrm>
            <a:off x="534174" y="4888402"/>
            <a:ext cx="10169836" cy="624321"/>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R="0" lvl="0" algn="l" rtl="0">
              <a:lnSpc>
                <a:spcPct val="100000"/>
              </a:lnSpc>
              <a:spcBef>
                <a:spcPts val="0"/>
              </a:spcBef>
              <a:spcAft>
                <a:spcPts val="0"/>
              </a:spcAft>
              <a:buClr>
                <a:srgbClr val="EE283C"/>
              </a:buClr>
              <a:buSzPts val="1600"/>
            </a:pPr>
            <a:r>
              <a:rPr lang="en-US" sz="1600" b="0" i="0" u="none" strike="noStrike" cap="none" dirty="0">
                <a:solidFill>
                  <a:schemeClr val="dk1"/>
                </a:solidFill>
                <a:latin typeface="Lato"/>
                <a:ea typeface="Lato"/>
                <a:cs typeface="Lato"/>
                <a:sym typeface="Lato"/>
              </a:rPr>
              <a:t>In comparison to other models, the random forest model has good precision and recall values for both train and test data. Therefore, the forecast will be well-fit by this model.</a:t>
            </a:r>
            <a:endParaRPr sz="1600" b="0" i="0" u="none" strike="noStrike" cap="none" dirty="0">
              <a:solidFill>
                <a:schemeClr val="dk1"/>
              </a:solidFill>
              <a:latin typeface="Lato"/>
              <a:ea typeface="Lato"/>
              <a:cs typeface="Lato"/>
              <a:sym typeface="Lato"/>
            </a:endParaRPr>
          </a:p>
        </p:txBody>
      </p:sp>
      <p:pic>
        <p:nvPicPr>
          <p:cNvPr id="5122" name="Picture 2"/>
          <p:cNvPicPr>
            <a:picLocks noChangeAspect="1" noChangeArrowheads="1"/>
          </p:cNvPicPr>
          <p:nvPr/>
        </p:nvPicPr>
        <p:blipFill>
          <a:blip r:embed="rId3"/>
          <a:srcRect/>
          <a:stretch>
            <a:fillRect/>
          </a:stretch>
        </p:blipFill>
        <p:spPr bwMode="auto">
          <a:xfrm>
            <a:off x="1072243" y="1846552"/>
            <a:ext cx="4311818" cy="2998580"/>
          </a:xfrm>
          <a:prstGeom prst="rect">
            <a:avLst/>
          </a:prstGeom>
          <a:noFill/>
          <a:ln w="9525">
            <a:noFill/>
            <a:miter lim="800000"/>
            <a:headEnd/>
            <a:tailEnd/>
          </a:ln>
        </p:spPr>
      </p:pic>
      <p:sp>
        <p:nvSpPr>
          <p:cNvPr id="8" name="TextBox 7"/>
          <p:cNvSpPr txBox="1"/>
          <p:nvPr/>
        </p:nvSpPr>
        <p:spPr>
          <a:xfrm>
            <a:off x="1092530" y="1389413"/>
            <a:ext cx="1745673" cy="307777"/>
          </a:xfrm>
          <a:prstGeom prst="rect">
            <a:avLst/>
          </a:prstGeom>
          <a:noFill/>
        </p:spPr>
        <p:txBody>
          <a:bodyPr wrap="square" rtlCol="0">
            <a:spAutoFit/>
          </a:bodyPr>
          <a:lstStyle/>
          <a:p>
            <a:r>
              <a:rPr lang="en-US" b="1" dirty="0"/>
              <a:t>Train data Result:</a:t>
            </a:r>
          </a:p>
        </p:txBody>
      </p:sp>
      <p:pic>
        <p:nvPicPr>
          <p:cNvPr id="5123" name="Picture 3"/>
          <p:cNvPicPr>
            <a:picLocks noChangeAspect="1" noChangeArrowheads="1"/>
          </p:cNvPicPr>
          <p:nvPr/>
        </p:nvPicPr>
        <p:blipFill>
          <a:blip r:embed="rId4"/>
          <a:srcRect/>
          <a:stretch>
            <a:fillRect/>
          </a:stretch>
        </p:blipFill>
        <p:spPr bwMode="auto">
          <a:xfrm>
            <a:off x="6513369" y="1816925"/>
            <a:ext cx="4411930" cy="2838605"/>
          </a:xfrm>
          <a:prstGeom prst="rect">
            <a:avLst/>
          </a:prstGeom>
          <a:noFill/>
          <a:ln w="9525">
            <a:noFill/>
            <a:miter lim="800000"/>
            <a:headEnd/>
            <a:tailEnd/>
          </a:ln>
        </p:spPr>
      </p:pic>
      <p:sp>
        <p:nvSpPr>
          <p:cNvPr id="10" name="TextBox 9"/>
          <p:cNvSpPr txBox="1"/>
          <p:nvPr/>
        </p:nvSpPr>
        <p:spPr>
          <a:xfrm>
            <a:off x="6553200" y="1387434"/>
            <a:ext cx="1759527" cy="307777"/>
          </a:xfrm>
          <a:prstGeom prst="rect">
            <a:avLst/>
          </a:prstGeom>
          <a:noFill/>
        </p:spPr>
        <p:txBody>
          <a:bodyPr wrap="square" rtlCol="0">
            <a:spAutoFit/>
          </a:bodyPr>
          <a:lstStyle/>
          <a:p>
            <a:r>
              <a:rPr lang="en-US" b="1" dirty="0"/>
              <a:t>Test data Result:</a:t>
            </a:r>
          </a:p>
        </p:txBody>
      </p:sp>
      <p:sp>
        <p:nvSpPr>
          <p:cNvPr id="11" name="TextBox 10"/>
          <p:cNvSpPr txBox="1"/>
          <p:nvPr/>
        </p:nvSpPr>
        <p:spPr>
          <a:xfrm>
            <a:off x="829056" y="5824988"/>
            <a:ext cx="8795784" cy="584775"/>
          </a:xfrm>
          <a:prstGeom prst="rect">
            <a:avLst/>
          </a:prstGeom>
          <a:noFill/>
        </p:spPr>
        <p:txBody>
          <a:bodyPr wrap="square" rtlCol="0">
            <a:spAutoFit/>
          </a:bodyPr>
          <a:lstStyle/>
          <a:p>
            <a:r>
              <a:rPr lang="en-US" sz="1600" dirty="0">
                <a:latin typeface="Lato"/>
                <a:ea typeface="Lato"/>
                <a:cs typeface="Lato"/>
                <a:sym typeface="Lato"/>
              </a:rPr>
              <a:t>Note: Precision and recall need to be only evaluated on the minor class that is Fraud (1) in our case.</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3"/>
          <p:cNvSpPr txBox="1"/>
          <p:nvPr/>
        </p:nvSpPr>
        <p:spPr>
          <a:xfrm>
            <a:off x="91637" y="538009"/>
            <a:ext cx="3005525"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HP Simplified" panose="020B0604020204020204" pitchFamily="34" charset="0"/>
                <a:ea typeface="Lato"/>
                <a:cs typeface="Lato"/>
                <a:sym typeface="Lato"/>
              </a:rPr>
              <a:t>RECOMMENDATION:</a:t>
            </a:r>
            <a:endParaRPr sz="1800" b="1" i="0" u="sng" strike="noStrike" cap="none" dirty="0">
              <a:solidFill>
                <a:schemeClr val="dk1"/>
              </a:solidFill>
              <a:latin typeface="HP Simplified" panose="020B0604020204020204" pitchFamily="34" charset="0"/>
              <a:ea typeface="Lato"/>
              <a:cs typeface="Lato"/>
              <a:sym typeface="Lato"/>
            </a:endParaRPr>
          </a:p>
        </p:txBody>
      </p:sp>
      <p:sp>
        <p:nvSpPr>
          <p:cNvPr id="2" name="TextBox 1">
            <a:extLst>
              <a:ext uri="{FF2B5EF4-FFF2-40B4-BE49-F238E27FC236}">
                <a16:creationId xmlns:a16="http://schemas.microsoft.com/office/drawing/2014/main" id="{AF678421-D7D2-95C3-9F9B-FC7E830E28BD}"/>
              </a:ext>
            </a:extLst>
          </p:cNvPr>
          <p:cNvSpPr txBox="1"/>
          <p:nvPr/>
        </p:nvSpPr>
        <p:spPr>
          <a:xfrm>
            <a:off x="294968" y="1061884"/>
            <a:ext cx="11710219" cy="5632311"/>
          </a:xfrm>
          <a:prstGeom prst="rect">
            <a:avLst/>
          </a:prstGeom>
          <a:noFill/>
        </p:spPr>
        <p:txBody>
          <a:bodyPr wrap="square" rtlCol="0">
            <a:spAutoFit/>
          </a:bodyPr>
          <a:lstStyle/>
          <a:p>
            <a:r>
              <a:rPr lang="en-US" b="1" i="0" dirty="0">
                <a:effectLst/>
                <a:latin typeface="HP Simplified" panose="020B0604020204020204" pitchFamily="34" charset="0"/>
              </a:rPr>
              <a:t>Employ Anomaly Detection Techniques:</a:t>
            </a:r>
            <a:r>
              <a:rPr lang="en-US" b="0" i="0" dirty="0">
                <a:effectLst/>
                <a:latin typeface="HP Simplified" panose="020B0604020204020204" pitchFamily="34" charset="0"/>
              </a:rPr>
              <a:t> Implement unsupervised anomaly detection methods to identify transactions that deviate significantly from normal behavior, even if specific fraud patterns are not known.</a:t>
            </a:r>
          </a:p>
          <a:p>
            <a:endParaRPr lang="en-US" dirty="0">
              <a:latin typeface="HP Simplified" panose="020B0604020204020204" pitchFamily="34" charset="0"/>
            </a:endParaRPr>
          </a:p>
          <a:p>
            <a:r>
              <a:rPr lang="en-US" b="1" i="0" dirty="0">
                <a:effectLst/>
                <a:latin typeface="HP Simplified" panose="020B0604020204020204" pitchFamily="34" charset="0"/>
              </a:rPr>
              <a:t>Utilize Real-time Monitoring:</a:t>
            </a:r>
            <a:r>
              <a:rPr lang="en-US" b="0" i="0" dirty="0">
                <a:effectLst/>
                <a:latin typeface="HP Simplified" panose="020B0604020204020204" pitchFamily="34" charset="0"/>
              </a:rPr>
              <a:t> Implement real-time monitoring systems that can analyze transactions as they occur, allowing for immediate detection and prevention of fraudulent activities.</a:t>
            </a:r>
          </a:p>
          <a:p>
            <a:endParaRPr lang="en-US" dirty="0">
              <a:latin typeface="HP Simplified" panose="020B0604020204020204" pitchFamily="34" charset="0"/>
            </a:endParaRPr>
          </a:p>
          <a:p>
            <a:r>
              <a:rPr lang="en-US" b="1" i="0" dirty="0">
                <a:effectLst/>
                <a:latin typeface="HP Simplified" panose="020B0604020204020204" pitchFamily="34" charset="0"/>
              </a:rPr>
              <a:t>Implement Multi-factor Authentication (MFA):</a:t>
            </a:r>
            <a:r>
              <a:rPr lang="en-US" b="0" i="0" dirty="0">
                <a:effectLst/>
                <a:latin typeface="HP Simplified" panose="020B0604020204020204" pitchFamily="34" charset="0"/>
              </a:rPr>
              <a:t> Require multiple forms of verification (e.g., password, fingerprint, one-time code) for transactions to enhance security and prevent unauthorized access.</a:t>
            </a:r>
          </a:p>
          <a:p>
            <a:endParaRPr lang="en-US" dirty="0">
              <a:latin typeface="HP Simplified" panose="020B0604020204020204" pitchFamily="34" charset="0"/>
            </a:endParaRPr>
          </a:p>
          <a:p>
            <a:r>
              <a:rPr lang="en-US" b="1" i="0" dirty="0">
                <a:effectLst/>
                <a:latin typeface="HP Simplified" panose="020B0604020204020204" pitchFamily="34" charset="0"/>
              </a:rPr>
              <a:t>Enhance Data Encryption:</a:t>
            </a:r>
            <a:r>
              <a:rPr lang="en-US" b="0" i="0" dirty="0">
                <a:effectLst/>
                <a:latin typeface="HP Simplified" panose="020B0604020204020204" pitchFamily="34" charset="0"/>
              </a:rPr>
              <a:t> Encrypt sensitive customer data during transmission and storage to prevent data breaches and unauthorized access.</a:t>
            </a:r>
          </a:p>
          <a:p>
            <a:endParaRPr lang="en-US" dirty="0">
              <a:latin typeface="HP Simplified" panose="020B0604020204020204" pitchFamily="34" charset="0"/>
            </a:endParaRPr>
          </a:p>
          <a:p>
            <a:r>
              <a:rPr lang="en-US" b="1" i="0" dirty="0">
                <a:effectLst/>
                <a:latin typeface="HP Simplified" panose="020B0604020204020204" pitchFamily="34" charset="0"/>
              </a:rPr>
              <a:t>Implement User and Entity Behavior Analytics (UEBA):</a:t>
            </a:r>
            <a:r>
              <a:rPr lang="en-US" b="0" i="0" dirty="0">
                <a:effectLst/>
                <a:latin typeface="HP Simplified" panose="020B0604020204020204" pitchFamily="34" charset="0"/>
              </a:rPr>
              <a:t> Utilize UEBA to detect unusual behaviors not only from users but also from entities (e.g., merchants, third-party providers) interacting with the financial system.</a:t>
            </a:r>
          </a:p>
          <a:p>
            <a:endParaRPr lang="en-US" dirty="0">
              <a:latin typeface="HP Simplified" panose="020B0604020204020204" pitchFamily="34" charset="0"/>
            </a:endParaRPr>
          </a:p>
          <a:p>
            <a:r>
              <a:rPr lang="en-US" b="1" i="0" dirty="0">
                <a:effectLst/>
                <a:latin typeface="HP Simplified" panose="020B0604020204020204" pitchFamily="34" charset="0"/>
              </a:rPr>
              <a:t>Establish Transaction Velocity Limits:</a:t>
            </a:r>
            <a:r>
              <a:rPr lang="en-US" b="0" i="0" dirty="0">
                <a:effectLst/>
                <a:latin typeface="HP Simplified" panose="020B0604020204020204" pitchFamily="34" charset="0"/>
              </a:rPr>
              <a:t> Set limits on the number and frequency of transactions to prevent excessive transaction activity that may indicate fraud.</a:t>
            </a:r>
          </a:p>
          <a:p>
            <a:endParaRPr lang="en-US" dirty="0">
              <a:latin typeface="HP Simplified" panose="020B0604020204020204" pitchFamily="34" charset="0"/>
            </a:endParaRPr>
          </a:p>
          <a:p>
            <a:r>
              <a:rPr lang="en-US" dirty="0">
                <a:latin typeface="HP Simplified" panose="020B0604020204020204" pitchFamily="34" charset="0"/>
              </a:rPr>
              <a:t>A second layer of verification and the fraudulent transactions that the model missed result in monthly expenses of $11193, which is just 5% of the costs that were experienced before the model was put in place.</a:t>
            </a:r>
            <a:endParaRPr lang="en-IN" dirty="0">
              <a:latin typeface="HP Simplified" panose="020B06040202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0" y="793648"/>
            <a:ext cx="3087329"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i="0" u="sng" strike="noStrike" cap="none" dirty="0">
                <a:solidFill>
                  <a:schemeClr val="dk1"/>
                </a:solidFill>
                <a:latin typeface="HP Simplified" panose="020B0604020204020204" pitchFamily="34" charset="0"/>
                <a:ea typeface="Lato"/>
                <a:cs typeface="Lato"/>
                <a:sym typeface="Lato"/>
              </a:rPr>
              <a:t>DATA SOURCES:</a:t>
            </a:r>
            <a:endParaRPr sz="2800" b="1" i="0" u="sng" strike="noStrike" cap="none" dirty="0">
              <a:solidFill>
                <a:schemeClr val="dk1"/>
              </a:solidFill>
              <a:latin typeface="HP Simplified" panose="020B0604020204020204" pitchFamily="34" charset="0"/>
              <a:ea typeface="Lato"/>
              <a:cs typeface="Lato"/>
              <a:sym typeface="Lato"/>
            </a:endParaRPr>
          </a:p>
        </p:txBody>
      </p:sp>
      <p:sp>
        <p:nvSpPr>
          <p:cNvPr id="2" name="TextBox 1">
            <a:extLst>
              <a:ext uri="{FF2B5EF4-FFF2-40B4-BE49-F238E27FC236}">
                <a16:creationId xmlns:a16="http://schemas.microsoft.com/office/drawing/2014/main" id="{C2D04D7B-98AE-86EE-6845-F20D66B758B7}"/>
              </a:ext>
            </a:extLst>
          </p:cNvPr>
          <p:cNvSpPr txBox="1"/>
          <p:nvPr/>
        </p:nvSpPr>
        <p:spPr>
          <a:xfrm>
            <a:off x="324465" y="1317523"/>
            <a:ext cx="1163156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have a set of simulated credit card transaction data from 1 January 2019 to 31 December 2020 that includes both legitimate and fraudulent purchases. Origin: Kaggle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includes transactions made with a pool of 800 businesses using the credit cards of 1,000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transactional data typically includes information about the buyer, seller, location characteristics, transaction date, time, amount, and whether or not it involves fraud.</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7" name="Google Shape;147;p15"/>
          <p:cNvSpPr/>
          <p:nvPr/>
        </p:nvSpPr>
        <p:spPr>
          <a:xfrm>
            <a:off x="10659976"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151" name="Google Shape;151;p15"/>
          <p:cNvSpPr/>
          <p:nvPr/>
        </p:nvSpPr>
        <p:spPr>
          <a:xfrm>
            <a:off x="8366050"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155" name="Google Shape;155;p15"/>
          <p:cNvSpPr/>
          <p:nvPr/>
        </p:nvSpPr>
        <p:spPr>
          <a:xfrm>
            <a:off x="6072124"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159" name="Google Shape;159;p15"/>
          <p:cNvSpPr/>
          <p:nvPr/>
        </p:nvSpPr>
        <p:spPr>
          <a:xfrm>
            <a:off x="3817774"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164" name="Google Shape;164;p15"/>
          <p:cNvSpPr/>
          <p:nvPr/>
        </p:nvSpPr>
        <p:spPr>
          <a:xfrm>
            <a:off x="1484272"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181" name="Google Shape;181;p15"/>
          <p:cNvSpPr txBox="1"/>
          <p:nvPr/>
        </p:nvSpPr>
        <p:spPr>
          <a:xfrm>
            <a:off x="110785" y="575580"/>
            <a:ext cx="5368414" cy="521208"/>
          </a:xfrm>
          <a:prstGeom prst="rect">
            <a:avLst/>
          </a:prstGeom>
          <a:noFill/>
          <a:ln>
            <a:noFill/>
          </a:ln>
        </p:spPr>
        <p:txBody>
          <a:bodyPr spcFirstLastPara="1" wrap="square" lIns="84200" tIns="42100" rIns="84200" bIns="42100" anchor="ctr" anchorCtr="0">
            <a:normAutofit/>
          </a:bodyPr>
          <a:lstStyle/>
          <a:p>
            <a:pPr marL="0" marR="0" lvl="0" indent="0" algn="ctr" rtl="0">
              <a:lnSpc>
                <a:spcPct val="100000"/>
              </a:lnSpc>
              <a:spcBef>
                <a:spcPts val="0"/>
              </a:spcBef>
              <a:spcAft>
                <a:spcPts val="0"/>
              </a:spcAft>
              <a:buClr>
                <a:schemeClr val="dk1"/>
              </a:buClr>
              <a:buSzPts val="3000"/>
              <a:buFont typeface="Arial"/>
              <a:buNone/>
            </a:pPr>
            <a:r>
              <a:rPr lang="en-US" sz="2400" b="1" i="0" u="sng" strike="noStrike" cap="none" dirty="0">
                <a:solidFill>
                  <a:srgbClr val="000000"/>
                </a:solidFill>
                <a:latin typeface="HP Simplified" panose="020B0604020204020204" pitchFamily="34" charset="0"/>
                <a:ea typeface="Lato"/>
                <a:cs typeface="Lato"/>
                <a:sym typeface="Lato"/>
              </a:rPr>
              <a:t> PROBLEM SOLVING METHODOLOGY:</a:t>
            </a:r>
            <a:endParaRPr sz="1400" b="1" i="0" u="sng" strike="noStrike" cap="none" dirty="0">
              <a:solidFill>
                <a:srgbClr val="000000"/>
              </a:solidFill>
              <a:latin typeface="HP Simplified" panose="020B0604020204020204" pitchFamily="34" charset="0"/>
              <a:ea typeface="Arial"/>
              <a:cs typeface="Arial"/>
              <a:sym typeface="Arial"/>
            </a:endParaRPr>
          </a:p>
        </p:txBody>
      </p:sp>
      <p:sp>
        <p:nvSpPr>
          <p:cNvPr id="5" name="TextBox 4">
            <a:extLst>
              <a:ext uri="{FF2B5EF4-FFF2-40B4-BE49-F238E27FC236}">
                <a16:creationId xmlns:a16="http://schemas.microsoft.com/office/drawing/2014/main" id="{C3DF9BD5-7DBD-5EFC-4C5F-3A9295ACAC2A}"/>
              </a:ext>
            </a:extLst>
          </p:cNvPr>
          <p:cNvSpPr txBox="1"/>
          <p:nvPr/>
        </p:nvSpPr>
        <p:spPr>
          <a:xfrm>
            <a:off x="405753" y="1096788"/>
            <a:ext cx="11196312" cy="3970318"/>
          </a:xfrm>
          <a:prstGeom prst="rect">
            <a:avLst/>
          </a:prstGeom>
          <a:noFill/>
        </p:spPr>
        <p:txBody>
          <a:bodyPr wrap="square" rtlCol="0">
            <a:spAutoFit/>
          </a:bodyPr>
          <a:lstStyle/>
          <a:p>
            <a:r>
              <a:rPr lang="en-US" dirty="0"/>
              <a:t>Approaches to Solving Issues</a:t>
            </a:r>
          </a:p>
          <a:p>
            <a:r>
              <a:rPr lang="en-US" dirty="0"/>
              <a:t>The CRISP DM Framework has been used to guide the design of this project's methodology. The framework's numerous stages are shown below in a chronological flow:</a:t>
            </a:r>
          </a:p>
          <a:p>
            <a:endParaRPr lang="en-US" dirty="0"/>
          </a:p>
          <a:p>
            <a:endParaRPr lang="en-US" dirty="0"/>
          </a:p>
          <a:p>
            <a:pPr marL="285750" indent="-285750">
              <a:buFont typeface="Wingdings" panose="05000000000000000000" pitchFamily="2" charset="2"/>
              <a:buChar char="v"/>
            </a:pPr>
            <a:r>
              <a:rPr lang="en-US" b="1" dirty="0"/>
              <a:t>Understanding the Business Data</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Data preparation and Feature Engineering</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Exploratory Data Analytics &amp; Visualization</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Preparing Predictive Models &amp; determining important KIP’s</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Model Evaluation and Model Selection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p:nvPr/>
        </p:nvSpPr>
        <p:spPr>
          <a:xfrm>
            <a:off x="2756406" y="204321"/>
            <a:ext cx="66791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HP Simplified" panose="020B0604020204020204" pitchFamily="34" charset="0"/>
                <a:ea typeface="Lato"/>
                <a:cs typeface="Lato"/>
                <a:sym typeface="Lato"/>
              </a:rPr>
              <a:t>DEPENDENT VARIABLE :</a:t>
            </a:r>
            <a:endParaRPr sz="1800" b="1" i="0" u="sng" strike="noStrike" cap="none" dirty="0">
              <a:solidFill>
                <a:schemeClr val="dk1"/>
              </a:solidFill>
              <a:latin typeface="HP Simplified" panose="020B0604020204020204" pitchFamily="34" charset="0"/>
              <a:ea typeface="Lato"/>
              <a:cs typeface="Lato"/>
              <a:sym typeface="Lato"/>
            </a:endParaRPr>
          </a:p>
        </p:txBody>
      </p:sp>
      <p:sp>
        <p:nvSpPr>
          <p:cNvPr id="4" name="TextBox 3">
            <a:extLst>
              <a:ext uri="{FF2B5EF4-FFF2-40B4-BE49-F238E27FC236}">
                <a16:creationId xmlns:a16="http://schemas.microsoft.com/office/drawing/2014/main" id="{AA3C07A0-57F9-92C4-F568-E4A938E3D4C6}"/>
              </a:ext>
            </a:extLst>
          </p:cNvPr>
          <p:cNvSpPr txBox="1"/>
          <p:nvPr/>
        </p:nvSpPr>
        <p:spPr>
          <a:xfrm>
            <a:off x="383458" y="1061884"/>
            <a:ext cx="1147424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prediction variable on which we base the classification method is referred to as a dependent variable.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dependent variable in this instance is '</a:t>
            </a:r>
            <a:r>
              <a:rPr lang="en-US" sz="2400" dirty="0" err="1"/>
              <a:t>is_fraud</a:t>
            </a:r>
            <a:r>
              <a:rPr lang="en-US" sz="2400" dirty="0"/>
              <a:t>', which has values [0,1] and indicates if a transaction is fraudulent or not.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majority of transactions are legitimate ones. There is a class imbalance issue because there are only 0.52% fraudulent transactions out of 1.8 million total transactions.</a:t>
            </a:r>
            <a:endParaRPr lang="en-IN" sz="2400" dirty="0"/>
          </a:p>
        </p:txBody>
      </p:sp>
      <p:graphicFrame>
        <p:nvGraphicFramePr>
          <p:cNvPr id="5" name="Table 5">
            <a:extLst>
              <a:ext uri="{FF2B5EF4-FFF2-40B4-BE49-F238E27FC236}">
                <a16:creationId xmlns:a16="http://schemas.microsoft.com/office/drawing/2014/main" id="{35332FCB-20B5-30BB-4CE3-2D35F3890A24}"/>
              </a:ext>
            </a:extLst>
          </p:cNvPr>
          <p:cNvGraphicFramePr>
            <a:graphicFrameLocks noGrp="1"/>
          </p:cNvGraphicFramePr>
          <p:nvPr>
            <p:extLst>
              <p:ext uri="{D42A27DB-BD31-4B8C-83A1-F6EECF244321}">
                <p14:modId xmlns:p14="http://schemas.microsoft.com/office/powerpoint/2010/main" val="38113196"/>
              </p:ext>
            </p:extLst>
          </p:nvPr>
        </p:nvGraphicFramePr>
        <p:xfrm>
          <a:off x="2032000" y="5124518"/>
          <a:ext cx="8127999" cy="1112520"/>
        </p:xfrm>
        <a:graphic>
          <a:graphicData uri="http://schemas.openxmlformats.org/drawingml/2006/table">
            <a:tbl>
              <a:tblPr firstRow="1" bandRow="1">
                <a:tableStyleId>{69012ECD-51FC-41F1-AA8D-1B2483CD663E}</a:tableStyleId>
              </a:tblPr>
              <a:tblGrid>
                <a:gridCol w="2709333">
                  <a:extLst>
                    <a:ext uri="{9D8B030D-6E8A-4147-A177-3AD203B41FA5}">
                      <a16:colId xmlns:a16="http://schemas.microsoft.com/office/drawing/2014/main" val="554163468"/>
                    </a:ext>
                  </a:extLst>
                </a:gridCol>
                <a:gridCol w="2709333">
                  <a:extLst>
                    <a:ext uri="{9D8B030D-6E8A-4147-A177-3AD203B41FA5}">
                      <a16:colId xmlns:a16="http://schemas.microsoft.com/office/drawing/2014/main" val="605181322"/>
                    </a:ext>
                  </a:extLst>
                </a:gridCol>
                <a:gridCol w="2709333">
                  <a:extLst>
                    <a:ext uri="{9D8B030D-6E8A-4147-A177-3AD203B41FA5}">
                      <a16:colId xmlns:a16="http://schemas.microsoft.com/office/drawing/2014/main" val="2535976617"/>
                    </a:ext>
                  </a:extLst>
                </a:gridCol>
              </a:tblGrid>
              <a:tr h="370840">
                <a:tc>
                  <a:txBody>
                    <a:bodyPr/>
                    <a:lstStyle/>
                    <a:p>
                      <a:r>
                        <a:rPr lang="en-IN" dirty="0"/>
                        <a:t>Is Fraud</a:t>
                      </a:r>
                    </a:p>
                  </a:txBody>
                  <a:tcPr/>
                </a:tc>
                <a:tc>
                  <a:txBody>
                    <a:bodyPr/>
                    <a:lstStyle/>
                    <a:p>
                      <a:r>
                        <a:rPr lang="en-IN" dirty="0"/>
                        <a:t>Number of Transaction</a:t>
                      </a:r>
                    </a:p>
                  </a:txBody>
                  <a:tcPr/>
                </a:tc>
                <a:tc>
                  <a:txBody>
                    <a:bodyPr/>
                    <a:lstStyle/>
                    <a:p>
                      <a:r>
                        <a:rPr lang="en-IN" dirty="0"/>
                        <a:t>% of Transaction</a:t>
                      </a:r>
                    </a:p>
                  </a:txBody>
                  <a:tcPr/>
                </a:tc>
                <a:extLst>
                  <a:ext uri="{0D108BD9-81ED-4DB2-BD59-A6C34878D82A}">
                    <a16:rowId xmlns:a16="http://schemas.microsoft.com/office/drawing/2014/main" val="1306378329"/>
                  </a:ext>
                </a:extLst>
              </a:tr>
              <a:tr h="370840">
                <a:tc>
                  <a:txBody>
                    <a:bodyPr/>
                    <a:lstStyle/>
                    <a:p>
                      <a:r>
                        <a:rPr lang="en-IN" dirty="0"/>
                        <a:t>0</a:t>
                      </a:r>
                    </a:p>
                  </a:txBody>
                  <a:tcPr/>
                </a:tc>
                <a:tc>
                  <a:txBody>
                    <a:bodyPr/>
                    <a:lstStyle/>
                    <a:p>
                      <a:r>
                        <a:rPr lang="en-IN" dirty="0"/>
                        <a:t>18,42,743</a:t>
                      </a:r>
                    </a:p>
                  </a:txBody>
                  <a:tcPr/>
                </a:tc>
                <a:tc>
                  <a:txBody>
                    <a:bodyPr/>
                    <a:lstStyle/>
                    <a:p>
                      <a:r>
                        <a:rPr lang="en-IN" dirty="0"/>
                        <a:t>99.48</a:t>
                      </a:r>
                    </a:p>
                  </a:txBody>
                  <a:tcPr/>
                </a:tc>
                <a:extLst>
                  <a:ext uri="{0D108BD9-81ED-4DB2-BD59-A6C34878D82A}">
                    <a16:rowId xmlns:a16="http://schemas.microsoft.com/office/drawing/2014/main" val="2843105289"/>
                  </a:ext>
                </a:extLst>
              </a:tr>
              <a:tr h="370840">
                <a:tc>
                  <a:txBody>
                    <a:bodyPr/>
                    <a:lstStyle/>
                    <a:p>
                      <a:r>
                        <a:rPr lang="en-IN" dirty="0"/>
                        <a:t>1</a:t>
                      </a:r>
                    </a:p>
                  </a:txBody>
                  <a:tcPr/>
                </a:tc>
                <a:tc>
                  <a:txBody>
                    <a:bodyPr/>
                    <a:lstStyle/>
                    <a:p>
                      <a:r>
                        <a:rPr lang="en-IN" dirty="0"/>
                        <a:t>9,651</a:t>
                      </a:r>
                    </a:p>
                  </a:txBody>
                  <a:tcPr/>
                </a:tc>
                <a:tc>
                  <a:txBody>
                    <a:bodyPr/>
                    <a:lstStyle/>
                    <a:p>
                      <a:r>
                        <a:rPr lang="en-IN" dirty="0"/>
                        <a:t>0.52</a:t>
                      </a:r>
                    </a:p>
                  </a:txBody>
                  <a:tcPr/>
                </a:tc>
                <a:extLst>
                  <a:ext uri="{0D108BD9-81ED-4DB2-BD59-A6C34878D82A}">
                    <a16:rowId xmlns:a16="http://schemas.microsoft.com/office/drawing/2014/main" val="216869176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p:nvPr/>
        </p:nvSpPr>
        <p:spPr>
          <a:xfrm>
            <a:off x="88489" y="1108888"/>
            <a:ext cx="8836053"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HP Simplified" panose="020B0604020204020204" pitchFamily="34" charset="0"/>
                <a:ea typeface="Lato"/>
                <a:cs typeface="Lato"/>
                <a:sym typeface="Lato"/>
              </a:rPr>
              <a:t>DERIVE TIME RELATED AND DISTANCE RELATED VARIABLES:</a:t>
            </a:r>
            <a:endParaRPr sz="1800" b="1" i="0" u="sng" strike="noStrike" cap="none" dirty="0">
              <a:solidFill>
                <a:schemeClr val="dk1"/>
              </a:solidFill>
              <a:latin typeface="HP Simplified" panose="020B0604020204020204" pitchFamily="34" charset="0"/>
              <a:ea typeface="Lato"/>
              <a:cs typeface="Lato"/>
              <a:sym typeface="Lato"/>
            </a:endParaRPr>
          </a:p>
        </p:txBody>
      </p:sp>
      <p:sp>
        <p:nvSpPr>
          <p:cNvPr id="2" name="TextBox 1">
            <a:extLst>
              <a:ext uri="{FF2B5EF4-FFF2-40B4-BE49-F238E27FC236}">
                <a16:creationId xmlns:a16="http://schemas.microsoft.com/office/drawing/2014/main" id="{DEFB44A5-94FF-FC7A-10A9-5BF1B0646ED7}"/>
              </a:ext>
            </a:extLst>
          </p:cNvPr>
          <p:cNvSpPr txBox="1"/>
          <p:nvPr/>
        </p:nvSpPr>
        <p:spPr>
          <a:xfrm>
            <a:off x="570271" y="1740310"/>
            <a:ext cx="10533888" cy="2862322"/>
          </a:xfrm>
          <a:prstGeom prst="rect">
            <a:avLst/>
          </a:prstGeom>
          <a:noFill/>
        </p:spPr>
        <p:txBody>
          <a:bodyPr wrap="square" rtlCol="0">
            <a:spAutoFit/>
          </a:bodyPr>
          <a:lstStyle/>
          <a:p>
            <a:r>
              <a:rPr lang="en-US" dirty="0"/>
              <a:t>'Transaction date time' is a variable in all transactional data. Numerous variables that can be used as features in 0the model and in data analysis can be derived from this.</a:t>
            </a:r>
          </a:p>
          <a:p>
            <a:endParaRPr lang="en-US" dirty="0"/>
          </a:p>
          <a:p>
            <a:r>
              <a:rPr lang="en-US" dirty="0"/>
              <a:t>The following variables were obtained from our existing data model:</a:t>
            </a:r>
          </a:p>
          <a:p>
            <a:pPr marL="285750" indent="-285750">
              <a:buFont typeface="Arial" panose="020B0604020202020204" pitchFamily="34" charset="0"/>
              <a:buChar char="•"/>
            </a:pPr>
            <a:r>
              <a:rPr lang="en-US" dirty="0"/>
              <a:t>Date</a:t>
            </a:r>
          </a:p>
          <a:p>
            <a:pPr marL="285750" indent="-285750">
              <a:buFont typeface="Arial" panose="020B0604020202020204" pitchFamily="34" charset="0"/>
              <a:buChar char="•"/>
            </a:pPr>
            <a:r>
              <a:rPr lang="en-US" dirty="0"/>
              <a:t>Year Month</a:t>
            </a:r>
          </a:p>
          <a:p>
            <a:pPr marL="285750" indent="-285750">
              <a:buFont typeface="Arial" panose="020B0604020202020204" pitchFamily="34" charset="0"/>
              <a:buChar char="•"/>
            </a:pPr>
            <a:r>
              <a:rPr lang="en-US" dirty="0"/>
              <a:t>Day of Week</a:t>
            </a:r>
          </a:p>
          <a:p>
            <a:pPr marL="285750" indent="-285750">
              <a:buFont typeface="Arial" panose="020B0604020202020204" pitchFamily="34" charset="0"/>
              <a:buChar char="•"/>
            </a:pPr>
            <a:r>
              <a:rPr lang="en-US" dirty="0"/>
              <a:t>Hour of the Day</a:t>
            </a:r>
          </a:p>
          <a:p>
            <a:endParaRPr lang="en-US" dirty="0"/>
          </a:p>
          <a:p>
            <a:r>
              <a:rPr lang="en-US" dirty="0"/>
              <a:t>Using the consumer and retailer location characteristics, the "haversine distance" is calculated.</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p:nvPr/>
        </p:nvSpPr>
        <p:spPr>
          <a:xfrm>
            <a:off x="373626" y="960796"/>
            <a:ext cx="3565963"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HP Simplified" panose="020B0604020204020204" pitchFamily="34" charset="0"/>
                <a:ea typeface="Lato"/>
                <a:cs typeface="Lato"/>
                <a:sym typeface="Lato"/>
              </a:rPr>
              <a:t>HISTORICAL VARIABLES:</a:t>
            </a:r>
            <a:endParaRPr sz="1800" b="1" i="0" u="sng" strike="noStrike" cap="none" dirty="0">
              <a:solidFill>
                <a:schemeClr val="dk1"/>
              </a:solidFill>
              <a:latin typeface="HP Simplified" panose="020B0604020204020204" pitchFamily="34" charset="0"/>
              <a:ea typeface="Lato"/>
              <a:cs typeface="Lato"/>
              <a:sym typeface="Lato"/>
            </a:endParaRPr>
          </a:p>
        </p:txBody>
      </p:sp>
      <p:sp>
        <p:nvSpPr>
          <p:cNvPr id="2" name="TextBox 1">
            <a:extLst>
              <a:ext uri="{FF2B5EF4-FFF2-40B4-BE49-F238E27FC236}">
                <a16:creationId xmlns:a16="http://schemas.microsoft.com/office/drawing/2014/main" id="{B0A5DD92-F5FA-5B7F-CEB7-5842ECE87E47}"/>
              </a:ext>
            </a:extLst>
          </p:cNvPr>
          <p:cNvSpPr txBox="1"/>
          <p:nvPr/>
        </p:nvSpPr>
        <p:spPr>
          <a:xfrm>
            <a:off x="481781" y="1484671"/>
            <a:ext cx="11336593" cy="3693319"/>
          </a:xfrm>
          <a:prstGeom prst="rect">
            <a:avLst/>
          </a:prstGeom>
          <a:noFill/>
        </p:spPr>
        <p:txBody>
          <a:bodyPr wrap="square" rtlCol="0">
            <a:spAutoFit/>
          </a:bodyPr>
          <a:lstStyle/>
          <a:p>
            <a:r>
              <a:rPr lang="en-US" dirty="0"/>
              <a:t>The Customer ID is used as the pivot key for the historical variables that were calculated.</a:t>
            </a:r>
          </a:p>
          <a:p>
            <a:endParaRPr lang="en-US" dirty="0"/>
          </a:p>
          <a:p>
            <a:r>
              <a:rPr lang="en-US" dirty="0"/>
              <a:t>The following are descriptions of the variables:</a:t>
            </a:r>
          </a:p>
          <a:p>
            <a:endParaRPr lang="en-US" dirty="0"/>
          </a:p>
          <a:p>
            <a:pPr marL="285750" indent="-285750">
              <a:buFont typeface="Arial" panose="020B0604020202020204" pitchFamily="34" charset="0"/>
              <a:buChar char="•"/>
            </a:pPr>
            <a:r>
              <a:rPr lang="en-US" dirty="0"/>
              <a:t>Transactions made by the customer in the previous 60 days, excluding the day of the transactions.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Average order value for customers over the previous 60 days, excluding the day of the transactions.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Transactions made by the customer in the last 24 hours prior to the current transactions.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amount of fraudulent transactions made by customers in the last 24 hours, excluding those made in the previous 2 hours because, in real time, it often takes 2 hours for clients to discover fraudulent transactions, file a complaint with the bank, and for the data to be registered into the data store or table.</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p:nvPr/>
        </p:nvSpPr>
        <p:spPr>
          <a:xfrm>
            <a:off x="324464" y="1413080"/>
            <a:ext cx="2592569"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HP Simplified" panose="020B0604020204020204" pitchFamily="34" charset="0"/>
                <a:ea typeface="Lato"/>
                <a:cs typeface="Lato"/>
                <a:sym typeface="Lato"/>
              </a:rPr>
              <a:t>CORRELATION:</a:t>
            </a:r>
            <a:endParaRPr sz="1800" b="1" i="0" u="sng" strike="noStrike" cap="none" dirty="0">
              <a:solidFill>
                <a:schemeClr val="dk1"/>
              </a:solidFill>
              <a:latin typeface="HP Simplified" panose="020B0604020204020204" pitchFamily="34" charset="0"/>
              <a:ea typeface="Lato"/>
              <a:cs typeface="Lato"/>
              <a:sym typeface="Lato"/>
            </a:endParaRPr>
          </a:p>
        </p:txBody>
      </p:sp>
      <p:sp>
        <p:nvSpPr>
          <p:cNvPr id="6" name="TextBox 5">
            <a:extLst>
              <a:ext uri="{FF2B5EF4-FFF2-40B4-BE49-F238E27FC236}">
                <a16:creationId xmlns:a16="http://schemas.microsoft.com/office/drawing/2014/main" id="{0F86E57A-1CC8-D7E5-F865-D567E0ADD00A}"/>
              </a:ext>
            </a:extLst>
          </p:cNvPr>
          <p:cNvSpPr txBox="1"/>
          <p:nvPr/>
        </p:nvSpPr>
        <p:spPr>
          <a:xfrm>
            <a:off x="540774" y="1936955"/>
            <a:ext cx="10533888"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t>To understand how the dependent variable is impacted by the independent variables, it is crucial to understand the correlation between the dependent and independent variables.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dependent variable "Is Fraud" and the independent variable "Historical Fraud Transactions in the last 24 Hours" are 77% associated, indicating that credit card thieves who steal information make numerous transactions quickly.</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p:nvPr/>
        </p:nvSpPr>
        <p:spPr>
          <a:xfrm>
            <a:off x="-1278195" y="1022555"/>
            <a:ext cx="4866969" cy="1524000"/>
          </a:xfrm>
          <a:prstGeom prst="rect">
            <a:avLst/>
          </a:prstGeom>
          <a:no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u="sng" dirty="0">
                <a:solidFill>
                  <a:srgbClr val="000000"/>
                </a:solidFill>
                <a:latin typeface="HP Simplified" panose="020B0604020204020204" pitchFamily="34" charset="0"/>
                <a:ea typeface="Lato"/>
                <a:cs typeface="Lato"/>
                <a:sym typeface="Lato"/>
              </a:rPr>
              <a:t>Index:</a:t>
            </a:r>
            <a:r>
              <a:rPr lang="en-US" sz="2800" b="1" i="0" u="sng" strike="noStrike" cap="none" dirty="0">
                <a:solidFill>
                  <a:srgbClr val="000000"/>
                </a:solidFill>
                <a:latin typeface="HP Simplified" panose="020B0604020204020204" pitchFamily="34" charset="0"/>
                <a:ea typeface="Lato"/>
                <a:cs typeface="Lato"/>
                <a:sym typeface="Lato"/>
              </a:rPr>
              <a:t> </a:t>
            </a:r>
            <a:endParaRPr sz="2800" b="1" i="0" u="sng" strike="noStrike" cap="none" dirty="0">
              <a:solidFill>
                <a:srgbClr val="000000"/>
              </a:solidFill>
              <a:latin typeface="HP Simplified" panose="020B0604020204020204" pitchFamily="34" charset="0"/>
              <a:ea typeface="Lato"/>
              <a:cs typeface="Lato"/>
              <a:sym typeface="Lato"/>
            </a:endParaRPr>
          </a:p>
        </p:txBody>
      </p:sp>
      <p:sp>
        <p:nvSpPr>
          <p:cNvPr id="3" name="TextBox 2">
            <a:extLst>
              <a:ext uri="{FF2B5EF4-FFF2-40B4-BE49-F238E27FC236}">
                <a16:creationId xmlns:a16="http://schemas.microsoft.com/office/drawing/2014/main" id="{0FC786D8-803A-B0FD-DFD0-D661CF4FA79A}"/>
              </a:ext>
            </a:extLst>
          </p:cNvPr>
          <p:cNvSpPr txBox="1"/>
          <p:nvPr/>
        </p:nvSpPr>
        <p:spPr>
          <a:xfrm>
            <a:off x="570271" y="2274838"/>
            <a:ext cx="8652387" cy="5355312"/>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HP Simplified" panose="020B0604020204020204" pitchFamily="34" charset="0"/>
              </a:rPr>
              <a:t>Objective</a:t>
            </a:r>
          </a:p>
          <a:p>
            <a:pPr marL="285750" indent="-285750">
              <a:buFont typeface="Wingdings" panose="05000000000000000000" pitchFamily="2" charset="2"/>
              <a:buChar char="§"/>
            </a:pPr>
            <a:r>
              <a:rPr lang="en-IN" dirty="0">
                <a:latin typeface="HP Simplified" panose="020B0604020204020204" pitchFamily="34" charset="0"/>
              </a:rPr>
              <a:t>Background</a:t>
            </a:r>
          </a:p>
          <a:p>
            <a:pPr marL="285750" indent="-285750">
              <a:buFont typeface="Wingdings" panose="05000000000000000000" pitchFamily="2" charset="2"/>
              <a:buChar char="§"/>
            </a:pPr>
            <a:r>
              <a:rPr lang="en-IN" dirty="0">
                <a:latin typeface="HP Simplified" panose="020B0604020204020204" pitchFamily="34" charset="0"/>
              </a:rPr>
              <a:t>Few Examples on how the Fraud Occurs</a:t>
            </a:r>
          </a:p>
          <a:p>
            <a:pPr marL="285750" indent="-285750">
              <a:buFont typeface="Wingdings" panose="05000000000000000000" pitchFamily="2" charset="2"/>
              <a:buChar char="§"/>
            </a:pPr>
            <a:r>
              <a:rPr lang="en-IN" dirty="0">
                <a:latin typeface="HP Simplified" panose="020B0604020204020204" pitchFamily="34" charset="0"/>
              </a:rPr>
              <a:t>Key Findings</a:t>
            </a:r>
          </a:p>
          <a:p>
            <a:pPr marL="285750" indent="-285750">
              <a:buFont typeface="Wingdings" panose="05000000000000000000" pitchFamily="2" charset="2"/>
              <a:buChar char="§"/>
            </a:pPr>
            <a:r>
              <a:rPr lang="en-IN" dirty="0">
                <a:latin typeface="HP Simplified" panose="020B0604020204020204" pitchFamily="34" charset="0"/>
              </a:rPr>
              <a:t>Recommendations</a:t>
            </a:r>
          </a:p>
          <a:p>
            <a:pPr marL="285750" indent="-285750">
              <a:buFont typeface="Wingdings" panose="05000000000000000000" pitchFamily="2" charset="2"/>
              <a:buChar char="§"/>
            </a:pPr>
            <a:r>
              <a:rPr lang="en-IN" dirty="0">
                <a:latin typeface="HP Simplified" panose="020B0604020204020204" pitchFamily="34" charset="0"/>
              </a:rPr>
              <a:t>Data Sources</a:t>
            </a:r>
          </a:p>
          <a:p>
            <a:pPr marL="285750" indent="-285750">
              <a:buFont typeface="Wingdings" panose="05000000000000000000" pitchFamily="2" charset="2"/>
              <a:buChar char="§"/>
            </a:pPr>
            <a:r>
              <a:rPr lang="en-IN" dirty="0">
                <a:latin typeface="HP Simplified" panose="020B0604020204020204" pitchFamily="34" charset="0"/>
              </a:rPr>
              <a:t>Problem Solving Methodology</a:t>
            </a:r>
          </a:p>
          <a:p>
            <a:pPr marL="285750" indent="-285750">
              <a:buFont typeface="Wingdings" panose="05000000000000000000" pitchFamily="2" charset="2"/>
              <a:buChar char="§"/>
            </a:pPr>
            <a:r>
              <a:rPr lang="en-IN" dirty="0">
                <a:latin typeface="HP Simplified" panose="020B0604020204020204" pitchFamily="34" charset="0"/>
              </a:rPr>
              <a:t>Dependent Variable</a:t>
            </a:r>
          </a:p>
          <a:p>
            <a:pPr marL="285750" indent="-285750">
              <a:buFont typeface="Wingdings" panose="05000000000000000000" pitchFamily="2" charset="2"/>
              <a:buChar char="§"/>
            </a:pPr>
            <a:r>
              <a:rPr lang="en-IN" dirty="0">
                <a:latin typeface="HP Simplified" panose="020B0604020204020204" pitchFamily="34" charset="0"/>
              </a:rPr>
              <a:t>Derive time related and distance related variable</a:t>
            </a:r>
          </a:p>
          <a:p>
            <a:pPr marL="285750" indent="-285750">
              <a:buFont typeface="Wingdings" panose="05000000000000000000" pitchFamily="2" charset="2"/>
              <a:buChar char="§"/>
            </a:pPr>
            <a:r>
              <a:rPr lang="en-IN" dirty="0">
                <a:latin typeface="HP Simplified" panose="020B0604020204020204" pitchFamily="34" charset="0"/>
              </a:rPr>
              <a:t>Historical Variable</a:t>
            </a:r>
          </a:p>
          <a:p>
            <a:pPr marL="285750" indent="-285750">
              <a:buFont typeface="Wingdings" panose="05000000000000000000" pitchFamily="2" charset="2"/>
              <a:buChar char="§"/>
            </a:pPr>
            <a:r>
              <a:rPr lang="en-IN" dirty="0">
                <a:latin typeface="HP Simplified" panose="020B0604020204020204" pitchFamily="34" charset="0"/>
              </a:rPr>
              <a:t>Correlation</a:t>
            </a:r>
          </a:p>
          <a:p>
            <a:pPr marL="285750" indent="-285750">
              <a:buFont typeface="Wingdings" panose="05000000000000000000" pitchFamily="2" charset="2"/>
              <a:buChar char="§"/>
            </a:pPr>
            <a:r>
              <a:rPr lang="en-IN" dirty="0">
                <a:latin typeface="HP Simplified" panose="020B0604020204020204" pitchFamily="34" charset="0"/>
              </a:rPr>
              <a:t>Appendix</a:t>
            </a:r>
          </a:p>
          <a:p>
            <a:pPr marL="285750" indent="-285750">
              <a:buFont typeface="Wingdings" panose="05000000000000000000" pitchFamily="2" charset="2"/>
              <a:buChar char="§"/>
            </a:pPr>
            <a:r>
              <a:rPr lang="en-IN" dirty="0">
                <a:latin typeface="HP Simplified" panose="020B0604020204020204" pitchFamily="34" charset="0"/>
              </a:rPr>
              <a:t>Model Development</a:t>
            </a:r>
          </a:p>
          <a:p>
            <a:pPr marL="285750" indent="-285750">
              <a:buFont typeface="Wingdings" panose="05000000000000000000" pitchFamily="2" charset="2"/>
              <a:buChar char="§"/>
            </a:pPr>
            <a:r>
              <a:rPr lang="en-IN" dirty="0">
                <a:latin typeface="HP Simplified" panose="020B0604020204020204" pitchFamily="34" charset="0"/>
              </a:rPr>
              <a:t>Business Impact</a:t>
            </a:r>
          </a:p>
          <a:p>
            <a:pPr marL="285750" indent="-285750">
              <a:buFont typeface="Wingdings" panose="05000000000000000000" pitchFamily="2" charset="2"/>
              <a:buChar char="§"/>
            </a:pPr>
            <a:endParaRPr lang="en-IN" dirty="0"/>
          </a:p>
          <a:p>
            <a:pPr lvl="2"/>
            <a:endParaRPr lang="en-IN" dirty="0"/>
          </a:p>
          <a:p>
            <a:pPr lvl="2"/>
            <a:endParaRPr lang="en-IN" dirty="0"/>
          </a:p>
          <a:p>
            <a:pPr lvl="2"/>
            <a:endParaRPr lang="en-IN" dirty="0"/>
          </a:p>
          <a:p>
            <a:pPr marL="1200150" lvl="2" indent="-285750">
              <a:buFont typeface="Wingdings" panose="05000000000000000000" pitchFamily="2" charset="2"/>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a1097434f4_0_0"/>
          <p:cNvSpPr txBox="1"/>
          <p:nvPr/>
        </p:nvSpPr>
        <p:spPr>
          <a:xfrm>
            <a:off x="0" y="1246006"/>
            <a:ext cx="2261419" cy="523800"/>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i="0" u="sng" strike="noStrike" cap="none" dirty="0">
                <a:solidFill>
                  <a:schemeClr val="dk1"/>
                </a:solidFill>
                <a:latin typeface="HP Simplified" panose="020B0604020204020204" pitchFamily="34" charset="0"/>
                <a:ea typeface="Lato"/>
                <a:cs typeface="Lato"/>
                <a:sym typeface="Lato"/>
              </a:rPr>
              <a:t>APPENDIX:</a:t>
            </a:r>
            <a:endParaRPr sz="2800" b="1" i="0" u="sng" strike="noStrike" cap="none" dirty="0">
              <a:solidFill>
                <a:schemeClr val="dk1"/>
              </a:solidFill>
              <a:latin typeface="HP Simplified" panose="020B0604020204020204" pitchFamily="34" charset="0"/>
              <a:ea typeface="Lato"/>
              <a:cs typeface="Lato"/>
              <a:sym typeface="Lato"/>
            </a:endParaRPr>
          </a:p>
        </p:txBody>
      </p:sp>
      <p:sp>
        <p:nvSpPr>
          <p:cNvPr id="4" name="TextBox 3">
            <a:extLst>
              <a:ext uri="{FF2B5EF4-FFF2-40B4-BE49-F238E27FC236}">
                <a16:creationId xmlns:a16="http://schemas.microsoft.com/office/drawing/2014/main" id="{75D8C994-9AF3-B7E1-22D3-85727896452C}"/>
              </a:ext>
            </a:extLst>
          </p:cNvPr>
          <p:cNvSpPr txBox="1"/>
          <p:nvPr/>
        </p:nvSpPr>
        <p:spPr>
          <a:xfrm>
            <a:off x="216310" y="1769806"/>
            <a:ext cx="10668000" cy="2308324"/>
          </a:xfrm>
          <a:prstGeom prst="rect">
            <a:avLst/>
          </a:prstGeom>
          <a:noFill/>
        </p:spPr>
        <p:txBody>
          <a:bodyPr wrap="square" rtlCol="0">
            <a:spAutoFit/>
          </a:bodyPr>
          <a:lstStyle/>
          <a:p>
            <a:r>
              <a:rPr lang="en-US" dirty="0"/>
              <a:t>From the bank's perspective, there are typically 77183 transactions per month. </a:t>
            </a:r>
          </a:p>
          <a:p>
            <a:r>
              <a:rPr lang="en-US" dirty="0"/>
              <a:t>An average of 402 fraudulent transactions occur each month.</a:t>
            </a:r>
          </a:p>
          <a:p>
            <a:r>
              <a:rPr lang="en-US" dirty="0"/>
              <a:t>$531 on average per fraudulent transaction</a:t>
            </a:r>
          </a:p>
          <a:p>
            <a:r>
              <a:rPr lang="en-US" dirty="0"/>
              <a:t>Costs associated with earlier illegal transactions: 531 * 402 = $213462.</a:t>
            </a:r>
          </a:p>
          <a:p>
            <a:endParaRPr lang="en-US" dirty="0"/>
          </a:p>
          <a:p>
            <a:r>
              <a:rPr lang="en-US" dirty="0"/>
              <a:t>After the model is created and used, the monthly cost is $ 11193.</a:t>
            </a:r>
          </a:p>
          <a:p>
            <a:r>
              <a:rPr lang="en-US" dirty="0"/>
              <a:t>Costs incurred prior to and following the change equal 213462 - 11193, which is 202269 (94.76% savings!). </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304799" y="833586"/>
            <a:ext cx="3428312"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HP Simplified" panose="020B0604020204020204" pitchFamily="34" charset="0"/>
                <a:ea typeface="Lato"/>
                <a:cs typeface="Lato"/>
                <a:sym typeface="Lato"/>
              </a:rPr>
              <a:t>MODEL DEVELOPMENT:</a:t>
            </a:r>
            <a:endParaRPr sz="1800" b="1" i="0" u="sng" strike="noStrike" cap="none" dirty="0">
              <a:solidFill>
                <a:schemeClr val="dk1"/>
              </a:solidFill>
              <a:latin typeface="HP Simplified" panose="020B0604020204020204" pitchFamily="34" charset="0"/>
              <a:ea typeface="Lato"/>
              <a:cs typeface="Lato"/>
              <a:sym typeface="Lato"/>
            </a:endParaRPr>
          </a:p>
        </p:txBody>
      </p:sp>
      <p:sp>
        <p:nvSpPr>
          <p:cNvPr id="2" name="TextBox 1">
            <a:extLst>
              <a:ext uri="{FF2B5EF4-FFF2-40B4-BE49-F238E27FC236}">
                <a16:creationId xmlns:a16="http://schemas.microsoft.com/office/drawing/2014/main" id="{B9B8846F-3B97-51EB-FBF6-B31F6FCFA4CE}"/>
              </a:ext>
            </a:extLst>
          </p:cNvPr>
          <p:cNvSpPr txBox="1"/>
          <p:nvPr/>
        </p:nvSpPr>
        <p:spPr>
          <a:xfrm>
            <a:off x="530942" y="1455174"/>
            <a:ext cx="11307097" cy="3139321"/>
          </a:xfrm>
          <a:prstGeom prst="rect">
            <a:avLst/>
          </a:prstGeom>
          <a:noFill/>
        </p:spPr>
        <p:txBody>
          <a:bodyPr wrap="square" rtlCol="0">
            <a:spAutoFit/>
          </a:bodyPr>
          <a:lstStyle/>
          <a:p>
            <a:r>
              <a:rPr lang="en-US" dirty="0"/>
              <a:t>On the basis of the following 29 features, various ML models are developed:</a:t>
            </a:r>
          </a:p>
          <a:p>
            <a:pPr marL="285750" indent="-285750">
              <a:buFont typeface="Wingdings" panose="05000000000000000000" pitchFamily="2" charset="2"/>
              <a:buChar char="§"/>
            </a:pPr>
            <a:r>
              <a:rPr lang="en-US" dirty="0"/>
              <a:t>Features at the transactional level (Amt, Time, Category, Gender, etc.)</a:t>
            </a:r>
          </a:p>
          <a:p>
            <a:pPr marL="285750" indent="-285750">
              <a:buFont typeface="Wingdings" panose="05000000000000000000" pitchFamily="2" charset="2"/>
              <a:buChar char="§"/>
            </a:pPr>
            <a:r>
              <a:rPr lang="en-US" dirty="0"/>
              <a:t>The features of categories are one-hot encoded.</a:t>
            </a:r>
          </a:p>
          <a:p>
            <a:pPr marL="285750" indent="-285750">
              <a:buFont typeface="Wingdings" panose="05000000000000000000" pitchFamily="2" charset="2"/>
              <a:buChar char="§"/>
            </a:pPr>
            <a:r>
              <a:rPr lang="en-US" dirty="0"/>
              <a:t>past characteristics of customers</a:t>
            </a:r>
          </a:p>
          <a:p>
            <a:pPr marL="285750" indent="-285750">
              <a:buFont typeface="Wingdings" panose="05000000000000000000" pitchFamily="2" charset="2"/>
              <a:buChar char="§"/>
            </a:pPr>
            <a:r>
              <a:rPr lang="en-US" dirty="0"/>
              <a:t>features of distance</a:t>
            </a:r>
          </a:p>
          <a:p>
            <a:endParaRPr lang="en-US" dirty="0"/>
          </a:p>
          <a:p>
            <a:r>
              <a:rPr lang="en-US" dirty="0"/>
              <a:t>The following measures are used to assess the performance of the model:</a:t>
            </a:r>
          </a:p>
          <a:p>
            <a:pPr marL="285750" indent="-285750">
              <a:buFont typeface="Wingdings" panose="05000000000000000000" pitchFamily="2" charset="2"/>
              <a:buChar char="§"/>
            </a:pPr>
            <a:r>
              <a:rPr lang="en-US" dirty="0"/>
              <a:t>Instead of striving for total data set accuracy, recall (the ability to identify the majority of fraud cases) and precision (the ability to identify the majority of fraud cases in transactions) are more crucial.</a:t>
            </a:r>
          </a:p>
          <a:p>
            <a:pPr marL="285750" indent="-285750">
              <a:buFont typeface="Wingdings" panose="05000000000000000000" pitchFamily="2" charset="2"/>
              <a:buChar char="§"/>
            </a:pPr>
            <a:r>
              <a:rPr lang="en-US" dirty="0"/>
              <a:t>Additionally, we must evaluate how the model performs on test and train sets. Based on the chosen measures, we must make sure that the model performs similarly on both.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22579-1B87-4A28-7478-1B4CA210D80D}"/>
              </a:ext>
            </a:extLst>
          </p:cNvPr>
          <p:cNvSpPr txBox="1"/>
          <p:nvPr/>
        </p:nvSpPr>
        <p:spPr>
          <a:xfrm>
            <a:off x="422787" y="353961"/>
            <a:ext cx="9842090" cy="584775"/>
          </a:xfrm>
          <a:prstGeom prst="rect">
            <a:avLst/>
          </a:prstGeom>
          <a:noFill/>
        </p:spPr>
        <p:txBody>
          <a:bodyPr wrap="square" rtlCol="0">
            <a:spAutoFit/>
          </a:bodyPr>
          <a:lstStyle/>
          <a:p>
            <a:r>
              <a:rPr lang="en-IN" sz="3200" b="1" u="sng" dirty="0">
                <a:latin typeface="HP Simplified" panose="020B0604020204020204" pitchFamily="34" charset="0"/>
              </a:rPr>
              <a:t>Business Impact:</a:t>
            </a:r>
          </a:p>
        </p:txBody>
      </p:sp>
      <p:sp>
        <p:nvSpPr>
          <p:cNvPr id="3" name="TextBox 2">
            <a:extLst>
              <a:ext uri="{FF2B5EF4-FFF2-40B4-BE49-F238E27FC236}">
                <a16:creationId xmlns:a16="http://schemas.microsoft.com/office/drawing/2014/main" id="{09EF0B61-1DBA-F8F0-BAB2-0FA38F2A00D3}"/>
              </a:ext>
            </a:extLst>
          </p:cNvPr>
          <p:cNvSpPr txBox="1"/>
          <p:nvPr/>
        </p:nvSpPr>
        <p:spPr>
          <a:xfrm>
            <a:off x="344129" y="1612490"/>
            <a:ext cx="11169445" cy="646331"/>
          </a:xfrm>
          <a:prstGeom prst="rect">
            <a:avLst/>
          </a:prstGeom>
          <a:noFill/>
        </p:spPr>
        <p:txBody>
          <a:bodyPr wrap="square" rtlCol="0">
            <a:spAutoFit/>
          </a:bodyPr>
          <a:lstStyle/>
          <a:p>
            <a:r>
              <a:rPr lang="en-US" b="0" i="0" dirty="0">
                <a:effectLst/>
                <a:latin typeface="HP Simplified" panose="020B0604020204020204" pitchFamily="34" charset="0"/>
              </a:rPr>
              <a:t>Credit card fraud detection has a significant business impact on financial institutions, customers, and the overall economy. Here are some key ways in which effective credit card fraud detection influences various stakeholders:</a:t>
            </a:r>
            <a:endParaRPr lang="en-IN" dirty="0"/>
          </a:p>
        </p:txBody>
      </p:sp>
      <p:sp>
        <p:nvSpPr>
          <p:cNvPr id="4" name="TextBox 3">
            <a:extLst>
              <a:ext uri="{FF2B5EF4-FFF2-40B4-BE49-F238E27FC236}">
                <a16:creationId xmlns:a16="http://schemas.microsoft.com/office/drawing/2014/main" id="{8065ACC8-E2E9-2A8A-5126-A24BDCA0705F}"/>
              </a:ext>
            </a:extLst>
          </p:cNvPr>
          <p:cNvSpPr txBox="1"/>
          <p:nvPr/>
        </p:nvSpPr>
        <p:spPr>
          <a:xfrm>
            <a:off x="-147484" y="2920181"/>
            <a:ext cx="11567651" cy="2862322"/>
          </a:xfrm>
          <a:prstGeom prst="rect">
            <a:avLst/>
          </a:prstGeom>
          <a:noFill/>
        </p:spPr>
        <p:txBody>
          <a:bodyPr wrap="square" rtlCol="0">
            <a:spAutoFit/>
          </a:bodyPr>
          <a:lstStyle/>
          <a:p>
            <a:pPr lvl="1"/>
            <a:r>
              <a:rPr lang="en-US" b="1" dirty="0">
                <a:latin typeface="HP Simplified" panose="020B0604020204020204" pitchFamily="34" charset="0"/>
              </a:rPr>
              <a:t>1)</a:t>
            </a:r>
            <a:r>
              <a:rPr lang="en-US" b="1" i="0" dirty="0">
                <a:effectLst/>
                <a:latin typeface="HP Simplified" panose="020B0604020204020204" pitchFamily="34" charset="0"/>
              </a:rPr>
              <a:t>Financial Institutions:</a:t>
            </a:r>
            <a:endParaRPr lang="en-US" b="0" i="0" dirty="0">
              <a:effectLst/>
              <a:latin typeface="HP Simplified" panose="020B0604020204020204" pitchFamily="34" charset="0"/>
            </a:endParaRPr>
          </a:p>
          <a:p>
            <a:pPr lvl="1">
              <a:buFont typeface="Arial" panose="020B0604020202020204" pitchFamily="34" charset="0"/>
              <a:buChar char="•"/>
            </a:pPr>
            <a:r>
              <a:rPr lang="en-US" b="1" i="0" dirty="0">
                <a:effectLst/>
                <a:latin typeface="HP Simplified" panose="020B0604020204020204" pitchFamily="34" charset="0"/>
              </a:rPr>
              <a:t>Cost Savings:</a:t>
            </a:r>
            <a:r>
              <a:rPr lang="en-US" b="0" i="0" dirty="0">
                <a:effectLst/>
                <a:latin typeface="HP Simplified" panose="020B0604020204020204" pitchFamily="34" charset="0"/>
              </a:rPr>
              <a:t> Successful fraud detection prevents financial losses resulting from unauthorized transactions, reducing the need to reimburse customers for stolen funds.</a:t>
            </a:r>
          </a:p>
          <a:p>
            <a:pPr lvl="1">
              <a:buFont typeface="Arial" panose="020B0604020202020204" pitchFamily="34" charset="0"/>
              <a:buChar char="•"/>
            </a:pPr>
            <a:r>
              <a:rPr lang="en-US" b="1" i="0" dirty="0">
                <a:effectLst/>
                <a:latin typeface="HP Simplified" panose="020B0604020204020204" pitchFamily="34" charset="0"/>
              </a:rPr>
              <a:t>Customer Retention:</a:t>
            </a:r>
            <a:r>
              <a:rPr lang="en-US" b="0" i="0" dirty="0">
                <a:effectLst/>
                <a:latin typeface="HP Simplified" panose="020B0604020204020204" pitchFamily="34" charset="0"/>
              </a:rPr>
              <a:t> By demonstrating a commitment to security, financial institutions can retain customer trust and loyalty, leading to long-term relationships and increased customer lifetime value.</a:t>
            </a:r>
          </a:p>
          <a:p>
            <a:pPr lvl="1">
              <a:buFont typeface="Arial" panose="020B0604020202020204" pitchFamily="34" charset="0"/>
              <a:buChar char="•"/>
            </a:pPr>
            <a:r>
              <a:rPr lang="en-US" b="1" i="0" dirty="0">
                <a:effectLst/>
                <a:latin typeface="HP Simplified" panose="020B0604020204020204" pitchFamily="34" charset="0"/>
              </a:rPr>
              <a:t>Reputation Management:</a:t>
            </a:r>
            <a:r>
              <a:rPr lang="en-US" b="0" i="0" dirty="0">
                <a:effectLst/>
                <a:latin typeface="HP Simplified" panose="020B0604020204020204" pitchFamily="34" charset="0"/>
              </a:rPr>
              <a:t> Effective fraud prevention enhances the institution's reputation as a secure and reliable provider of financial services, attracting new customers and maintaining positive word-of-mouth.</a:t>
            </a:r>
          </a:p>
          <a:p>
            <a:pPr lvl="1">
              <a:buFont typeface="Arial" panose="020B0604020202020204" pitchFamily="34" charset="0"/>
              <a:buChar char="•"/>
            </a:pPr>
            <a:r>
              <a:rPr lang="en-US" b="1" i="0" dirty="0">
                <a:effectLst/>
                <a:latin typeface="HP Simplified" panose="020B0604020204020204" pitchFamily="34" charset="0"/>
              </a:rPr>
              <a:t>Regulatory Compliance:</a:t>
            </a:r>
            <a:r>
              <a:rPr lang="en-US" b="0" i="0" dirty="0">
                <a:effectLst/>
                <a:latin typeface="HP Simplified" panose="020B0604020204020204" pitchFamily="34" charset="0"/>
              </a:rPr>
              <a:t> Fraud detection measures help financial institutions meet regulatory requirements and security standards, avoiding penalties and legal consequences.</a:t>
            </a:r>
          </a:p>
          <a:p>
            <a:pPr lvl="1"/>
            <a:endParaRPr lang="en-IN" dirty="0"/>
          </a:p>
        </p:txBody>
      </p:sp>
    </p:spTree>
    <p:extLst>
      <p:ext uri="{BB962C8B-B14F-4D97-AF65-F5344CB8AC3E}">
        <p14:creationId xmlns:p14="http://schemas.microsoft.com/office/powerpoint/2010/main" val="3057310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828337-55D0-06B4-9777-7672708BA685}"/>
              </a:ext>
            </a:extLst>
          </p:cNvPr>
          <p:cNvSpPr txBox="1"/>
          <p:nvPr/>
        </p:nvSpPr>
        <p:spPr>
          <a:xfrm>
            <a:off x="235974" y="530942"/>
            <a:ext cx="11769213" cy="5632311"/>
          </a:xfrm>
          <a:prstGeom prst="rect">
            <a:avLst/>
          </a:prstGeom>
          <a:noFill/>
        </p:spPr>
        <p:txBody>
          <a:bodyPr wrap="square" rtlCol="0">
            <a:spAutoFit/>
          </a:bodyPr>
          <a:lstStyle/>
          <a:p>
            <a:pPr algn="l"/>
            <a:r>
              <a:rPr lang="en-US" b="1" i="0" dirty="0">
                <a:effectLst/>
                <a:latin typeface="HP Simplified" panose="020B0604020204020204" pitchFamily="34" charset="0"/>
              </a:rPr>
              <a:t>2. Customers:</a:t>
            </a:r>
            <a:endParaRPr lang="en-US" b="0" i="0" dirty="0">
              <a:effectLst/>
              <a:latin typeface="HP Simplified" panose="020B0604020204020204" pitchFamily="34" charset="0"/>
            </a:endParaRPr>
          </a:p>
          <a:p>
            <a:pPr algn="l">
              <a:buFont typeface="Arial" panose="020B0604020202020204" pitchFamily="34" charset="0"/>
              <a:buChar char="•"/>
            </a:pPr>
            <a:r>
              <a:rPr lang="en-US" b="1" i="0" dirty="0">
                <a:effectLst/>
                <a:latin typeface="HP Simplified" panose="020B0604020204020204" pitchFamily="34" charset="0"/>
              </a:rPr>
              <a:t>Financial Security:</a:t>
            </a:r>
            <a:r>
              <a:rPr lang="en-US" b="0" i="0" dirty="0">
                <a:effectLst/>
                <a:latin typeface="HP Simplified" panose="020B0604020204020204" pitchFamily="34" charset="0"/>
              </a:rPr>
              <a:t> Customers benefit from reduced risk of their funds being stolen or misused, enhancing their confidence in using credit cards for transactions.</a:t>
            </a:r>
          </a:p>
          <a:p>
            <a:pPr algn="l">
              <a:buFont typeface="Arial" panose="020B0604020202020204" pitchFamily="34" charset="0"/>
              <a:buChar char="•"/>
            </a:pPr>
            <a:r>
              <a:rPr lang="en-US" b="1" i="0" dirty="0">
                <a:effectLst/>
                <a:latin typeface="HP Simplified" panose="020B0604020204020204" pitchFamily="34" charset="0"/>
              </a:rPr>
              <a:t>Peace of Mind:</a:t>
            </a:r>
            <a:r>
              <a:rPr lang="en-US" b="0" i="0" dirty="0">
                <a:effectLst/>
                <a:latin typeface="HP Simplified" panose="020B0604020204020204" pitchFamily="34" charset="0"/>
              </a:rPr>
              <a:t> Knowing that their transactions are being monitored for fraud helps customers feel at ease while making online or offline purchases.</a:t>
            </a:r>
          </a:p>
          <a:p>
            <a:pPr algn="l">
              <a:buFont typeface="Arial" panose="020B0604020202020204" pitchFamily="34" charset="0"/>
              <a:buChar char="•"/>
            </a:pPr>
            <a:r>
              <a:rPr lang="en-US" b="1" i="0" dirty="0">
                <a:effectLst/>
                <a:latin typeface="HP Simplified" panose="020B0604020204020204" pitchFamily="34" charset="0"/>
              </a:rPr>
              <a:t>Convenience:</a:t>
            </a:r>
            <a:r>
              <a:rPr lang="en-US" b="0" i="0" dirty="0">
                <a:effectLst/>
                <a:latin typeface="HP Simplified" panose="020B0604020204020204" pitchFamily="34" charset="0"/>
              </a:rPr>
              <a:t> Successful fraud detection minimizes disruptions caused by declined transactions due to false positives, ensuring smoother shopping experiences.</a:t>
            </a:r>
          </a:p>
          <a:p>
            <a:pPr algn="l">
              <a:buFont typeface="Arial" panose="020B0604020202020204" pitchFamily="34" charset="0"/>
              <a:buChar char="•"/>
            </a:pPr>
            <a:r>
              <a:rPr lang="en-US" b="1" i="0" dirty="0">
                <a:effectLst/>
                <a:latin typeface="HP Simplified" panose="020B0604020204020204" pitchFamily="34" charset="0"/>
              </a:rPr>
              <a:t>Reduced Hassle:</a:t>
            </a:r>
            <a:r>
              <a:rPr lang="en-US" b="0" i="0" dirty="0">
                <a:effectLst/>
                <a:latin typeface="HP Simplified" panose="020B0604020204020204" pitchFamily="34" charset="0"/>
              </a:rPr>
              <a:t> When fraud is detected early, customers are spared the time and stress required to resolve unauthorized transactions.</a:t>
            </a:r>
          </a:p>
          <a:p>
            <a:pPr algn="l">
              <a:buFont typeface="Arial" panose="020B0604020202020204" pitchFamily="34" charset="0"/>
              <a:buChar char="•"/>
            </a:pPr>
            <a:endParaRPr lang="en-US" b="0" i="0" dirty="0">
              <a:effectLst/>
              <a:latin typeface="HP Simplified" panose="020B0604020204020204" pitchFamily="34" charset="0"/>
            </a:endParaRPr>
          </a:p>
          <a:p>
            <a:pPr algn="l"/>
            <a:r>
              <a:rPr lang="en-US" b="1" i="0" dirty="0">
                <a:effectLst/>
                <a:latin typeface="HP Simplified" panose="020B0604020204020204" pitchFamily="34" charset="0"/>
              </a:rPr>
              <a:t>3. Economy:</a:t>
            </a:r>
            <a:endParaRPr lang="en-US" b="0" i="0" dirty="0">
              <a:effectLst/>
              <a:latin typeface="HP Simplified" panose="020B0604020204020204" pitchFamily="34" charset="0"/>
            </a:endParaRPr>
          </a:p>
          <a:p>
            <a:pPr algn="l">
              <a:buFont typeface="Arial" panose="020B0604020202020204" pitchFamily="34" charset="0"/>
              <a:buChar char="•"/>
            </a:pPr>
            <a:r>
              <a:rPr lang="en-US" b="1" i="0" dirty="0">
                <a:effectLst/>
                <a:latin typeface="HP Simplified" panose="020B0604020204020204" pitchFamily="34" charset="0"/>
              </a:rPr>
              <a:t>Consumer Spending:</a:t>
            </a:r>
            <a:r>
              <a:rPr lang="en-US" b="0" i="0" dirty="0">
                <a:effectLst/>
                <a:latin typeface="HP Simplified" panose="020B0604020204020204" pitchFamily="34" charset="0"/>
              </a:rPr>
              <a:t> Effective fraud detection boosts consumer confidence in online and electronic transactions, leading to increased spending, which is beneficial for the economy.</a:t>
            </a:r>
          </a:p>
          <a:p>
            <a:pPr algn="l">
              <a:buFont typeface="Arial" panose="020B0604020202020204" pitchFamily="34" charset="0"/>
              <a:buChar char="•"/>
            </a:pPr>
            <a:r>
              <a:rPr lang="en-US" b="1" i="0" dirty="0">
                <a:effectLst/>
                <a:latin typeface="HP Simplified" panose="020B0604020204020204" pitchFamily="34" charset="0"/>
              </a:rPr>
              <a:t>E-commerce Growth:</a:t>
            </a:r>
            <a:r>
              <a:rPr lang="en-US" b="0" i="0" dirty="0">
                <a:effectLst/>
                <a:latin typeface="HP Simplified" panose="020B0604020204020204" pitchFamily="34" charset="0"/>
              </a:rPr>
              <a:t> Secure online transactions encourage e-commerce growth by fostering trust between buyers and sellers.</a:t>
            </a:r>
          </a:p>
          <a:p>
            <a:pPr algn="l">
              <a:buFont typeface="Arial" panose="020B0604020202020204" pitchFamily="34" charset="0"/>
              <a:buChar char="•"/>
            </a:pPr>
            <a:r>
              <a:rPr lang="en-US" b="1" i="0" dirty="0">
                <a:effectLst/>
                <a:latin typeface="HP Simplified" panose="020B0604020204020204" pitchFamily="34" charset="0"/>
              </a:rPr>
              <a:t>Financial Stability:</a:t>
            </a:r>
            <a:r>
              <a:rPr lang="en-US" b="0" i="0" dirty="0">
                <a:effectLst/>
                <a:latin typeface="HP Simplified" panose="020B0604020204020204" pitchFamily="34" charset="0"/>
              </a:rPr>
              <a:t> By preventing financial losses and maintaining the credibility of financial systems, fraud detection contributes to the overall stability of the economy.</a:t>
            </a:r>
          </a:p>
          <a:p>
            <a:pPr algn="l">
              <a:buFont typeface="Arial" panose="020B0604020202020204" pitchFamily="34" charset="0"/>
              <a:buChar char="•"/>
            </a:pPr>
            <a:endParaRPr lang="en-US" dirty="0">
              <a:latin typeface="HP Simplified" panose="020B0604020204020204" pitchFamily="34" charset="0"/>
            </a:endParaRPr>
          </a:p>
          <a:p>
            <a:pPr algn="l">
              <a:buFont typeface="Arial" panose="020B0604020202020204" pitchFamily="34" charset="0"/>
              <a:buChar char="•"/>
            </a:pPr>
            <a:endParaRPr lang="en-US" b="0" i="0" dirty="0">
              <a:effectLst/>
              <a:latin typeface="HP Simplified" panose="020B0604020204020204" pitchFamily="34" charset="0"/>
            </a:endParaRPr>
          </a:p>
          <a:p>
            <a:endParaRPr lang="en-IN" dirty="0"/>
          </a:p>
        </p:txBody>
      </p:sp>
    </p:spTree>
    <p:extLst>
      <p:ext uri="{BB962C8B-B14F-4D97-AF65-F5344CB8AC3E}">
        <p14:creationId xmlns:p14="http://schemas.microsoft.com/office/powerpoint/2010/main" val="400516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F9E46B-152C-77D4-F84D-BE369BAB1D92}"/>
              </a:ext>
            </a:extLst>
          </p:cNvPr>
          <p:cNvSpPr txBox="1"/>
          <p:nvPr/>
        </p:nvSpPr>
        <p:spPr>
          <a:xfrm>
            <a:off x="265471" y="511277"/>
            <a:ext cx="11631561" cy="3693319"/>
          </a:xfrm>
          <a:prstGeom prst="rect">
            <a:avLst/>
          </a:prstGeom>
          <a:noFill/>
        </p:spPr>
        <p:txBody>
          <a:bodyPr wrap="square" rtlCol="0">
            <a:spAutoFit/>
          </a:bodyPr>
          <a:lstStyle/>
          <a:p>
            <a:pPr algn="l"/>
            <a:r>
              <a:rPr lang="en-US" b="1" i="0" dirty="0">
                <a:effectLst/>
                <a:latin typeface="HP Simplified" panose="020B0604020204020204" pitchFamily="34" charset="0"/>
              </a:rPr>
              <a:t>4. Industry Reputation:</a:t>
            </a:r>
            <a:endParaRPr lang="en-US" b="0" i="0" dirty="0">
              <a:effectLst/>
              <a:latin typeface="HP Simplified" panose="020B0604020204020204" pitchFamily="34" charset="0"/>
            </a:endParaRPr>
          </a:p>
          <a:p>
            <a:pPr algn="l">
              <a:buFont typeface="Arial" panose="020B0604020202020204" pitchFamily="34" charset="0"/>
              <a:buChar char="•"/>
            </a:pPr>
            <a:r>
              <a:rPr lang="en-US" b="1" i="0" dirty="0">
                <a:effectLst/>
                <a:latin typeface="HP Simplified" panose="020B0604020204020204" pitchFamily="34" charset="0"/>
              </a:rPr>
              <a:t>Trust in Financial Services:</a:t>
            </a:r>
            <a:r>
              <a:rPr lang="en-US" b="0" i="0" dirty="0">
                <a:effectLst/>
                <a:latin typeface="HP Simplified" panose="020B0604020204020204" pitchFamily="34" charset="0"/>
              </a:rPr>
              <a:t> The collective effort of financial institutions to combat fraud enhances the reputation of the financial services industry as a whole, inspiring trust among the public.</a:t>
            </a:r>
          </a:p>
          <a:p>
            <a:pPr algn="l">
              <a:buFont typeface="Arial" panose="020B0604020202020204" pitchFamily="34" charset="0"/>
              <a:buChar char="•"/>
            </a:pPr>
            <a:r>
              <a:rPr lang="en-US" b="1" i="0" dirty="0">
                <a:effectLst/>
                <a:latin typeface="HP Simplified" panose="020B0604020204020204" pitchFamily="34" charset="0"/>
              </a:rPr>
              <a:t>Innovation and Growth:</a:t>
            </a:r>
            <a:r>
              <a:rPr lang="en-US" b="0" i="0" dirty="0">
                <a:effectLst/>
                <a:latin typeface="HP Simplified" panose="020B0604020204020204" pitchFamily="34" charset="0"/>
              </a:rPr>
              <a:t> With confidence in the security of electronic transactions, individuals and businesses are more likely to adopt innovative financial technologies and solutions.</a:t>
            </a:r>
          </a:p>
          <a:p>
            <a:pPr algn="l">
              <a:buFont typeface="Arial" panose="020B0604020202020204" pitchFamily="34" charset="0"/>
              <a:buChar char="•"/>
            </a:pPr>
            <a:endParaRPr lang="en-US" dirty="0">
              <a:latin typeface="HP Simplified" panose="020B0604020204020204" pitchFamily="34" charset="0"/>
            </a:endParaRPr>
          </a:p>
          <a:p>
            <a:pPr algn="l">
              <a:buFont typeface="Arial" panose="020B0604020202020204" pitchFamily="34" charset="0"/>
              <a:buChar char="•"/>
            </a:pPr>
            <a:endParaRPr lang="en-US" b="0" i="0" dirty="0">
              <a:effectLst/>
              <a:latin typeface="HP Simplified" panose="020B0604020204020204" pitchFamily="34" charset="0"/>
            </a:endParaRPr>
          </a:p>
          <a:p>
            <a:pPr algn="l"/>
            <a:r>
              <a:rPr lang="en-US" b="1" i="0" dirty="0">
                <a:effectLst/>
                <a:latin typeface="HP Simplified" panose="020B0604020204020204" pitchFamily="34" charset="0"/>
              </a:rPr>
              <a:t>5. Fraud Prevention Industry:</a:t>
            </a:r>
            <a:endParaRPr lang="en-US" b="0" i="0" dirty="0">
              <a:effectLst/>
              <a:latin typeface="HP Simplified" panose="020B0604020204020204" pitchFamily="34" charset="0"/>
            </a:endParaRPr>
          </a:p>
          <a:p>
            <a:pPr algn="l">
              <a:buFont typeface="Arial" panose="020B0604020202020204" pitchFamily="34" charset="0"/>
              <a:buChar char="•"/>
            </a:pPr>
            <a:r>
              <a:rPr lang="en-US" b="1" i="0" dirty="0">
                <a:effectLst/>
                <a:latin typeface="HP Simplified" panose="020B0604020204020204" pitchFamily="34" charset="0"/>
              </a:rPr>
              <a:t>Market Growth:</a:t>
            </a:r>
            <a:r>
              <a:rPr lang="en-US" b="0" i="0" dirty="0">
                <a:effectLst/>
                <a:latin typeface="HP Simplified" panose="020B0604020204020204" pitchFamily="34" charset="0"/>
              </a:rPr>
              <a:t> The demand for advanced fraud prevention technologies and services drives growth in the fraud detection industry, creating new business opportunities.</a:t>
            </a:r>
          </a:p>
          <a:p>
            <a:pPr algn="l">
              <a:buFont typeface="Arial" panose="020B0604020202020204" pitchFamily="34" charset="0"/>
              <a:buChar char="•"/>
            </a:pPr>
            <a:r>
              <a:rPr lang="en-US" b="1" i="0" dirty="0">
                <a:effectLst/>
                <a:latin typeface="HP Simplified" panose="020B0604020204020204" pitchFamily="34" charset="0"/>
              </a:rPr>
              <a:t>Technological Innovation:</a:t>
            </a:r>
            <a:r>
              <a:rPr lang="en-US" b="0" i="0" dirty="0">
                <a:effectLst/>
                <a:latin typeface="HP Simplified" panose="020B0604020204020204" pitchFamily="34" charset="0"/>
              </a:rPr>
              <a:t> The need for more sophisticated detection methods spurs innovation in machine learning, artificial intelligence, and cybersecurity.</a:t>
            </a:r>
          </a:p>
          <a:p>
            <a:endParaRPr lang="en-IN" dirty="0"/>
          </a:p>
        </p:txBody>
      </p:sp>
      <p:sp>
        <p:nvSpPr>
          <p:cNvPr id="3" name="TextBox 2">
            <a:extLst>
              <a:ext uri="{FF2B5EF4-FFF2-40B4-BE49-F238E27FC236}">
                <a16:creationId xmlns:a16="http://schemas.microsoft.com/office/drawing/2014/main" id="{E1962A10-1734-3249-289A-ACE0FFA62604}"/>
              </a:ext>
            </a:extLst>
          </p:cNvPr>
          <p:cNvSpPr txBox="1"/>
          <p:nvPr/>
        </p:nvSpPr>
        <p:spPr>
          <a:xfrm>
            <a:off x="521110" y="4611329"/>
            <a:ext cx="10392696" cy="173539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699198EE-A72B-E1F3-54A3-E8FEEC1F5DD7}"/>
              </a:ext>
            </a:extLst>
          </p:cNvPr>
          <p:cNvSpPr txBox="1"/>
          <p:nvPr/>
        </p:nvSpPr>
        <p:spPr>
          <a:xfrm>
            <a:off x="265471" y="4483510"/>
            <a:ext cx="11405419" cy="1200329"/>
          </a:xfrm>
          <a:prstGeom prst="rect">
            <a:avLst/>
          </a:prstGeom>
          <a:noFill/>
        </p:spPr>
        <p:txBody>
          <a:bodyPr wrap="square" rtlCol="0">
            <a:spAutoFit/>
          </a:bodyPr>
          <a:lstStyle/>
          <a:p>
            <a:r>
              <a:rPr lang="en-US" b="0" i="0" dirty="0">
                <a:effectLst/>
                <a:latin typeface="HP Simplified" panose="020B0604020204020204" pitchFamily="34" charset="0"/>
              </a:rPr>
              <a:t>In summary, effective credit card fraud detection has far-reaching implications for financial institutions, customers, the broader economy, and the financial services industry. By safeguarding transactions and maintaining trust, fraud detection supports financial stability, economic growth, and customer satisfaction. It also encourages innovation and collaboration within the industry to stay ahead of evolving fraud tactics.</a:t>
            </a:r>
            <a:endParaRPr lang="en-IN" dirty="0"/>
          </a:p>
        </p:txBody>
      </p:sp>
    </p:spTree>
    <p:extLst>
      <p:ext uri="{BB962C8B-B14F-4D97-AF65-F5344CB8AC3E}">
        <p14:creationId xmlns:p14="http://schemas.microsoft.com/office/powerpoint/2010/main" val="3152287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0FCC2-4A82-648F-D4FD-D9E6B8F44D83}"/>
              </a:ext>
            </a:extLst>
          </p:cNvPr>
          <p:cNvSpPr txBox="1"/>
          <p:nvPr/>
        </p:nvSpPr>
        <p:spPr>
          <a:xfrm>
            <a:off x="4114800" y="2626200"/>
            <a:ext cx="3962400" cy="1015663"/>
          </a:xfrm>
          <a:prstGeom prst="rect">
            <a:avLst/>
          </a:prstGeom>
          <a:noFill/>
        </p:spPr>
        <p:txBody>
          <a:bodyPr wrap="square" rtlCol="0">
            <a:spAutoFit/>
          </a:bodyPr>
          <a:lstStyle/>
          <a:p>
            <a:r>
              <a:rPr lang="en-IN" sz="6000" b="1" dirty="0"/>
              <a:t>THE END!!!</a:t>
            </a:r>
          </a:p>
        </p:txBody>
      </p:sp>
    </p:spTree>
    <p:extLst>
      <p:ext uri="{BB962C8B-B14F-4D97-AF65-F5344CB8AC3E}">
        <p14:creationId xmlns:p14="http://schemas.microsoft.com/office/powerpoint/2010/main" val="400802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3"/>
          <p:cNvSpPr txBox="1"/>
          <p:nvPr/>
        </p:nvSpPr>
        <p:spPr>
          <a:xfrm>
            <a:off x="285135" y="949031"/>
            <a:ext cx="2110561"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i="0" u="sng" strike="noStrike" cap="none" dirty="0">
                <a:solidFill>
                  <a:schemeClr val="dk1"/>
                </a:solidFill>
                <a:latin typeface="HP Simplified" panose="020B0604020204020204" pitchFamily="34" charset="0"/>
                <a:ea typeface="Lato"/>
                <a:cs typeface="Lato"/>
                <a:sym typeface="Lato"/>
              </a:rPr>
              <a:t>OBJECTIVE</a:t>
            </a:r>
            <a:r>
              <a:rPr lang="en-US" sz="2400" b="1" i="0" u="sng" strike="noStrike" cap="none" dirty="0">
                <a:solidFill>
                  <a:schemeClr val="dk1"/>
                </a:solidFill>
                <a:latin typeface="HP Simplified" panose="020B0604020204020204" pitchFamily="34" charset="0"/>
                <a:ea typeface="Lato"/>
                <a:cs typeface="Lato"/>
                <a:sym typeface="Lato"/>
              </a:rPr>
              <a:t>:</a:t>
            </a:r>
            <a:endParaRPr sz="1800" b="1" i="0" u="sng" strike="noStrike" cap="none" dirty="0">
              <a:solidFill>
                <a:schemeClr val="dk1"/>
              </a:solidFill>
              <a:latin typeface="HP Simplified" panose="020B0604020204020204" pitchFamily="34" charset="0"/>
              <a:ea typeface="Arial"/>
              <a:cs typeface="Arial"/>
              <a:sym typeface="Arial"/>
            </a:endParaRPr>
          </a:p>
        </p:txBody>
      </p:sp>
      <p:sp>
        <p:nvSpPr>
          <p:cNvPr id="4" name="TextBox 3">
            <a:extLst>
              <a:ext uri="{FF2B5EF4-FFF2-40B4-BE49-F238E27FC236}">
                <a16:creationId xmlns:a16="http://schemas.microsoft.com/office/drawing/2014/main" id="{9F5B0E62-8082-20B8-44EF-777CD40CAD11}"/>
              </a:ext>
            </a:extLst>
          </p:cNvPr>
          <p:cNvSpPr txBox="1"/>
          <p:nvPr/>
        </p:nvSpPr>
        <p:spPr>
          <a:xfrm>
            <a:off x="422787" y="1661652"/>
            <a:ext cx="11680723"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Based in Florida, the US, </a:t>
            </a:r>
            <a:r>
              <a:rPr lang="en-US" dirty="0" err="1"/>
              <a:t>Finex</a:t>
            </a:r>
            <a:r>
              <a:rPr lang="en-US" dirty="0"/>
              <a:t> is a top provider of financial services. Through a variety of channels, including in-person banking, ATMs, and online banking, it provides consumers with a comprehensive range of goods and business services.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US" dirty="0"/>
              <a:t>Due to the sharp rise in fraud transactions in recent years, the company has been experiencing severe problems with sales and profitability.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Retaining highly profitable customers is the primary objective for banking organization's like </a:t>
            </a:r>
            <a:r>
              <a:rPr lang="en-US" dirty="0" err="1"/>
              <a:t>Finex</a:t>
            </a:r>
            <a:r>
              <a:rPr lang="en-US" dirty="0"/>
              <a:t> . However, with the expansion of digital payment methods, financial fraud poses a serious danger to this objective for many banks.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Implementing a system for detecting credit card fraud to reduce costs . Due to scams and a human detection method, significant costs are being paid.</a:t>
            </a: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US" dirty="0"/>
              <a:t>As the consulting firm </a:t>
            </a:r>
            <a:r>
              <a:rPr lang="en-US" dirty="0" err="1"/>
              <a:t>Finex</a:t>
            </a:r>
            <a:r>
              <a:rPr lang="en-US" dirty="0"/>
              <a:t> engaged, our job was to find the main reason behind the problem of unauthorized credit card/debit card transactions and suggest solutions.</a:t>
            </a:r>
          </a:p>
          <a:p>
            <a:pPr marL="285750" indent="-285750">
              <a:buFont typeface="Wingdings" panose="05000000000000000000" pitchFamily="2" charset="2"/>
              <a:buChar char="§"/>
            </a:pPr>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4"/>
          <p:cNvSpPr txBox="1"/>
          <p:nvPr/>
        </p:nvSpPr>
        <p:spPr>
          <a:xfrm>
            <a:off x="0" y="784424"/>
            <a:ext cx="2979174"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HP Simplified" panose="020B0604020204020204" pitchFamily="34" charset="0"/>
                <a:ea typeface="Lato"/>
                <a:cs typeface="Lato"/>
                <a:sym typeface="Lato"/>
              </a:rPr>
              <a:t>BACKGROUND:</a:t>
            </a:r>
            <a:endParaRPr sz="1800" b="1" i="0" u="sng" strike="noStrike" cap="none" dirty="0">
              <a:solidFill>
                <a:schemeClr val="dk1"/>
              </a:solidFill>
              <a:latin typeface="HP Simplified" panose="020B0604020204020204" pitchFamily="34" charset="0"/>
              <a:ea typeface="Arial"/>
              <a:cs typeface="Arial"/>
              <a:sym typeface="Arial"/>
            </a:endParaRPr>
          </a:p>
        </p:txBody>
      </p:sp>
      <p:sp>
        <p:nvSpPr>
          <p:cNvPr id="2" name="TextBox 1">
            <a:extLst>
              <a:ext uri="{FF2B5EF4-FFF2-40B4-BE49-F238E27FC236}">
                <a16:creationId xmlns:a16="http://schemas.microsoft.com/office/drawing/2014/main" id="{6892ABBB-4F10-A706-E5BE-10994ED3F8F8}"/>
              </a:ext>
            </a:extLst>
          </p:cNvPr>
          <p:cNvSpPr txBox="1"/>
          <p:nvPr/>
        </p:nvSpPr>
        <p:spPr>
          <a:xfrm>
            <a:off x="275303" y="1592826"/>
            <a:ext cx="11739716"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a:t>Using skimmers on ATM/POS devices, fraudsters steal credit card data and carry out unauthorized transactions.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According to the Federal Trade Commission, 10 million consumers worldwide experience credit card theft each year.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Each year, fraud costs credit card companies close to $50 billion.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These expenses 'trickle down' to all customers as higher interest rates and fees.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Losses from credit card fraud are borne by all cardholders.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Repairing the damage costs the victims both time and money.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To make up for their losses, credit card companies impose increased fees and interest rates.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client loss for the bank.</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US" dirty="0"/>
              <a:t>A machine learning model has been built to detect frauds early and mitigate losses.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 cost benefit analysis has been done for the deployment of the same.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323D-D501-664B-2416-E96BCF629B10}"/>
              </a:ext>
            </a:extLst>
          </p:cNvPr>
          <p:cNvSpPr>
            <a:spLocks noGrp="1"/>
          </p:cNvSpPr>
          <p:nvPr>
            <p:ph type="title"/>
          </p:nvPr>
        </p:nvSpPr>
        <p:spPr>
          <a:xfrm>
            <a:off x="383458" y="1"/>
            <a:ext cx="9960077" cy="668594"/>
          </a:xfrm>
        </p:spPr>
        <p:txBody>
          <a:bodyPr>
            <a:normAutofit/>
          </a:bodyPr>
          <a:lstStyle/>
          <a:p>
            <a:r>
              <a:rPr lang="en-IN" sz="2800" b="1" u="sng" dirty="0">
                <a:latin typeface="HP Simplified" panose="020B0604020204020204" pitchFamily="34" charset="0"/>
              </a:rPr>
              <a:t>Few examples on how the fraud occurs:</a:t>
            </a:r>
          </a:p>
        </p:txBody>
      </p:sp>
      <p:sp>
        <p:nvSpPr>
          <p:cNvPr id="3" name="Content Placeholder 2">
            <a:extLst>
              <a:ext uri="{FF2B5EF4-FFF2-40B4-BE49-F238E27FC236}">
                <a16:creationId xmlns:a16="http://schemas.microsoft.com/office/drawing/2014/main" id="{8E2A1A84-CABB-E7AD-C50A-04C19692E8F7}"/>
              </a:ext>
            </a:extLst>
          </p:cNvPr>
          <p:cNvSpPr>
            <a:spLocks noGrp="1"/>
          </p:cNvSpPr>
          <p:nvPr>
            <p:ph idx="1"/>
          </p:nvPr>
        </p:nvSpPr>
        <p:spPr>
          <a:xfrm>
            <a:off x="255639" y="668595"/>
            <a:ext cx="11098161" cy="6189405"/>
          </a:xfrm>
        </p:spPr>
        <p:txBody>
          <a:bodyPr>
            <a:normAutofit/>
          </a:bodyPr>
          <a:lstStyle/>
          <a:p>
            <a:r>
              <a:rPr lang="en-US" sz="2000" b="1" i="0" dirty="0">
                <a:effectLst/>
                <a:latin typeface="HP Simplified" panose="020B0604020204020204" pitchFamily="34" charset="0"/>
              </a:rPr>
              <a:t>Stolen Card Information:</a:t>
            </a:r>
            <a:r>
              <a:rPr lang="en-US" sz="2000" b="0" i="0" dirty="0">
                <a:effectLst/>
                <a:latin typeface="HP Simplified" panose="020B0604020204020204" pitchFamily="34" charset="0"/>
              </a:rPr>
              <a:t> Root Cause: Data Breaches Data breaches involving financial institutions, merchants, or third-party service providers can expose sensitive credit card information. Hackers can then use this information for unauthorized transactions.</a:t>
            </a:r>
          </a:p>
          <a:p>
            <a:r>
              <a:rPr lang="en-US" sz="2000" b="1" i="0" dirty="0">
                <a:effectLst/>
                <a:latin typeface="HP Simplified" panose="020B0604020204020204" pitchFamily="34" charset="0"/>
              </a:rPr>
              <a:t>Phishing and Social Engineering:</a:t>
            </a:r>
            <a:r>
              <a:rPr lang="en-US" sz="2000" b="0" i="0" dirty="0">
                <a:effectLst/>
                <a:latin typeface="HP Simplified" panose="020B0604020204020204" pitchFamily="34" charset="0"/>
              </a:rPr>
              <a:t> Root Cause: Lack of User Awareness Fraudsters use phishing emails, fake websites, or social engineering tactics to trick users into revealing their credit card details. Users who are unaware of these tactics are more likely to fall victim.</a:t>
            </a:r>
          </a:p>
          <a:p>
            <a:r>
              <a:rPr lang="en-US" sz="2000" b="1" i="0" dirty="0">
                <a:effectLst/>
                <a:latin typeface="HP Simplified" panose="020B0604020204020204" pitchFamily="34" charset="0"/>
              </a:rPr>
              <a:t>Card Skimming and Cloning:</a:t>
            </a:r>
            <a:r>
              <a:rPr lang="en-US" sz="2000" b="0" i="0" dirty="0">
                <a:effectLst/>
                <a:latin typeface="HP Simplified" panose="020B0604020204020204" pitchFamily="34" charset="0"/>
              </a:rPr>
              <a:t> Root Cause: Lack of Terminal Security Fraudsters install skimming devices on ATMs or point-of-sale terminals to capture card data. Inadequate terminal security allows these devices to go undetected.</a:t>
            </a:r>
          </a:p>
          <a:p>
            <a:r>
              <a:rPr lang="en-US" sz="2000" b="1" i="0" dirty="0">
                <a:effectLst/>
                <a:latin typeface="HP Simplified" panose="020B0604020204020204" pitchFamily="34" charset="0"/>
              </a:rPr>
              <a:t>Malware and Hacking:</a:t>
            </a:r>
            <a:r>
              <a:rPr lang="en-US" sz="2000" b="0" i="0" dirty="0">
                <a:effectLst/>
                <a:latin typeface="HP Simplified" panose="020B0604020204020204" pitchFamily="34" charset="0"/>
              </a:rPr>
              <a:t> Root Cause: Vulnerable Systems Cyberattacks on financial institutions' systems can lead to unauthorized access and data theft. Outdated software and poor cybersecurity practices can make systems vulnerable.</a:t>
            </a:r>
          </a:p>
          <a:p>
            <a:r>
              <a:rPr lang="en-US" sz="2000" b="1" i="0" dirty="0">
                <a:effectLst/>
                <a:latin typeface="HP Simplified" panose="020B0604020204020204" pitchFamily="34" charset="0"/>
              </a:rPr>
              <a:t>Inadequate Transaction Analysis:</a:t>
            </a:r>
            <a:r>
              <a:rPr lang="en-US" sz="2000" b="0" i="0" dirty="0">
                <a:effectLst/>
                <a:latin typeface="HP Simplified" panose="020B0604020204020204" pitchFamily="34" charset="0"/>
              </a:rPr>
              <a:t> Root Cause: Poor Data Analysis Failure to analyze transaction patterns and anomalies effectively may result in missing fraudulent activities.</a:t>
            </a:r>
          </a:p>
          <a:p>
            <a:r>
              <a:rPr lang="en-US" sz="2000" b="1" i="0" dirty="0">
                <a:effectLst/>
                <a:latin typeface="HP Simplified" panose="020B0604020204020204" pitchFamily="34" charset="0"/>
              </a:rPr>
              <a:t>Poor Customer Verification:</a:t>
            </a:r>
            <a:r>
              <a:rPr lang="en-US" sz="2000" b="0" i="0" dirty="0">
                <a:effectLst/>
                <a:latin typeface="HP Simplified" panose="020B0604020204020204" pitchFamily="34" charset="0"/>
              </a:rPr>
              <a:t> Root Cause: Weak Customer Authentication Institutions that don't adequately verify customer identities can be susceptible to fraudsters posing as legitimate users.</a:t>
            </a:r>
          </a:p>
          <a:p>
            <a:r>
              <a:rPr lang="en-US" sz="2000" b="1" i="0" dirty="0">
                <a:effectLst/>
                <a:latin typeface="HP Simplified" panose="020B0604020204020204" pitchFamily="34" charset="0"/>
              </a:rPr>
              <a:t>Lack of Data Encryption:</a:t>
            </a:r>
            <a:r>
              <a:rPr lang="en-US" sz="2000" b="0" i="0" dirty="0">
                <a:effectLst/>
                <a:latin typeface="HP Simplified" panose="020B0604020204020204" pitchFamily="34" charset="0"/>
              </a:rPr>
              <a:t> Root Cause: Data Exposure Failure to encrypt sensitive customer data during transmission and storage exposes it to potential breaches</a:t>
            </a:r>
            <a:r>
              <a:rPr lang="en-US" sz="2000" b="0" i="0" dirty="0">
                <a:solidFill>
                  <a:srgbClr val="D1D5DB"/>
                </a:solidFill>
                <a:effectLst/>
                <a:latin typeface="HP Simplified" panose="020B0604020204020204" pitchFamily="34" charset="0"/>
              </a:rPr>
              <a:t>.</a:t>
            </a:r>
            <a:endParaRPr lang="en-IN" sz="2000" dirty="0"/>
          </a:p>
        </p:txBody>
      </p:sp>
    </p:spTree>
    <p:extLst>
      <p:ext uri="{BB962C8B-B14F-4D97-AF65-F5344CB8AC3E}">
        <p14:creationId xmlns:p14="http://schemas.microsoft.com/office/powerpoint/2010/main" val="13696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txBox="1"/>
          <p:nvPr/>
        </p:nvSpPr>
        <p:spPr>
          <a:xfrm>
            <a:off x="977057" y="197167"/>
            <a:ext cx="7607021"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HP Simplified" panose="020B0604020204020204" pitchFamily="34" charset="0"/>
                <a:ea typeface="Lato"/>
                <a:cs typeface="Lato"/>
                <a:sym typeface="Lato"/>
              </a:rPr>
              <a:t>KEY FINDINGS:</a:t>
            </a:r>
            <a:endParaRPr sz="1400" b="1" i="0" u="sng" strike="noStrike" cap="none" dirty="0">
              <a:solidFill>
                <a:srgbClr val="000000"/>
              </a:solidFill>
              <a:latin typeface="HP Simplified" panose="020B0604020204020204" pitchFamily="34" charset="0"/>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Lato"/>
                <a:ea typeface="Lato"/>
                <a:cs typeface="Lato"/>
                <a:sym typeface="Lato"/>
              </a:rPr>
              <a:t>YEAR MONTH VS TRANSACTIONS AND CUSTOMERS</a:t>
            </a:r>
            <a:endParaRPr sz="1400" b="0" i="0" u="none" strike="noStrike" cap="none" dirty="0">
              <a:solidFill>
                <a:srgbClr val="000000"/>
              </a:solidFill>
              <a:latin typeface="Arial"/>
              <a:ea typeface="Arial"/>
              <a:cs typeface="Arial"/>
              <a:sym typeface="Arial"/>
            </a:endParaRPr>
          </a:p>
        </p:txBody>
      </p:sp>
      <p:pic>
        <p:nvPicPr>
          <p:cNvPr id="1026" name="Picture 2"/>
          <p:cNvPicPr>
            <a:picLocks noChangeAspect="1" noChangeArrowheads="1"/>
          </p:cNvPicPr>
          <p:nvPr/>
        </p:nvPicPr>
        <p:blipFill>
          <a:blip r:embed="rId3"/>
          <a:srcRect/>
          <a:stretch>
            <a:fillRect/>
          </a:stretch>
        </p:blipFill>
        <p:spPr bwMode="auto">
          <a:xfrm>
            <a:off x="977057" y="963323"/>
            <a:ext cx="8739295" cy="1789709"/>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1101213" y="2981581"/>
            <a:ext cx="8739295" cy="1975200"/>
          </a:xfrm>
          <a:prstGeom prst="rect">
            <a:avLst/>
          </a:prstGeom>
          <a:noFill/>
          <a:ln w="9525">
            <a:noFill/>
            <a:miter lim="800000"/>
            <a:headEnd/>
            <a:tailEnd/>
          </a:ln>
        </p:spPr>
      </p:pic>
      <p:sp>
        <p:nvSpPr>
          <p:cNvPr id="3" name="Google Shape;63;p5">
            <a:extLst>
              <a:ext uri="{FF2B5EF4-FFF2-40B4-BE49-F238E27FC236}">
                <a16:creationId xmlns:a16="http://schemas.microsoft.com/office/drawing/2014/main" id="{EF329FCE-6116-D7DA-19BF-B99EDAEFD4BB}"/>
              </a:ext>
            </a:extLst>
          </p:cNvPr>
          <p:cNvSpPr/>
          <p:nvPr/>
        </p:nvSpPr>
        <p:spPr>
          <a:xfrm>
            <a:off x="196172" y="5642177"/>
            <a:ext cx="10301066" cy="1018656"/>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349200" marR="0" lvl="0" indent="-349200" algn="l" rtl="0">
              <a:lnSpc>
                <a:spcPct val="100000"/>
              </a:lnSpc>
              <a:spcBef>
                <a:spcPts val="0"/>
              </a:spcBef>
              <a:spcAft>
                <a:spcPts val="0"/>
              </a:spcAft>
              <a:buClr>
                <a:schemeClr val="tx1"/>
              </a:buClr>
              <a:buSzPts val="1600"/>
              <a:buFont typeface="Arial"/>
              <a:buChar char="•"/>
            </a:pPr>
            <a:r>
              <a:rPr lang="en-US" sz="1400" b="0" i="0" u="none" strike="noStrike" cap="none" dirty="0">
                <a:solidFill>
                  <a:srgbClr val="000000"/>
                </a:solidFill>
                <a:latin typeface="Arial"/>
                <a:ea typeface="Arial"/>
                <a:cs typeface="Arial"/>
                <a:sym typeface="Arial"/>
              </a:rPr>
              <a:t>The timeline plot displays the total number of transactions and the total number of clients for each month of the year.</a:t>
            </a:r>
          </a:p>
          <a:p>
            <a:pPr marL="349200" marR="0" lvl="0" indent="-349200" algn="l" rtl="0">
              <a:lnSpc>
                <a:spcPct val="100000"/>
              </a:lnSpc>
              <a:spcBef>
                <a:spcPts val="0"/>
              </a:spcBef>
              <a:spcAft>
                <a:spcPts val="0"/>
              </a:spcAft>
              <a:buClr>
                <a:schemeClr val="tx1"/>
              </a:buClr>
              <a:buSzPts val="1600"/>
              <a:buFont typeface="Arial"/>
              <a:buChar char="•"/>
            </a:pPr>
            <a:r>
              <a:rPr lang="en-US" sz="1400" b="0" i="0" u="none" strike="noStrike" cap="none" dirty="0">
                <a:solidFill>
                  <a:srgbClr val="000000"/>
                </a:solidFill>
                <a:latin typeface="Arial"/>
                <a:ea typeface="Arial"/>
                <a:cs typeface="Arial"/>
                <a:sym typeface="Arial"/>
              </a:rPr>
              <a:t>Every month, 900 consumers conduct anything between 60k and 140k transactions.</a:t>
            </a:r>
          </a:p>
          <a:p>
            <a:pPr marL="349200" marR="0" lvl="0" indent="-349200" algn="l" rtl="0">
              <a:lnSpc>
                <a:spcPct val="100000"/>
              </a:lnSpc>
              <a:spcBef>
                <a:spcPts val="0"/>
              </a:spcBef>
              <a:spcAft>
                <a:spcPts val="0"/>
              </a:spcAft>
              <a:buClr>
                <a:schemeClr val="tx1"/>
              </a:buClr>
              <a:buSzPts val="1600"/>
              <a:buFont typeface="Arial"/>
              <a:buChar char="•"/>
            </a:pPr>
            <a:r>
              <a:rPr lang="en-US" sz="1400" b="0" i="0" u="none" strike="noStrike" cap="none" dirty="0">
                <a:solidFill>
                  <a:srgbClr val="000000"/>
                </a:solidFill>
                <a:latin typeface="Arial"/>
                <a:ea typeface="Arial"/>
                <a:cs typeface="Arial"/>
                <a:sym typeface="Arial"/>
              </a:rPr>
              <a:t>The number of patrons did not vary significantly. It demonstrates that the same consumer base makes multiple purchases, which is a seasonal behavior. The month of December is when we observe a peak.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6"/>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HP Simplified" panose="020B0604020204020204" pitchFamily="34" charset="0"/>
                <a:ea typeface="Lato"/>
                <a:cs typeface="Lato"/>
                <a:sym typeface="Lato"/>
              </a:rPr>
              <a:t>YEAR MONTH VS FRAUD TRANSACTIONS AND CUSTOMERS</a:t>
            </a:r>
            <a:endParaRPr sz="1400" b="1" i="0" u="none" strike="noStrike" cap="none" dirty="0">
              <a:solidFill>
                <a:srgbClr val="000000"/>
              </a:solidFill>
              <a:latin typeface="HP Simplified" panose="020B0604020204020204" pitchFamily="34" charset="0"/>
              <a:ea typeface="Arial"/>
              <a:cs typeface="Arial"/>
              <a:sym typeface="Arial"/>
            </a:endParaRPr>
          </a:p>
        </p:txBody>
      </p:sp>
      <p:sp>
        <p:nvSpPr>
          <p:cNvPr id="72" name="Google Shape;72;p6"/>
          <p:cNvSpPr/>
          <p:nvPr/>
        </p:nvSpPr>
        <p:spPr>
          <a:xfrm>
            <a:off x="789401" y="4584126"/>
            <a:ext cx="10613199" cy="1708742"/>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285750" marR="0" lvl="0" indent="-285750" algn="l" rtl="0">
              <a:lnSpc>
                <a:spcPct val="100000"/>
              </a:lnSpc>
              <a:spcBef>
                <a:spcPts val="0"/>
              </a:spcBef>
              <a:spcAft>
                <a:spcPts val="0"/>
              </a:spcAft>
              <a:buClr>
                <a:schemeClr val="tx1"/>
              </a:buClr>
              <a:buSzPts val="1600"/>
              <a:buFont typeface="Arial" panose="020B0604020202020204" pitchFamily="34" charset="0"/>
              <a:buChar char="•"/>
            </a:pPr>
            <a:r>
              <a:rPr lang="en-US" sz="1400" b="0" i="0" u="none" strike="noStrike" cap="none" dirty="0">
                <a:solidFill>
                  <a:srgbClr val="000000"/>
                </a:solidFill>
                <a:latin typeface="Arial"/>
                <a:ea typeface="Arial"/>
                <a:cs typeface="Arial"/>
                <a:sym typeface="Arial"/>
              </a:rPr>
              <a:t>Between 250 and 600 purchases are fake. The spread of fraudulent transactions over all months demonstrates that fraud is a persistent tendency.</a:t>
            </a:r>
          </a:p>
          <a:p>
            <a:pPr marL="285750" marR="0" lvl="0" indent="-285750" algn="l" rtl="0">
              <a:lnSpc>
                <a:spcPct val="100000"/>
              </a:lnSpc>
              <a:spcBef>
                <a:spcPts val="0"/>
              </a:spcBef>
              <a:spcAft>
                <a:spcPts val="0"/>
              </a:spcAft>
              <a:buClr>
                <a:schemeClr val="tx1"/>
              </a:buClr>
              <a:buSzPts val="1600"/>
              <a:buFont typeface="Arial" panose="020B0604020202020204" pitchFamily="34" charset="0"/>
              <a:buChar char="•"/>
            </a:pPr>
            <a:r>
              <a:rPr lang="en-US" sz="1400" b="0" i="0" u="none" strike="noStrike" cap="none" dirty="0">
                <a:solidFill>
                  <a:srgbClr val="000000"/>
                </a:solidFill>
                <a:latin typeface="Arial"/>
                <a:ea typeface="Arial"/>
                <a:cs typeface="Arial"/>
                <a:sym typeface="Arial"/>
              </a:rPr>
              <a:t>It's interesting to see that overall transactions reach a peak in December 2020, whilst fraudulent transactions experience a decline.</a:t>
            </a:r>
          </a:p>
          <a:p>
            <a:pPr marL="285750" marR="0" lvl="0" indent="-285750" algn="l" rtl="0">
              <a:lnSpc>
                <a:spcPct val="100000"/>
              </a:lnSpc>
              <a:spcBef>
                <a:spcPts val="0"/>
              </a:spcBef>
              <a:spcAft>
                <a:spcPts val="0"/>
              </a:spcAft>
              <a:buClr>
                <a:schemeClr val="tx1"/>
              </a:buClr>
              <a:buSzPts val="1600"/>
              <a:buFont typeface="Arial" panose="020B0604020202020204" pitchFamily="34" charset="0"/>
              <a:buChar char="•"/>
            </a:pPr>
            <a:r>
              <a:rPr lang="en-US" sz="1400" b="0" i="0" u="none" strike="noStrike" cap="none" dirty="0">
                <a:solidFill>
                  <a:srgbClr val="000000"/>
                </a:solidFill>
                <a:latin typeface="Arial"/>
                <a:ea typeface="Arial"/>
                <a:cs typeface="Arial"/>
                <a:sym typeface="Arial"/>
              </a:rPr>
              <a:t>For example, 500 fraudulent transactions were performed using the same 50 customers' credit cards in January 2019. Fraudulent transactions are repeated for the same consumers' credit cards. Most frequently, the same customer's credit card was used in more than one fraudulent transaction.</a:t>
            </a:r>
            <a:endParaRPr sz="1400" b="0" i="0" u="none" strike="noStrike" cap="none" dirty="0">
              <a:solidFill>
                <a:srgbClr val="000000"/>
              </a:solidFill>
              <a:latin typeface="Arial"/>
              <a:ea typeface="Arial"/>
              <a:cs typeface="Arial"/>
              <a:sym typeface="Arial"/>
            </a:endParaRPr>
          </a:p>
        </p:txBody>
      </p:sp>
      <p:pic>
        <p:nvPicPr>
          <p:cNvPr id="2050" name="Picture 2"/>
          <p:cNvPicPr>
            <a:picLocks noChangeAspect="1" noChangeArrowheads="1"/>
          </p:cNvPicPr>
          <p:nvPr/>
        </p:nvPicPr>
        <p:blipFill>
          <a:blip r:embed="rId3"/>
          <a:srcRect/>
          <a:stretch>
            <a:fillRect/>
          </a:stretch>
        </p:blipFill>
        <p:spPr bwMode="auto">
          <a:xfrm>
            <a:off x="1407289" y="667804"/>
            <a:ext cx="9401175" cy="2075396"/>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1483366" y="2220685"/>
            <a:ext cx="9287553" cy="231568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aphicFrame>
        <p:nvGraphicFramePr>
          <p:cNvPr id="80" name="Google Shape;80;p7"/>
          <p:cNvGraphicFramePr/>
          <p:nvPr>
            <p:extLst>
              <p:ext uri="{D42A27DB-BD31-4B8C-83A1-F6EECF244321}">
                <p14:modId xmlns:p14="http://schemas.microsoft.com/office/powerpoint/2010/main" val="1138948154"/>
              </p:ext>
            </p:extLst>
          </p:nvPr>
        </p:nvGraphicFramePr>
        <p:xfrm>
          <a:off x="1877962" y="4718867"/>
          <a:ext cx="7098890" cy="1662885"/>
        </p:xfrm>
        <a:graphic>
          <a:graphicData uri="http://schemas.openxmlformats.org/drawingml/2006/table">
            <a:tbl>
              <a:tblPr>
                <a:noFill/>
                <a:tableStyleId>{BB03895C-0F46-4A7C-987B-FE2E5DF14A40}</a:tableStyleId>
              </a:tblPr>
              <a:tblGrid>
                <a:gridCol w="498692">
                  <a:extLst>
                    <a:ext uri="{9D8B030D-6E8A-4147-A177-3AD203B41FA5}">
                      <a16:colId xmlns:a16="http://schemas.microsoft.com/office/drawing/2014/main" val="20000"/>
                    </a:ext>
                  </a:extLst>
                </a:gridCol>
                <a:gridCol w="1138134">
                  <a:extLst>
                    <a:ext uri="{9D8B030D-6E8A-4147-A177-3AD203B41FA5}">
                      <a16:colId xmlns:a16="http://schemas.microsoft.com/office/drawing/2014/main" val="20001"/>
                    </a:ext>
                  </a:extLst>
                </a:gridCol>
                <a:gridCol w="1138134">
                  <a:extLst>
                    <a:ext uri="{9D8B030D-6E8A-4147-A177-3AD203B41FA5}">
                      <a16:colId xmlns:a16="http://schemas.microsoft.com/office/drawing/2014/main" val="20002"/>
                    </a:ext>
                  </a:extLst>
                </a:gridCol>
                <a:gridCol w="1138134">
                  <a:extLst>
                    <a:ext uri="{9D8B030D-6E8A-4147-A177-3AD203B41FA5}">
                      <a16:colId xmlns:a16="http://schemas.microsoft.com/office/drawing/2014/main" val="20003"/>
                    </a:ext>
                  </a:extLst>
                </a:gridCol>
                <a:gridCol w="1592898">
                  <a:extLst>
                    <a:ext uri="{9D8B030D-6E8A-4147-A177-3AD203B41FA5}">
                      <a16:colId xmlns:a16="http://schemas.microsoft.com/office/drawing/2014/main" val="20004"/>
                    </a:ext>
                  </a:extLst>
                </a:gridCol>
                <a:gridCol w="1592898">
                  <a:extLst>
                    <a:ext uri="{9D8B030D-6E8A-4147-A177-3AD203B41FA5}">
                      <a16:colId xmlns:a16="http://schemas.microsoft.com/office/drawing/2014/main" val="20005"/>
                    </a:ext>
                  </a:extLst>
                </a:gridCol>
              </a:tblGrid>
              <a:tr h="0">
                <a:tc>
                  <a:txBody>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1"/>
                          </a:solidFill>
                          <a:latin typeface="Lato"/>
                          <a:ea typeface="Lato"/>
                          <a:cs typeface="Lato"/>
                          <a:sym typeface="Lato"/>
                        </a:rPr>
                        <a:t>Gender</a:t>
                      </a:r>
                      <a:endParaRPr sz="1400" b="1" i="0" u="none" strike="noStrike" cap="none" dirty="0">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1"/>
                          </a:solidFill>
                          <a:latin typeface="Lato"/>
                          <a:ea typeface="Lato"/>
                          <a:cs typeface="Lato"/>
                          <a:sym typeface="Lato"/>
                        </a:rPr>
                        <a:t>Fraud</a:t>
                      </a:r>
                      <a:endParaRPr sz="1400" b="1" i="0" u="none" strike="noStrike" cap="none" dirty="0">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1"/>
                          </a:solidFill>
                          <a:latin typeface="Lato"/>
                          <a:ea typeface="Lato"/>
                          <a:cs typeface="Lato"/>
                          <a:sym typeface="Lato"/>
                        </a:rPr>
                        <a:t>Count</a:t>
                      </a:r>
                      <a:endParaRPr sz="1400" b="1" i="0" u="none" strike="noStrike" cap="none" dirty="0">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1"/>
                          </a:solidFill>
                          <a:latin typeface="Lato"/>
                          <a:ea typeface="Lato"/>
                          <a:cs typeface="Lato"/>
                          <a:sym typeface="Lato"/>
                        </a:rPr>
                        <a:t>Gender Count</a:t>
                      </a:r>
                      <a:endParaRPr sz="1400" b="1" i="0" u="none" strike="noStrike" cap="none" dirty="0">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1"/>
                          </a:solidFill>
                          <a:latin typeface="Lato"/>
                          <a:ea typeface="Lato"/>
                          <a:cs typeface="Lato"/>
                          <a:sym typeface="Lato"/>
                        </a:rPr>
                        <a:t>Percent GRP</a:t>
                      </a:r>
                      <a:endParaRPr sz="1400" b="1" i="0" u="none" strike="noStrike" cap="none" dirty="0">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r h="360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0</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F</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0</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1009850</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1014749</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99.517221</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1"/>
                  </a:ext>
                </a:extLst>
              </a:tr>
              <a:tr h="360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F</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1</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4899</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1014749</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0.482779</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2"/>
                  </a:ext>
                </a:extLst>
              </a:tr>
              <a:tr h="360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2</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M</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0</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832893</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837645</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99.432695</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3"/>
                  </a:ext>
                </a:extLst>
              </a:tr>
              <a:tr h="360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3</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M</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4752</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837645</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Lato"/>
                          <a:ea typeface="Lato"/>
                          <a:cs typeface="Lato"/>
                          <a:sym typeface="Lato"/>
                        </a:rPr>
                        <a:t>0.567305</a:t>
                      </a:r>
                      <a:endParaRPr sz="1400" b="0" i="0" u="none" strike="noStrike" cap="none" dirty="0">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81" name="Google Shape;81;p7"/>
          <p:cNvGraphicFramePr/>
          <p:nvPr>
            <p:extLst>
              <p:ext uri="{D42A27DB-BD31-4B8C-83A1-F6EECF244321}">
                <p14:modId xmlns:p14="http://schemas.microsoft.com/office/powerpoint/2010/main" val="336512471"/>
              </p:ext>
            </p:extLst>
          </p:nvPr>
        </p:nvGraphicFramePr>
        <p:xfrm>
          <a:off x="6392783" y="1184885"/>
          <a:ext cx="5306340" cy="3185234"/>
        </p:xfrm>
        <a:graphic>
          <a:graphicData uri="http://schemas.openxmlformats.org/drawingml/2006/chart">
            <c:chart xmlns:c="http://schemas.openxmlformats.org/drawingml/2006/chart" xmlns:r="http://schemas.openxmlformats.org/officeDocument/2006/relationships" r:id="rId3"/>
          </a:graphicData>
        </a:graphic>
      </p:graphicFrame>
      <p:sp>
        <p:nvSpPr>
          <p:cNvPr id="82" name="Google Shape;82;p7"/>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HP Simplified" panose="020B0604020204020204" pitchFamily="34" charset="0"/>
                <a:ea typeface="Lato"/>
                <a:cs typeface="Lato"/>
                <a:sym typeface="Lato"/>
              </a:rPr>
              <a:t>CATEGORICAL VARIABLE - GENDER</a:t>
            </a:r>
            <a:endParaRPr sz="1400" b="1" i="0" u="none" strike="noStrike" cap="none" dirty="0">
              <a:solidFill>
                <a:srgbClr val="000000"/>
              </a:solidFill>
              <a:latin typeface="HP Simplified" panose="020B0604020204020204" pitchFamily="34" charset="0"/>
              <a:ea typeface="Arial"/>
              <a:cs typeface="Arial"/>
              <a:sym typeface="Arial"/>
            </a:endParaRPr>
          </a:p>
        </p:txBody>
      </p:sp>
      <p:sp>
        <p:nvSpPr>
          <p:cNvPr id="83" name="Google Shape;83;p7"/>
          <p:cNvSpPr/>
          <p:nvPr/>
        </p:nvSpPr>
        <p:spPr>
          <a:xfrm>
            <a:off x="218125" y="1742055"/>
            <a:ext cx="6174658" cy="1873048"/>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349200" marR="0" lvl="0" indent="-349200" algn="l" rtl="0">
              <a:lnSpc>
                <a:spcPct val="100000"/>
              </a:lnSpc>
              <a:spcBef>
                <a:spcPts val="0"/>
              </a:spcBef>
              <a:spcAft>
                <a:spcPts val="0"/>
              </a:spcAft>
              <a:buClr>
                <a:schemeClr val="tx1"/>
              </a:buClr>
              <a:buSzPts val="1600"/>
              <a:buFont typeface="Arial"/>
              <a:buChar char="•"/>
            </a:pPr>
            <a:r>
              <a:rPr lang="en-US" b="0" i="0" u="none" strike="noStrike" cap="none" dirty="0">
                <a:solidFill>
                  <a:srgbClr val="000000"/>
                </a:solidFill>
                <a:latin typeface="Arial"/>
                <a:ea typeface="Arial"/>
                <a:cs typeface="Arial"/>
                <a:sym typeface="Arial"/>
              </a:rPr>
              <a:t>The number of transactions in both groups does not show much skewness</a:t>
            </a:r>
          </a:p>
          <a:p>
            <a:pPr marR="0" lvl="0" algn="l" rtl="0">
              <a:lnSpc>
                <a:spcPct val="100000"/>
              </a:lnSpc>
              <a:spcBef>
                <a:spcPts val="0"/>
              </a:spcBef>
              <a:spcAft>
                <a:spcPts val="0"/>
              </a:spcAft>
              <a:buClr>
                <a:schemeClr val="tx1"/>
              </a:buClr>
              <a:buSzPts val="1600"/>
            </a:pPr>
            <a:r>
              <a:rPr lang="en-US" dirty="0">
                <a:solidFill>
                  <a:srgbClr val="000000"/>
                </a:solidFill>
                <a:latin typeface="Arial"/>
                <a:ea typeface="Arial"/>
                <a:cs typeface="Arial"/>
                <a:sym typeface="Arial"/>
              </a:rPr>
              <a:t>       </a:t>
            </a:r>
            <a:r>
              <a:rPr lang="en-US" b="0" i="0" u="none" strike="noStrike" cap="none" dirty="0">
                <a:solidFill>
                  <a:srgbClr val="000000"/>
                </a:solidFill>
                <a:latin typeface="Arial"/>
                <a:ea typeface="Arial"/>
                <a:cs typeface="Arial"/>
                <a:sym typeface="Arial"/>
              </a:rPr>
              <a:t> based on the 'Gender' variable.</a:t>
            </a:r>
          </a:p>
          <a:p>
            <a:pPr marL="349200" marR="0" lvl="0" indent="-349200" algn="l" rtl="0">
              <a:lnSpc>
                <a:spcPct val="100000"/>
              </a:lnSpc>
              <a:spcBef>
                <a:spcPts val="0"/>
              </a:spcBef>
              <a:spcAft>
                <a:spcPts val="0"/>
              </a:spcAft>
              <a:buClr>
                <a:schemeClr val="tx1"/>
              </a:buClr>
              <a:buSzPts val="1600"/>
              <a:buFont typeface="Arial"/>
              <a:buChar char="•"/>
            </a:pPr>
            <a:r>
              <a:rPr lang="en-US" b="0" i="0" u="none" strike="noStrike" cap="none" dirty="0">
                <a:solidFill>
                  <a:srgbClr val="000000"/>
                </a:solidFill>
                <a:latin typeface="Arial"/>
                <a:ea typeface="Arial"/>
                <a:cs typeface="Arial"/>
                <a:sym typeface="Arial"/>
              </a:rPr>
              <a:t>In both groups, the fraud rate is roughly the same.</a:t>
            </a:r>
          </a:p>
          <a:p>
            <a:pPr marL="349200" marR="0" lvl="0" indent="-349200" algn="l" rtl="0">
              <a:lnSpc>
                <a:spcPct val="100000"/>
              </a:lnSpc>
              <a:spcBef>
                <a:spcPts val="0"/>
              </a:spcBef>
              <a:spcAft>
                <a:spcPts val="0"/>
              </a:spcAft>
              <a:buClr>
                <a:schemeClr val="tx1"/>
              </a:buClr>
              <a:buSzPts val="1600"/>
              <a:buFont typeface="Arial"/>
              <a:buChar char="•"/>
            </a:pPr>
            <a:r>
              <a:rPr lang="en-US" b="0" i="0" u="none" strike="noStrike" cap="none" dirty="0">
                <a:solidFill>
                  <a:srgbClr val="000000"/>
                </a:solidFill>
                <a:latin typeface="Arial"/>
                <a:ea typeface="Arial"/>
                <a:cs typeface="Arial"/>
                <a:sym typeface="Arial"/>
              </a:rPr>
              <a:t>The gender of credit card holders has no bearing on the bias of fraudulent transactions.</a:t>
            </a:r>
            <a:endParaRPr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8384" y="201168"/>
            <a:ext cx="10755231" cy="891362"/>
          </a:xfrm>
        </p:spPr>
        <p:txBody>
          <a:bodyPr>
            <a:normAutofit fontScale="77500" lnSpcReduction="20000"/>
          </a:bodyPr>
          <a:lstStyle/>
          <a:p>
            <a:pPr lvl="0"/>
            <a:endParaRPr lang="en-US" dirty="0">
              <a:solidFill>
                <a:schemeClr val="dk1"/>
              </a:solidFill>
            </a:endParaRPr>
          </a:p>
          <a:p>
            <a:pPr lvl="0"/>
            <a:r>
              <a:rPr lang="en-US" b="1" dirty="0">
                <a:solidFill>
                  <a:schemeClr val="dk1"/>
                </a:solidFill>
                <a:latin typeface="HP Simplified" panose="020B0604020204020204" pitchFamily="34" charset="0"/>
              </a:rPr>
              <a:t>CATEGORICAL VARIABLE – MERCHANT CATEGORY</a:t>
            </a:r>
          </a:p>
          <a:p>
            <a:pPr lvl="0"/>
            <a:endParaRPr lang="en-US" sz="1400" dirty="0">
              <a:solidFill>
                <a:schemeClr val="dk1"/>
              </a:solidFill>
              <a:latin typeface="Arial"/>
              <a:ea typeface="Arial"/>
              <a:cs typeface="Arial"/>
              <a:sym typeface="Arial"/>
            </a:endParaRPr>
          </a:p>
          <a:p>
            <a:pPr lvl="0"/>
            <a:r>
              <a:rPr lang="en-US" sz="2100" dirty="0">
                <a:solidFill>
                  <a:schemeClr val="dk1"/>
                </a:solidFill>
                <a:latin typeface="Arial"/>
                <a:ea typeface="Arial"/>
                <a:cs typeface="Arial"/>
                <a:sym typeface="Arial"/>
              </a:rPr>
              <a:t>No. of Transactions of different Merchants</a:t>
            </a:r>
            <a:endParaRPr lang="en-US" sz="2100" dirty="0">
              <a:latin typeface="Arial"/>
              <a:ea typeface="Arial"/>
              <a:cs typeface="Arial"/>
              <a:sym typeface="Arial"/>
            </a:endParaRPr>
          </a:p>
          <a:p>
            <a:endParaRPr lang="en-US" dirty="0"/>
          </a:p>
        </p:txBody>
      </p:sp>
      <p:pic>
        <p:nvPicPr>
          <p:cNvPr id="3074" name="Picture 2"/>
          <p:cNvPicPr>
            <a:picLocks noChangeAspect="1" noChangeArrowheads="1"/>
          </p:cNvPicPr>
          <p:nvPr/>
        </p:nvPicPr>
        <p:blipFill>
          <a:blip r:embed="rId2"/>
          <a:srcRect/>
          <a:stretch>
            <a:fillRect/>
          </a:stretch>
        </p:blipFill>
        <p:spPr bwMode="auto">
          <a:xfrm>
            <a:off x="843148" y="961901"/>
            <a:ext cx="10414659" cy="4928260"/>
          </a:xfrm>
          <a:prstGeom prst="rect">
            <a:avLst/>
          </a:prstGeom>
          <a:noFill/>
          <a:ln w="9525">
            <a:noFill/>
            <a:miter lim="800000"/>
            <a:headEnd/>
            <a:tailEnd/>
          </a:ln>
        </p:spPr>
      </p:pic>
      <p:sp>
        <p:nvSpPr>
          <p:cNvPr id="4" name="Google Shape;92;p8"/>
          <p:cNvSpPr/>
          <p:nvPr/>
        </p:nvSpPr>
        <p:spPr>
          <a:xfrm>
            <a:off x="957343" y="6057177"/>
            <a:ext cx="10301066" cy="328569"/>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R="0" lvl="0" algn="l" rtl="0">
              <a:lnSpc>
                <a:spcPct val="100000"/>
              </a:lnSpc>
              <a:spcBef>
                <a:spcPts val="0"/>
              </a:spcBef>
              <a:spcAft>
                <a:spcPts val="0"/>
              </a:spcAft>
              <a:buClr>
                <a:srgbClr val="EE283C"/>
              </a:buClr>
              <a:buSzPts val="1600"/>
            </a:pPr>
            <a:r>
              <a:rPr lang="en-US" sz="1400" b="0" i="0" u="none" strike="noStrike" cap="none" dirty="0">
                <a:solidFill>
                  <a:srgbClr val="000000"/>
                </a:solidFill>
                <a:latin typeface="Arial"/>
                <a:ea typeface="Arial"/>
                <a:cs typeface="Arial"/>
                <a:sym typeface="Arial"/>
              </a:rPr>
              <a:t>Between the various categories (</a:t>
            </a:r>
            <a:r>
              <a:rPr lang="en-US" sz="1400" b="0" i="0" u="none" strike="noStrike" cap="none" dirty="0" err="1">
                <a:solidFill>
                  <a:srgbClr val="000000"/>
                </a:solidFill>
                <a:latin typeface="Arial"/>
                <a:ea typeface="Arial"/>
                <a:cs typeface="Arial"/>
                <a:sym typeface="Arial"/>
              </a:rPr>
              <a:t>gas_transport</a:t>
            </a:r>
            <a:r>
              <a:rPr lang="en-US" sz="1400" b="0" i="0" u="none" strike="noStrike" cap="none" dirty="0">
                <a:solidFill>
                  <a:srgbClr val="000000"/>
                </a:solidFill>
                <a:latin typeface="Arial"/>
                <a:ea typeface="Arial"/>
                <a:cs typeface="Arial"/>
                <a:sym typeface="Arial"/>
              </a:rPr>
              <a:t>, </a:t>
            </a:r>
            <a:r>
              <a:rPr lang="en-US" sz="1400" b="0" i="0" u="none" strike="noStrike" cap="none" dirty="0" err="1">
                <a:solidFill>
                  <a:srgbClr val="000000"/>
                </a:solidFill>
                <a:latin typeface="Arial"/>
                <a:ea typeface="Arial"/>
                <a:cs typeface="Arial"/>
                <a:sym typeface="Arial"/>
              </a:rPr>
              <a:t>grocery_pos</a:t>
            </a:r>
            <a:r>
              <a:rPr lang="en-US" sz="1400" b="0" i="0" u="none" strike="noStrike" cap="none" dirty="0">
                <a:solidFill>
                  <a:srgbClr val="000000"/>
                </a:solidFill>
                <a:latin typeface="Arial"/>
                <a:ea typeface="Arial"/>
                <a:cs typeface="Arial"/>
                <a:sym typeface="Arial"/>
              </a:rPr>
              <a:t>, trip), there are different numbers of transactions.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1559</TotalTime>
  <Words>2555</Words>
  <Application>Microsoft Office PowerPoint</Application>
  <PresentationFormat>Widescreen</PresentationFormat>
  <Paragraphs>264</Paragraphs>
  <Slides>25</Slides>
  <Notes>18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HP Simplified</vt:lpstr>
      <vt:lpstr>Arial</vt:lpstr>
      <vt:lpstr>Calibri</vt:lpstr>
      <vt:lpstr>Lato</vt:lpstr>
      <vt:lpstr>Algerian</vt:lpstr>
      <vt:lpstr>Wingdings</vt:lpstr>
      <vt:lpstr>Calibri Light</vt:lpstr>
      <vt:lpstr>Corbel</vt:lpstr>
      <vt:lpstr>Parallax</vt:lpstr>
      <vt:lpstr>Office Theme</vt:lpstr>
      <vt:lpstr>1_Office Theme</vt:lpstr>
      <vt:lpstr>PowerPoint Presentation</vt:lpstr>
      <vt:lpstr>PowerPoint Presentation</vt:lpstr>
      <vt:lpstr>PowerPoint Presentation</vt:lpstr>
      <vt:lpstr>PowerPoint Presentation</vt:lpstr>
      <vt:lpstr>Few examples on how the fraud occurs: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 Subramani</dc:creator>
  <cp:lastModifiedBy>Prateek Sharma</cp:lastModifiedBy>
  <cp:revision>56</cp:revision>
  <dcterms:modified xsi:type="dcterms:W3CDTF">2024-04-30T10:06:33Z</dcterms:modified>
</cp:coreProperties>
</file>