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4" r:id="rId7"/>
    <p:sldId id="260" r:id="rId8"/>
    <p:sldId id="267" r:id="rId9"/>
    <p:sldId id="265" r:id="rId10"/>
    <p:sldId id="266" r:id="rId11"/>
    <p:sldId id="261" r:id="rId12"/>
    <p:sldId id="268" r:id="rId13"/>
    <p:sldId id="273" r:id="rId14"/>
    <p:sldId id="269" r:id="rId15"/>
    <p:sldId id="270" r:id="rId16"/>
    <p:sldId id="271" r:id="rId17"/>
    <p:sldId id="262"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8" y="-7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2161BD-85DA-4CF8-9C42-267EC88B49D5}"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4337-D87F-4299-9618-AB81C7B620B4}" type="slidenum">
              <a:rPr lang="en-US" smtClean="0"/>
              <a:t>‹#›</a:t>
            </a:fld>
            <a:endParaRPr lang="en-US"/>
          </a:p>
        </p:txBody>
      </p:sp>
    </p:spTree>
    <p:extLst>
      <p:ext uri="{BB962C8B-B14F-4D97-AF65-F5344CB8AC3E}">
        <p14:creationId xmlns:p14="http://schemas.microsoft.com/office/powerpoint/2010/main" val="234742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2161BD-85DA-4CF8-9C42-267EC88B49D5}"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4337-D87F-4299-9618-AB81C7B620B4}" type="slidenum">
              <a:rPr lang="en-US" smtClean="0"/>
              <a:t>‹#›</a:t>
            </a:fld>
            <a:endParaRPr lang="en-US"/>
          </a:p>
        </p:txBody>
      </p:sp>
    </p:spTree>
    <p:extLst>
      <p:ext uri="{BB962C8B-B14F-4D97-AF65-F5344CB8AC3E}">
        <p14:creationId xmlns:p14="http://schemas.microsoft.com/office/powerpoint/2010/main" val="339889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2161BD-85DA-4CF8-9C42-267EC88B49D5}"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4337-D87F-4299-9618-AB81C7B620B4}" type="slidenum">
              <a:rPr lang="en-US" smtClean="0"/>
              <a:t>‹#›</a:t>
            </a:fld>
            <a:endParaRPr lang="en-US"/>
          </a:p>
        </p:txBody>
      </p:sp>
    </p:spTree>
    <p:extLst>
      <p:ext uri="{BB962C8B-B14F-4D97-AF65-F5344CB8AC3E}">
        <p14:creationId xmlns:p14="http://schemas.microsoft.com/office/powerpoint/2010/main" val="3439508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2161BD-85DA-4CF8-9C42-267EC88B49D5}"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4337-D87F-4299-9618-AB81C7B620B4}" type="slidenum">
              <a:rPr lang="en-US" smtClean="0"/>
              <a:t>‹#›</a:t>
            </a:fld>
            <a:endParaRPr lang="en-US"/>
          </a:p>
        </p:txBody>
      </p:sp>
    </p:spTree>
    <p:extLst>
      <p:ext uri="{BB962C8B-B14F-4D97-AF65-F5344CB8AC3E}">
        <p14:creationId xmlns:p14="http://schemas.microsoft.com/office/powerpoint/2010/main" val="1574611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2161BD-85DA-4CF8-9C42-267EC88B49D5}"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4337-D87F-4299-9618-AB81C7B620B4}" type="slidenum">
              <a:rPr lang="en-US" smtClean="0"/>
              <a:t>‹#›</a:t>
            </a:fld>
            <a:endParaRPr lang="en-US"/>
          </a:p>
        </p:txBody>
      </p:sp>
    </p:spTree>
    <p:extLst>
      <p:ext uri="{BB962C8B-B14F-4D97-AF65-F5344CB8AC3E}">
        <p14:creationId xmlns:p14="http://schemas.microsoft.com/office/powerpoint/2010/main" val="3718819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2161BD-85DA-4CF8-9C42-267EC88B49D5}"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B4337-D87F-4299-9618-AB81C7B620B4}" type="slidenum">
              <a:rPr lang="en-US" smtClean="0"/>
              <a:t>‹#›</a:t>
            </a:fld>
            <a:endParaRPr lang="en-US"/>
          </a:p>
        </p:txBody>
      </p:sp>
    </p:spTree>
    <p:extLst>
      <p:ext uri="{BB962C8B-B14F-4D97-AF65-F5344CB8AC3E}">
        <p14:creationId xmlns:p14="http://schemas.microsoft.com/office/powerpoint/2010/main" val="3940633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2161BD-85DA-4CF8-9C42-267EC88B49D5}" type="datetimeFigureOut">
              <a:rPr lang="en-US" smtClean="0"/>
              <a:t>4/18/2017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3B4337-D87F-4299-9618-AB81C7B620B4}" type="slidenum">
              <a:rPr lang="en-US" smtClean="0"/>
              <a:t>‹#›</a:t>
            </a:fld>
            <a:endParaRPr lang="en-US"/>
          </a:p>
        </p:txBody>
      </p:sp>
    </p:spTree>
    <p:extLst>
      <p:ext uri="{BB962C8B-B14F-4D97-AF65-F5344CB8AC3E}">
        <p14:creationId xmlns:p14="http://schemas.microsoft.com/office/powerpoint/2010/main" val="77651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2161BD-85DA-4CF8-9C42-267EC88B49D5}" type="datetimeFigureOut">
              <a:rPr lang="en-US" smtClean="0"/>
              <a:t>4/18/2017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3B4337-D87F-4299-9618-AB81C7B620B4}" type="slidenum">
              <a:rPr lang="en-US" smtClean="0"/>
              <a:t>‹#›</a:t>
            </a:fld>
            <a:endParaRPr lang="en-US"/>
          </a:p>
        </p:txBody>
      </p:sp>
    </p:spTree>
    <p:extLst>
      <p:ext uri="{BB962C8B-B14F-4D97-AF65-F5344CB8AC3E}">
        <p14:creationId xmlns:p14="http://schemas.microsoft.com/office/powerpoint/2010/main" val="3980690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161BD-85DA-4CF8-9C42-267EC88B49D5}" type="datetimeFigureOut">
              <a:rPr lang="en-US" smtClean="0"/>
              <a:t>4/18/2017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3B4337-D87F-4299-9618-AB81C7B620B4}" type="slidenum">
              <a:rPr lang="en-US" smtClean="0"/>
              <a:t>‹#›</a:t>
            </a:fld>
            <a:endParaRPr lang="en-US"/>
          </a:p>
        </p:txBody>
      </p:sp>
    </p:spTree>
    <p:extLst>
      <p:ext uri="{BB962C8B-B14F-4D97-AF65-F5344CB8AC3E}">
        <p14:creationId xmlns:p14="http://schemas.microsoft.com/office/powerpoint/2010/main" val="69363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2161BD-85DA-4CF8-9C42-267EC88B49D5}"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B4337-D87F-4299-9618-AB81C7B620B4}" type="slidenum">
              <a:rPr lang="en-US" smtClean="0"/>
              <a:t>‹#›</a:t>
            </a:fld>
            <a:endParaRPr lang="en-US"/>
          </a:p>
        </p:txBody>
      </p:sp>
    </p:spTree>
    <p:extLst>
      <p:ext uri="{BB962C8B-B14F-4D97-AF65-F5344CB8AC3E}">
        <p14:creationId xmlns:p14="http://schemas.microsoft.com/office/powerpoint/2010/main" val="2247666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2161BD-85DA-4CF8-9C42-267EC88B49D5}"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B4337-D87F-4299-9618-AB81C7B620B4}" type="slidenum">
              <a:rPr lang="en-US" smtClean="0"/>
              <a:t>‹#›</a:t>
            </a:fld>
            <a:endParaRPr lang="en-US"/>
          </a:p>
        </p:txBody>
      </p:sp>
    </p:spTree>
    <p:extLst>
      <p:ext uri="{BB962C8B-B14F-4D97-AF65-F5344CB8AC3E}">
        <p14:creationId xmlns:p14="http://schemas.microsoft.com/office/powerpoint/2010/main" val="734096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161BD-85DA-4CF8-9C42-267EC88B49D5}" type="datetimeFigureOut">
              <a:rPr lang="en-US" smtClean="0"/>
              <a:t>4/18/2017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3B4337-D87F-4299-9618-AB81C7B620B4}" type="slidenum">
              <a:rPr lang="en-US" smtClean="0"/>
              <a:t>‹#›</a:t>
            </a:fld>
            <a:endParaRPr lang="en-US"/>
          </a:p>
        </p:txBody>
      </p:sp>
    </p:spTree>
    <p:extLst>
      <p:ext uri="{BB962C8B-B14F-4D97-AF65-F5344CB8AC3E}">
        <p14:creationId xmlns:p14="http://schemas.microsoft.com/office/powerpoint/2010/main" val="3267379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Developing a </a:t>
            </a:r>
            <a:r>
              <a:rPr lang="en-US" dirty="0" smtClean="0">
                <a:latin typeface="Times New Roman" panose="02020603050405020304" pitchFamily="18" charset="0"/>
                <a:cs typeface="Times New Roman" panose="02020603050405020304" pitchFamily="18" charset="0"/>
              </a:rPr>
              <a:t>Route </a:t>
            </a:r>
            <a:r>
              <a:rPr lang="en-US" dirty="0" err="1" smtClean="0">
                <a:latin typeface="Times New Roman" panose="02020603050405020304" pitchFamily="18" charset="0"/>
                <a:cs typeface="Times New Roman" panose="02020603050405020304" pitchFamily="18" charset="0"/>
              </a:rPr>
              <a:t>Optimisation</a:t>
            </a:r>
            <a:r>
              <a:rPr lang="en-US" dirty="0" smtClean="0">
                <a:latin typeface="Times New Roman" panose="02020603050405020304" pitchFamily="18" charset="0"/>
                <a:cs typeface="Times New Roman" panose="02020603050405020304" pitchFamily="18" charset="0"/>
              </a:rPr>
              <a:t> Solution</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a:p>
            <a:r>
              <a:rPr lang="en-US" dirty="0" smtClean="0"/>
              <a:t>Prateek Sharma</a:t>
            </a:r>
            <a:endParaRPr lang="en-US" dirty="0"/>
          </a:p>
          <a:p>
            <a:r>
              <a:rPr lang="en-US" dirty="0" smtClean="0"/>
              <a:t>Under </a:t>
            </a:r>
            <a:r>
              <a:rPr lang="en-US" dirty="0"/>
              <a:t>the guidance of </a:t>
            </a:r>
            <a:r>
              <a:rPr lang="en-US" dirty="0" smtClean="0"/>
              <a:t>Ramesh </a:t>
            </a:r>
            <a:r>
              <a:rPr lang="en-US" dirty="0" err="1" smtClean="0"/>
              <a:t>Melapu</a:t>
            </a:r>
            <a:r>
              <a:rPr lang="en-US" dirty="0" smtClean="0"/>
              <a:t> &amp;</a:t>
            </a:r>
            <a:endParaRPr lang="en-US" dirty="0"/>
          </a:p>
        </p:txBody>
      </p:sp>
    </p:spTree>
    <p:extLst>
      <p:ext uri="{BB962C8B-B14F-4D97-AF65-F5344CB8AC3E}">
        <p14:creationId xmlns:p14="http://schemas.microsoft.com/office/powerpoint/2010/main" val="2004874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lstStyle/>
          <a:p>
            <a:r>
              <a:rPr lang="en-US" dirty="0" smtClean="0"/>
              <a:t>Variable  </a:t>
            </a:r>
            <a:r>
              <a:rPr lang="en-US" dirty="0"/>
              <a:t>“date” </a:t>
            </a:r>
            <a:r>
              <a:rPr lang="en-US" dirty="0" smtClean="0"/>
              <a:t>is of type factor we have to convert it to type date.</a:t>
            </a:r>
            <a:endParaRPr lang="en-US" dirty="0"/>
          </a:p>
          <a:p>
            <a:r>
              <a:rPr lang="en-US" dirty="0" smtClean="0"/>
              <a:t>Attribute </a:t>
            </a:r>
            <a:r>
              <a:rPr lang="en-US" dirty="0"/>
              <a:t>“</a:t>
            </a:r>
            <a:r>
              <a:rPr lang="en-US" dirty="0" err="1"/>
              <a:t>PurchasedBy</a:t>
            </a:r>
            <a:r>
              <a:rPr lang="en-US" dirty="0"/>
              <a:t>” </a:t>
            </a:r>
            <a:r>
              <a:rPr lang="en-US" dirty="0" smtClean="0"/>
              <a:t>is having 3 levels where 2 levels are same(spouse and SPOUSE).</a:t>
            </a:r>
            <a:endParaRPr lang="en-US" dirty="0"/>
          </a:p>
          <a:p>
            <a:r>
              <a:rPr lang="en-US" dirty="0"/>
              <a:t>Attribute “Sex</a:t>
            </a:r>
            <a:r>
              <a:rPr lang="en-US" dirty="0" smtClean="0"/>
              <a:t>” for </a:t>
            </a:r>
            <a:r>
              <a:rPr lang="en-US" dirty="0" err="1" smtClean="0"/>
              <a:t>patientID</a:t>
            </a:r>
            <a:r>
              <a:rPr lang="en-US" dirty="0" smtClean="0"/>
              <a:t> 1004 has both male and female.</a:t>
            </a:r>
            <a:endParaRPr lang="en-US" dirty="0"/>
          </a:p>
          <a:p>
            <a:r>
              <a:rPr lang="en-US" dirty="0" smtClean="0"/>
              <a:t>target </a:t>
            </a:r>
            <a:r>
              <a:rPr lang="en-US" dirty="0"/>
              <a:t>variable has to be created. </a:t>
            </a:r>
          </a:p>
          <a:p>
            <a:endParaRPr lang="en-US" dirty="0"/>
          </a:p>
        </p:txBody>
      </p:sp>
    </p:spTree>
    <p:extLst>
      <p:ext uri="{BB962C8B-B14F-4D97-AF65-F5344CB8AC3E}">
        <p14:creationId xmlns:p14="http://schemas.microsoft.com/office/powerpoint/2010/main" val="4107795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implemented</a:t>
            </a:r>
            <a:endParaRPr lang="en-US" dirty="0"/>
          </a:p>
        </p:txBody>
      </p:sp>
      <p:sp>
        <p:nvSpPr>
          <p:cNvPr id="3" name="Content Placeholder 2"/>
          <p:cNvSpPr>
            <a:spLocks noGrp="1"/>
          </p:cNvSpPr>
          <p:nvPr>
            <p:ph idx="1"/>
          </p:nvPr>
        </p:nvSpPr>
        <p:spPr/>
        <p:txBody>
          <a:bodyPr/>
          <a:lstStyle/>
          <a:p>
            <a:r>
              <a:rPr lang="en-US" dirty="0"/>
              <a:t>Decision trees </a:t>
            </a:r>
            <a:endParaRPr lang="en-US" dirty="0" smtClean="0"/>
          </a:p>
          <a:p>
            <a:pPr marL="0" indent="0">
              <a:buNone/>
            </a:pPr>
            <a:r>
              <a:rPr lang="en-US" dirty="0" smtClean="0"/>
              <a:t>   </a:t>
            </a:r>
            <a:r>
              <a:rPr lang="en-US" dirty="0" err="1" smtClean="0"/>
              <a:t>i</a:t>
            </a:r>
            <a:r>
              <a:rPr lang="en-US" dirty="0" smtClean="0"/>
              <a:t>)</a:t>
            </a:r>
            <a:r>
              <a:rPr lang="en-US" dirty="0" err="1" smtClean="0"/>
              <a:t>rpart</a:t>
            </a:r>
            <a:endParaRPr lang="en-US" dirty="0" smtClean="0"/>
          </a:p>
          <a:p>
            <a:pPr marL="0" indent="0">
              <a:buNone/>
            </a:pPr>
            <a:r>
              <a:rPr lang="en-US" dirty="0"/>
              <a:t> </a:t>
            </a:r>
            <a:r>
              <a:rPr lang="en-US" dirty="0" smtClean="0"/>
              <a:t>  ii)C5.0</a:t>
            </a:r>
            <a:endParaRPr lang="en-US" dirty="0"/>
          </a:p>
          <a:p>
            <a:r>
              <a:rPr lang="en-US" dirty="0"/>
              <a:t>Random forests </a:t>
            </a:r>
          </a:p>
          <a:p>
            <a:r>
              <a:rPr lang="en-US" dirty="0"/>
              <a:t>Logistic regression</a:t>
            </a:r>
          </a:p>
          <a:p>
            <a:endParaRPr lang="en-US" dirty="0"/>
          </a:p>
        </p:txBody>
      </p:sp>
    </p:spTree>
    <p:extLst>
      <p:ext uri="{BB962C8B-B14F-4D97-AF65-F5344CB8AC3E}">
        <p14:creationId xmlns:p14="http://schemas.microsoft.com/office/powerpoint/2010/main" val="2937227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Evaluation Metrics </a:t>
            </a:r>
            <a:r>
              <a:rPr lang="en-US" b="1" dirty="0"/>
              <a:t>on train &amp; test:</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6248737"/>
              </p:ext>
            </p:extLst>
          </p:nvPr>
        </p:nvGraphicFramePr>
        <p:xfrm>
          <a:off x="838200" y="1993392"/>
          <a:ext cx="9686543" cy="3849625"/>
        </p:xfrm>
        <a:graphic>
          <a:graphicData uri="http://schemas.openxmlformats.org/drawingml/2006/table">
            <a:tbl>
              <a:tblPr firstRow="1" firstCol="1" bandRow="1">
                <a:tableStyleId>{5C22544A-7EE6-4342-B048-85BDC9FD1C3A}</a:tableStyleId>
              </a:tblPr>
              <a:tblGrid>
                <a:gridCol w="1832589"/>
                <a:gridCol w="1745323"/>
                <a:gridCol w="1832589"/>
                <a:gridCol w="1832589"/>
                <a:gridCol w="2443453"/>
              </a:tblGrid>
              <a:tr h="594951">
                <a:tc rowSpan="2">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rowSpan="2">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Logistic Regression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spcBef>
                          <a:spcPts val="0"/>
                        </a:spcBef>
                        <a:spcAft>
                          <a:spcPts val="0"/>
                        </a:spcAft>
                      </a:pPr>
                      <a:r>
                        <a:rPr lang="en-US" sz="1200" dirty="0">
                          <a:effectLst/>
                        </a:rPr>
                        <a:t>                </a:t>
                      </a:r>
                      <a:r>
                        <a:rPr lang="en-US" sz="1200" dirty="0">
                          <a:effectLst/>
                          <a:latin typeface="Times New Roman" panose="02020603050405020304" pitchFamily="18" charset="0"/>
                          <a:cs typeface="Times New Roman" panose="02020603050405020304" pitchFamily="18" charset="0"/>
                        </a:rPr>
                        <a:t>Decision Tree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rowSpan="2">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Random Forest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77658">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       Rpart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    C5.0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US"/>
                    </a:p>
                  </a:txBody>
                  <a:tcPr/>
                </a:tc>
              </a:tr>
              <a:tr h="1202472">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Train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Accuracy=63.3%</a:t>
                      </a:r>
                    </a:p>
                    <a:p>
                      <a:pPr marL="0" marR="0">
                        <a:spcBef>
                          <a:spcPts val="0"/>
                        </a:spcBef>
                        <a:spcAft>
                          <a:spcPts val="0"/>
                        </a:spcAft>
                      </a:pPr>
                      <a:r>
                        <a:rPr lang="en-US" sz="1200" b="1" dirty="0">
                          <a:effectLst/>
                          <a:latin typeface="Times New Roman" panose="02020603050405020304" pitchFamily="18" charset="0"/>
                          <a:cs typeface="Times New Roman" panose="02020603050405020304" pitchFamily="18" charset="0"/>
                        </a:rPr>
                        <a:t>Recall =69.9%</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Accuracy=63.5%</a:t>
                      </a:r>
                    </a:p>
                    <a:p>
                      <a:pPr marL="0" marR="0">
                        <a:spcBef>
                          <a:spcPts val="0"/>
                        </a:spcBef>
                        <a:spcAft>
                          <a:spcPts val="0"/>
                        </a:spcAft>
                      </a:pPr>
                      <a:r>
                        <a:rPr lang="en-US" sz="1200" b="1" dirty="0">
                          <a:effectLst/>
                          <a:latin typeface="Times New Roman" panose="02020603050405020304" pitchFamily="18" charset="0"/>
                          <a:cs typeface="Times New Roman" panose="02020603050405020304" pitchFamily="18" charset="0"/>
                        </a:rPr>
                        <a:t>Recall=92.8%</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Accuracy=71.1%</a:t>
                      </a:r>
                    </a:p>
                    <a:p>
                      <a:pPr marL="0" marR="0">
                        <a:spcBef>
                          <a:spcPts val="0"/>
                        </a:spcBef>
                        <a:spcAft>
                          <a:spcPts val="0"/>
                        </a:spcAft>
                      </a:pPr>
                      <a:r>
                        <a:rPr lang="en-US" sz="1200" b="1" dirty="0">
                          <a:effectLst/>
                          <a:latin typeface="Times New Roman" panose="02020603050405020304" pitchFamily="18" charset="0"/>
                          <a:cs typeface="Times New Roman" panose="02020603050405020304" pitchFamily="18" charset="0"/>
                        </a:rPr>
                        <a:t>Recall=74.7%</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Accuracy=70.3%</a:t>
                      </a:r>
                    </a:p>
                    <a:p>
                      <a:pPr marL="0" marR="0">
                        <a:spcBef>
                          <a:spcPts val="0"/>
                        </a:spcBef>
                        <a:spcAft>
                          <a:spcPts val="0"/>
                        </a:spcAft>
                      </a:pPr>
                      <a:r>
                        <a:rPr lang="en-US" sz="1200" b="1" dirty="0">
                          <a:effectLst/>
                          <a:latin typeface="Times New Roman" panose="02020603050405020304" pitchFamily="18" charset="0"/>
                          <a:cs typeface="Times New Roman" panose="02020603050405020304" pitchFamily="18" charset="0"/>
                        </a:rPr>
                        <a:t>Recall =71.9%</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674544">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Test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Accuracy=57.9%</a:t>
                      </a:r>
                    </a:p>
                    <a:p>
                      <a:pPr marL="0" marR="0">
                        <a:spcBef>
                          <a:spcPts val="0"/>
                        </a:spcBef>
                        <a:spcAft>
                          <a:spcPts val="0"/>
                        </a:spcAft>
                      </a:pPr>
                      <a:r>
                        <a:rPr lang="en-US" sz="1600" b="1" dirty="0">
                          <a:effectLst/>
                          <a:latin typeface="Times New Roman" panose="02020603050405020304" pitchFamily="18" charset="0"/>
                          <a:cs typeface="Times New Roman" panose="02020603050405020304" pitchFamily="18" charset="0"/>
                        </a:rPr>
                        <a:t>Recall=80.9%</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Accuracy=56.3%</a:t>
                      </a:r>
                    </a:p>
                    <a:p>
                      <a:pPr marL="0" marR="0">
                        <a:spcBef>
                          <a:spcPts val="0"/>
                        </a:spcBef>
                        <a:spcAft>
                          <a:spcPts val="0"/>
                        </a:spcAft>
                      </a:pPr>
                      <a:r>
                        <a:rPr lang="en-US" sz="1600" b="1" dirty="0">
                          <a:effectLst/>
                          <a:latin typeface="Times New Roman" panose="02020603050405020304" pitchFamily="18" charset="0"/>
                          <a:cs typeface="Times New Roman" panose="02020603050405020304" pitchFamily="18" charset="0"/>
                        </a:rPr>
                        <a:t>Recall=95.8%</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Accuracy=71.3%</a:t>
                      </a:r>
                    </a:p>
                    <a:p>
                      <a:pPr marL="0" marR="0">
                        <a:spcBef>
                          <a:spcPts val="0"/>
                        </a:spcBef>
                        <a:spcAft>
                          <a:spcPts val="0"/>
                        </a:spcAft>
                      </a:pPr>
                      <a:r>
                        <a:rPr lang="en-US" sz="1600" b="1" dirty="0">
                          <a:effectLst/>
                          <a:latin typeface="Times New Roman" panose="02020603050405020304" pitchFamily="18" charset="0"/>
                          <a:cs typeface="Times New Roman" panose="02020603050405020304" pitchFamily="18" charset="0"/>
                        </a:rPr>
                        <a:t>Recall=84.6%</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Accuracy=70.9%</a:t>
                      </a:r>
                    </a:p>
                    <a:p>
                      <a:pPr marL="0" marR="0">
                        <a:spcBef>
                          <a:spcPts val="0"/>
                        </a:spcBef>
                        <a:spcAft>
                          <a:spcPts val="0"/>
                        </a:spcAft>
                      </a:pPr>
                      <a:r>
                        <a:rPr lang="en-US" sz="1600" b="1" dirty="0">
                          <a:effectLst/>
                          <a:latin typeface="Times New Roman" panose="02020603050405020304" pitchFamily="18" charset="0"/>
                          <a:cs typeface="Times New Roman" panose="02020603050405020304" pitchFamily="18" charset="0"/>
                        </a:rPr>
                        <a:t>Recall=80.7%</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653975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210312"/>
          </a:xfrm>
        </p:spPr>
        <p:txBody>
          <a:bodyPr>
            <a:normAutofit fontScale="90000"/>
          </a:bodyPr>
          <a:lstStyle/>
          <a:p>
            <a:endParaRPr lang="en-US" dirty="0"/>
          </a:p>
        </p:txBody>
      </p:sp>
      <p:sp>
        <p:nvSpPr>
          <p:cNvPr id="5" name="Rectangle 4"/>
          <p:cNvSpPr/>
          <p:nvPr/>
        </p:nvSpPr>
        <p:spPr>
          <a:xfrm>
            <a:off x="1362456" y="6127234"/>
            <a:ext cx="8485631" cy="369332"/>
          </a:xfrm>
          <a:prstGeom prst="rect">
            <a:avLst/>
          </a:prstGeom>
        </p:spPr>
        <p:txBody>
          <a:bodyPr wrap="square">
            <a:spAutoFit/>
          </a:bodyPr>
          <a:lstStyle/>
          <a:p>
            <a:r>
              <a:rPr lang="en-US" dirty="0" smtClean="0"/>
              <a:t>                                                   </a:t>
            </a:r>
            <a:r>
              <a:rPr lang="en-US" b="1" dirty="0" smtClean="0">
                <a:latin typeface="Times New Roman" panose="02020603050405020304" pitchFamily="18" charset="0"/>
                <a:cs typeface="Times New Roman" panose="02020603050405020304" pitchFamily="18" charset="0"/>
              </a:rPr>
              <a:t>Here we can see that </a:t>
            </a:r>
            <a:r>
              <a:rPr lang="en-US" b="1" dirty="0" err="1" smtClean="0">
                <a:latin typeface="Times New Roman" panose="02020603050405020304" pitchFamily="18" charset="0"/>
                <a:cs typeface="Times New Roman" panose="02020603050405020304" pitchFamily="18" charset="0"/>
              </a:rPr>
              <a:t>rpart</a:t>
            </a:r>
            <a:r>
              <a:rPr lang="en-US" b="1" dirty="0" smtClean="0">
                <a:latin typeface="Times New Roman" panose="02020603050405020304" pitchFamily="18" charset="0"/>
                <a:cs typeface="Times New Roman" panose="02020603050405020304" pitchFamily="18" charset="0"/>
              </a:rPr>
              <a:t> is performing well</a:t>
            </a:r>
            <a:endParaRPr lang="en-US" b="1"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080" y="329184"/>
            <a:ext cx="10713719" cy="5729510"/>
          </a:xfrm>
        </p:spPr>
      </p:pic>
    </p:spTree>
    <p:extLst>
      <p:ext uri="{BB962C8B-B14F-4D97-AF65-F5344CB8AC3E}">
        <p14:creationId xmlns:p14="http://schemas.microsoft.com/office/powerpoint/2010/main" val="2341294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en-US" dirty="0"/>
          </a:p>
        </p:txBody>
      </p:sp>
      <p:pic>
        <p:nvPicPr>
          <p:cNvPr id="4" name="Content Placeholder 3" descr="C:\Users\harsha\AppData\Local\Microsoft\Windows\INetCache\Content.Word\Rplot3.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8328" y="557784"/>
            <a:ext cx="11338559" cy="5129784"/>
          </a:xfrm>
          <a:prstGeom prst="rect">
            <a:avLst/>
          </a:prstGeom>
          <a:noFill/>
          <a:ln>
            <a:noFill/>
          </a:ln>
        </p:spPr>
      </p:pic>
      <p:sp>
        <p:nvSpPr>
          <p:cNvPr id="5" name="Rectangle 4"/>
          <p:cNvSpPr/>
          <p:nvPr/>
        </p:nvSpPr>
        <p:spPr>
          <a:xfrm>
            <a:off x="1536192" y="5555479"/>
            <a:ext cx="9226296" cy="687881"/>
          </a:xfrm>
          <a:prstGeom prst="rect">
            <a:avLst/>
          </a:prstGeom>
        </p:spPr>
        <p:txBody>
          <a:bodyPr wrap="square">
            <a:spAutoFit/>
          </a:bodyPr>
          <a:lstStyle/>
          <a:p>
            <a:pPr>
              <a:lnSpc>
                <a:spcPct val="115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From this visualization we came to know that patients with age 60 to 64 tend to non-adhere</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More when compared to remaining age groups</a:t>
            </a:r>
            <a:endParaRPr lang="en-US" dirty="0"/>
          </a:p>
        </p:txBody>
      </p:sp>
    </p:spTree>
    <p:extLst>
      <p:ext uri="{BB962C8B-B14F-4D97-AF65-F5344CB8AC3E}">
        <p14:creationId xmlns:p14="http://schemas.microsoft.com/office/powerpoint/2010/main" val="3967483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6083"/>
          </a:xfrm>
        </p:spPr>
        <p:txBody>
          <a:bodyPr>
            <a:normAutofit fontScale="90000"/>
          </a:bodyPr>
          <a:lstStyle/>
          <a:p>
            <a:endParaRPr lang="en-US" dirty="0"/>
          </a:p>
        </p:txBody>
      </p:sp>
      <p:sp>
        <p:nvSpPr>
          <p:cNvPr id="3" name="Content Placeholder 2"/>
          <p:cNvSpPr>
            <a:spLocks noGrp="1"/>
          </p:cNvSpPr>
          <p:nvPr>
            <p:ph idx="1"/>
          </p:nvPr>
        </p:nvSpPr>
        <p:spPr>
          <a:xfrm>
            <a:off x="838200" y="740664"/>
            <a:ext cx="10515600" cy="5814155"/>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This </a:t>
            </a:r>
            <a:r>
              <a:rPr lang="en-US" dirty="0"/>
              <a:t>visualization shows that what amount of patients tend to non-adhere depending on the age with respect to gender.</a:t>
            </a:r>
          </a:p>
          <a:p>
            <a:endParaRPr lang="en-US" dirty="0"/>
          </a:p>
        </p:txBody>
      </p:sp>
      <p:pic>
        <p:nvPicPr>
          <p:cNvPr id="2051" name="Picture 3" descr="Rplot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52" y="911606"/>
            <a:ext cx="10823447" cy="457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7708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939"/>
          </a:xfrm>
        </p:spPr>
        <p:txBody>
          <a:bodyPr>
            <a:normAutofit fontScale="90000"/>
          </a:bodyPr>
          <a:lstStyle/>
          <a:p>
            <a:endParaRPr lang="en-US" dirty="0"/>
          </a:p>
        </p:txBody>
      </p:sp>
      <p:sp>
        <p:nvSpPr>
          <p:cNvPr id="3" name="Content Placeholder 2"/>
          <p:cNvSpPr>
            <a:spLocks noGrp="1"/>
          </p:cNvSpPr>
          <p:nvPr>
            <p:ph idx="1"/>
          </p:nvPr>
        </p:nvSpPr>
        <p:spPr>
          <a:xfrm>
            <a:off x="947928" y="779399"/>
            <a:ext cx="10515600" cy="5489004"/>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sz="1800" dirty="0">
                <a:latin typeface="Times New Roman" panose="02020603050405020304" pitchFamily="18" charset="0"/>
                <a:cs typeface="Times New Roman" panose="02020603050405020304" pitchFamily="18" charset="0"/>
              </a:rPr>
              <a:t>From this visualization we came to know that patients with Medication1 and Medication117 are becoming non adherent.</a:t>
            </a:r>
          </a:p>
          <a:p>
            <a:pPr marL="0" indent="0">
              <a:buNone/>
            </a:pPr>
            <a:endParaRPr lang="en-US" dirty="0"/>
          </a:p>
        </p:txBody>
      </p:sp>
      <p:pic>
        <p:nvPicPr>
          <p:cNvPr id="3074" name="Picture 2" descr="Rplo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416" y="713232"/>
            <a:ext cx="10421111" cy="4766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69819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Improving accuracy </a:t>
            </a:r>
            <a:endParaRPr lang="en-US" dirty="0"/>
          </a:p>
        </p:txBody>
      </p:sp>
      <p:sp>
        <p:nvSpPr>
          <p:cNvPr id="3" name="Content Placeholder 2"/>
          <p:cNvSpPr>
            <a:spLocks noGrp="1"/>
          </p:cNvSpPr>
          <p:nvPr>
            <p:ph idx="1"/>
          </p:nvPr>
        </p:nvSpPr>
        <p:spPr/>
        <p:txBody>
          <a:bodyPr/>
          <a:lstStyle/>
          <a:p>
            <a:pPr lvl="0"/>
            <a:r>
              <a:rPr lang="en-US" dirty="0"/>
              <a:t>If the data had the real medication names unlike the masked data we can get more insights into the data as the threshold kept for the delay of refill can vary depending on the type of medication for example if the medication is for hypertension the delay should be 0 days but whereas for other medications some delay can be accepted.</a:t>
            </a:r>
          </a:p>
          <a:p>
            <a:pPr marL="0" indent="0">
              <a:buNone/>
            </a:pPr>
            <a:endParaRPr lang="en-US" dirty="0"/>
          </a:p>
          <a:p>
            <a:pPr lvl="0"/>
            <a:r>
              <a:rPr lang="en-US" dirty="0"/>
              <a:t>If the amount of data and more features for model building we could have built better models with better accuracy and recall</a:t>
            </a:r>
          </a:p>
          <a:p>
            <a:endParaRPr lang="en-US" dirty="0"/>
          </a:p>
        </p:txBody>
      </p:sp>
    </p:spTree>
    <p:extLst>
      <p:ext uri="{BB962C8B-B14F-4D97-AF65-F5344CB8AC3E}">
        <p14:creationId xmlns:p14="http://schemas.microsoft.com/office/powerpoint/2010/main" val="3518758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Suggestions</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a:t>Identifying the patients who are going to non-adhere and taking necessary action to bring them into adherence zone.</a:t>
            </a:r>
          </a:p>
          <a:p>
            <a:pPr lvl="0"/>
            <a:r>
              <a:rPr lang="en-US" dirty="0"/>
              <a:t>Educating the patients on effects of non-adherence.</a:t>
            </a:r>
          </a:p>
          <a:p>
            <a:pPr lvl="0"/>
            <a:r>
              <a:rPr lang="en-US" dirty="0" err="1"/>
              <a:t>Sms</a:t>
            </a:r>
            <a:r>
              <a:rPr lang="en-US" dirty="0"/>
              <a:t> alerts and tele calls to keep reminding about the refill of medicines   </a:t>
            </a:r>
          </a:p>
          <a:p>
            <a:pPr marL="0" indent="0">
              <a:buNone/>
            </a:pPr>
            <a:endParaRPr lang="en-US" dirty="0"/>
          </a:p>
        </p:txBody>
      </p:sp>
    </p:spTree>
    <p:extLst>
      <p:ext uri="{BB962C8B-B14F-4D97-AF65-F5344CB8AC3E}">
        <p14:creationId xmlns:p14="http://schemas.microsoft.com/office/powerpoint/2010/main" val="3825950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Objective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Developing a optimal routing solution for Spring-Cleaning by utilizing their resources and </a:t>
            </a:r>
            <a:r>
              <a:rPr lang="en-US" dirty="0" err="1" smtClean="0">
                <a:latin typeface="Times New Roman" panose="02020603050405020304" pitchFamily="18" charset="0"/>
                <a:cs typeface="Times New Roman" panose="02020603050405020304" pitchFamily="18" charset="0"/>
              </a:rPr>
              <a:t>contraints</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555313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Understanding</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According </a:t>
            </a:r>
            <a:r>
              <a:rPr lang="en-US" dirty="0"/>
              <a:t>to WHO medical adherence is the extent to which a person’s behavior(taking medication, following a diet or executing lifestyle changes)corresponds with agreed recommendations from a healthcare provider</a:t>
            </a:r>
            <a:r>
              <a:rPr lang="en-US" dirty="0" smtClean="0"/>
              <a:t>.</a:t>
            </a:r>
          </a:p>
          <a:p>
            <a:r>
              <a:rPr lang="en-US" dirty="0" smtClean="0"/>
              <a:t>In US alone it is a 300 billion dollars problem because of poor adherence.</a:t>
            </a:r>
          </a:p>
          <a:p>
            <a:pPr marL="0" indent="0">
              <a:buNone/>
            </a:pPr>
            <a:endParaRPr lang="en-US" dirty="0"/>
          </a:p>
        </p:txBody>
      </p:sp>
    </p:spTree>
    <p:extLst>
      <p:ext uri="{BB962C8B-B14F-4D97-AF65-F5344CB8AC3E}">
        <p14:creationId xmlns:p14="http://schemas.microsoft.com/office/powerpoint/2010/main" val="3496636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 holders </a:t>
            </a:r>
          </a:p>
        </p:txBody>
      </p:sp>
      <p:sp>
        <p:nvSpPr>
          <p:cNvPr id="3" name="Content Placeholder 2"/>
          <p:cNvSpPr>
            <a:spLocks noGrp="1"/>
          </p:cNvSpPr>
          <p:nvPr>
            <p:ph idx="1"/>
          </p:nvPr>
        </p:nvSpPr>
        <p:spPr/>
        <p:txBody>
          <a:bodyPr/>
          <a:lstStyle/>
          <a:p>
            <a:pPr marL="0" indent="0">
              <a:buNone/>
            </a:pPr>
            <a:r>
              <a:rPr lang="en-US" dirty="0"/>
              <a:t>Stake holders and there advantages with this model</a:t>
            </a:r>
          </a:p>
          <a:p>
            <a:r>
              <a:rPr lang="en-US" dirty="0" smtClean="0"/>
              <a:t>Customers </a:t>
            </a:r>
            <a:r>
              <a:rPr lang="en-US" dirty="0"/>
              <a:t>: </a:t>
            </a:r>
            <a:r>
              <a:rPr lang="en-US" dirty="0" smtClean="0"/>
              <a:t>Time to time service.</a:t>
            </a:r>
            <a:endParaRPr lang="en-US" dirty="0"/>
          </a:p>
          <a:p>
            <a:r>
              <a:rPr lang="en-US" dirty="0" smtClean="0"/>
              <a:t>Spring-Cleaning : Organized management of resources, healthy customers</a:t>
            </a:r>
          </a:p>
          <a:p>
            <a:pPr marL="0" indent="0">
              <a:buNone/>
            </a:pPr>
            <a:r>
              <a:rPr lang="en-US" dirty="0" smtClean="0"/>
              <a:t> </a:t>
            </a:r>
            <a:endParaRPr lang="en-US" dirty="0"/>
          </a:p>
          <a:p>
            <a:endParaRPr lang="en-US" dirty="0"/>
          </a:p>
        </p:txBody>
      </p:sp>
    </p:spTree>
    <p:extLst>
      <p:ext uri="{BB962C8B-B14F-4D97-AF65-F5344CB8AC3E}">
        <p14:creationId xmlns:p14="http://schemas.microsoft.com/office/powerpoint/2010/main" val="2016067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sp>
        <p:nvSpPr>
          <p:cNvPr id="4" name="Rectangle 3"/>
          <p:cNvSpPr/>
          <p:nvPr/>
        </p:nvSpPr>
        <p:spPr>
          <a:xfrm>
            <a:off x="902677" y="1477107"/>
            <a:ext cx="110197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 name="TextBox 4"/>
          <p:cNvSpPr txBox="1"/>
          <p:nvPr/>
        </p:nvSpPr>
        <p:spPr>
          <a:xfrm>
            <a:off x="902677" y="1488830"/>
            <a:ext cx="1101970" cy="369332"/>
          </a:xfrm>
          <a:prstGeom prst="rect">
            <a:avLst/>
          </a:prstGeom>
          <a:noFill/>
        </p:spPr>
        <p:txBody>
          <a:bodyPr wrap="square" rtlCol="0">
            <a:spAutoFit/>
          </a:bodyPr>
          <a:lstStyle/>
          <a:p>
            <a:r>
              <a:rPr lang="en-US" dirty="0" smtClean="0"/>
              <a:t>Stops</a:t>
            </a:r>
            <a:endParaRPr lang="en-US" dirty="0"/>
          </a:p>
        </p:txBody>
      </p:sp>
      <p:sp>
        <p:nvSpPr>
          <p:cNvPr id="6" name="TextBox 5"/>
          <p:cNvSpPr txBox="1"/>
          <p:nvPr/>
        </p:nvSpPr>
        <p:spPr>
          <a:xfrm>
            <a:off x="2004647" y="1477107"/>
            <a:ext cx="5287107" cy="369332"/>
          </a:xfrm>
          <a:prstGeom prst="rect">
            <a:avLst/>
          </a:prstGeom>
          <a:noFill/>
        </p:spPr>
        <p:txBody>
          <a:bodyPr wrap="square" rtlCol="0">
            <a:spAutoFit/>
          </a:bodyPr>
          <a:lstStyle/>
          <a:p>
            <a:r>
              <a:rPr lang="en-US" dirty="0" smtClean="0"/>
              <a:t>Contains 189 stops, 6 depots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704411650"/>
              </p:ext>
            </p:extLst>
          </p:nvPr>
        </p:nvGraphicFramePr>
        <p:xfrm>
          <a:off x="1645139" y="2067820"/>
          <a:ext cx="8128000" cy="914400"/>
        </p:xfrm>
        <a:graphic>
          <a:graphicData uri="http://schemas.openxmlformats.org/drawingml/2006/table">
            <a:tbl>
              <a:tblPr firstRow="1" bandRow="1">
                <a:tableStyleId>{5C22544A-7EE6-4342-B048-85BDC9FD1C3A}</a:tableStyleId>
              </a:tblPr>
              <a:tblGrid>
                <a:gridCol w="1871784"/>
                <a:gridCol w="6256216"/>
              </a:tblGrid>
              <a:tr h="370840">
                <a:tc>
                  <a:txBody>
                    <a:bodyPr/>
                    <a:lstStyle/>
                    <a:p>
                      <a:r>
                        <a:rPr lang="en-US" b="1" dirty="0" smtClean="0">
                          <a:solidFill>
                            <a:schemeClr val="tx1"/>
                          </a:solidFill>
                        </a:rPr>
                        <a:t>FROM_STOP_ID</a:t>
                      </a:r>
                    </a:p>
                    <a:p>
                      <a:r>
                        <a:rPr lang="en-US" b="1" dirty="0" smtClean="0">
                          <a:solidFill>
                            <a:schemeClr val="tx1"/>
                          </a:solidFill>
                        </a:rPr>
                        <a:t>TO_STOP_ID</a:t>
                      </a:r>
                    </a:p>
                    <a:p>
                      <a:r>
                        <a:rPr lang="en-US" b="1" dirty="0" smtClean="0">
                          <a:solidFill>
                            <a:schemeClr val="tx1"/>
                          </a:solidFill>
                        </a:rPr>
                        <a:t>TRAVEL_TIME</a:t>
                      </a:r>
                      <a:endParaRPr lang="en-US" b="1" dirty="0">
                        <a:solidFill>
                          <a:schemeClr val="tx1"/>
                        </a:solidFill>
                      </a:endParaRPr>
                    </a:p>
                  </a:txBody>
                  <a:tcPr>
                    <a:noFill/>
                  </a:tcPr>
                </a:tc>
                <a:tc>
                  <a:txBody>
                    <a:bodyPr/>
                    <a:lstStyle/>
                    <a:p>
                      <a:r>
                        <a:rPr lang="en-US" b="0" dirty="0" smtClean="0">
                          <a:solidFill>
                            <a:schemeClr val="tx1"/>
                          </a:solidFill>
                        </a:rPr>
                        <a:t>Stop ids</a:t>
                      </a:r>
                    </a:p>
                    <a:p>
                      <a:r>
                        <a:rPr lang="en-US" b="0" dirty="0" smtClean="0">
                          <a:solidFill>
                            <a:schemeClr val="tx1"/>
                          </a:solidFill>
                        </a:rPr>
                        <a:t>Stop</a:t>
                      </a:r>
                      <a:r>
                        <a:rPr lang="en-US" b="0" baseline="0" dirty="0" smtClean="0">
                          <a:solidFill>
                            <a:schemeClr val="tx1"/>
                          </a:solidFill>
                        </a:rPr>
                        <a:t> ids</a:t>
                      </a:r>
                    </a:p>
                    <a:p>
                      <a:r>
                        <a:rPr lang="en-US" b="0" baseline="0" dirty="0" smtClean="0">
                          <a:solidFill>
                            <a:schemeClr val="tx1"/>
                          </a:solidFill>
                        </a:rPr>
                        <a:t>Time taken to travel from one depot/stop to other depot/stop</a:t>
                      </a:r>
                      <a:endParaRPr lang="en-US" b="0" dirty="0">
                        <a:solidFill>
                          <a:schemeClr val="tx1"/>
                        </a:solidFill>
                      </a:endParaRPr>
                    </a:p>
                  </a:txBody>
                  <a:tcPr>
                    <a:noFill/>
                  </a:tcPr>
                </a:tc>
              </a:tr>
            </a:tbl>
          </a:graphicData>
        </a:graphic>
      </p:graphicFrame>
      <p:sp>
        <p:nvSpPr>
          <p:cNvPr id="10" name="TextBox 9"/>
          <p:cNvSpPr txBox="1"/>
          <p:nvPr/>
        </p:nvSpPr>
        <p:spPr>
          <a:xfrm>
            <a:off x="2262554" y="3203407"/>
            <a:ext cx="5287107" cy="369332"/>
          </a:xfrm>
          <a:prstGeom prst="rect">
            <a:avLst/>
          </a:prstGeom>
          <a:noFill/>
        </p:spPr>
        <p:txBody>
          <a:bodyPr wrap="square" rtlCol="0">
            <a:spAutoFit/>
          </a:bodyPr>
          <a:lstStyle/>
          <a:p>
            <a:r>
              <a:rPr lang="en-US" dirty="0" smtClean="0"/>
              <a:t>Contain 6 ways of selecting number of vehicles</a:t>
            </a:r>
            <a:endParaRPr lang="en-US" dirty="0"/>
          </a:p>
        </p:txBody>
      </p:sp>
      <p:sp>
        <p:nvSpPr>
          <p:cNvPr id="11" name="Rectangle 10"/>
          <p:cNvSpPr/>
          <p:nvPr/>
        </p:nvSpPr>
        <p:spPr>
          <a:xfrm>
            <a:off x="902677" y="3209218"/>
            <a:ext cx="134815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TextBox 8"/>
          <p:cNvSpPr txBox="1"/>
          <p:nvPr/>
        </p:nvSpPr>
        <p:spPr>
          <a:xfrm>
            <a:off x="902677" y="3215130"/>
            <a:ext cx="1348154" cy="369332"/>
          </a:xfrm>
          <a:prstGeom prst="rect">
            <a:avLst/>
          </a:prstGeom>
          <a:noFill/>
        </p:spPr>
        <p:txBody>
          <a:bodyPr wrap="square" rtlCol="0">
            <a:spAutoFit/>
          </a:bodyPr>
          <a:lstStyle/>
          <a:p>
            <a:r>
              <a:rPr lang="en-US" dirty="0" smtClean="0"/>
              <a:t>Parameters</a:t>
            </a:r>
            <a:endParaRPr lang="en-US" dirty="0"/>
          </a:p>
        </p:txBody>
      </p:sp>
    </p:spTree>
    <p:extLst>
      <p:ext uri="{BB962C8B-B14F-4D97-AF65-F5344CB8AC3E}">
        <p14:creationId xmlns:p14="http://schemas.microsoft.com/office/powerpoint/2010/main" val="2411887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38379"/>
          </a:xfrm>
        </p:spPr>
        <p:txBody>
          <a:bodyPr>
            <a:normAutofit fontScale="90000"/>
          </a:bodyPr>
          <a:lstStyle/>
          <a:p>
            <a:endParaRPr lang="en-US" dirty="0"/>
          </a:p>
        </p:txBody>
      </p:sp>
      <p:sp>
        <p:nvSpPr>
          <p:cNvPr id="3" name="Content Placeholder 2"/>
          <p:cNvSpPr>
            <a:spLocks noGrp="1"/>
          </p:cNvSpPr>
          <p:nvPr>
            <p:ph idx="1"/>
          </p:nvPr>
        </p:nvSpPr>
        <p:spPr>
          <a:xfrm>
            <a:off x="838200" y="1060704"/>
            <a:ext cx="10515600" cy="5116259"/>
          </a:xfrm>
        </p:spPr>
        <p:txBody>
          <a:bodyPr/>
          <a:lstStyle/>
          <a:p>
            <a:r>
              <a:rPr lang="en-US" dirty="0"/>
              <a:t> </a:t>
            </a:r>
          </a:p>
        </p:txBody>
      </p:sp>
    </p:spTree>
    <p:extLst>
      <p:ext uri="{BB962C8B-B14F-4D97-AF65-F5344CB8AC3E}">
        <p14:creationId xmlns:p14="http://schemas.microsoft.com/office/powerpoint/2010/main" val="3995675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plots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6047" y="1943607"/>
            <a:ext cx="6839905" cy="4115374"/>
          </a:xfrm>
          <a:prstGeom prst="rect">
            <a:avLst/>
          </a:prstGeom>
        </p:spPr>
      </p:pic>
      <p:sp>
        <p:nvSpPr>
          <p:cNvPr id="3" name="Rectangle 2"/>
          <p:cNvSpPr/>
          <p:nvPr/>
        </p:nvSpPr>
        <p:spPr>
          <a:xfrm>
            <a:off x="2676047" y="1506022"/>
            <a:ext cx="6029041"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Barplot</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of </a:t>
            </a:r>
            <a:r>
              <a:rPr lang="en-US" b="1" dirty="0" err="1">
                <a:latin typeface="Times New Roman" panose="02020603050405020304" pitchFamily="18" charset="0"/>
                <a:cs typeface="Times New Roman" panose="02020603050405020304" pitchFamily="18" charset="0"/>
              </a:rPr>
              <a:t>PurchasedBY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799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1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6047" y="1943607"/>
            <a:ext cx="6839905" cy="4115374"/>
          </a:xfrm>
        </p:spPr>
      </p:pic>
      <p:sp>
        <p:nvSpPr>
          <p:cNvPr id="3" name="Rectangle 2"/>
          <p:cNvSpPr/>
          <p:nvPr/>
        </p:nvSpPr>
        <p:spPr>
          <a:xfrm>
            <a:off x="5212080" y="1943607"/>
            <a:ext cx="2066544" cy="369332"/>
          </a:xfrm>
          <a:prstGeom prst="rect">
            <a:avLst/>
          </a:prstGeom>
        </p:spPr>
        <p:txBody>
          <a:bodyPr wrap="square">
            <a:spAutoFit/>
          </a:bodyPr>
          <a:lstStyle/>
          <a:p>
            <a:r>
              <a:rPr lang="en-US" b="1" dirty="0" err="1">
                <a:latin typeface="Times New Roman" panose="02020603050405020304" pitchFamily="18" charset="0"/>
                <a:cs typeface="Times New Roman" panose="02020603050405020304" pitchFamily="18" charset="0"/>
              </a:rPr>
              <a:t>Barplot</a:t>
            </a:r>
            <a:r>
              <a:rPr lang="en-US" b="1" dirty="0">
                <a:latin typeface="Times New Roman" panose="02020603050405020304" pitchFamily="18" charset="0"/>
                <a:cs typeface="Times New Roman" panose="02020603050405020304" pitchFamily="18" charset="0"/>
              </a:rPr>
              <a:t> of Sex</a:t>
            </a:r>
            <a:endParaRPr lang="en-US" dirty="0"/>
          </a:p>
        </p:txBody>
      </p:sp>
    </p:spTree>
    <p:extLst>
      <p:ext uri="{BB962C8B-B14F-4D97-AF65-F5344CB8AC3E}">
        <p14:creationId xmlns:p14="http://schemas.microsoft.com/office/powerpoint/2010/main" val="2356102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problem </a:t>
            </a:r>
            <a:r>
              <a:rPr lang="en-US" dirty="0" smtClean="0"/>
              <a:t>we are </a:t>
            </a:r>
            <a:r>
              <a:rPr lang="en-US" dirty="0"/>
              <a:t>going to solve</a:t>
            </a:r>
          </a:p>
        </p:txBody>
      </p:sp>
      <p:sp>
        <p:nvSpPr>
          <p:cNvPr id="3" name="Content Placeholder 2"/>
          <p:cNvSpPr>
            <a:spLocks noGrp="1"/>
          </p:cNvSpPr>
          <p:nvPr>
            <p:ph idx="1"/>
          </p:nvPr>
        </p:nvSpPr>
        <p:spPr/>
        <p:txBody>
          <a:bodyPr/>
          <a:lstStyle/>
          <a:p>
            <a:r>
              <a:rPr lang="en-US" dirty="0"/>
              <a:t>The data given is Unsupervised data.</a:t>
            </a:r>
          </a:p>
          <a:p>
            <a:r>
              <a:rPr lang="en-US" dirty="0"/>
              <a:t> We have to make it Supervised by creating a target variable using the existing variables.</a:t>
            </a:r>
          </a:p>
          <a:p>
            <a:r>
              <a:rPr lang="en-US" dirty="0"/>
              <a:t> Then we have to do Classification on data to predict the patient will adhere or not.</a:t>
            </a:r>
          </a:p>
          <a:p>
            <a:endParaRPr lang="en-US" dirty="0"/>
          </a:p>
        </p:txBody>
      </p:sp>
    </p:spTree>
    <p:extLst>
      <p:ext uri="{BB962C8B-B14F-4D97-AF65-F5344CB8AC3E}">
        <p14:creationId xmlns:p14="http://schemas.microsoft.com/office/powerpoint/2010/main" val="2754818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2190</TotalTime>
  <Words>521</Words>
  <Application>Microsoft Office PowerPoint</Application>
  <PresentationFormat>Custom</PresentationFormat>
  <Paragraphs>103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Developing a Route Optimisation Solution</vt:lpstr>
      <vt:lpstr>Objective </vt:lpstr>
      <vt:lpstr>Domain Understanding</vt:lpstr>
      <vt:lpstr>Stake holders </vt:lpstr>
      <vt:lpstr>Data understanding</vt:lpstr>
      <vt:lpstr>PowerPoint Presentation</vt:lpstr>
      <vt:lpstr>Summary plots</vt:lpstr>
      <vt:lpstr>PowerPoint Presentation</vt:lpstr>
      <vt:lpstr>Type of problem we are going to solve</vt:lpstr>
      <vt:lpstr>Data preprocessing</vt:lpstr>
      <vt:lpstr>Methods implemented</vt:lpstr>
      <vt:lpstr>Evaluation Metrics on train &amp; test: </vt:lpstr>
      <vt:lpstr>PowerPoint Presentation</vt:lpstr>
      <vt:lpstr>PowerPoint Presentation</vt:lpstr>
      <vt:lpstr>PowerPoint Presentation</vt:lpstr>
      <vt:lpstr>PowerPoint Presentation</vt:lpstr>
      <vt:lpstr>Steps for Improving accuracy </vt:lpstr>
      <vt:lpstr>Suggestions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 robust patient adherence model</dc:title>
  <dc:creator>harsha ogirala</dc:creator>
  <cp:lastModifiedBy>Sharma, Prateek : Group Centre</cp:lastModifiedBy>
  <cp:revision>30</cp:revision>
  <dcterms:created xsi:type="dcterms:W3CDTF">2017-04-12T10:57:36Z</dcterms:created>
  <dcterms:modified xsi:type="dcterms:W3CDTF">2017-04-18T10:46:37Z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-1713074832</vt:i4>
  </property>
  <property fmtid="{D5CDD505-2E9C-101B-9397-08002B2CF9AE}" pid="3" name="_NewReviewCycle">
    <vt:lpwstr/>
  </property>
  <property fmtid="{D5CDD505-2E9C-101B-9397-08002B2CF9AE}" pid="4" name="_EmailSubject">
    <vt:lpwstr/>
  </property>
  <property fmtid="{D5CDD505-2E9C-101B-9397-08002B2CF9AE}" pid="5" name="_AuthorEmail">
    <vt:lpwstr>Prateek.x.Sharma@barclayscorp.com</vt:lpwstr>
  </property>
  <property fmtid="{D5CDD505-2E9C-101B-9397-08002B2CF9AE}" pid="6" name="_AuthorEmailDisplayName">
    <vt:lpwstr>Sharma, Prateek : Group Centre</vt:lpwstr>
  </property>
</Properties>
</file>