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Poppins Bold" charset="1" panose="00000800000000000000"/>
      <p:regular r:id="rId15"/>
    </p:embeddedFont>
    <p:embeddedFont>
      <p:font typeface="Poppins" charset="1" panose="00000500000000000000"/>
      <p:regular r:id="rId16"/>
    </p:embeddedFont>
    <p:embeddedFont>
      <p:font typeface="Norwester" charset="1" panose="00000506000000000000"/>
      <p:regular r:id="rId17"/>
    </p:embeddedFont>
    <p:embeddedFont>
      <p:font typeface="SK Concretica" charset="1" panose="00000000000000000000"/>
      <p:regular r:id="rId18"/>
    </p:embeddedFont>
    <p:embeddedFont>
      <p:font typeface="Neue Machina Ultra-Bold" charset="1" panose="00000900000000000000"/>
      <p:regular r:id="rId19"/>
    </p:embeddedFont>
    <p:embeddedFont>
      <p:font typeface="29LT Zawi" charset="1" panose="00000500000000000000"/>
      <p:regular r:id="rId20"/>
    </p:embeddedFont>
    <p:embeddedFont>
      <p:font typeface="Slopes" charset="1" panose="00000000000000000000"/>
      <p:regular r:id="rId21"/>
    </p:embeddedFont>
    <p:embeddedFont>
      <p:font typeface="Canva Sans" charset="1" panose="020B0503030501040103"/>
      <p:regular r:id="rId22"/>
    </p:embeddedFont>
    <p:embeddedFont>
      <p:font typeface="Poppins Bold Italics" charset="1" panose="00000800000000000000"/>
      <p:regular r:id="rId23"/>
    </p:embeddedFont>
    <p:embeddedFont>
      <p:font typeface="Canva Sans Bold" charset="1" panose="020B0803030501040103"/>
      <p:regular r:id="rId24"/>
    </p:embeddedFont>
    <p:embeddedFont>
      <p:font typeface="Lulu Font TH" charset="1" panose="02000503000000000000"/>
      <p:regular r:id="rId25"/>
    </p:embeddedFont>
    <p:embeddedFont>
      <p:font typeface="Gagalin" charset="1" panose="000005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77" r="0" b="-1777"/>
            </a:stretch>
          </a:blipFill>
        </p:spPr>
      </p:sp>
      <p:grpSp>
        <p:nvGrpSpPr>
          <p:cNvPr name="Group 3" id="3"/>
          <p:cNvGrpSpPr/>
          <p:nvPr/>
        </p:nvGrpSpPr>
        <p:grpSpPr>
          <a:xfrm rot="0">
            <a:off x="15322786" y="8827456"/>
            <a:ext cx="2571922" cy="966927"/>
            <a:chOff x="0" y="0"/>
            <a:chExt cx="677379" cy="254664"/>
          </a:xfrm>
        </p:grpSpPr>
        <p:sp>
          <p:nvSpPr>
            <p:cNvPr name="Freeform 4" id="4"/>
            <p:cNvSpPr/>
            <p:nvPr/>
          </p:nvSpPr>
          <p:spPr>
            <a:xfrm flipH="false" flipV="false" rot="0">
              <a:off x="0" y="0"/>
              <a:ext cx="677379" cy="254664"/>
            </a:xfrm>
            <a:custGeom>
              <a:avLst/>
              <a:gdLst/>
              <a:ahLst/>
              <a:cxnLst/>
              <a:rect r="r" b="b" t="t" l="l"/>
              <a:pathLst>
                <a:path h="254664" w="677379">
                  <a:moveTo>
                    <a:pt x="127332" y="0"/>
                  </a:moveTo>
                  <a:lnTo>
                    <a:pt x="550047" y="0"/>
                  </a:lnTo>
                  <a:cubicBezTo>
                    <a:pt x="583817" y="0"/>
                    <a:pt x="616205" y="13415"/>
                    <a:pt x="640084" y="37295"/>
                  </a:cubicBezTo>
                  <a:cubicBezTo>
                    <a:pt x="663963" y="61174"/>
                    <a:pt x="677379" y="93561"/>
                    <a:pt x="677379" y="127332"/>
                  </a:cubicBezTo>
                  <a:lnTo>
                    <a:pt x="677379" y="127332"/>
                  </a:lnTo>
                  <a:cubicBezTo>
                    <a:pt x="677379" y="161103"/>
                    <a:pt x="663963" y="193490"/>
                    <a:pt x="640084" y="217369"/>
                  </a:cubicBezTo>
                  <a:cubicBezTo>
                    <a:pt x="616205" y="241249"/>
                    <a:pt x="583817" y="254664"/>
                    <a:pt x="550047" y="254664"/>
                  </a:cubicBezTo>
                  <a:lnTo>
                    <a:pt x="127332" y="254664"/>
                  </a:lnTo>
                  <a:cubicBezTo>
                    <a:pt x="93561" y="254664"/>
                    <a:pt x="61174" y="241249"/>
                    <a:pt x="37295" y="217369"/>
                  </a:cubicBezTo>
                  <a:cubicBezTo>
                    <a:pt x="13415" y="193490"/>
                    <a:pt x="0" y="161103"/>
                    <a:pt x="0" y="127332"/>
                  </a:cubicBezTo>
                  <a:lnTo>
                    <a:pt x="0" y="127332"/>
                  </a:lnTo>
                  <a:cubicBezTo>
                    <a:pt x="0" y="93561"/>
                    <a:pt x="13415" y="61174"/>
                    <a:pt x="37295" y="37295"/>
                  </a:cubicBezTo>
                  <a:cubicBezTo>
                    <a:pt x="61174" y="13415"/>
                    <a:pt x="93561" y="0"/>
                    <a:pt x="127332" y="0"/>
                  </a:cubicBezTo>
                  <a:close/>
                </a:path>
              </a:pathLst>
            </a:custGeom>
            <a:solidFill>
              <a:srgbClr val="FEFEFE"/>
            </a:solidFill>
          </p:spPr>
        </p:sp>
        <p:sp>
          <p:nvSpPr>
            <p:cNvPr name="TextBox 5" id="5"/>
            <p:cNvSpPr txBox="true"/>
            <p:nvPr/>
          </p:nvSpPr>
          <p:spPr>
            <a:xfrm>
              <a:off x="0" y="-38100"/>
              <a:ext cx="677379" cy="292764"/>
            </a:xfrm>
            <a:prstGeom prst="rect">
              <a:avLst/>
            </a:prstGeom>
          </p:spPr>
          <p:txBody>
            <a:bodyPr anchor="ctr" rtlCol="false" tIns="50800" lIns="50800" bIns="50800" rIns="50800"/>
            <a:lstStyle/>
            <a:p>
              <a:pPr algn="ctr">
                <a:lnSpc>
                  <a:spcPts val="1708"/>
                </a:lnSpc>
              </a:pPr>
              <a:r>
                <a:rPr lang="en-US" b="true" sz="1220" spc="976">
                  <a:solidFill>
                    <a:srgbClr val="000000"/>
                  </a:solidFill>
                  <a:latin typeface="Poppins Bold"/>
                  <a:ea typeface="Poppins Bold"/>
                  <a:cs typeface="Poppins Bold"/>
                  <a:sym typeface="Poppins Bold"/>
                </a:rPr>
                <a:t>17/09/2025</a:t>
              </a:r>
            </a:p>
          </p:txBody>
        </p:sp>
      </p:grpSp>
      <p:sp>
        <p:nvSpPr>
          <p:cNvPr name="TextBox 6" id="6"/>
          <p:cNvSpPr txBox="true"/>
          <p:nvPr/>
        </p:nvSpPr>
        <p:spPr>
          <a:xfrm rot="0">
            <a:off x="1028700" y="7146828"/>
            <a:ext cx="7902008" cy="381100"/>
          </a:xfrm>
          <a:prstGeom prst="rect">
            <a:avLst/>
          </a:prstGeom>
        </p:spPr>
        <p:txBody>
          <a:bodyPr anchor="t" rtlCol="false" tIns="0" lIns="0" bIns="0" rIns="0">
            <a:spAutoFit/>
          </a:bodyPr>
          <a:lstStyle/>
          <a:p>
            <a:pPr algn="l">
              <a:lnSpc>
                <a:spcPts val="3068"/>
              </a:lnSpc>
            </a:pPr>
            <a:r>
              <a:rPr lang="en-US" sz="2192">
                <a:solidFill>
                  <a:srgbClr val="FFFFFF"/>
                </a:solidFill>
                <a:latin typeface="Poppins"/>
                <a:ea typeface="Poppins"/>
                <a:cs typeface="Poppins"/>
                <a:sym typeface="Poppins"/>
              </a:rPr>
              <a:t>DATA QUEST 2.0</a:t>
            </a:r>
          </a:p>
        </p:txBody>
      </p:sp>
      <p:grpSp>
        <p:nvGrpSpPr>
          <p:cNvPr name="Group 7" id="7"/>
          <p:cNvGrpSpPr/>
          <p:nvPr/>
        </p:nvGrpSpPr>
        <p:grpSpPr>
          <a:xfrm rot="0">
            <a:off x="429011" y="375103"/>
            <a:ext cx="599689" cy="599689"/>
            <a:chOff x="0" y="0"/>
            <a:chExt cx="799585" cy="799585"/>
          </a:xfrm>
        </p:grpSpPr>
        <p:grpSp>
          <p:nvGrpSpPr>
            <p:cNvPr name="Group 8" id="8"/>
            <p:cNvGrpSpPr/>
            <p:nvPr/>
          </p:nvGrpSpPr>
          <p:grpSpPr>
            <a:xfrm rot="0">
              <a:off x="0" y="0"/>
              <a:ext cx="799585" cy="79958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FFFFF"/>
                </a:solidFill>
                <a:prstDash val="solid"/>
                <a:miter/>
              </a:ln>
            </p:spPr>
          </p:sp>
          <p:sp>
            <p:nvSpPr>
              <p:cNvPr name="TextBox 10" id="10"/>
              <p:cNvSpPr txBox="true"/>
              <p:nvPr/>
            </p:nvSpPr>
            <p:spPr>
              <a:xfrm>
                <a:off x="76200" y="19050"/>
                <a:ext cx="660400" cy="717550"/>
              </a:xfrm>
              <a:prstGeom prst="rect">
                <a:avLst/>
              </a:prstGeom>
            </p:spPr>
            <p:txBody>
              <a:bodyPr anchor="ctr" rtlCol="false" tIns="50800" lIns="50800" bIns="50800" rIns="50800"/>
              <a:lstStyle/>
              <a:p>
                <a:pPr algn="ctr">
                  <a:lnSpc>
                    <a:spcPts val="2772"/>
                  </a:lnSpc>
                </a:pPr>
              </a:p>
            </p:txBody>
          </p:sp>
        </p:grpSp>
        <p:grpSp>
          <p:nvGrpSpPr>
            <p:cNvPr name="Group 11" id="11"/>
            <p:cNvGrpSpPr/>
            <p:nvPr/>
          </p:nvGrpSpPr>
          <p:grpSpPr>
            <a:xfrm rot="0">
              <a:off x="178989" y="178989"/>
              <a:ext cx="441606" cy="441606"/>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EFE"/>
              </a:solidFill>
            </p:spPr>
          </p:sp>
          <p:sp>
            <p:nvSpPr>
              <p:cNvPr name="TextBox 13" id="13"/>
              <p:cNvSpPr txBox="true"/>
              <p:nvPr/>
            </p:nvSpPr>
            <p:spPr>
              <a:xfrm>
                <a:off x="76200" y="19050"/>
                <a:ext cx="660400" cy="717550"/>
              </a:xfrm>
              <a:prstGeom prst="rect">
                <a:avLst/>
              </a:prstGeom>
            </p:spPr>
            <p:txBody>
              <a:bodyPr anchor="ctr" rtlCol="false" tIns="50800" lIns="50800" bIns="50800" rIns="50800"/>
              <a:lstStyle/>
              <a:p>
                <a:pPr algn="ctr">
                  <a:lnSpc>
                    <a:spcPts val="2772"/>
                  </a:lnSpc>
                </a:pPr>
              </a:p>
            </p:txBody>
          </p:sp>
        </p:grpSp>
      </p:grpSp>
      <p:grpSp>
        <p:nvGrpSpPr>
          <p:cNvPr name="Group 14" id="14"/>
          <p:cNvGrpSpPr/>
          <p:nvPr/>
        </p:nvGrpSpPr>
        <p:grpSpPr>
          <a:xfrm rot="0">
            <a:off x="12167791" y="-1595391"/>
            <a:ext cx="5248182" cy="524818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EFE"/>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2771"/>
                </a:lnSpc>
              </a:pPr>
            </a:p>
          </p:txBody>
        </p:sp>
      </p:grpSp>
      <p:pic>
        <p:nvPicPr>
          <p:cNvPr name="Picture 17" id="17"/>
          <p:cNvPicPr>
            <a:picLocks noChangeAspect="true"/>
          </p:cNvPicPr>
          <p:nvPr/>
        </p:nvPicPr>
        <p:blipFill>
          <a:blip r:embed="rId3"/>
          <a:stretch>
            <a:fillRect/>
          </a:stretch>
        </p:blipFill>
        <p:spPr>
          <a:xfrm rot="0">
            <a:off x="11593132" y="-2170050"/>
            <a:ext cx="6876235" cy="6895903"/>
          </a:xfrm>
          <a:prstGeom prst="rect">
            <a:avLst/>
          </a:prstGeom>
        </p:spPr>
      </p:pic>
      <p:sp>
        <p:nvSpPr>
          <p:cNvPr name="TextBox 18" id="18"/>
          <p:cNvSpPr txBox="true"/>
          <p:nvPr/>
        </p:nvSpPr>
        <p:spPr>
          <a:xfrm rot="0">
            <a:off x="845309" y="2938676"/>
            <a:ext cx="7320888" cy="2417453"/>
          </a:xfrm>
          <a:prstGeom prst="rect">
            <a:avLst/>
          </a:prstGeom>
        </p:spPr>
        <p:txBody>
          <a:bodyPr anchor="t" rtlCol="false" tIns="0" lIns="0" bIns="0" rIns="0">
            <a:spAutoFit/>
          </a:bodyPr>
          <a:lstStyle/>
          <a:p>
            <a:pPr algn="l">
              <a:lnSpc>
                <a:spcPts val="9345"/>
              </a:lnSpc>
            </a:pPr>
            <a:r>
              <a:rPr lang="en-US" sz="8900" spc="178">
                <a:solidFill>
                  <a:srgbClr val="FFFFFF"/>
                </a:solidFill>
                <a:latin typeface="Norwester"/>
                <a:ea typeface="Norwester"/>
                <a:cs typeface="Norwester"/>
                <a:sym typeface="Norwester"/>
              </a:rPr>
              <a:t>TEAM NAME:</a:t>
            </a:r>
          </a:p>
          <a:p>
            <a:pPr algn="l">
              <a:lnSpc>
                <a:spcPts val="9345"/>
              </a:lnSpc>
            </a:pPr>
          </a:p>
        </p:txBody>
      </p:sp>
      <p:sp>
        <p:nvSpPr>
          <p:cNvPr name="TextBox 19" id="19"/>
          <p:cNvSpPr txBox="true"/>
          <p:nvPr/>
        </p:nvSpPr>
        <p:spPr>
          <a:xfrm rot="0">
            <a:off x="-1814972" y="4438471"/>
            <a:ext cx="12641450" cy="917657"/>
          </a:xfrm>
          <a:prstGeom prst="rect">
            <a:avLst/>
          </a:prstGeom>
        </p:spPr>
        <p:txBody>
          <a:bodyPr anchor="t" rtlCol="false" tIns="0" lIns="0" bIns="0" rIns="0">
            <a:spAutoFit/>
          </a:bodyPr>
          <a:lstStyle/>
          <a:p>
            <a:pPr algn="ctr">
              <a:lnSpc>
                <a:spcPts val="6512"/>
              </a:lnSpc>
            </a:pPr>
            <a:r>
              <a:rPr lang="en-US" sz="5920" spc="888">
                <a:solidFill>
                  <a:srgbClr val="9DAFBF"/>
                </a:solidFill>
                <a:latin typeface="SK Concretica"/>
                <a:ea typeface="SK Concretica"/>
                <a:cs typeface="SK Concretica"/>
                <a:sym typeface="SK Concretica"/>
              </a:rPr>
              <a:t>CRTL+ALT+DEFEAT</a:t>
            </a:r>
          </a:p>
        </p:txBody>
      </p:sp>
      <p:sp>
        <p:nvSpPr>
          <p:cNvPr name="TextBox 20" id="20"/>
          <p:cNvSpPr txBox="true"/>
          <p:nvPr/>
        </p:nvSpPr>
        <p:spPr>
          <a:xfrm rot="0">
            <a:off x="10283365" y="5553075"/>
            <a:ext cx="6325382" cy="1089103"/>
          </a:xfrm>
          <a:prstGeom prst="rect">
            <a:avLst/>
          </a:prstGeom>
        </p:spPr>
        <p:txBody>
          <a:bodyPr anchor="t" rtlCol="false" tIns="0" lIns="0" bIns="0" rIns="0">
            <a:spAutoFit/>
          </a:bodyPr>
          <a:lstStyle/>
          <a:p>
            <a:pPr algn="l">
              <a:lnSpc>
                <a:spcPts val="7417"/>
              </a:lnSpc>
            </a:pPr>
            <a:r>
              <a:rPr lang="en-US" sz="9890" spc="-98" b="true">
                <a:solidFill>
                  <a:srgbClr val="FFFFFF"/>
                </a:solidFill>
                <a:latin typeface="Neue Machina Ultra-Bold"/>
                <a:ea typeface="Neue Machina Ultra-Bold"/>
                <a:cs typeface="Neue Machina Ultra-Bold"/>
                <a:sym typeface="Neue Machina Ultra-Bold"/>
              </a:rPr>
              <a:t>Project:</a:t>
            </a:r>
          </a:p>
        </p:txBody>
      </p:sp>
      <p:sp>
        <p:nvSpPr>
          <p:cNvPr name="TextBox 21" id="21"/>
          <p:cNvSpPr txBox="true"/>
          <p:nvPr/>
        </p:nvSpPr>
        <p:spPr>
          <a:xfrm rot="0">
            <a:off x="10283365" y="6623128"/>
            <a:ext cx="6268644" cy="601066"/>
          </a:xfrm>
          <a:prstGeom prst="rect">
            <a:avLst/>
          </a:prstGeom>
        </p:spPr>
        <p:txBody>
          <a:bodyPr anchor="t" rtlCol="false" tIns="0" lIns="0" bIns="0" rIns="0">
            <a:spAutoFit/>
          </a:bodyPr>
          <a:lstStyle/>
          <a:p>
            <a:pPr algn="l">
              <a:lnSpc>
                <a:spcPts val="4210"/>
              </a:lnSpc>
            </a:pPr>
            <a:r>
              <a:rPr lang="en-US" sz="3827">
                <a:solidFill>
                  <a:srgbClr val="5CE1E6"/>
                </a:solidFill>
                <a:latin typeface="29LT Zawi"/>
                <a:ea typeface="29LT Zawi"/>
                <a:cs typeface="29LT Zawi"/>
                <a:sym typeface="29LT Zawi"/>
              </a:rPr>
              <a:t>LINK DETOX</a:t>
            </a:r>
          </a:p>
        </p:txBody>
      </p:sp>
      <p:sp>
        <p:nvSpPr>
          <p:cNvPr name="TextBox 22" id="22"/>
          <p:cNvSpPr txBox="true"/>
          <p:nvPr/>
        </p:nvSpPr>
        <p:spPr>
          <a:xfrm rot="0">
            <a:off x="5788155" y="7335523"/>
            <a:ext cx="16446314" cy="432435"/>
          </a:xfrm>
          <a:prstGeom prst="rect">
            <a:avLst/>
          </a:prstGeom>
        </p:spPr>
        <p:txBody>
          <a:bodyPr anchor="t" rtlCol="false" tIns="0" lIns="0" bIns="0" rIns="0">
            <a:spAutoFit/>
          </a:bodyPr>
          <a:lstStyle/>
          <a:p>
            <a:pPr algn="ctr">
              <a:lnSpc>
                <a:spcPts val="3360"/>
              </a:lnSpc>
              <a:spcBef>
                <a:spcPct val="0"/>
              </a:spcBef>
            </a:pPr>
            <a:r>
              <a:rPr lang="en-US" sz="3200" spc="64">
                <a:solidFill>
                  <a:srgbClr val="FFFFFF"/>
                </a:solidFill>
                <a:latin typeface="Slopes"/>
                <a:ea typeface="Slopes"/>
                <a:cs typeface="Slopes"/>
                <a:sym typeface="Slopes"/>
              </a:rPr>
              <a:t>THE ALL-IN-ONE</a:t>
            </a:r>
            <a:r>
              <a:rPr lang="en-US" sz="3200" spc="64">
                <a:solidFill>
                  <a:srgbClr val="FFFFFF"/>
                </a:solidFill>
                <a:latin typeface="Slopes"/>
                <a:ea typeface="Slopes"/>
                <a:cs typeface="Slopes"/>
                <a:sym typeface="Slopes"/>
              </a:rPr>
              <a:t> PHISHING SHIELD &amp; SECURITY PLATFORM</a:t>
            </a:r>
          </a:p>
        </p:txBody>
      </p:sp>
      <p:sp>
        <p:nvSpPr>
          <p:cNvPr name="TextBox 23" id="2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403984" y="6261411"/>
            <a:ext cx="599689" cy="599689"/>
            <a:chOff x="0" y="0"/>
            <a:chExt cx="799585" cy="799585"/>
          </a:xfrm>
        </p:grpSpPr>
        <p:grpSp>
          <p:nvGrpSpPr>
            <p:cNvPr name="Group 3" id="3"/>
            <p:cNvGrpSpPr/>
            <p:nvPr/>
          </p:nvGrpSpPr>
          <p:grpSpPr>
            <a:xfrm rot="0">
              <a:off x="0" y="0"/>
              <a:ext cx="799585" cy="79958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0F0F0F"/>
                </a:solidFill>
                <a:prstDash val="solid"/>
                <a:miter/>
              </a:ln>
            </p:spPr>
          </p:sp>
          <p:sp>
            <p:nvSpPr>
              <p:cNvPr name="TextBox 5" id="5"/>
              <p:cNvSpPr txBox="true"/>
              <p:nvPr/>
            </p:nvSpPr>
            <p:spPr>
              <a:xfrm>
                <a:off x="76200" y="19050"/>
                <a:ext cx="660400" cy="717550"/>
              </a:xfrm>
              <a:prstGeom prst="rect">
                <a:avLst/>
              </a:prstGeom>
            </p:spPr>
            <p:txBody>
              <a:bodyPr anchor="ctr" rtlCol="false" tIns="27186" lIns="27186" bIns="27186" rIns="27186"/>
              <a:lstStyle/>
              <a:p>
                <a:pPr algn="ctr">
                  <a:lnSpc>
                    <a:spcPts val="2771"/>
                  </a:lnSpc>
                </a:pPr>
              </a:p>
            </p:txBody>
          </p:sp>
        </p:grpSp>
        <p:grpSp>
          <p:nvGrpSpPr>
            <p:cNvPr name="Group 6" id="6"/>
            <p:cNvGrpSpPr/>
            <p:nvPr/>
          </p:nvGrpSpPr>
          <p:grpSpPr>
            <a:xfrm rot="0">
              <a:off x="178989" y="178989"/>
              <a:ext cx="441606" cy="44160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0F0F0F"/>
              </a:solidFill>
            </p:spPr>
          </p:sp>
          <p:sp>
            <p:nvSpPr>
              <p:cNvPr name="TextBox 8" id="8"/>
              <p:cNvSpPr txBox="true"/>
              <p:nvPr/>
            </p:nvSpPr>
            <p:spPr>
              <a:xfrm>
                <a:off x="0" y="146050"/>
                <a:ext cx="711200" cy="463550"/>
              </a:xfrm>
              <a:prstGeom prst="rect">
                <a:avLst/>
              </a:prstGeom>
            </p:spPr>
            <p:txBody>
              <a:bodyPr anchor="ctr" rtlCol="false" tIns="27186" lIns="27186" bIns="27186" rIns="27186"/>
              <a:lstStyle/>
              <a:p>
                <a:pPr algn="ctr">
                  <a:lnSpc>
                    <a:spcPts val="2771"/>
                  </a:lnSpc>
                </a:pPr>
              </a:p>
            </p:txBody>
          </p:sp>
        </p:grpSp>
      </p:grpSp>
      <p:grpSp>
        <p:nvGrpSpPr>
          <p:cNvPr name="Group 9" id="9"/>
          <p:cNvGrpSpPr/>
          <p:nvPr/>
        </p:nvGrpSpPr>
        <p:grpSpPr>
          <a:xfrm rot="0">
            <a:off x="15792390" y="9498131"/>
            <a:ext cx="1466910" cy="388112"/>
            <a:chOff x="0" y="0"/>
            <a:chExt cx="386347" cy="102219"/>
          </a:xfrm>
        </p:grpSpPr>
        <p:sp>
          <p:nvSpPr>
            <p:cNvPr name="Freeform 10" id="10"/>
            <p:cNvSpPr/>
            <p:nvPr/>
          </p:nvSpPr>
          <p:spPr>
            <a:xfrm flipH="false" flipV="false" rot="0">
              <a:off x="0" y="0"/>
              <a:ext cx="386347" cy="102219"/>
            </a:xfrm>
            <a:custGeom>
              <a:avLst/>
              <a:gdLst/>
              <a:ahLst/>
              <a:cxnLst/>
              <a:rect r="r" b="b" t="t" l="l"/>
              <a:pathLst>
                <a:path h="102219" w="386347">
                  <a:moveTo>
                    <a:pt x="51109" y="0"/>
                  </a:moveTo>
                  <a:lnTo>
                    <a:pt x="335237" y="0"/>
                  </a:lnTo>
                  <a:cubicBezTo>
                    <a:pt x="348792" y="0"/>
                    <a:pt x="361792" y="5385"/>
                    <a:pt x="371377" y="14970"/>
                  </a:cubicBezTo>
                  <a:cubicBezTo>
                    <a:pt x="380962" y="24554"/>
                    <a:pt x="386347" y="37554"/>
                    <a:pt x="386347" y="51109"/>
                  </a:cubicBezTo>
                  <a:lnTo>
                    <a:pt x="386347" y="51109"/>
                  </a:lnTo>
                  <a:cubicBezTo>
                    <a:pt x="386347" y="79336"/>
                    <a:pt x="363464" y="102219"/>
                    <a:pt x="335237" y="102219"/>
                  </a:cubicBezTo>
                  <a:lnTo>
                    <a:pt x="51109" y="102219"/>
                  </a:lnTo>
                  <a:cubicBezTo>
                    <a:pt x="37554" y="102219"/>
                    <a:pt x="24554" y="96834"/>
                    <a:pt x="14970" y="87249"/>
                  </a:cubicBezTo>
                  <a:cubicBezTo>
                    <a:pt x="5385" y="77664"/>
                    <a:pt x="0" y="64664"/>
                    <a:pt x="0" y="51109"/>
                  </a:cubicBezTo>
                  <a:lnTo>
                    <a:pt x="0" y="51109"/>
                  </a:lnTo>
                  <a:cubicBezTo>
                    <a:pt x="0" y="37554"/>
                    <a:pt x="5385" y="24554"/>
                    <a:pt x="14970" y="14970"/>
                  </a:cubicBezTo>
                  <a:cubicBezTo>
                    <a:pt x="24554" y="5385"/>
                    <a:pt x="37554" y="0"/>
                    <a:pt x="51109" y="0"/>
                  </a:cubicBezTo>
                  <a:close/>
                </a:path>
              </a:pathLst>
            </a:custGeom>
            <a:solidFill>
              <a:srgbClr val="0F0F0F"/>
            </a:solidFill>
          </p:spPr>
        </p:sp>
        <p:sp>
          <p:nvSpPr>
            <p:cNvPr name="TextBox 11" id="11"/>
            <p:cNvSpPr txBox="true"/>
            <p:nvPr/>
          </p:nvSpPr>
          <p:spPr>
            <a:xfrm>
              <a:off x="0" y="-38100"/>
              <a:ext cx="386347" cy="140319"/>
            </a:xfrm>
            <a:prstGeom prst="rect">
              <a:avLst/>
            </a:prstGeom>
          </p:spPr>
          <p:txBody>
            <a:bodyPr anchor="ctr" rtlCol="false" tIns="50800" lIns="50800" bIns="50800" rIns="50800"/>
            <a:lstStyle/>
            <a:p>
              <a:pPr algn="ctr">
                <a:lnSpc>
                  <a:spcPts val="1708"/>
                </a:lnSpc>
              </a:pPr>
              <a:r>
                <a:rPr lang="en-US" sz="1220" spc="976">
                  <a:solidFill>
                    <a:srgbClr val="FFFFFF"/>
                  </a:solidFill>
                  <a:latin typeface="Poppins"/>
                  <a:ea typeface="Poppins"/>
                  <a:cs typeface="Poppins"/>
                  <a:sym typeface="Poppins"/>
                </a:rPr>
                <a:t>NEXT</a:t>
              </a:r>
            </a:p>
          </p:txBody>
        </p:sp>
      </p:grpSp>
      <p:grpSp>
        <p:nvGrpSpPr>
          <p:cNvPr name="Group 12" id="12"/>
          <p:cNvGrpSpPr/>
          <p:nvPr/>
        </p:nvGrpSpPr>
        <p:grpSpPr>
          <a:xfrm rot="0">
            <a:off x="1028700" y="1028700"/>
            <a:ext cx="973750" cy="973750"/>
            <a:chOff x="0" y="0"/>
            <a:chExt cx="1298333" cy="1298333"/>
          </a:xfrm>
        </p:grpSpPr>
        <p:grpSp>
          <p:nvGrpSpPr>
            <p:cNvPr name="Group 13" id="13"/>
            <p:cNvGrpSpPr/>
            <p:nvPr/>
          </p:nvGrpSpPr>
          <p:grpSpPr>
            <a:xfrm rot="0">
              <a:off x="0" y="0"/>
              <a:ext cx="1298333" cy="129833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F0F0F">
                  <a:alpha val="40000"/>
                </a:srgbClr>
              </a:solidFill>
            </p:spPr>
          </p:sp>
          <p:sp>
            <p:nvSpPr>
              <p:cNvPr name="TextBox 15" id="15"/>
              <p:cNvSpPr txBox="true"/>
              <p:nvPr/>
            </p:nvSpPr>
            <p:spPr>
              <a:xfrm>
                <a:off x="76200" y="19050"/>
                <a:ext cx="660400" cy="717550"/>
              </a:xfrm>
              <a:prstGeom prst="rect">
                <a:avLst/>
              </a:prstGeom>
            </p:spPr>
            <p:txBody>
              <a:bodyPr anchor="ctr" rtlCol="false" tIns="52176" lIns="52176" bIns="52176" rIns="52176"/>
              <a:lstStyle/>
              <a:p>
                <a:pPr algn="ctr">
                  <a:lnSpc>
                    <a:spcPts val="2940"/>
                  </a:lnSpc>
                </a:pPr>
              </a:p>
            </p:txBody>
          </p:sp>
        </p:grpSp>
        <p:grpSp>
          <p:nvGrpSpPr>
            <p:cNvPr name="Group 16" id="16"/>
            <p:cNvGrpSpPr/>
            <p:nvPr/>
          </p:nvGrpSpPr>
          <p:grpSpPr>
            <a:xfrm rot="0">
              <a:off x="121144" y="121144"/>
              <a:ext cx="1056045" cy="105604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F0F0F"/>
              </a:solidFill>
            </p:spPr>
          </p:sp>
          <p:sp>
            <p:nvSpPr>
              <p:cNvPr name="TextBox 18" id="18"/>
              <p:cNvSpPr txBox="true"/>
              <p:nvPr/>
            </p:nvSpPr>
            <p:spPr>
              <a:xfrm>
                <a:off x="76200" y="19050"/>
                <a:ext cx="660400" cy="717550"/>
              </a:xfrm>
              <a:prstGeom prst="rect">
                <a:avLst/>
              </a:prstGeom>
            </p:spPr>
            <p:txBody>
              <a:bodyPr anchor="ctr" rtlCol="false" tIns="41320" lIns="41320" bIns="41320" rIns="41320"/>
              <a:lstStyle/>
              <a:p>
                <a:pPr algn="ctr">
                  <a:lnSpc>
                    <a:spcPts val="2940"/>
                  </a:lnSpc>
                </a:pPr>
                <a:r>
                  <a:rPr lang="en-US" sz="2100">
                    <a:solidFill>
                      <a:srgbClr val="FFFFFF"/>
                    </a:solidFill>
                    <a:latin typeface="Poppins"/>
                    <a:ea typeface="Poppins"/>
                    <a:cs typeface="Poppins"/>
                    <a:sym typeface="Poppins"/>
                  </a:rPr>
                  <a:t>1</a:t>
                </a:r>
              </a:p>
            </p:txBody>
          </p:sp>
        </p:grpSp>
      </p:grpSp>
      <p:grpSp>
        <p:nvGrpSpPr>
          <p:cNvPr name="Group 19" id="19"/>
          <p:cNvGrpSpPr/>
          <p:nvPr/>
        </p:nvGrpSpPr>
        <p:grpSpPr>
          <a:xfrm rot="0">
            <a:off x="1028700" y="3530616"/>
            <a:ext cx="973750" cy="973750"/>
            <a:chOff x="0" y="0"/>
            <a:chExt cx="1298333" cy="1298333"/>
          </a:xfrm>
        </p:grpSpPr>
        <p:grpSp>
          <p:nvGrpSpPr>
            <p:cNvPr name="Group 20" id="20"/>
            <p:cNvGrpSpPr/>
            <p:nvPr/>
          </p:nvGrpSpPr>
          <p:grpSpPr>
            <a:xfrm rot="0">
              <a:off x="0" y="0"/>
              <a:ext cx="1298333" cy="1298333"/>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F0F0F">
                  <a:alpha val="40000"/>
                </a:srgbClr>
              </a:solidFill>
            </p:spPr>
          </p:sp>
          <p:sp>
            <p:nvSpPr>
              <p:cNvPr name="TextBox 22" id="22"/>
              <p:cNvSpPr txBox="true"/>
              <p:nvPr/>
            </p:nvSpPr>
            <p:spPr>
              <a:xfrm>
                <a:off x="76200" y="19050"/>
                <a:ext cx="660400" cy="717550"/>
              </a:xfrm>
              <a:prstGeom prst="rect">
                <a:avLst/>
              </a:prstGeom>
            </p:spPr>
            <p:txBody>
              <a:bodyPr anchor="ctr" rtlCol="false" tIns="52176" lIns="52176" bIns="52176" rIns="52176"/>
              <a:lstStyle/>
              <a:p>
                <a:pPr algn="ctr">
                  <a:lnSpc>
                    <a:spcPts val="2940"/>
                  </a:lnSpc>
                </a:pPr>
              </a:p>
            </p:txBody>
          </p:sp>
        </p:grpSp>
        <p:grpSp>
          <p:nvGrpSpPr>
            <p:cNvPr name="Group 23" id="23"/>
            <p:cNvGrpSpPr/>
            <p:nvPr/>
          </p:nvGrpSpPr>
          <p:grpSpPr>
            <a:xfrm rot="0">
              <a:off x="121144" y="121144"/>
              <a:ext cx="1056045" cy="1056045"/>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F0F0F"/>
              </a:solidFill>
            </p:spPr>
          </p:sp>
          <p:sp>
            <p:nvSpPr>
              <p:cNvPr name="TextBox 25" id="25"/>
              <p:cNvSpPr txBox="true"/>
              <p:nvPr/>
            </p:nvSpPr>
            <p:spPr>
              <a:xfrm>
                <a:off x="76200" y="19050"/>
                <a:ext cx="660400" cy="717550"/>
              </a:xfrm>
              <a:prstGeom prst="rect">
                <a:avLst/>
              </a:prstGeom>
            </p:spPr>
            <p:txBody>
              <a:bodyPr anchor="ctr" rtlCol="false" tIns="41320" lIns="41320" bIns="41320" rIns="41320"/>
              <a:lstStyle/>
              <a:p>
                <a:pPr algn="ctr">
                  <a:lnSpc>
                    <a:spcPts val="2940"/>
                  </a:lnSpc>
                </a:pPr>
                <a:r>
                  <a:rPr lang="en-US" sz="2100">
                    <a:solidFill>
                      <a:srgbClr val="FFFFFF"/>
                    </a:solidFill>
                    <a:latin typeface="Poppins"/>
                    <a:ea typeface="Poppins"/>
                    <a:cs typeface="Poppins"/>
                    <a:sym typeface="Poppins"/>
                  </a:rPr>
                  <a:t>2</a:t>
                </a:r>
              </a:p>
            </p:txBody>
          </p:sp>
        </p:grpSp>
      </p:grpSp>
      <p:grpSp>
        <p:nvGrpSpPr>
          <p:cNvPr name="Group 26" id="26"/>
          <p:cNvGrpSpPr/>
          <p:nvPr/>
        </p:nvGrpSpPr>
        <p:grpSpPr>
          <a:xfrm rot="0">
            <a:off x="954680" y="6485055"/>
            <a:ext cx="973750" cy="973750"/>
            <a:chOff x="0" y="0"/>
            <a:chExt cx="1298333" cy="1298333"/>
          </a:xfrm>
        </p:grpSpPr>
        <p:grpSp>
          <p:nvGrpSpPr>
            <p:cNvPr name="Group 27" id="27"/>
            <p:cNvGrpSpPr/>
            <p:nvPr/>
          </p:nvGrpSpPr>
          <p:grpSpPr>
            <a:xfrm rot="0">
              <a:off x="0" y="0"/>
              <a:ext cx="1298333" cy="1298333"/>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F0F0F">
                  <a:alpha val="40000"/>
                </a:srgbClr>
              </a:solidFill>
            </p:spPr>
          </p:sp>
          <p:sp>
            <p:nvSpPr>
              <p:cNvPr name="TextBox 29" id="29"/>
              <p:cNvSpPr txBox="true"/>
              <p:nvPr/>
            </p:nvSpPr>
            <p:spPr>
              <a:xfrm>
                <a:off x="76200" y="19050"/>
                <a:ext cx="660400" cy="717550"/>
              </a:xfrm>
              <a:prstGeom prst="rect">
                <a:avLst/>
              </a:prstGeom>
            </p:spPr>
            <p:txBody>
              <a:bodyPr anchor="ctr" rtlCol="false" tIns="52176" lIns="52176" bIns="52176" rIns="52176"/>
              <a:lstStyle/>
              <a:p>
                <a:pPr algn="ctr">
                  <a:lnSpc>
                    <a:spcPts val="2940"/>
                  </a:lnSpc>
                </a:pPr>
              </a:p>
            </p:txBody>
          </p:sp>
        </p:grpSp>
        <p:grpSp>
          <p:nvGrpSpPr>
            <p:cNvPr name="Group 30" id="30"/>
            <p:cNvGrpSpPr/>
            <p:nvPr/>
          </p:nvGrpSpPr>
          <p:grpSpPr>
            <a:xfrm rot="0">
              <a:off x="121144" y="121144"/>
              <a:ext cx="1056045" cy="105604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F0F0F"/>
              </a:solidFill>
            </p:spPr>
          </p:sp>
          <p:sp>
            <p:nvSpPr>
              <p:cNvPr name="TextBox 32" id="32"/>
              <p:cNvSpPr txBox="true"/>
              <p:nvPr/>
            </p:nvSpPr>
            <p:spPr>
              <a:xfrm>
                <a:off x="76200" y="19050"/>
                <a:ext cx="660400" cy="717550"/>
              </a:xfrm>
              <a:prstGeom prst="rect">
                <a:avLst/>
              </a:prstGeom>
            </p:spPr>
            <p:txBody>
              <a:bodyPr anchor="ctr" rtlCol="false" tIns="41320" lIns="41320" bIns="41320" rIns="41320"/>
              <a:lstStyle/>
              <a:p>
                <a:pPr algn="ctr">
                  <a:lnSpc>
                    <a:spcPts val="2940"/>
                  </a:lnSpc>
                </a:pPr>
                <a:r>
                  <a:rPr lang="en-US" sz="2100">
                    <a:solidFill>
                      <a:srgbClr val="FFFFFF"/>
                    </a:solidFill>
                    <a:latin typeface="Poppins"/>
                    <a:ea typeface="Poppins"/>
                    <a:cs typeface="Poppins"/>
                    <a:sym typeface="Poppins"/>
                  </a:rPr>
                  <a:t>3</a:t>
                </a:r>
              </a:p>
            </p:txBody>
          </p:sp>
        </p:grpSp>
      </p:grpSp>
      <p:sp>
        <p:nvSpPr>
          <p:cNvPr name="AutoShape 33" id="33"/>
          <p:cNvSpPr/>
          <p:nvPr/>
        </p:nvSpPr>
        <p:spPr>
          <a:xfrm flipH="true">
            <a:off x="8703828" y="8983664"/>
            <a:ext cx="8555472" cy="0"/>
          </a:xfrm>
          <a:prstGeom prst="line">
            <a:avLst/>
          </a:prstGeom>
          <a:ln cap="flat" w="9525">
            <a:solidFill>
              <a:srgbClr val="0F0F0F"/>
            </a:solidFill>
            <a:prstDash val="solid"/>
            <a:headEnd type="none" len="sm" w="sm"/>
            <a:tailEnd type="none" len="sm" w="sm"/>
          </a:ln>
        </p:spPr>
      </p:sp>
      <p:sp>
        <p:nvSpPr>
          <p:cNvPr name="Freeform 34" id="34"/>
          <p:cNvSpPr/>
          <p:nvPr/>
        </p:nvSpPr>
        <p:spPr>
          <a:xfrm flipH="false" flipV="false" rot="0">
            <a:off x="13908956" y="5564297"/>
            <a:ext cx="2504251" cy="3012633"/>
          </a:xfrm>
          <a:custGeom>
            <a:avLst/>
            <a:gdLst/>
            <a:ahLst/>
            <a:cxnLst/>
            <a:rect r="r" b="b" t="t" l="l"/>
            <a:pathLst>
              <a:path h="3012633" w="2504251">
                <a:moveTo>
                  <a:pt x="0" y="0"/>
                </a:moveTo>
                <a:lnTo>
                  <a:pt x="2504252" y="0"/>
                </a:lnTo>
                <a:lnTo>
                  <a:pt x="2504252" y="3012633"/>
                </a:lnTo>
                <a:lnTo>
                  <a:pt x="0" y="3012633"/>
                </a:lnTo>
                <a:lnTo>
                  <a:pt x="0" y="0"/>
                </a:lnTo>
                <a:close/>
              </a:path>
            </a:pathLst>
          </a:custGeom>
          <a:blipFill>
            <a:blip r:embed="rId2"/>
            <a:stretch>
              <a:fillRect l="0" t="0" r="0" b="0"/>
            </a:stretch>
          </a:blipFill>
        </p:spPr>
      </p:sp>
      <p:sp>
        <p:nvSpPr>
          <p:cNvPr name="TextBox 35" id="35"/>
          <p:cNvSpPr txBox="true"/>
          <p:nvPr/>
        </p:nvSpPr>
        <p:spPr>
          <a:xfrm rot="0">
            <a:off x="8703828" y="4561516"/>
            <a:ext cx="15418758" cy="600810"/>
          </a:xfrm>
          <a:prstGeom prst="rect">
            <a:avLst/>
          </a:prstGeom>
        </p:spPr>
        <p:txBody>
          <a:bodyPr anchor="t" rtlCol="false" tIns="0" lIns="0" bIns="0" rIns="0">
            <a:spAutoFit/>
          </a:bodyPr>
          <a:lstStyle/>
          <a:p>
            <a:pPr algn="l">
              <a:lnSpc>
                <a:spcPts val="4684"/>
              </a:lnSpc>
            </a:pPr>
            <a:r>
              <a:rPr lang="en-US" sz="3346">
                <a:solidFill>
                  <a:srgbClr val="0F0F0F"/>
                </a:solidFill>
                <a:latin typeface="Poppins"/>
                <a:ea typeface="Poppins"/>
                <a:cs typeface="Poppins"/>
                <a:sym typeface="Poppins"/>
              </a:rPr>
              <a:t>Phishing is more than just a suspicious link.</a:t>
            </a:r>
          </a:p>
        </p:txBody>
      </p:sp>
      <p:sp>
        <p:nvSpPr>
          <p:cNvPr name="TextBox 36" id="36"/>
          <p:cNvSpPr txBox="true"/>
          <p:nvPr/>
        </p:nvSpPr>
        <p:spPr>
          <a:xfrm rot="0">
            <a:off x="1028700" y="2070487"/>
            <a:ext cx="6426418" cy="1128395"/>
          </a:xfrm>
          <a:prstGeom prst="rect">
            <a:avLst/>
          </a:prstGeom>
        </p:spPr>
        <p:txBody>
          <a:bodyPr anchor="t" rtlCol="false" tIns="0" lIns="0" bIns="0" rIns="0">
            <a:spAutoFit/>
          </a:bodyPr>
          <a:lstStyle/>
          <a:p>
            <a:pPr algn="l">
              <a:lnSpc>
                <a:spcPts val="4480"/>
              </a:lnSpc>
            </a:pPr>
            <a:r>
              <a:rPr lang="en-US" sz="3200">
                <a:solidFill>
                  <a:srgbClr val="0F0F0F"/>
                </a:solidFill>
                <a:latin typeface="Poppins"/>
                <a:ea typeface="Poppins"/>
                <a:cs typeface="Poppins"/>
                <a:sym typeface="Poppins"/>
              </a:rPr>
              <a:t>Over 3.4 billion phishing emails are sent daily.</a:t>
            </a:r>
          </a:p>
        </p:txBody>
      </p:sp>
      <p:sp>
        <p:nvSpPr>
          <p:cNvPr name="TextBox 37" id="37"/>
          <p:cNvSpPr txBox="true"/>
          <p:nvPr/>
        </p:nvSpPr>
        <p:spPr>
          <a:xfrm rot="0">
            <a:off x="1028700" y="4571041"/>
            <a:ext cx="6663206" cy="1690370"/>
          </a:xfrm>
          <a:prstGeom prst="rect">
            <a:avLst/>
          </a:prstGeom>
        </p:spPr>
        <p:txBody>
          <a:bodyPr anchor="t" rtlCol="false" tIns="0" lIns="0" bIns="0" rIns="0">
            <a:spAutoFit/>
          </a:bodyPr>
          <a:lstStyle/>
          <a:p>
            <a:pPr algn="l">
              <a:lnSpc>
                <a:spcPts val="4480"/>
              </a:lnSpc>
            </a:pPr>
            <a:r>
              <a:rPr lang="en-US" sz="3200">
                <a:solidFill>
                  <a:srgbClr val="0F0F0F"/>
                </a:solidFill>
                <a:latin typeface="Poppins"/>
                <a:ea typeface="Poppins"/>
                <a:cs typeface="Poppins"/>
                <a:sym typeface="Poppins"/>
              </a:rPr>
              <a:t>A single malicious link can lead to data theft, financial loss, and malware infection.</a:t>
            </a:r>
          </a:p>
        </p:txBody>
      </p:sp>
      <p:sp>
        <p:nvSpPr>
          <p:cNvPr name="TextBox 38" id="38"/>
          <p:cNvSpPr txBox="true"/>
          <p:nvPr/>
        </p:nvSpPr>
        <p:spPr>
          <a:xfrm rot="0">
            <a:off x="954680" y="7525480"/>
            <a:ext cx="7189402" cy="2252345"/>
          </a:xfrm>
          <a:prstGeom prst="rect">
            <a:avLst/>
          </a:prstGeom>
        </p:spPr>
        <p:txBody>
          <a:bodyPr anchor="t" rtlCol="false" tIns="0" lIns="0" bIns="0" rIns="0">
            <a:spAutoFit/>
          </a:bodyPr>
          <a:lstStyle/>
          <a:p>
            <a:pPr algn="l">
              <a:lnSpc>
                <a:spcPts val="4480"/>
              </a:lnSpc>
            </a:pPr>
            <a:r>
              <a:rPr lang="en-US" sz="3200">
                <a:solidFill>
                  <a:srgbClr val="0F0F0F"/>
                </a:solidFill>
                <a:latin typeface="Poppins"/>
                <a:ea typeface="Poppins"/>
                <a:cs typeface="Poppins"/>
                <a:sym typeface="Poppins"/>
              </a:rPr>
              <a:t>For many users, especially the elderly or less tech-savvy, it's impossible to tell a safe link from a dangerous one</a:t>
            </a:r>
          </a:p>
        </p:txBody>
      </p:sp>
      <p:sp>
        <p:nvSpPr>
          <p:cNvPr name="TextBox 39" id="39"/>
          <p:cNvSpPr txBox="true"/>
          <p:nvPr/>
        </p:nvSpPr>
        <p:spPr>
          <a:xfrm rot="0">
            <a:off x="8703828" y="505478"/>
            <a:ext cx="7429686" cy="3893439"/>
          </a:xfrm>
          <a:prstGeom prst="rect">
            <a:avLst/>
          </a:prstGeom>
        </p:spPr>
        <p:txBody>
          <a:bodyPr anchor="t" rtlCol="false" tIns="0" lIns="0" bIns="0" rIns="0">
            <a:spAutoFit/>
          </a:bodyPr>
          <a:lstStyle/>
          <a:p>
            <a:pPr algn="l">
              <a:lnSpc>
                <a:spcPts val="14687"/>
              </a:lnSpc>
            </a:pPr>
            <a:r>
              <a:rPr lang="en-US" sz="13599">
                <a:solidFill>
                  <a:srgbClr val="0F0F0F"/>
                </a:solidFill>
                <a:latin typeface="Poppins"/>
                <a:ea typeface="Poppins"/>
                <a:cs typeface="Poppins"/>
                <a:sym typeface="Poppins"/>
              </a:rPr>
              <a:t>The Problem</a:t>
            </a:r>
          </a:p>
        </p:txBody>
      </p:sp>
      <p:sp>
        <p:nvSpPr>
          <p:cNvPr name="TextBox 40" id="40"/>
          <p:cNvSpPr txBox="true"/>
          <p:nvPr/>
        </p:nvSpPr>
        <p:spPr>
          <a:xfrm rot="0">
            <a:off x="8816466" y="6825116"/>
            <a:ext cx="2982949" cy="507874"/>
          </a:xfrm>
          <a:prstGeom prst="rect">
            <a:avLst/>
          </a:prstGeom>
        </p:spPr>
        <p:txBody>
          <a:bodyPr anchor="t" rtlCol="false" tIns="0" lIns="0" bIns="0" rIns="0">
            <a:spAutoFit/>
          </a:bodyPr>
          <a:lstStyle/>
          <a:p>
            <a:pPr algn="ctr">
              <a:lnSpc>
                <a:spcPts val="4031"/>
              </a:lnSpc>
              <a:spcBef>
                <a:spcPct val="0"/>
              </a:spcBef>
            </a:pPr>
            <a:r>
              <a:rPr lang="en-US" b="true" sz="2879" i="true">
                <a:solidFill>
                  <a:srgbClr val="0F0F0F"/>
                </a:solidFill>
                <a:latin typeface="Poppins Bold Italics"/>
                <a:ea typeface="Poppins Bold Italics"/>
                <a:cs typeface="Poppins Bold Italics"/>
                <a:sym typeface="Poppins Bold Italics"/>
              </a:rPr>
              <a:t>Key Pain Points:</a:t>
            </a:r>
          </a:p>
        </p:txBody>
      </p:sp>
      <p:sp>
        <p:nvSpPr>
          <p:cNvPr name="TextBox 41" id="41"/>
          <p:cNvSpPr txBox="true"/>
          <p:nvPr/>
        </p:nvSpPr>
        <p:spPr>
          <a:xfrm rot="0">
            <a:off x="8522011" y="7306531"/>
            <a:ext cx="3896661" cy="1461643"/>
          </a:xfrm>
          <a:prstGeom prst="rect">
            <a:avLst/>
          </a:prstGeom>
        </p:spPr>
        <p:txBody>
          <a:bodyPr anchor="t" rtlCol="false" tIns="0" lIns="0" bIns="0" rIns="0">
            <a:spAutoFit/>
          </a:bodyPr>
          <a:lstStyle/>
          <a:p>
            <a:pPr algn="l" marL="449071" indent="-224536" lvl="1">
              <a:lnSpc>
                <a:spcPts val="2911"/>
              </a:lnSpc>
              <a:buFont typeface="Arial"/>
              <a:buChar char="•"/>
            </a:pPr>
            <a:r>
              <a:rPr lang="en-US" sz="2079">
                <a:solidFill>
                  <a:srgbClr val="0F0F0F"/>
                </a:solidFill>
                <a:latin typeface="Poppins"/>
                <a:ea typeface="Poppins"/>
                <a:cs typeface="Poppins"/>
                <a:sym typeface="Poppins"/>
              </a:rPr>
              <a:t>Hard to identify fakes</a:t>
            </a:r>
          </a:p>
          <a:p>
            <a:pPr algn="l" marL="449071" indent="-224536" lvl="1">
              <a:lnSpc>
                <a:spcPts val="2911"/>
              </a:lnSpc>
              <a:spcBef>
                <a:spcPct val="0"/>
              </a:spcBef>
              <a:buFont typeface="Arial"/>
              <a:buChar char="•"/>
            </a:pPr>
            <a:r>
              <a:rPr lang="en-US" sz="2079">
                <a:solidFill>
                  <a:srgbClr val="0F0F0F"/>
                </a:solidFill>
                <a:latin typeface="Poppins"/>
                <a:ea typeface="Poppins"/>
                <a:cs typeface="Poppins"/>
                <a:sym typeface="Poppins"/>
              </a:rPr>
              <a:t>Existing to</a:t>
            </a:r>
            <a:r>
              <a:rPr lang="en-US" sz="2079">
                <a:solidFill>
                  <a:srgbClr val="0F0F0F"/>
                </a:solidFill>
                <a:latin typeface="Poppins"/>
                <a:ea typeface="Poppins"/>
                <a:cs typeface="Poppins"/>
                <a:sym typeface="Poppins"/>
              </a:rPr>
              <a:t>ols are basic</a:t>
            </a:r>
          </a:p>
          <a:p>
            <a:pPr algn="l" marL="449071" indent="-224536" lvl="1">
              <a:lnSpc>
                <a:spcPts val="2911"/>
              </a:lnSpc>
              <a:spcBef>
                <a:spcPct val="0"/>
              </a:spcBef>
              <a:buFont typeface="Arial"/>
              <a:buChar char="•"/>
            </a:pPr>
            <a:r>
              <a:rPr lang="en-US" sz="2079">
                <a:solidFill>
                  <a:srgbClr val="0F0F0F"/>
                </a:solidFill>
                <a:latin typeface="Poppins"/>
                <a:ea typeface="Poppins"/>
                <a:cs typeface="Poppins"/>
                <a:sym typeface="Poppins"/>
              </a:rPr>
              <a:t>Fear of clicking anything</a:t>
            </a:r>
          </a:p>
          <a:p>
            <a:pPr algn="l">
              <a:lnSpc>
                <a:spcPts val="2911"/>
              </a:lnSpc>
              <a:spcBef>
                <a:spcPct val="0"/>
              </a:spcBef>
            </a:pPr>
          </a:p>
        </p:txBody>
      </p:sp>
      <p:sp>
        <p:nvSpPr>
          <p:cNvPr name="TextBox 42" id="4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F0F0F"/>
                </a:solidFill>
                <a:latin typeface="Canva Sans"/>
                <a:ea typeface="Canva Sans"/>
                <a:cs typeface="Canva Sans"/>
                <a:sym typeface="Canva Sans"/>
              </a:rPr>
              <a:t>2</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F0F0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2682866" y="-3039742"/>
            <a:ext cx="23974393" cy="17317503"/>
          </a:xfrm>
          <a:prstGeom prst="rect">
            <a:avLst/>
          </a:prstGeom>
        </p:spPr>
      </p:pic>
      <p:sp>
        <p:nvSpPr>
          <p:cNvPr name="AutoShape 3" id="3"/>
          <p:cNvSpPr/>
          <p:nvPr/>
        </p:nvSpPr>
        <p:spPr>
          <a:xfrm flipH="true">
            <a:off x="295245" y="1777015"/>
            <a:ext cx="7127605" cy="0"/>
          </a:xfrm>
          <a:prstGeom prst="line">
            <a:avLst/>
          </a:prstGeom>
          <a:ln cap="flat" w="47625">
            <a:solidFill>
              <a:srgbClr val="000000"/>
            </a:solidFill>
            <a:prstDash val="solid"/>
            <a:headEnd type="none" len="sm" w="sm"/>
            <a:tailEnd type="none" len="sm" w="sm"/>
          </a:ln>
        </p:spPr>
      </p:sp>
      <p:grpSp>
        <p:nvGrpSpPr>
          <p:cNvPr name="Group 4" id="4"/>
          <p:cNvGrpSpPr/>
          <p:nvPr/>
        </p:nvGrpSpPr>
        <p:grpSpPr>
          <a:xfrm rot="0">
            <a:off x="15792390" y="9682300"/>
            <a:ext cx="1466910" cy="388112"/>
            <a:chOff x="0" y="0"/>
            <a:chExt cx="386347" cy="102219"/>
          </a:xfrm>
        </p:grpSpPr>
        <p:sp>
          <p:nvSpPr>
            <p:cNvPr name="Freeform 5" id="5"/>
            <p:cNvSpPr/>
            <p:nvPr/>
          </p:nvSpPr>
          <p:spPr>
            <a:xfrm flipH="false" flipV="false" rot="0">
              <a:off x="0" y="0"/>
              <a:ext cx="386347" cy="102219"/>
            </a:xfrm>
            <a:custGeom>
              <a:avLst/>
              <a:gdLst/>
              <a:ahLst/>
              <a:cxnLst/>
              <a:rect r="r" b="b" t="t" l="l"/>
              <a:pathLst>
                <a:path h="102219" w="386347">
                  <a:moveTo>
                    <a:pt x="51109" y="0"/>
                  </a:moveTo>
                  <a:lnTo>
                    <a:pt x="335237" y="0"/>
                  </a:lnTo>
                  <a:cubicBezTo>
                    <a:pt x="348792" y="0"/>
                    <a:pt x="361792" y="5385"/>
                    <a:pt x="371377" y="14970"/>
                  </a:cubicBezTo>
                  <a:cubicBezTo>
                    <a:pt x="380962" y="24554"/>
                    <a:pt x="386347" y="37554"/>
                    <a:pt x="386347" y="51109"/>
                  </a:cubicBezTo>
                  <a:lnTo>
                    <a:pt x="386347" y="51109"/>
                  </a:lnTo>
                  <a:cubicBezTo>
                    <a:pt x="386347" y="79336"/>
                    <a:pt x="363464" y="102219"/>
                    <a:pt x="335237" y="102219"/>
                  </a:cubicBezTo>
                  <a:lnTo>
                    <a:pt x="51109" y="102219"/>
                  </a:lnTo>
                  <a:cubicBezTo>
                    <a:pt x="37554" y="102219"/>
                    <a:pt x="24554" y="96834"/>
                    <a:pt x="14970" y="87249"/>
                  </a:cubicBezTo>
                  <a:cubicBezTo>
                    <a:pt x="5385" y="77664"/>
                    <a:pt x="0" y="64664"/>
                    <a:pt x="0" y="51109"/>
                  </a:cubicBezTo>
                  <a:lnTo>
                    <a:pt x="0" y="51109"/>
                  </a:lnTo>
                  <a:cubicBezTo>
                    <a:pt x="0" y="37554"/>
                    <a:pt x="5385" y="24554"/>
                    <a:pt x="14970" y="14970"/>
                  </a:cubicBezTo>
                  <a:cubicBezTo>
                    <a:pt x="24554" y="5385"/>
                    <a:pt x="37554" y="0"/>
                    <a:pt x="51109" y="0"/>
                  </a:cubicBezTo>
                  <a:close/>
                </a:path>
              </a:pathLst>
            </a:custGeom>
            <a:solidFill>
              <a:srgbClr val="FFFFFF"/>
            </a:solidFill>
          </p:spPr>
        </p:sp>
        <p:sp>
          <p:nvSpPr>
            <p:cNvPr name="TextBox 6" id="6"/>
            <p:cNvSpPr txBox="true"/>
            <p:nvPr/>
          </p:nvSpPr>
          <p:spPr>
            <a:xfrm>
              <a:off x="0" y="-38100"/>
              <a:ext cx="386347" cy="140319"/>
            </a:xfrm>
            <a:prstGeom prst="rect">
              <a:avLst/>
            </a:prstGeom>
          </p:spPr>
          <p:txBody>
            <a:bodyPr anchor="ctr" rtlCol="false" tIns="50800" lIns="50800" bIns="50800" rIns="50800"/>
            <a:lstStyle/>
            <a:p>
              <a:pPr algn="ctr">
                <a:lnSpc>
                  <a:spcPts val="1708"/>
                </a:lnSpc>
              </a:pPr>
              <a:r>
                <a:rPr lang="en-US" sz="1220" spc="976">
                  <a:solidFill>
                    <a:srgbClr val="0F0F0F"/>
                  </a:solidFill>
                  <a:latin typeface="Poppins"/>
                  <a:ea typeface="Poppins"/>
                  <a:cs typeface="Poppins"/>
                  <a:sym typeface="Poppins"/>
                </a:rPr>
                <a:t>NEXT</a:t>
              </a:r>
            </a:p>
          </p:txBody>
        </p:sp>
      </p:grpSp>
      <p:sp>
        <p:nvSpPr>
          <p:cNvPr name="Freeform 7" id="7"/>
          <p:cNvSpPr/>
          <p:nvPr/>
        </p:nvSpPr>
        <p:spPr>
          <a:xfrm flipH="false" flipV="false" rot="0">
            <a:off x="7023367" y="0"/>
            <a:ext cx="798965" cy="1033764"/>
          </a:xfrm>
          <a:custGeom>
            <a:avLst/>
            <a:gdLst/>
            <a:ahLst/>
            <a:cxnLst/>
            <a:rect r="r" b="b" t="t" l="l"/>
            <a:pathLst>
              <a:path h="1033764" w="798965">
                <a:moveTo>
                  <a:pt x="0" y="0"/>
                </a:moveTo>
                <a:lnTo>
                  <a:pt x="798965" y="0"/>
                </a:lnTo>
                <a:lnTo>
                  <a:pt x="798965" y="1033764"/>
                </a:lnTo>
                <a:lnTo>
                  <a:pt x="0" y="10337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512946" y="364620"/>
            <a:ext cx="6796123" cy="1229953"/>
          </a:xfrm>
          <a:prstGeom prst="rect">
            <a:avLst/>
          </a:prstGeom>
        </p:spPr>
        <p:txBody>
          <a:bodyPr anchor="t" rtlCol="false" tIns="0" lIns="0" bIns="0" rIns="0">
            <a:spAutoFit/>
          </a:bodyPr>
          <a:lstStyle/>
          <a:p>
            <a:pPr algn="l">
              <a:lnSpc>
                <a:spcPts val="8862"/>
              </a:lnSpc>
            </a:pPr>
            <a:r>
              <a:rPr lang="en-US" sz="8205" b="true">
                <a:solidFill>
                  <a:srgbClr val="000000"/>
                </a:solidFill>
                <a:latin typeface="Poppins Bold"/>
                <a:ea typeface="Poppins Bold"/>
                <a:cs typeface="Poppins Bold"/>
                <a:sym typeface="Poppins Bold"/>
              </a:rPr>
              <a:t>The Solution</a:t>
            </a:r>
          </a:p>
        </p:txBody>
      </p:sp>
      <p:sp>
        <p:nvSpPr>
          <p:cNvPr name="TextBox 9" id="9"/>
          <p:cNvSpPr txBox="true"/>
          <p:nvPr/>
        </p:nvSpPr>
        <p:spPr>
          <a:xfrm rot="0">
            <a:off x="512946" y="4606631"/>
            <a:ext cx="7095967" cy="1646947"/>
          </a:xfrm>
          <a:prstGeom prst="rect">
            <a:avLst/>
          </a:prstGeom>
        </p:spPr>
        <p:txBody>
          <a:bodyPr anchor="t" rtlCol="false" tIns="0" lIns="0" bIns="0" rIns="0">
            <a:spAutoFit/>
          </a:bodyPr>
          <a:lstStyle/>
          <a:p>
            <a:pPr algn="l" marL="503152" indent="-251576" lvl="1">
              <a:lnSpc>
                <a:spcPts val="3262"/>
              </a:lnSpc>
              <a:buFont typeface="Arial"/>
              <a:buChar char="•"/>
            </a:pPr>
            <a:r>
              <a:rPr lang="en-US" b="true" sz="2330">
                <a:solidFill>
                  <a:srgbClr val="FFFFFF"/>
                </a:solidFill>
                <a:latin typeface="Poppins Bold"/>
                <a:ea typeface="Poppins Bold"/>
                <a:cs typeface="Poppins Bold"/>
                <a:sym typeface="Poppins Bold"/>
              </a:rPr>
              <a:t>A comprehensive platform that not only detects threats but empowers users and builds a community shield against phishing.</a:t>
            </a:r>
          </a:p>
        </p:txBody>
      </p:sp>
      <p:sp>
        <p:nvSpPr>
          <p:cNvPr name="TextBox 10" id="10"/>
          <p:cNvSpPr txBox="true"/>
          <p:nvPr/>
        </p:nvSpPr>
        <p:spPr>
          <a:xfrm rot="0">
            <a:off x="0" y="2307045"/>
            <a:ext cx="8003353" cy="806453"/>
          </a:xfrm>
          <a:prstGeom prst="rect">
            <a:avLst/>
          </a:prstGeom>
        </p:spPr>
        <p:txBody>
          <a:bodyPr anchor="t" rtlCol="false" tIns="0" lIns="0" bIns="0" rIns="0">
            <a:spAutoFit/>
          </a:bodyPr>
          <a:lstStyle/>
          <a:p>
            <a:pPr algn="ctr">
              <a:lnSpc>
                <a:spcPts val="6325"/>
              </a:lnSpc>
            </a:pPr>
            <a:r>
              <a:rPr lang="en-US" b="true" sz="5500" spc="-181">
                <a:solidFill>
                  <a:srgbClr val="FFFFFF"/>
                </a:solidFill>
                <a:latin typeface="Canva Sans Bold"/>
                <a:ea typeface="Canva Sans Bold"/>
                <a:cs typeface="Canva Sans Bold"/>
                <a:sym typeface="Canva Sans Bold"/>
              </a:rPr>
              <a:t>Intro</a:t>
            </a:r>
            <a:r>
              <a:rPr lang="en-US" b="true" sz="5500" spc="-181">
                <a:solidFill>
                  <a:srgbClr val="FFFFFF"/>
                </a:solidFill>
                <a:latin typeface="Canva Sans Bold"/>
                <a:ea typeface="Canva Sans Bold"/>
                <a:cs typeface="Canva Sans Bold"/>
                <a:sym typeface="Canva Sans Bold"/>
              </a:rPr>
              <a:t>ducing: Link Detox </a:t>
            </a:r>
          </a:p>
        </p:txBody>
      </p:sp>
      <p:sp>
        <p:nvSpPr>
          <p:cNvPr name="TextBox 11" id="11"/>
          <p:cNvSpPr txBox="true"/>
          <p:nvPr/>
        </p:nvSpPr>
        <p:spPr>
          <a:xfrm rot="0">
            <a:off x="713933" y="3132548"/>
            <a:ext cx="6394149" cy="657190"/>
          </a:xfrm>
          <a:prstGeom prst="rect">
            <a:avLst/>
          </a:prstGeom>
        </p:spPr>
        <p:txBody>
          <a:bodyPr anchor="t" rtlCol="false" tIns="0" lIns="0" bIns="0" rIns="0">
            <a:spAutoFit/>
          </a:bodyPr>
          <a:lstStyle/>
          <a:p>
            <a:pPr algn="ctr">
              <a:lnSpc>
                <a:spcPts val="5168"/>
              </a:lnSpc>
            </a:pPr>
            <a:r>
              <a:rPr lang="en-US" sz="4494" spc="-148">
                <a:solidFill>
                  <a:srgbClr val="FFFFFF"/>
                </a:solidFill>
                <a:latin typeface="Lulu Font TH"/>
                <a:ea typeface="Lulu Font TH"/>
                <a:cs typeface="Lulu Font TH"/>
                <a:sym typeface="Lulu Font TH"/>
              </a:rPr>
              <a:t>Your Security Hub</a:t>
            </a:r>
          </a:p>
        </p:txBody>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3</a:t>
            </a:r>
          </a:p>
        </p:txBody>
      </p:sp>
      <p:sp>
        <p:nvSpPr>
          <p:cNvPr name="Freeform 13" id="13"/>
          <p:cNvSpPr/>
          <p:nvPr/>
        </p:nvSpPr>
        <p:spPr>
          <a:xfrm flipH="false" flipV="false" rot="0">
            <a:off x="1378964" y="6350884"/>
            <a:ext cx="1632295" cy="3538851"/>
          </a:xfrm>
          <a:custGeom>
            <a:avLst/>
            <a:gdLst/>
            <a:ahLst/>
            <a:cxnLst/>
            <a:rect r="r" b="b" t="t" l="l"/>
            <a:pathLst>
              <a:path h="3538851" w="1632295">
                <a:moveTo>
                  <a:pt x="0" y="0"/>
                </a:moveTo>
                <a:lnTo>
                  <a:pt x="1632295" y="0"/>
                </a:lnTo>
                <a:lnTo>
                  <a:pt x="1632295" y="3538851"/>
                </a:lnTo>
                <a:lnTo>
                  <a:pt x="0" y="3538851"/>
                </a:lnTo>
                <a:lnTo>
                  <a:pt x="0" y="0"/>
                </a:lnTo>
                <a:close/>
              </a:path>
            </a:pathLst>
          </a:custGeom>
          <a:blipFill>
            <a:blip r:embed="rId5"/>
            <a:stretch>
              <a:fillRect l="0" t="0" r="0" b="0"/>
            </a:stretch>
          </a:blipFill>
        </p:spPr>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a:off x="295245" y="1663094"/>
            <a:ext cx="16230600" cy="0"/>
          </a:xfrm>
          <a:prstGeom prst="line">
            <a:avLst/>
          </a:prstGeom>
          <a:ln cap="flat" w="9525">
            <a:solidFill>
              <a:srgbClr val="0F0F0F"/>
            </a:solidFill>
            <a:prstDash val="solid"/>
            <a:headEnd type="none" len="sm" w="sm"/>
            <a:tailEnd type="none" len="sm" w="sm"/>
          </a:ln>
        </p:spPr>
      </p:sp>
      <p:grpSp>
        <p:nvGrpSpPr>
          <p:cNvPr name="Group 3" id="3"/>
          <p:cNvGrpSpPr/>
          <p:nvPr/>
        </p:nvGrpSpPr>
        <p:grpSpPr>
          <a:xfrm rot="0">
            <a:off x="295245" y="4063425"/>
            <a:ext cx="2586214" cy="849767"/>
            <a:chOff x="0" y="0"/>
            <a:chExt cx="681143" cy="223807"/>
          </a:xfrm>
        </p:grpSpPr>
        <p:sp>
          <p:nvSpPr>
            <p:cNvPr name="Freeform 4" id="4"/>
            <p:cNvSpPr/>
            <p:nvPr/>
          </p:nvSpPr>
          <p:spPr>
            <a:xfrm flipH="false" flipV="false" rot="0">
              <a:off x="0" y="0"/>
              <a:ext cx="681143" cy="223807"/>
            </a:xfrm>
            <a:custGeom>
              <a:avLst/>
              <a:gdLst/>
              <a:ahLst/>
              <a:cxnLst/>
              <a:rect r="r" b="b" t="t" l="l"/>
              <a:pathLst>
                <a:path h="223807" w="681143">
                  <a:moveTo>
                    <a:pt x="111904" y="0"/>
                  </a:moveTo>
                  <a:lnTo>
                    <a:pt x="569239" y="0"/>
                  </a:lnTo>
                  <a:cubicBezTo>
                    <a:pt x="631042" y="0"/>
                    <a:pt x="681143" y="50101"/>
                    <a:pt x="681143" y="111904"/>
                  </a:cubicBezTo>
                  <a:lnTo>
                    <a:pt x="681143" y="111904"/>
                  </a:lnTo>
                  <a:cubicBezTo>
                    <a:pt x="681143" y="141582"/>
                    <a:pt x="669353" y="170045"/>
                    <a:pt x="648367" y="191031"/>
                  </a:cubicBezTo>
                  <a:cubicBezTo>
                    <a:pt x="627381" y="212017"/>
                    <a:pt x="598918" y="223807"/>
                    <a:pt x="569239" y="223807"/>
                  </a:cubicBezTo>
                  <a:lnTo>
                    <a:pt x="111904" y="223807"/>
                  </a:lnTo>
                  <a:cubicBezTo>
                    <a:pt x="50101" y="223807"/>
                    <a:pt x="0" y="173706"/>
                    <a:pt x="0" y="111904"/>
                  </a:cubicBezTo>
                  <a:lnTo>
                    <a:pt x="0" y="111904"/>
                  </a:lnTo>
                  <a:cubicBezTo>
                    <a:pt x="0" y="50101"/>
                    <a:pt x="50101" y="0"/>
                    <a:pt x="111904" y="0"/>
                  </a:cubicBezTo>
                  <a:close/>
                </a:path>
              </a:pathLst>
            </a:custGeom>
            <a:solidFill>
              <a:srgbClr val="626262"/>
            </a:solidFill>
          </p:spPr>
        </p:sp>
        <p:sp>
          <p:nvSpPr>
            <p:cNvPr name="TextBox 5" id="5"/>
            <p:cNvSpPr txBox="true"/>
            <p:nvPr/>
          </p:nvSpPr>
          <p:spPr>
            <a:xfrm>
              <a:off x="0" y="-66675"/>
              <a:ext cx="681143" cy="290482"/>
            </a:xfrm>
            <a:prstGeom prst="rect">
              <a:avLst/>
            </a:prstGeom>
          </p:spPr>
          <p:txBody>
            <a:bodyPr anchor="ctr" rtlCol="false" tIns="50800" lIns="50800" bIns="50800" rIns="50800"/>
            <a:lstStyle/>
            <a:p>
              <a:pPr algn="ctr">
                <a:lnSpc>
                  <a:spcPts val="2911"/>
                </a:lnSpc>
              </a:pPr>
            </a:p>
          </p:txBody>
        </p:sp>
      </p:grpSp>
      <p:sp>
        <p:nvSpPr>
          <p:cNvPr name="AutoShape 6" id="6"/>
          <p:cNvSpPr/>
          <p:nvPr/>
        </p:nvSpPr>
        <p:spPr>
          <a:xfrm>
            <a:off x="3938557" y="4507359"/>
            <a:ext cx="2572215" cy="0"/>
          </a:xfrm>
          <a:prstGeom prst="line">
            <a:avLst/>
          </a:prstGeom>
          <a:ln cap="flat" w="38100">
            <a:solidFill>
              <a:srgbClr val="0F0F0F"/>
            </a:solidFill>
            <a:prstDash val="solid"/>
            <a:headEnd type="none" len="sm" w="sm"/>
            <a:tailEnd type="triangle" len="med" w="lg"/>
          </a:ln>
        </p:spPr>
      </p:sp>
      <p:sp>
        <p:nvSpPr>
          <p:cNvPr name="AutoShape 7" id="7"/>
          <p:cNvSpPr/>
          <p:nvPr/>
        </p:nvSpPr>
        <p:spPr>
          <a:xfrm flipV="true">
            <a:off x="2243104" y="5975968"/>
            <a:ext cx="19050" cy="1019802"/>
          </a:xfrm>
          <a:prstGeom prst="line">
            <a:avLst/>
          </a:prstGeom>
          <a:ln cap="flat" w="38100">
            <a:solidFill>
              <a:srgbClr val="0F0F0F"/>
            </a:solidFill>
            <a:prstDash val="solid"/>
            <a:headEnd type="none" len="sm" w="sm"/>
            <a:tailEnd type="triangle" len="med" w="lg"/>
          </a:ln>
        </p:spPr>
      </p:sp>
      <p:grpSp>
        <p:nvGrpSpPr>
          <p:cNvPr name="Group 8" id="8"/>
          <p:cNvGrpSpPr/>
          <p:nvPr/>
        </p:nvGrpSpPr>
        <p:grpSpPr>
          <a:xfrm rot="0">
            <a:off x="7326375" y="4082475"/>
            <a:ext cx="2586214" cy="849767"/>
            <a:chOff x="0" y="0"/>
            <a:chExt cx="681143" cy="223807"/>
          </a:xfrm>
        </p:grpSpPr>
        <p:sp>
          <p:nvSpPr>
            <p:cNvPr name="Freeform 9" id="9"/>
            <p:cNvSpPr/>
            <p:nvPr/>
          </p:nvSpPr>
          <p:spPr>
            <a:xfrm flipH="false" flipV="false" rot="0">
              <a:off x="0" y="0"/>
              <a:ext cx="681143" cy="223807"/>
            </a:xfrm>
            <a:custGeom>
              <a:avLst/>
              <a:gdLst/>
              <a:ahLst/>
              <a:cxnLst/>
              <a:rect r="r" b="b" t="t" l="l"/>
              <a:pathLst>
                <a:path h="223807" w="681143">
                  <a:moveTo>
                    <a:pt x="111904" y="0"/>
                  </a:moveTo>
                  <a:lnTo>
                    <a:pt x="569239" y="0"/>
                  </a:lnTo>
                  <a:cubicBezTo>
                    <a:pt x="631042" y="0"/>
                    <a:pt x="681143" y="50101"/>
                    <a:pt x="681143" y="111904"/>
                  </a:cubicBezTo>
                  <a:lnTo>
                    <a:pt x="681143" y="111904"/>
                  </a:lnTo>
                  <a:cubicBezTo>
                    <a:pt x="681143" y="141582"/>
                    <a:pt x="669353" y="170045"/>
                    <a:pt x="648367" y="191031"/>
                  </a:cubicBezTo>
                  <a:cubicBezTo>
                    <a:pt x="627381" y="212017"/>
                    <a:pt x="598918" y="223807"/>
                    <a:pt x="569239" y="223807"/>
                  </a:cubicBezTo>
                  <a:lnTo>
                    <a:pt x="111904" y="223807"/>
                  </a:lnTo>
                  <a:cubicBezTo>
                    <a:pt x="50101" y="223807"/>
                    <a:pt x="0" y="173706"/>
                    <a:pt x="0" y="111904"/>
                  </a:cubicBezTo>
                  <a:lnTo>
                    <a:pt x="0" y="111904"/>
                  </a:lnTo>
                  <a:cubicBezTo>
                    <a:pt x="0" y="50101"/>
                    <a:pt x="50101" y="0"/>
                    <a:pt x="111904" y="0"/>
                  </a:cubicBezTo>
                  <a:close/>
                </a:path>
              </a:pathLst>
            </a:custGeom>
            <a:solidFill>
              <a:srgbClr val="626262"/>
            </a:solidFill>
          </p:spPr>
        </p:sp>
        <p:sp>
          <p:nvSpPr>
            <p:cNvPr name="TextBox 10" id="10"/>
            <p:cNvSpPr txBox="true"/>
            <p:nvPr/>
          </p:nvSpPr>
          <p:spPr>
            <a:xfrm>
              <a:off x="0" y="-66675"/>
              <a:ext cx="681143" cy="290482"/>
            </a:xfrm>
            <a:prstGeom prst="rect">
              <a:avLst/>
            </a:prstGeom>
          </p:spPr>
          <p:txBody>
            <a:bodyPr anchor="ctr" rtlCol="false" tIns="50800" lIns="50800" bIns="50800" rIns="50800"/>
            <a:lstStyle/>
            <a:p>
              <a:pPr algn="ctr">
                <a:lnSpc>
                  <a:spcPts val="2911"/>
                </a:lnSpc>
              </a:pPr>
            </a:p>
          </p:txBody>
        </p:sp>
      </p:grpSp>
      <p:sp>
        <p:nvSpPr>
          <p:cNvPr name="AutoShape 11" id="11"/>
          <p:cNvSpPr/>
          <p:nvPr/>
        </p:nvSpPr>
        <p:spPr>
          <a:xfrm flipV="true">
            <a:off x="8543545" y="5975613"/>
            <a:ext cx="19050" cy="1019802"/>
          </a:xfrm>
          <a:prstGeom prst="line">
            <a:avLst/>
          </a:prstGeom>
          <a:ln cap="flat" w="38100">
            <a:solidFill>
              <a:srgbClr val="0F0F0F"/>
            </a:solidFill>
            <a:prstDash val="solid"/>
            <a:headEnd type="none" len="sm" w="sm"/>
            <a:tailEnd type="triangle" len="med" w="lg"/>
          </a:ln>
        </p:spPr>
      </p:sp>
      <p:grpSp>
        <p:nvGrpSpPr>
          <p:cNvPr name="Group 12" id="12"/>
          <p:cNvGrpSpPr/>
          <p:nvPr/>
        </p:nvGrpSpPr>
        <p:grpSpPr>
          <a:xfrm rot="0">
            <a:off x="14150247" y="4063425"/>
            <a:ext cx="2586214" cy="849767"/>
            <a:chOff x="0" y="0"/>
            <a:chExt cx="681143" cy="223807"/>
          </a:xfrm>
        </p:grpSpPr>
        <p:sp>
          <p:nvSpPr>
            <p:cNvPr name="Freeform 13" id="13"/>
            <p:cNvSpPr/>
            <p:nvPr/>
          </p:nvSpPr>
          <p:spPr>
            <a:xfrm flipH="false" flipV="false" rot="0">
              <a:off x="0" y="0"/>
              <a:ext cx="681143" cy="223807"/>
            </a:xfrm>
            <a:custGeom>
              <a:avLst/>
              <a:gdLst/>
              <a:ahLst/>
              <a:cxnLst/>
              <a:rect r="r" b="b" t="t" l="l"/>
              <a:pathLst>
                <a:path h="223807" w="681143">
                  <a:moveTo>
                    <a:pt x="111904" y="0"/>
                  </a:moveTo>
                  <a:lnTo>
                    <a:pt x="569239" y="0"/>
                  </a:lnTo>
                  <a:cubicBezTo>
                    <a:pt x="631042" y="0"/>
                    <a:pt x="681143" y="50101"/>
                    <a:pt x="681143" y="111904"/>
                  </a:cubicBezTo>
                  <a:lnTo>
                    <a:pt x="681143" y="111904"/>
                  </a:lnTo>
                  <a:cubicBezTo>
                    <a:pt x="681143" y="141582"/>
                    <a:pt x="669353" y="170045"/>
                    <a:pt x="648367" y="191031"/>
                  </a:cubicBezTo>
                  <a:cubicBezTo>
                    <a:pt x="627381" y="212017"/>
                    <a:pt x="598918" y="223807"/>
                    <a:pt x="569239" y="223807"/>
                  </a:cubicBezTo>
                  <a:lnTo>
                    <a:pt x="111904" y="223807"/>
                  </a:lnTo>
                  <a:cubicBezTo>
                    <a:pt x="50101" y="223807"/>
                    <a:pt x="0" y="173706"/>
                    <a:pt x="0" y="111904"/>
                  </a:cubicBezTo>
                  <a:lnTo>
                    <a:pt x="0" y="111904"/>
                  </a:lnTo>
                  <a:cubicBezTo>
                    <a:pt x="0" y="50101"/>
                    <a:pt x="50101" y="0"/>
                    <a:pt x="111904" y="0"/>
                  </a:cubicBezTo>
                  <a:close/>
                </a:path>
              </a:pathLst>
            </a:custGeom>
            <a:solidFill>
              <a:srgbClr val="626262"/>
            </a:solidFill>
          </p:spPr>
        </p:sp>
        <p:sp>
          <p:nvSpPr>
            <p:cNvPr name="TextBox 14" id="14"/>
            <p:cNvSpPr txBox="true"/>
            <p:nvPr/>
          </p:nvSpPr>
          <p:spPr>
            <a:xfrm>
              <a:off x="0" y="-66675"/>
              <a:ext cx="681143" cy="290482"/>
            </a:xfrm>
            <a:prstGeom prst="rect">
              <a:avLst/>
            </a:prstGeom>
          </p:spPr>
          <p:txBody>
            <a:bodyPr anchor="ctr" rtlCol="false" tIns="50800" lIns="50800" bIns="50800" rIns="50800"/>
            <a:lstStyle/>
            <a:p>
              <a:pPr algn="ctr">
                <a:lnSpc>
                  <a:spcPts val="2911"/>
                </a:lnSpc>
              </a:pPr>
            </a:p>
          </p:txBody>
        </p:sp>
      </p:grpSp>
      <p:sp>
        <p:nvSpPr>
          <p:cNvPr name="AutoShape 15" id="15"/>
          <p:cNvSpPr/>
          <p:nvPr/>
        </p:nvSpPr>
        <p:spPr>
          <a:xfrm>
            <a:off x="10950024" y="4507359"/>
            <a:ext cx="2572215" cy="0"/>
          </a:xfrm>
          <a:prstGeom prst="line">
            <a:avLst/>
          </a:prstGeom>
          <a:ln cap="flat" w="38100">
            <a:solidFill>
              <a:srgbClr val="0F0F0F"/>
            </a:solidFill>
            <a:prstDash val="solid"/>
            <a:headEnd type="none" len="sm" w="sm"/>
            <a:tailEnd type="triangle" len="med" w="lg"/>
          </a:ln>
        </p:spPr>
      </p:sp>
      <p:sp>
        <p:nvSpPr>
          <p:cNvPr name="AutoShape 16" id="16"/>
          <p:cNvSpPr/>
          <p:nvPr/>
        </p:nvSpPr>
        <p:spPr>
          <a:xfrm flipV="true">
            <a:off x="15462400" y="6031562"/>
            <a:ext cx="19050" cy="1019802"/>
          </a:xfrm>
          <a:prstGeom prst="line">
            <a:avLst/>
          </a:prstGeom>
          <a:ln cap="flat" w="38100">
            <a:solidFill>
              <a:srgbClr val="0F0F0F"/>
            </a:solidFill>
            <a:prstDash val="solid"/>
            <a:headEnd type="none" len="sm" w="sm"/>
            <a:tailEnd type="triangle" len="med" w="lg"/>
          </a:ln>
        </p:spPr>
      </p:sp>
      <p:sp>
        <p:nvSpPr>
          <p:cNvPr name="Freeform 17" id="17"/>
          <p:cNvSpPr/>
          <p:nvPr/>
        </p:nvSpPr>
        <p:spPr>
          <a:xfrm flipH="false" flipV="false" rot="-2218681">
            <a:off x="3158394" y="3809694"/>
            <a:ext cx="489350" cy="1084432"/>
          </a:xfrm>
          <a:custGeom>
            <a:avLst/>
            <a:gdLst/>
            <a:ahLst/>
            <a:cxnLst/>
            <a:rect r="r" b="b" t="t" l="l"/>
            <a:pathLst>
              <a:path h="1084432" w="489350">
                <a:moveTo>
                  <a:pt x="0" y="0"/>
                </a:moveTo>
                <a:lnTo>
                  <a:pt x="489350" y="0"/>
                </a:lnTo>
                <a:lnTo>
                  <a:pt x="489350" y="1084432"/>
                </a:lnTo>
                <a:lnTo>
                  <a:pt x="0" y="1084432"/>
                </a:lnTo>
                <a:lnTo>
                  <a:pt x="0" y="0"/>
                </a:lnTo>
                <a:close/>
              </a:path>
            </a:pathLst>
          </a:custGeom>
          <a:blipFill>
            <a:blip r:embed="rId2"/>
            <a:stretch>
              <a:fillRect l="0" t="0" r="0" b="0"/>
            </a:stretch>
          </a:blipFill>
        </p:spPr>
      </p:sp>
      <p:sp>
        <p:nvSpPr>
          <p:cNvPr name="TextBox 18" id="18"/>
          <p:cNvSpPr txBox="true"/>
          <p:nvPr/>
        </p:nvSpPr>
        <p:spPr>
          <a:xfrm rot="0">
            <a:off x="502504" y="375237"/>
            <a:ext cx="13647743" cy="837819"/>
          </a:xfrm>
          <a:prstGeom prst="rect">
            <a:avLst/>
          </a:prstGeom>
        </p:spPr>
        <p:txBody>
          <a:bodyPr anchor="t" rtlCol="false" tIns="0" lIns="0" bIns="0" rIns="0">
            <a:spAutoFit/>
          </a:bodyPr>
          <a:lstStyle/>
          <a:p>
            <a:pPr algn="l">
              <a:lnSpc>
                <a:spcPts val="6048"/>
              </a:lnSpc>
            </a:pPr>
            <a:r>
              <a:rPr lang="en-US" sz="5600" b="true">
                <a:solidFill>
                  <a:srgbClr val="0F0F0F"/>
                </a:solidFill>
                <a:latin typeface="Poppins Bold"/>
                <a:ea typeface="Poppins Bold"/>
                <a:cs typeface="Poppins Bold"/>
                <a:sym typeface="Poppins Bold"/>
              </a:rPr>
              <a:t>Core Feature: Real Time URL Analysis</a:t>
            </a:r>
          </a:p>
        </p:txBody>
      </p:sp>
      <p:sp>
        <p:nvSpPr>
          <p:cNvPr name="TextBox 19" id="19"/>
          <p:cNvSpPr txBox="true"/>
          <p:nvPr/>
        </p:nvSpPr>
        <p:spPr>
          <a:xfrm rot="0">
            <a:off x="295245" y="2017882"/>
            <a:ext cx="10163581"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Instant, AI powered Analysis</a:t>
            </a:r>
          </a:p>
        </p:txBody>
      </p:sp>
      <p:sp>
        <p:nvSpPr>
          <p:cNvPr name="TextBox 20" id="20"/>
          <p:cNvSpPr txBox="true"/>
          <p:nvPr/>
        </p:nvSpPr>
        <p:spPr>
          <a:xfrm rot="0">
            <a:off x="-1317491" y="5294192"/>
            <a:ext cx="7828263" cy="44132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Poppins"/>
                <a:ea typeface="Poppins"/>
                <a:cs typeface="Poppins"/>
                <a:sym typeface="Poppins"/>
              </a:rPr>
              <a:t>🔗https://www.freemoney.com</a:t>
            </a:r>
          </a:p>
        </p:txBody>
      </p:sp>
      <p:sp>
        <p:nvSpPr>
          <p:cNvPr name="TextBox 21" id="21"/>
          <p:cNvSpPr txBox="true"/>
          <p:nvPr/>
        </p:nvSpPr>
        <p:spPr>
          <a:xfrm rot="0">
            <a:off x="952647" y="4226244"/>
            <a:ext cx="1271410" cy="457454"/>
          </a:xfrm>
          <a:prstGeom prst="rect">
            <a:avLst/>
          </a:prstGeom>
        </p:spPr>
        <p:txBody>
          <a:bodyPr anchor="t" rtlCol="false" tIns="0" lIns="0" bIns="0" rIns="0">
            <a:spAutoFit/>
          </a:bodyPr>
          <a:lstStyle/>
          <a:p>
            <a:pPr algn="ctr">
              <a:lnSpc>
                <a:spcPts val="3681"/>
              </a:lnSpc>
              <a:spcBef>
                <a:spcPct val="0"/>
              </a:spcBef>
            </a:pPr>
            <a:r>
              <a:rPr lang="en-US" sz="2629">
                <a:solidFill>
                  <a:srgbClr val="FEFEFE"/>
                </a:solidFill>
                <a:latin typeface="Poppins"/>
                <a:ea typeface="Poppins"/>
                <a:cs typeface="Poppins"/>
                <a:sym typeface="Poppins"/>
              </a:rPr>
              <a:t>Step 1</a:t>
            </a:r>
          </a:p>
        </p:txBody>
      </p:sp>
      <p:sp>
        <p:nvSpPr>
          <p:cNvPr name="TextBox 22" id="22"/>
          <p:cNvSpPr txBox="true"/>
          <p:nvPr/>
        </p:nvSpPr>
        <p:spPr>
          <a:xfrm rot="0">
            <a:off x="390621" y="7523191"/>
            <a:ext cx="3743066" cy="1003814"/>
          </a:xfrm>
          <a:prstGeom prst="rect">
            <a:avLst/>
          </a:prstGeom>
        </p:spPr>
        <p:txBody>
          <a:bodyPr anchor="t" rtlCol="false" tIns="0" lIns="0" bIns="0" rIns="0">
            <a:spAutoFit/>
          </a:bodyPr>
          <a:lstStyle/>
          <a:p>
            <a:pPr algn="ctr">
              <a:lnSpc>
                <a:spcPts val="4025"/>
              </a:lnSpc>
              <a:spcBef>
                <a:spcPct val="0"/>
              </a:spcBef>
            </a:pPr>
            <a:r>
              <a:rPr lang="en-US" sz="2875">
                <a:solidFill>
                  <a:srgbClr val="000000"/>
                </a:solidFill>
                <a:latin typeface="Poppins"/>
                <a:ea typeface="Poppins"/>
                <a:cs typeface="Poppins"/>
                <a:sym typeface="Poppins"/>
              </a:rPr>
              <a:t>An example of a suspiscious link</a:t>
            </a:r>
          </a:p>
        </p:txBody>
      </p:sp>
      <p:sp>
        <p:nvSpPr>
          <p:cNvPr name="TextBox 23" id="23"/>
          <p:cNvSpPr txBox="true"/>
          <p:nvPr/>
        </p:nvSpPr>
        <p:spPr>
          <a:xfrm rot="0">
            <a:off x="7945937" y="4245294"/>
            <a:ext cx="1271410" cy="457454"/>
          </a:xfrm>
          <a:prstGeom prst="rect">
            <a:avLst/>
          </a:prstGeom>
        </p:spPr>
        <p:txBody>
          <a:bodyPr anchor="t" rtlCol="false" tIns="0" lIns="0" bIns="0" rIns="0">
            <a:spAutoFit/>
          </a:bodyPr>
          <a:lstStyle/>
          <a:p>
            <a:pPr algn="ctr">
              <a:lnSpc>
                <a:spcPts val="3681"/>
              </a:lnSpc>
              <a:spcBef>
                <a:spcPct val="0"/>
              </a:spcBef>
            </a:pPr>
            <a:r>
              <a:rPr lang="en-US" sz="2629">
                <a:solidFill>
                  <a:srgbClr val="FEFEFE"/>
                </a:solidFill>
                <a:latin typeface="Poppins"/>
                <a:ea typeface="Poppins"/>
                <a:cs typeface="Poppins"/>
                <a:sym typeface="Poppins"/>
              </a:rPr>
              <a:t>Step 2</a:t>
            </a:r>
          </a:p>
        </p:txBody>
      </p:sp>
      <p:sp>
        <p:nvSpPr>
          <p:cNvPr name="TextBox 24" id="24"/>
          <p:cNvSpPr txBox="true"/>
          <p:nvPr/>
        </p:nvSpPr>
        <p:spPr>
          <a:xfrm rot="0">
            <a:off x="4629414" y="5231672"/>
            <a:ext cx="7828263" cy="457835"/>
          </a:xfrm>
          <a:prstGeom prst="rect">
            <a:avLst/>
          </a:prstGeom>
        </p:spPr>
        <p:txBody>
          <a:bodyPr anchor="t" rtlCol="false" tIns="0" lIns="0" bIns="0" rIns="0">
            <a:spAutoFit/>
          </a:bodyPr>
          <a:lstStyle/>
          <a:p>
            <a:pPr algn="ctr">
              <a:lnSpc>
                <a:spcPts val="3639"/>
              </a:lnSpc>
              <a:spcBef>
                <a:spcPct val="0"/>
              </a:spcBef>
            </a:pPr>
            <a:r>
              <a:rPr lang="en-US" sz="2599">
                <a:solidFill>
                  <a:srgbClr val="000000"/>
                </a:solidFill>
                <a:latin typeface="Poppins"/>
                <a:ea typeface="Poppins"/>
                <a:cs typeface="Poppins"/>
                <a:sym typeface="Poppins"/>
              </a:rPr>
              <a:t>🔍AI Engine Scans the URL</a:t>
            </a:r>
          </a:p>
        </p:txBody>
      </p:sp>
      <p:sp>
        <p:nvSpPr>
          <p:cNvPr name="TextBox 25" id="25"/>
          <p:cNvSpPr txBox="true"/>
          <p:nvPr/>
        </p:nvSpPr>
        <p:spPr>
          <a:xfrm rot="0">
            <a:off x="5112690" y="7367246"/>
            <a:ext cx="6861711" cy="1315704"/>
          </a:xfrm>
          <a:prstGeom prst="rect">
            <a:avLst/>
          </a:prstGeom>
        </p:spPr>
        <p:txBody>
          <a:bodyPr anchor="t" rtlCol="false" tIns="0" lIns="0" bIns="0" rIns="0">
            <a:spAutoFit/>
          </a:bodyPr>
          <a:lstStyle/>
          <a:p>
            <a:pPr algn="ctr">
              <a:lnSpc>
                <a:spcPts val="3461"/>
              </a:lnSpc>
              <a:spcBef>
                <a:spcPct val="0"/>
              </a:spcBef>
            </a:pPr>
            <a:r>
              <a:rPr lang="en-US" sz="2472">
                <a:solidFill>
                  <a:srgbClr val="000000"/>
                </a:solidFill>
                <a:latin typeface="Poppins"/>
                <a:ea typeface="Poppins"/>
                <a:cs typeface="Poppins"/>
                <a:sym typeface="Poppins"/>
              </a:rPr>
              <a:t>Our model instantly checks dozens of factors like domain age, SSL, keyword usage, and URL structure.</a:t>
            </a:r>
          </a:p>
        </p:txBody>
      </p:sp>
      <p:sp>
        <p:nvSpPr>
          <p:cNvPr name="TextBox 26" id="26"/>
          <p:cNvSpPr txBox="true"/>
          <p:nvPr/>
        </p:nvSpPr>
        <p:spPr>
          <a:xfrm rot="0">
            <a:off x="14807648" y="4245294"/>
            <a:ext cx="1271410" cy="457454"/>
          </a:xfrm>
          <a:prstGeom prst="rect">
            <a:avLst/>
          </a:prstGeom>
        </p:spPr>
        <p:txBody>
          <a:bodyPr anchor="t" rtlCol="false" tIns="0" lIns="0" bIns="0" rIns="0">
            <a:spAutoFit/>
          </a:bodyPr>
          <a:lstStyle/>
          <a:p>
            <a:pPr algn="ctr">
              <a:lnSpc>
                <a:spcPts val="3681"/>
              </a:lnSpc>
              <a:spcBef>
                <a:spcPct val="0"/>
              </a:spcBef>
            </a:pPr>
            <a:r>
              <a:rPr lang="en-US" sz="2629">
                <a:solidFill>
                  <a:srgbClr val="FEFEFE"/>
                </a:solidFill>
                <a:latin typeface="Poppins"/>
                <a:ea typeface="Poppins"/>
                <a:cs typeface="Poppins"/>
                <a:sym typeface="Poppins"/>
              </a:rPr>
              <a:t>Step 3</a:t>
            </a:r>
          </a:p>
        </p:txBody>
      </p:sp>
      <p:sp>
        <p:nvSpPr>
          <p:cNvPr name="TextBox 27" id="27"/>
          <p:cNvSpPr txBox="true"/>
          <p:nvPr/>
        </p:nvSpPr>
        <p:spPr>
          <a:xfrm rot="0">
            <a:off x="11529222" y="5277682"/>
            <a:ext cx="7828263" cy="457835"/>
          </a:xfrm>
          <a:prstGeom prst="rect">
            <a:avLst/>
          </a:prstGeom>
        </p:spPr>
        <p:txBody>
          <a:bodyPr anchor="t" rtlCol="false" tIns="0" lIns="0" bIns="0" rIns="0">
            <a:spAutoFit/>
          </a:bodyPr>
          <a:lstStyle/>
          <a:p>
            <a:pPr algn="ctr">
              <a:lnSpc>
                <a:spcPts val="3639"/>
              </a:lnSpc>
              <a:spcBef>
                <a:spcPct val="0"/>
              </a:spcBef>
            </a:pPr>
            <a:r>
              <a:rPr lang="en-US" sz="2599">
                <a:solidFill>
                  <a:srgbClr val="000000"/>
                </a:solidFill>
                <a:latin typeface="Poppins"/>
                <a:ea typeface="Poppins"/>
                <a:cs typeface="Poppins"/>
                <a:sym typeface="Poppins"/>
              </a:rPr>
              <a:t>🛡️Get a Clear, Simple Result</a:t>
            </a:r>
          </a:p>
        </p:txBody>
      </p:sp>
      <p:sp>
        <p:nvSpPr>
          <p:cNvPr name="TextBox 28" id="28"/>
          <p:cNvSpPr txBox="true"/>
          <p:nvPr/>
        </p:nvSpPr>
        <p:spPr>
          <a:xfrm rot="0">
            <a:off x="12457677" y="7264450"/>
            <a:ext cx="5550615" cy="1117252"/>
          </a:xfrm>
          <a:prstGeom prst="rect">
            <a:avLst/>
          </a:prstGeom>
        </p:spPr>
        <p:txBody>
          <a:bodyPr anchor="t" rtlCol="false" tIns="0" lIns="0" bIns="0" rIns="0">
            <a:spAutoFit/>
          </a:bodyPr>
          <a:lstStyle/>
          <a:p>
            <a:pPr algn="ctr">
              <a:lnSpc>
                <a:spcPts val="2994"/>
              </a:lnSpc>
            </a:pPr>
            <a:r>
              <a:rPr lang="en-US" b="true" sz="2138">
                <a:solidFill>
                  <a:srgbClr val="000000"/>
                </a:solidFill>
                <a:latin typeface="Poppins Bold"/>
                <a:ea typeface="Poppins Bold"/>
                <a:cs typeface="Poppins Bold"/>
                <a:sym typeface="Poppins Bold"/>
              </a:rPr>
              <a:t>Safety Rating</a:t>
            </a:r>
            <a:r>
              <a:rPr lang="en-US" sz="2138">
                <a:solidFill>
                  <a:srgbClr val="000000"/>
                </a:solidFill>
                <a:latin typeface="Poppins"/>
                <a:ea typeface="Poppins"/>
                <a:cs typeface="Poppins"/>
                <a:sym typeface="Poppins"/>
              </a:rPr>
              <a:t>: ✅Safe, ⚠️ Suspicious, or❌ Phishing.</a:t>
            </a:r>
          </a:p>
          <a:p>
            <a:pPr algn="ctr">
              <a:lnSpc>
                <a:spcPts val="2994"/>
              </a:lnSpc>
            </a:pPr>
          </a:p>
        </p:txBody>
      </p:sp>
      <p:sp>
        <p:nvSpPr>
          <p:cNvPr name="TextBox 29" id="29"/>
          <p:cNvSpPr txBox="true"/>
          <p:nvPr/>
        </p:nvSpPr>
        <p:spPr>
          <a:xfrm rot="0">
            <a:off x="12265379" y="8772227"/>
            <a:ext cx="5935211" cy="1488727"/>
          </a:xfrm>
          <a:prstGeom prst="rect">
            <a:avLst/>
          </a:prstGeom>
        </p:spPr>
        <p:txBody>
          <a:bodyPr anchor="t" rtlCol="false" tIns="0" lIns="0" bIns="0" rIns="0">
            <a:spAutoFit/>
          </a:bodyPr>
          <a:lstStyle/>
          <a:p>
            <a:pPr algn="ctr">
              <a:lnSpc>
                <a:spcPts val="2994"/>
              </a:lnSpc>
            </a:pPr>
          </a:p>
          <a:p>
            <a:pPr algn="ctr">
              <a:lnSpc>
                <a:spcPts val="2994"/>
              </a:lnSpc>
            </a:pPr>
            <a:r>
              <a:rPr lang="en-US" b="true" sz="2138">
                <a:solidFill>
                  <a:srgbClr val="000000"/>
                </a:solidFill>
                <a:latin typeface="Poppins Bold"/>
                <a:ea typeface="Poppins Bold"/>
                <a:cs typeface="Poppins Bold"/>
                <a:sym typeface="Poppins Bold"/>
              </a:rPr>
              <a:t>SSL Certificate Validity</a:t>
            </a:r>
            <a:r>
              <a:rPr lang="en-US" sz="2138">
                <a:solidFill>
                  <a:srgbClr val="000000"/>
                </a:solidFill>
                <a:latin typeface="Poppins"/>
                <a:ea typeface="Poppins"/>
                <a:cs typeface="Poppins"/>
                <a:sym typeface="Poppins"/>
              </a:rPr>
              <a:t>: whether a website has a valid and trusted SSL/TLS certificate.</a:t>
            </a:r>
          </a:p>
          <a:p>
            <a:pPr algn="ctr">
              <a:lnSpc>
                <a:spcPts val="2994"/>
              </a:lnSpc>
            </a:pPr>
          </a:p>
        </p:txBody>
      </p:sp>
      <p:sp>
        <p:nvSpPr>
          <p:cNvPr name="TextBox 30" id="30"/>
          <p:cNvSpPr txBox="true"/>
          <p:nvPr/>
        </p:nvSpPr>
        <p:spPr>
          <a:xfrm rot="0">
            <a:off x="12352789" y="7813720"/>
            <a:ext cx="5935211" cy="1488727"/>
          </a:xfrm>
          <a:prstGeom prst="rect">
            <a:avLst/>
          </a:prstGeom>
        </p:spPr>
        <p:txBody>
          <a:bodyPr anchor="t" rtlCol="false" tIns="0" lIns="0" bIns="0" rIns="0">
            <a:spAutoFit/>
          </a:bodyPr>
          <a:lstStyle/>
          <a:p>
            <a:pPr algn="ctr">
              <a:lnSpc>
                <a:spcPts val="2994"/>
              </a:lnSpc>
            </a:pPr>
          </a:p>
          <a:p>
            <a:pPr algn="ctr">
              <a:lnSpc>
                <a:spcPts val="2994"/>
              </a:lnSpc>
            </a:pPr>
            <a:r>
              <a:rPr lang="en-US" sz="2138" b="true">
                <a:solidFill>
                  <a:srgbClr val="000000"/>
                </a:solidFill>
                <a:latin typeface="Poppins Bold"/>
                <a:ea typeface="Poppins Bold"/>
                <a:cs typeface="Poppins Bold"/>
                <a:sym typeface="Poppins Bold"/>
              </a:rPr>
              <a:t>Risk Score</a:t>
            </a:r>
            <a:r>
              <a:rPr lang="en-US" sz="2138">
                <a:solidFill>
                  <a:srgbClr val="000000"/>
                </a:solidFill>
                <a:latin typeface="Poppins"/>
                <a:ea typeface="Poppins"/>
                <a:cs typeface="Poppins"/>
                <a:sym typeface="Poppins"/>
              </a:rPr>
              <a:t>: A percentage from 0-100% to show confidence.</a:t>
            </a:r>
          </a:p>
          <a:p>
            <a:pPr algn="ctr">
              <a:lnSpc>
                <a:spcPts val="2994"/>
              </a:lnSpc>
            </a:pP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H="true">
            <a:off x="295245" y="1663094"/>
            <a:ext cx="16230600" cy="0"/>
          </a:xfrm>
          <a:prstGeom prst="line">
            <a:avLst/>
          </a:prstGeom>
          <a:ln cap="flat" w="9525">
            <a:solidFill>
              <a:srgbClr val="0F0F0F"/>
            </a:solidFill>
            <a:prstDash val="solid"/>
            <a:headEnd type="none" len="sm" w="sm"/>
            <a:tailEnd type="none" len="sm" w="sm"/>
          </a:ln>
        </p:spPr>
      </p:sp>
      <p:grpSp>
        <p:nvGrpSpPr>
          <p:cNvPr name="Group 3" id="3"/>
          <p:cNvGrpSpPr/>
          <p:nvPr/>
        </p:nvGrpSpPr>
        <p:grpSpPr>
          <a:xfrm rot="0">
            <a:off x="429011" y="5143500"/>
            <a:ext cx="599689" cy="59968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0F0F0F"/>
              </a:solidFill>
              <a:prstDash val="solid"/>
              <a:miter/>
            </a:ln>
          </p:spPr>
        </p:sp>
        <p:sp>
          <p:nvSpPr>
            <p:cNvPr name="TextBox 5" id="5"/>
            <p:cNvSpPr txBox="true"/>
            <p:nvPr/>
          </p:nvSpPr>
          <p:spPr>
            <a:xfrm>
              <a:off x="76200" y="19050"/>
              <a:ext cx="660400" cy="717550"/>
            </a:xfrm>
            <a:prstGeom prst="rect">
              <a:avLst/>
            </a:prstGeom>
          </p:spPr>
          <p:txBody>
            <a:bodyPr anchor="ctr" rtlCol="false" tIns="27186" lIns="27186" bIns="27186" rIns="27186"/>
            <a:lstStyle/>
            <a:p>
              <a:pPr algn="ctr">
                <a:lnSpc>
                  <a:spcPts val="2771"/>
                </a:lnSpc>
              </a:pPr>
            </a:p>
          </p:txBody>
        </p:sp>
      </p:grpSp>
      <p:grpSp>
        <p:nvGrpSpPr>
          <p:cNvPr name="Group 6" id="6"/>
          <p:cNvGrpSpPr/>
          <p:nvPr/>
        </p:nvGrpSpPr>
        <p:grpSpPr>
          <a:xfrm rot="0">
            <a:off x="563254" y="5277742"/>
            <a:ext cx="331204" cy="33120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0F0F0F"/>
            </a:solidFill>
          </p:spPr>
        </p:sp>
        <p:sp>
          <p:nvSpPr>
            <p:cNvPr name="TextBox 8" id="8"/>
            <p:cNvSpPr txBox="true"/>
            <p:nvPr/>
          </p:nvSpPr>
          <p:spPr>
            <a:xfrm>
              <a:off x="0" y="146050"/>
              <a:ext cx="711200" cy="463550"/>
            </a:xfrm>
            <a:prstGeom prst="rect">
              <a:avLst/>
            </a:prstGeom>
          </p:spPr>
          <p:txBody>
            <a:bodyPr anchor="ctr" rtlCol="false" tIns="27186" lIns="27186" bIns="27186" rIns="27186"/>
            <a:lstStyle/>
            <a:p>
              <a:pPr algn="ctr">
                <a:lnSpc>
                  <a:spcPts val="2771"/>
                </a:lnSpc>
              </a:pPr>
            </a:p>
          </p:txBody>
        </p:sp>
      </p:grpSp>
      <p:grpSp>
        <p:nvGrpSpPr>
          <p:cNvPr name="Group 9" id="9"/>
          <p:cNvGrpSpPr/>
          <p:nvPr/>
        </p:nvGrpSpPr>
        <p:grpSpPr>
          <a:xfrm rot="0">
            <a:off x="429011" y="7523160"/>
            <a:ext cx="599689" cy="59968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0F0F0F"/>
              </a:solidFill>
              <a:prstDash val="solid"/>
              <a:miter/>
            </a:ln>
          </p:spPr>
        </p:sp>
        <p:sp>
          <p:nvSpPr>
            <p:cNvPr name="TextBox 11" id="11"/>
            <p:cNvSpPr txBox="true"/>
            <p:nvPr/>
          </p:nvSpPr>
          <p:spPr>
            <a:xfrm>
              <a:off x="76200" y="19050"/>
              <a:ext cx="660400" cy="717550"/>
            </a:xfrm>
            <a:prstGeom prst="rect">
              <a:avLst/>
            </a:prstGeom>
          </p:spPr>
          <p:txBody>
            <a:bodyPr anchor="ctr" rtlCol="false" tIns="27186" lIns="27186" bIns="27186" rIns="27186"/>
            <a:lstStyle/>
            <a:p>
              <a:pPr algn="ctr">
                <a:lnSpc>
                  <a:spcPts val="2771"/>
                </a:lnSpc>
              </a:pPr>
            </a:p>
          </p:txBody>
        </p:sp>
      </p:grpSp>
      <p:grpSp>
        <p:nvGrpSpPr>
          <p:cNvPr name="Group 12" id="12"/>
          <p:cNvGrpSpPr/>
          <p:nvPr/>
        </p:nvGrpSpPr>
        <p:grpSpPr>
          <a:xfrm rot="0">
            <a:off x="563254" y="7657402"/>
            <a:ext cx="331204" cy="33120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0F0F0F"/>
            </a:solidFill>
          </p:spPr>
        </p:sp>
        <p:sp>
          <p:nvSpPr>
            <p:cNvPr name="TextBox 14" id="14"/>
            <p:cNvSpPr txBox="true"/>
            <p:nvPr/>
          </p:nvSpPr>
          <p:spPr>
            <a:xfrm>
              <a:off x="0" y="146050"/>
              <a:ext cx="711200" cy="463550"/>
            </a:xfrm>
            <a:prstGeom prst="rect">
              <a:avLst/>
            </a:prstGeom>
          </p:spPr>
          <p:txBody>
            <a:bodyPr anchor="ctr" rtlCol="false" tIns="27186" lIns="27186" bIns="27186" rIns="27186"/>
            <a:lstStyle/>
            <a:p>
              <a:pPr algn="ctr">
                <a:lnSpc>
                  <a:spcPts val="2771"/>
                </a:lnSpc>
              </a:pPr>
            </a:p>
          </p:txBody>
        </p:sp>
      </p:grpSp>
      <p:sp>
        <p:nvSpPr>
          <p:cNvPr name="Freeform 15" id="15"/>
          <p:cNvSpPr/>
          <p:nvPr/>
        </p:nvSpPr>
        <p:spPr>
          <a:xfrm flipH="false" flipV="false" rot="0">
            <a:off x="9481684" y="2046136"/>
            <a:ext cx="8524963" cy="8021644"/>
          </a:xfrm>
          <a:custGeom>
            <a:avLst/>
            <a:gdLst/>
            <a:ahLst/>
            <a:cxnLst/>
            <a:rect r="r" b="b" t="t" l="l"/>
            <a:pathLst>
              <a:path h="8021644" w="8524963">
                <a:moveTo>
                  <a:pt x="0" y="0"/>
                </a:moveTo>
                <a:lnTo>
                  <a:pt x="8524963" y="0"/>
                </a:lnTo>
                <a:lnTo>
                  <a:pt x="8524963" y="8021644"/>
                </a:lnTo>
                <a:lnTo>
                  <a:pt x="0" y="8021644"/>
                </a:lnTo>
                <a:lnTo>
                  <a:pt x="0" y="0"/>
                </a:lnTo>
                <a:close/>
              </a:path>
            </a:pathLst>
          </a:custGeom>
          <a:blipFill>
            <a:blip r:embed="rId2"/>
            <a:stretch>
              <a:fillRect l="0" t="0" r="0" b="0"/>
            </a:stretch>
          </a:blipFill>
        </p:spPr>
      </p:sp>
      <p:sp>
        <p:nvSpPr>
          <p:cNvPr name="TextBox 16" id="16"/>
          <p:cNvSpPr txBox="true"/>
          <p:nvPr/>
        </p:nvSpPr>
        <p:spPr>
          <a:xfrm rot="0">
            <a:off x="502504" y="375237"/>
            <a:ext cx="13647743" cy="837819"/>
          </a:xfrm>
          <a:prstGeom prst="rect">
            <a:avLst/>
          </a:prstGeom>
        </p:spPr>
        <p:txBody>
          <a:bodyPr anchor="t" rtlCol="false" tIns="0" lIns="0" bIns="0" rIns="0">
            <a:spAutoFit/>
          </a:bodyPr>
          <a:lstStyle/>
          <a:p>
            <a:pPr algn="l">
              <a:lnSpc>
                <a:spcPts val="6048"/>
              </a:lnSpc>
            </a:pPr>
            <a:r>
              <a:rPr lang="en-US" sz="5600" b="true">
                <a:solidFill>
                  <a:srgbClr val="0F0F0F"/>
                </a:solidFill>
                <a:latin typeface="Poppins Bold"/>
                <a:ea typeface="Poppins Bold"/>
                <a:cs typeface="Poppins Bold"/>
                <a:sym typeface="Poppins Bold"/>
              </a:rPr>
              <a:t>Killer Feature: The Safe Preview</a:t>
            </a:r>
          </a:p>
        </p:txBody>
      </p:sp>
      <p:sp>
        <p:nvSpPr>
          <p:cNvPr name="TextBox 17" id="17"/>
          <p:cNvSpPr txBox="true"/>
          <p:nvPr/>
        </p:nvSpPr>
        <p:spPr>
          <a:xfrm rot="0">
            <a:off x="295245" y="2017882"/>
            <a:ext cx="7856368"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See Without the Risk: Safe Preview Mode</a:t>
            </a:r>
          </a:p>
        </p:txBody>
      </p:sp>
      <p:sp>
        <p:nvSpPr>
          <p:cNvPr name="TextBox 18" id="18"/>
          <p:cNvSpPr txBox="true"/>
          <p:nvPr/>
        </p:nvSpPr>
        <p:spPr>
          <a:xfrm rot="0">
            <a:off x="1102193" y="5067300"/>
            <a:ext cx="7049420" cy="1903116"/>
          </a:xfrm>
          <a:prstGeom prst="rect">
            <a:avLst/>
          </a:prstGeom>
        </p:spPr>
        <p:txBody>
          <a:bodyPr anchor="t" rtlCol="false" tIns="0" lIns="0" bIns="0" rIns="0">
            <a:spAutoFit/>
          </a:bodyPr>
          <a:lstStyle/>
          <a:p>
            <a:pPr algn="ctr">
              <a:lnSpc>
                <a:spcPts val="3768"/>
              </a:lnSpc>
              <a:spcBef>
                <a:spcPct val="0"/>
              </a:spcBef>
            </a:pPr>
            <a:r>
              <a:rPr lang="en-US" sz="2692">
                <a:solidFill>
                  <a:srgbClr val="000000"/>
                </a:solidFill>
                <a:latin typeface="Poppins"/>
                <a:ea typeface="Poppins"/>
                <a:cs typeface="Poppins"/>
                <a:sym typeface="Poppins"/>
              </a:rPr>
              <a:t>We render the website in a sandb</a:t>
            </a:r>
            <a:r>
              <a:rPr lang="en-US" sz="2692">
                <a:solidFill>
                  <a:srgbClr val="000000"/>
                </a:solidFill>
                <a:latin typeface="Poppins"/>
                <a:ea typeface="Poppins"/>
                <a:cs typeface="Poppins"/>
                <a:sym typeface="Poppins"/>
              </a:rPr>
              <a:t>oxed environment with scripts disabled, so you can see what it is without getting infected.</a:t>
            </a:r>
          </a:p>
        </p:txBody>
      </p:sp>
      <p:sp>
        <p:nvSpPr>
          <p:cNvPr name="TextBox 19" id="19"/>
          <p:cNvSpPr txBox="true"/>
          <p:nvPr/>
        </p:nvSpPr>
        <p:spPr>
          <a:xfrm rot="0">
            <a:off x="894458" y="7670605"/>
            <a:ext cx="7398084" cy="2194433"/>
          </a:xfrm>
          <a:prstGeom prst="rect">
            <a:avLst/>
          </a:prstGeom>
        </p:spPr>
        <p:txBody>
          <a:bodyPr anchor="t" rtlCol="false" tIns="0" lIns="0" bIns="0" rIns="0">
            <a:spAutoFit/>
          </a:bodyPr>
          <a:lstStyle/>
          <a:p>
            <a:pPr algn="ctr">
              <a:lnSpc>
                <a:spcPts val="3471"/>
              </a:lnSpc>
              <a:spcBef>
                <a:spcPct val="0"/>
              </a:spcBef>
            </a:pPr>
            <a:r>
              <a:rPr lang="en-US" sz="2479">
                <a:solidFill>
                  <a:srgbClr val="000000"/>
                </a:solidFill>
                <a:latin typeface="Poppins"/>
                <a:ea typeface="Poppins"/>
                <a:cs typeface="Poppins"/>
                <a:sym typeface="Poppins"/>
              </a:rPr>
              <a:t>Sandboxing is a security technique that executes suspicious websites in an isolated, controlled environment to observe their behavior without risking the security of the host system</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p:cSld>
    <p:bg>
      <p:bgPr>
        <a:solidFill>
          <a:srgbClr val="0F0F0F"/>
        </a:solidFill>
      </p:bgPr>
    </p:bg>
    <p:spTree>
      <p:nvGrpSpPr>
        <p:cNvPr id="1" name=""/>
        <p:cNvGrpSpPr/>
        <p:nvPr/>
      </p:nvGrpSpPr>
      <p:grpSpPr>
        <a:xfrm>
          <a:off x="0" y="0"/>
          <a:ext cx="0" cy="0"/>
          <a:chOff x="0" y="0"/>
          <a:chExt cx="0" cy="0"/>
        </a:xfrm>
      </p:grpSpPr>
      <p:grpSp>
        <p:nvGrpSpPr>
          <p:cNvPr name="Group 2" id="2"/>
          <p:cNvGrpSpPr/>
          <p:nvPr/>
        </p:nvGrpSpPr>
        <p:grpSpPr>
          <a:xfrm rot="0">
            <a:off x="274568" y="403471"/>
            <a:ext cx="599689" cy="59968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FFFFF"/>
              </a:solidFill>
              <a:prstDash val="solid"/>
              <a:miter/>
            </a:ln>
          </p:spPr>
        </p:sp>
        <p:sp>
          <p:nvSpPr>
            <p:cNvPr name="TextBox 4" id="4"/>
            <p:cNvSpPr txBox="true"/>
            <p:nvPr/>
          </p:nvSpPr>
          <p:spPr>
            <a:xfrm>
              <a:off x="76200" y="19050"/>
              <a:ext cx="660400" cy="717550"/>
            </a:xfrm>
            <a:prstGeom prst="rect">
              <a:avLst/>
            </a:prstGeom>
          </p:spPr>
          <p:txBody>
            <a:bodyPr anchor="ctr" rtlCol="false" tIns="27186" lIns="27186" bIns="27186" rIns="27186"/>
            <a:lstStyle/>
            <a:p>
              <a:pPr algn="ctr">
                <a:lnSpc>
                  <a:spcPts val="2771"/>
                </a:lnSpc>
              </a:pPr>
            </a:p>
          </p:txBody>
        </p:sp>
      </p:grpSp>
      <p:grpSp>
        <p:nvGrpSpPr>
          <p:cNvPr name="Group 5" id="5"/>
          <p:cNvGrpSpPr/>
          <p:nvPr/>
        </p:nvGrpSpPr>
        <p:grpSpPr>
          <a:xfrm rot="0">
            <a:off x="408810" y="537713"/>
            <a:ext cx="331204" cy="289804"/>
            <a:chOff x="0" y="0"/>
            <a:chExt cx="812800" cy="711200"/>
          </a:xfrm>
        </p:grpSpPr>
        <p:sp>
          <p:nvSpPr>
            <p:cNvPr name="Freeform 6" id="6"/>
            <p:cNvSpPr/>
            <p:nvPr/>
          </p:nvSpPr>
          <p:spPr>
            <a:xfrm flipH="false" flipV="false" rot="0">
              <a:off x="0" y="0"/>
              <a:ext cx="812811" cy="711200"/>
            </a:xfrm>
            <a:custGeom>
              <a:avLst/>
              <a:gdLst/>
              <a:ahLst/>
              <a:cxnLst/>
              <a:rect r="r" b="b" t="t" l="l"/>
              <a:pathLst>
                <a:path h="711200" w="812811">
                  <a:moveTo>
                    <a:pt x="530371" y="0"/>
                  </a:moveTo>
                  <a:lnTo>
                    <a:pt x="282407" y="0"/>
                  </a:lnTo>
                  <a:cubicBezTo>
                    <a:pt x="126426" y="0"/>
                    <a:pt x="0" y="123512"/>
                    <a:pt x="0" y="275871"/>
                  </a:cubicBezTo>
                  <a:cubicBezTo>
                    <a:pt x="0" y="386169"/>
                    <a:pt x="66279" y="481310"/>
                    <a:pt x="162037" y="525451"/>
                  </a:cubicBezTo>
                  <a:lnTo>
                    <a:pt x="162037" y="711200"/>
                  </a:lnTo>
                  <a:lnTo>
                    <a:pt x="353844" y="551732"/>
                  </a:lnTo>
                  <a:lnTo>
                    <a:pt x="530371" y="551732"/>
                  </a:lnTo>
                  <a:cubicBezTo>
                    <a:pt x="686363" y="551732"/>
                    <a:pt x="812800" y="428220"/>
                    <a:pt x="812800" y="275861"/>
                  </a:cubicBezTo>
                  <a:cubicBezTo>
                    <a:pt x="812811" y="123512"/>
                    <a:pt x="686363" y="0"/>
                    <a:pt x="530371" y="0"/>
                  </a:cubicBezTo>
                  <a:close/>
                </a:path>
              </a:pathLst>
            </a:custGeom>
            <a:solidFill>
              <a:srgbClr val="FEFEFE"/>
            </a:solidFill>
          </p:spPr>
        </p:sp>
        <p:sp>
          <p:nvSpPr>
            <p:cNvPr name="TextBox 7" id="7"/>
            <p:cNvSpPr txBox="true"/>
            <p:nvPr/>
          </p:nvSpPr>
          <p:spPr>
            <a:xfrm>
              <a:off x="0" y="-19050"/>
              <a:ext cx="812800" cy="539750"/>
            </a:xfrm>
            <a:prstGeom prst="rect">
              <a:avLst/>
            </a:prstGeom>
          </p:spPr>
          <p:txBody>
            <a:bodyPr anchor="ctr" rtlCol="false" tIns="27186" lIns="27186" bIns="27186" rIns="27186"/>
            <a:lstStyle/>
            <a:p>
              <a:pPr algn="ctr">
                <a:lnSpc>
                  <a:spcPts val="2771"/>
                </a:lnSpc>
              </a:pPr>
            </a:p>
          </p:txBody>
        </p:sp>
      </p:grpSp>
      <p:sp>
        <p:nvSpPr>
          <p:cNvPr name="AutoShape 8" id="8"/>
          <p:cNvSpPr/>
          <p:nvPr/>
        </p:nvSpPr>
        <p:spPr>
          <a:xfrm flipH="true">
            <a:off x="740015" y="2546371"/>
            <a:ext cx="16230600" cy="0"/>
          </a:xfrm>
          <a:prstGeom prst="line">
            <a:avLst/>
          </a:prstGeom>
          <a:ln cap="flat" w="9525">
            <a:solidFill>
              <a:srgbClr val="FFFFFF"/>
            </a:solidFill>
            <a:prstDash val="solid"/>
            <a:headEnd type="none" len="sm" w="sm"/>
            <a:tailEnd type="none" len="sm" w="sm"/>
          </a:ln>
        </p:spPr>
      </p:sp>
      <p:grpSp>
        <p:nvGrpSpPr>
          <p:cNvPr name="Group 9" id="9"/>
          <p:cNvGrpSpPr/>
          <p:nvPr/>
        </p:nvGrpSpPr>
        <p:grpSpPr>
          <a:xfrm rot="0">
            <a:off x="15792390" y="9498131"/>
            <a:ext cx="1466910" cy="388112"/>
            <a:chOff x="0" y="0"/>
            <a:chExt cx="386347" cy="102219"/>
          </a:xfrm>
        </p:grpSpPr>
        <p:sp>
          <p:nvSpPr>
            <p:cNvPr name="Freeform 10" id="10"/>
            <p:cNvSpPr/>
            <p:nvPr/>
          </p:nvSpPr>
          <p:spPr>
            <a:xfrm flipH="false" flipV="false" rot="0">
              <a:off x="0" y="0"/>
              <a:ext cx="386347" cy="102219"/>
            </a:xfrm>
            <a:custGeom>
              <a:avLst/>
              <a:gdLst/>
              <a:ahLst/>
              <a:cxnLst/>
              <a:rect r="r" b="b" t="t" l="l"/>
              <a:pathLst>
                <a:path h="102219" w="386347">
                  <a:moveTo>
                    <a:pt x="51109" y="0"/>
                  </a:moveTo>
                  <a:lnTo>
                    <a:pt x="335237" y="0"/>
                  </a:lnTo>
                  <a:cubicBezTo>
                    <a:pt x="348792" y="0"/>
                    <a:pt x="361792" y="5385"/>
                    <a:pt x="371377" y="14970"/>
                  </a:cubicBezTo>
                  <a:cubicBezTo>
                    <a:pt x="380962" y="24554"/>
                    <a:pt x="386347" y="37554"/>
                    <a:pt x="386347" y="51109"/>
                  </a:cubicBezTo>
                  <a:lnTo>
                    <a:pt x="386347" y="51109"/>
                  </a:lnTo>
                  <a:cubicBezTo>
                    <a:pt x="386347" y="79336"/>
                    <a:pt x="363464" y="102219"/>
                    <a:pt x="335237" y="102219"/>
                  </a:cubicBezTo>
                  <a:lnTo>
                    <a:pt x="51109" y="102219"/>
                  </a:lnTo>
                  <a:cubicBezTo>
                    <a:pt x="37554" y="102219"/>
                    <a:pt x="24554" y="96834"/>
                    <a:pt x="14970" y="87249"/>
                  </a:cubicBezTo>
                  <a:cubicBezTo>
                    <a:pt x="5385" y="77664"/>
                    <a:pt x="0" y="64664"/>
                    <a:pt x="0" y="51109"/>
                  </a:cubicBezTo>
                  <a:lnTo>
                    <a:pt x="0" y="51109"/>
                  </a:lnTo>
                  <a:cubicBezTo>
                    <a:pt x="0" y="37554"/>
                    <a:pt x="5385" y="24554"/>
                    <a:pt x="14970" y="14970"/>
                  </a:cubicBezTo>
                  <a:cubicBezTo>
                    <a:pt x="24554" y="5385"/>
                    <a:pt x="37554" y="0"/>
                    <a:pt x="51109" y="0"/>
                  </a:cubicBezTo>
                  <a:close/>
                </a:path>
              </a:pathLst>
            </a:custGeom>
            <a:solidFill>
              <a:srgbClr val="FFFFFF"/>
            </a:solidFill>
          </p:spPr>
        </p:sp>
        <p:sp>
          <p:nvSpPr>
            <p:cNvPr name="TextBox 11" id="11"/>
            <p:cNvSpPr txBox="true"/>
            <p:nvPr/>
          </p:nvSpPr>
          <p:spPr>
            <a:xfrm>
              <a:off x="0" y="-38100"/>
              <a:ext cx="386347" cy="140319"/>
            </a:xfrm>
            <a:prstGeom prst="rect">
              <a:avLst/>
            </a:prstGeom>
          </p:spPr>
          <p:txBody>
            <a:bodyPr anchor="ctr" rtlCol="false" tIns="50800" lIns="50800" bIns="50800" rIns="50800"/>
            <a:lstStyle/>
            <a:p>
              <a:pPr algn="ctr">
                <a:lnSpc>
                  <a:spcPts val="1708"/>
                </a:lnSpc>
              </a:pPr>
              <a:r>
                <a:rPr lang="en-US" sz="1220" spc="976">
                  <a:solidFill>
                    <a:srgbClr val="0F0F0F"/>
                  </a:solidFill>
                  <a:latin typeface="Poppins"/>
                  <a:ea typeface="Poppins"/>
                  <a:cs typeface="Poppins"/>
                  <a:sym typeface="Poppins"/>
                </a:rPr>
                <a:t>NEXT</a:t>
              </a:r>
            </a:p>
          </p:txBody>
        </p:sp>
      </p:grpSp>
      <p:sp>
        <p:nvSpPr>
          <p:cNvPr name="TextBox 12" id="12"/>
          <p:cNvSpPr txBox="true"/>
          <p:nvPr/>
        </p:nvSpPr>
        <p:spPr>
          <a:xfrm rot="0">
            <a:off x="1028700" y="412996"/>
            <a:ext cx="9325440" cy="1840611"/>
          </a:xfrm>
          <a:prstGeom prst="rect">
            <a:avLst/>
          </a:prstGeom>
        </p:spPr>
        <p:txBody>
          <a:bodyPr anchor="t" rtlCol="false" tIns="0" lIns="0" bIns="0" rIns="0">
            <a:spAutoFit/>
          </a:bodyPr>
          <a:lstStyle/>
          <a:p>
            <a:pPr algn="l">
              <a:lnSpc>
                <a:spcPts val="6911"/>
              </a:lnSpc>
            </a:pPr>
            <a:r>
              <a:rPr lang="en-US" sz="6399">
                <a:solidFill>
                  <a:srgbClr val="FFFFFF"/>
                </a:solidFill>
                <a:latin typeface="Poppins"/>
                <a:ea typeface="Poppins"/>
                <a:cs typeface="Poppins"/>
                <a:sym typeface="Poppins"/>
              </a:rPr>
              <a:t>The Community Shield (Crowdsourcing):</a:t>
            </a:r>
          </a:p>
        </p:txBody>
      </p:sp>
      <p:sp>
        <p:nvSpPr>
          <p:cNvPr name="TextBox 13" id="13"/>
          <p:cNvSpPr txBox="true"/>
          <p:nvPr/>
        </p:nvSpPr>
        <p:spPr>
          <a:xfrm rot="0">
            <a:off x="1028700" y="2760684"/>
            <a:ext cx="10354140" cy="1949449"/>
          </a:xfrm>
          <a:prstGeom prst="rect">
            <a:avLst/>
          </a:prstGeom>
        </p:spPr>
        <p:txBody>
          <a:bodyPr anchor="t" rtlCol="false" tIns="0" lIns="0" bIns="0" rIns="0">
            <a:spAutoFit/>
          </a:bodyPr>
          <a:lstStyle/>
          <a:p>
            <a:pPr algn="l">
              <a:lnSpc>
                <a:spcPts val="5740"/>
              </a:lnSpc>
            </a:pPr>
            <a:r>
              <a:rPr lang="en-US" sz="4100" b="true">
                <a:solidFill>
                  <a:srgbClr val="FFFFFF"/>
                </a:solidFill>
                <a:latin typeface="Canva Sans Bold"/>
                <a:ea typeface="Canva Sans Bold"/>
                <a:cs typeface="Canva Sans Bold"/>
                <a:sym typeface="Canva Sans Bold"/>
              </a:rPr>
              <a:t>Here’s</a:t>
            </a:r>
            <a:r>
              <a:rPr lang="en-US" b="true" sz="4100">
                <a:solidFill>
                  <a:srgbClr val="FFFFFF"/>
                </a:solidFill>
                <a:latin typeface="Canva Sans Bold"/>
                <a:ea typeface="Canva Sans Bold"/>
                <a:cs typeface="Canva Sans Bold"/>
                <a:sym typeface="Canva Sans Bold"/>
              </a:rPr>
              <a:t> what happens when a user reports a suspicious URL.</a:t>
            </a:r>
          </a:p>
          <a:p>
            <a:pPr algn="ctr">
              <a:lnSpc>
                <a:spcPts val="4060"/>
              </a:lnSpc>
            </a:pPr>
          </a:p>
        </p:txBody>
      </p:sp>
      <p:sp>
        <p:nvSpPr>
          <p:cNvPr name="TextBox 14" id="14"/>
          <p:cNvSpPr txBox="true"/>
          <p:nvPr/>
        </p:nvSpPr>
        <p:spPr>
          <a:xfrm rot="0">
            <a:off x="601931" y="4643458"/>
            <a:ext cx="5089489" cy="1180465"/>
          </a:xfrm>
          <a:prstGeom prst="rect">
            <a:avLst/>
          </a:prstGeom>
        </p:spPr>
        <p:txBody>
          <a:bodyPr anchor="t" rtlCol="false" tIns="0" lIns="0" bIns="0" rIns="0">
            <a:spAutoFit/>
          </a:bodyPr>
          <a:lstStyle/>
          <a:p>
            <a:pPr algn="just">
              <a:lnSpc>
                <a:spcPts val="4759"/>
              </a:lnSpc>
            </a:pPr>
            <a:r>
              <a:rPr lang="en-US" sz="3399">
                <a:solidFill>
                  <a:srgbClr val="FFFFFF"/>
                </a:solidFill>
                <a:latin typeface="Canva Sans"/>
                <a:ea typeface="Canva Sans"/>
                <a:cs typeface="Canva Sans"/>
                <a:sym typeface="Canva Sans"/>
              </a:rPr>
              <a:t>1. User Reports a Threat:</a:t>
            </a:r>
          </a:p>
          <a:p>
            <a:pPr algn="ctr">
              <a:lnSpc>
                <a:spcPts val="4759"/>
              </a:lnSpc>
            </a:pPr>
          </a:p>
        </p:txBody>
      </p:sp>
      <p:sp>
        <p:nvSpPr>
          <p:cNvPr name="TextBox 15" id="15"/>
          <p:cNvSpPr txBox="true"/>
          <p:nvPr/>
        </p:nvSpPr>
        <p:spPr>
          <a:xfrm rot="0">
            <a:off x="601931" y="5362575"/>
            <a:ext cx="6681397" cy="1461643"/>
          </a:xfrm>
          <a:prstGeom prst="rect">
            <a:avLst/>
          </a:prstGeom>
        </p:spPr>
        <p:txBody>
          <a:bodyPr anchor="t" rtlCol="false" tIns="0" lIns="0" bIns="0" rIns="0">
            <a:spAutoFit/>
          </a:bodyPr>
          <a:lstStyle/>
          <a:p>
            <a:pPr algn="l" marL="449071" indent="-224536" lvl="1">
              <a:lnSpc>
                <a:spcPts val="2911"/>
              </a:lnSpc>
              <a:buFont typeface="Arial"/>
              <a:buChar char="•"/>
            </a:pPr>
            <a:r>
              <a:rPr lang="en-US" sz="2079">
                <a:solidFill>
                  <a:srgbClr val="FFFFFF"/>
                </a:solidFill>
                <a:latin typeface="Poppins"/>
                <a:ea typeface="Poppins"/>
                <a:cs typeface="Poppins"/>
                <a:sym typeface="Poppins"/>
              </a:rPr>
              <a:t>When </a:t>
            </a:r>
            <a:r>
              <a:rPr lang="en-US" sz="2079">
                <a:solidFill>
                  <a:srgbClr val="FFFFFF"/>
                </a:solidFill>
                <a:latin typeface="Poppins"/>
                <a:ea typeface="Poppins"/>
                <a:cs typeface="Poppins"/>
                <a:sym typeface="Poppins"/>
              </a:rPr>
              <a:t>our AI is unsure, or a savvy user spots a brand-new threat, they can report it with a single click. This is the start of our community defense.</a:t>
            </a:r>
          </a:p>
        </p:txBody>
      </p:sp>
      <p:sp>
        <p:nvSpPr>
          <p:cNvPr name="TextBox 16" id="16"/>
          <p:cNvSpPr txBox="true"/>
          <p:nvPr/>
        </p:nvSpPr>
        <p:spPr>
          <a:xfrm rot="0">
            <a:off x="8509080" y="4563110"/>
            <a:ext cx="6869474"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2. Instant Automated Verification</a:t>
            </a:r>
          </a:p>
        </p:txBody>
      </p:sp>
      <p:sp>
        <p:nvSpPr>
          <p:cNvPr name="TextBox 17" id="17"/>
          <p:cNvSpPr txBox="true"/>
          <p:nvPr/>
        </p:nvSpPr>
        <p:spPr>
          <a:xfrm rot="0">
            <a:off x="8603119" y="5200353"/>
            <a:ext cx="6681397" cy="1823593"/>
          </a:xfrm>
          <a:prstGeom prst="rect">
            <a:avLst/>
          </a:prstGeom>
        </p:spPr>
        <p:txBody>
          <a:bodyPr anchor="t" rtlCol="false" tIns="0" lIns="0" bIns="0" rIns="0">
            <a:spAutoFit/>
          </a:bodyPr>
          <a:lstStyle/>
          <a:p>
            <a:pPr algn="l" marL="449071" indent="-224536" lvl="1">
              <a:lnSpc>
                <a:spcPts val="2911"/>
              </a:lnSpc>
              <a:buFont typeface="Arial"/>
              <a:buChar char="•"/>
            </a:pPr>
            <a:r>
              <a:rPr lang="en-US" sz="2079">
                <a:solidFill>
                  <a:srgbClr val="FFFFFF"/>
                </a:solidFill>
                <a:latin typeface="Poppins"/>
                <a:ea typeface="Poppins"/>
                <a:cs typeface="Poppins"/>
                <a:sym typeface="Poppins"/>
              </a:rPr>
              <a:t>The rep</a:t>
            </a:r>
            <a:r>
              <a:rPr lang="en-US" sz="2079">
                <a:solidFill>
                  <a:srgbClr val="FFFFFF"/>
                </a:solidFill>
                <a:latin typeface="Poppins"/>
                <a:ea typeface="Poppins"/>
                <a:cs typeface="Poppins"/>
                <a:sym typeface="Poppins"/>
              </a:rPr>
              <a:t>ort isn't just blindly accepted. Our backend instantly verifies the URL against leading security APIs and cross-references it with other user reports to confirm it's a genuine threat and filter out false positives.</a:t>
            </a:r>
          </a:p>
        </p:txBody>
      </p:sp>
      <p:sp>
        <p:nvSpPr>
          <p:cNvPr name="TextBox 18" id="18"/>
          <p:cNvSpPr txBox="true"/>
          <p:nvPr/>
        </p:nvSpPr>
        <p:spPr>
          <a:xfrm rot="0">
            <a:off x="574413" y="7119493"/>
            <a:ext cx="6955965" cy="580390"/>
          </a:xfrm>
          <a:prstGeom prst="rect">
            <a:avLst/>
          </a:prstGeom>
        </p:spPr>
        <p:txBody>
          <a:bodyPr anchor="t" rtlCol="false" tIns="0" lIns="0" bIns="0" rIns="0">
            <a:spAutoFit/>
          </a:bodyPr>
          <a:lstStyle/>
          <a:p>
            <a:pPr algn="ctr">
              <a:lnSpc>
                <a:spcPts val="4759"/>
              </a:lnSpc>
            </a:pPr>
            <a:r>
              <a:rPr lang="en-US" sz="3399">
                <a:solidFill>
                  <a:srgbClr val="FFFFFF"/>
                </a:solidFill>
                <a:latin typeface="Canva Sans"/>
                <a:ea typeface="Canva Sans"/>
                <a:cs typeface="Canva Sans"/>
                <a:sym typeface="Canva Sans"/>
              </a:rPr>
              <a:t>3. Global Protection in Seconds</a:t>
            </a:r>
          </a:p>
        </p:txBody>
      </p:sp>
      <p:sp>
        <p:nvSpPr>
          <p:cNvPr name="TextBox 19" id="19"/>
          <p:cNvSpPr txBox="true"/>
          <p:nvPr/>
        </p:nvSpPr>
        <p:spPr>
          <a:xfrm rot="0">
            <a:off x="740015" y="7868594"/>
            <a:ext cx="6681397" cy="1823593"/>
          </a:xfrm>
          <a:prstGeom prst="rect">
            <a:avLst/>
          </a:prstGeom>
        </p:spPr>
        <p:txBody>
          <a:bodyPr anchor="t" rtlCol="false" tIns="0" lIns="0" bIns="0" rIns="0">
            <a:spAutoFit/>
          </a:bodyPr>
          <a:lstStyle/>
          <a:p>
            <a:pPr algn="l" marL="449071" indent="-224536" lvl="1">
              <a:lnSpc>
                <a:spcPts val="2911"/>
              </a:lnSpc>
              <a:buFont typeface="Arial"/>
              <a:buChar char="•"/>
            </a:pPr>
            <a:r>
              <a:rPr lang="en-US" sz="2079">
                <a:solidFill>
                  <a:srgbClr val="FFFFFF"/>
                </a:solidFill>
                <a:latin typeface="Poppins"/>
                <a:ea typeface="Poppins"/>
                <a:cs typeface="Poppins"/>
                <a:sym typeface="Poppins"/>
              </a:rPr>
              <a:t>Once confirmed, the malici</a:t>
            </a:r>
            <a:r>
              <a:rPr lang="en-US" sz="2079">
                <a:solidFill>
                  <a:srgbClr val="FFFFFF"/>
                </a:solidFill>
                <a:latin typeface="Poppins"/>
                <a:ea typeface="Poppins"/>
                <a:cs typeface="Poppins"/>
                <a:sym typeface="Poppins"/>
              </a:rPr>
              <a:t>ous URL is added to our global blocklist. Instantly, every other Link Detox user is protected from this new threat, whether they're on their browser or scanning a QR code on their phone.</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23986" y="414337"/>
            <a:ext cx="11140858" cy="3893439"/>
          </a:xfrm>
          <a:prstGeom prst="rect">
            <a:avLst/>
          </a:prstGeom>
        </p:spPr>
        <p:txBody>
          <a:bodyPr anchor="t" rtlCol="false" tIns="0" lIns="0" bIns="0" rIns="0">
            <a:spAutoFit/>
          </a:bodyPr>
          <a:lstStyle/>
          <a:p>
            <a:pPr algn="l">
              <a:lnSpc>
                <a:spcPts val="14687"/>
              </a:lnSpc>
            </a:pPr>
            <a:r>
              <a:rPr lang="en-US" sz="13599">
                <a:solidFill>
                  <a:srgbClr val="0F0F0F"/>
                </a:solidFill>
                <a:latin typeface="Poppins"/>
                <a:ea typeface="Poppins"/>
                <a:cs typeface="Poppins"/>
                <a:sym typeface="Poppins"/>
              </a:rPr>
              <a:t>Your Shield, Everywhere</a:t>
            </a:r>
          </a:p>
        </p:txBody>
      </p:sp>
      <p:grpSp>
        <p:nvGrpSpPr>
          <p:cNvPr name="Group 3" id="3"/>
          <p:cNvGrpSpPr/>
          <p:nvPr/>
        </p:nvGrpSpPr>
        <p:grpSpPr>
          <a:xfrm rot="0">
            <a:off x="11165155" y="385762"/>
            <a:ext cx="599689" cy="599689"/>
            <a:chOff x="0" y="0"/>
            <a:chExt cx="799585" cy="799585"/>
          </a:xfrm>
        </p:grpSpPr>
        <p:grpSp>
          <p:nvGrpSpPr>
            <p:cNvPr name="Group 4" id="4"/>
            <p:cNvGrpSpPr/>
            <p:nvPr/>
          </p:nvGrpSpPr>
          <p:grpSpPr>
            <a:xfrm rot="0">
              <a:off x="0" y="0"/>
              <a:ext cx="799585" cy="79958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0F0F0F"/>
                </a:solidFill>
                <a:prstDash val="solid"/>
                <a:miter/>
              </a:ln>
            </p:spPr>
          </p:sp>
          <p:sp>
            <p:nvSpPr>
              <p:cNvPr name="TextBox 6" id="6"/>
              <p:cNvSpPr txBox="true"/>
              <p:nvPr/>
            </p:nvSpPr>
            <p:spPr>
              <a:xfrm>
                <a:off x="76200" y="19050"/>
                <a:ext cx="660400" cy="717550"/>
              </a:xfrm>
              <a:prstGeom prst="rect">
                <a:avLst/>
              </a:prstGeom>
            </p:spPr>
            <p:txBody>
              <a:bodyPr anchor="ctr" rtlCol="false" tIns="27186" lIns="27186" bIns="27186" rIns="27186"/>
              <a:lstStyle/>
              <a:p>
                <a:pPr algn="ctr">
                  <a:lnSpc>
                    <a:spcPts val="2771"/>
                  </a:lnSpc>
                </a:pPr>
              </a:p>
            </p:txBody>
          </p:sp>
        </p:grpSp>
        <p:grpSp>
          <p:nvGrpSpPr>
            <p:cNvPr name="Group 7" id="7"/>
            <p:cNvGrpSpPr/>
            <p:nvPr/>
          </p:nvGrpSpPr>
          <p:grpSpPr>
            <a:xfrm rot="0">
              <a:off x="178989" y="178989"/>
              <a:ext cx="441606" cy="44160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F0F0F"/>
              </a:solidFill>
            </p:spPr>
          </p:sp>
          <p:sp>
            <p:nvSpPr>
              <p:cNvPr name="TextBox 9" id="9"/>
              <p:cNvSpPr txBox="true"/>
              <p:nvPr/>
            </p:nvSpPr>
            <p:spPr>
              <a:xfrm>
                <a:off x="76200" y="19050"/>
                <a:ext cx="660400" cy="717550"/>
              </a:xfrm>
              <a:prstGeom prst="rect">
                <a:avLst/>
              </a:prstGeom>
            </p:spPr>
            <p:txBody>
              <a:bodyPr anchor="ctr" rtlCol="false" tIns="27186" lIns="27186" bIns="27186" rIns="27186"/>
              <a:lstStyle/>
              <a:p>
                <a:pPr algn="ctr">
                  <a:lnSpc>
                    <a:spcPts val="2771"/>
                  </a:lnSpc>
                </a:pPr>
              </a:p>
            </p:txBody>
          </p:sp>
        </p:grpSp>
      </p:grpSp>
      <p:sp>
        <p:nvSpPr>
          <p:cNvPr name="AutoShape 10" id="10"/>
          <p:cNvSpPr/>
          <p:nvPr/>
        </p:nvSpPr>
        <p:spPr>
          <a:xfrm flipH="true">
            <a:off x="623986" y="4575222"/>
            <a:ext cx="16230600" cy="0"/>
          </a:xfrm>
          <a:prstGeom prst="line">
            <a:avLst/>
          </a:prstGeom>
          <a:ln cap="flat" w="9525">
            <a:solidFill>
              <a:srgbClr val="0F0F0F"/>
            </a:solidFill>
            <a:prstDash val="solid"/>
            <a:headEnd type="none" len="sm" w="sm"/>
            <a:tailEnd type="none" len="sm" w="sm"/>
          </a:ln>
        </p:spPr>
      </p:sp>
      <p:grpSp>
        <p:nvGrpSpPr>
          <p:cNvPr name="Group 11" id="11"/>
          <p:cNvGrpSpPr/>
          <p:nvPr/>
        </p:nvGrpSpPr>
        <p:grpSpPr>
          <a:xfrm rot="0">
            <a:off x="665610" y="4886566"/>
            <a:ext cx="4418800" cy="1543050"/>
            <a:chOff x="0" y="0"/>
            <a:chExt cx="1163799" cy="406400"/>
          </a:xfrm>
        </p:grpSpPr>
        <p:sp>
          <p:nvSpPr>
            <p:cNvPr name="Freeform 12" id="12"/>
            <p:cNvSpPr/>
            <p:nvPr/>
          </p:nvSpPr>
          <p:spPr>
            <a:xfrm flipH="false" flipV="false" rot="0">
              <a:off x="0" y="0"/>
              <a:ext cx="1163799" cy="406400"/>
            </a:xfrm>
            <a:custGeom>
              <a:avLst/>
              <a:gdLst/>
              <a:ahLst/>
              <a:cxnLst/>
              <a:rect r="r" b="b" t="t" l="l"/>
              <a:pathLst>
                <a:path h="406400" w="1163799">
                  <a:moveTo>
                    <a:pt x="89354" y="0"/>
                  </a:moveTo>
                  <a:lnTo>
                    <a:pt x="1074445" y="0"/>
                  </a:lnTo>
                  <a:cubicBezTo>
                    <a:pt x="1123794" y="0"/>
                    <a:pt x="1163799" y="40005"/>
                    <a:pt x="1163799" y="89354"/>
                  </a:cubicBezTo>
                  <a:lnTo>
                    <a:pt x="1163799" y="317046"/>
                  </a:lnTo>
                  <a:cubicBezTo>
                    <a:pt x="1163799" y="366395"/>
                    <a:pt x="1123794" y="406400"/>
                    <a:pt x="1074445" y="406400"/>
                  </a:cubicBezTo>
                  <a:lnTo>
                    <a:pt x="89354" y="406400"/>
                  </a:lnTo>
                  <a:cubicBezTo>
                    <a:pt x="40005" y="406400"/>
                    <a:pt x="0" y="366395"/>
                    <a:pt x="0" y="317046"/>
                  </a:cubicBezTo>
                  <a:lnTo>
                    <a:pt x="0" y="89354"/>
                  </a:lnTo>
                  <a:cubicBezTo>
                    <a:pt x="0" y="40005"/>
                    <a:pt x="40005" y="0"/>
                    <a:pt x="89354" y="0"/>
                  </a:cubicBezTo>
                  <a:close/>
                </a:path>
              </a:pathLst>
            </a:custGeom>
            <a:solidFill>
              <a:srgbClr val="2B2A29"/>
            </a:solidFill>
          </p:spPr>
        </p:sp>
        <p:sp>
          <p:nvSpPr>
            <p:cNvPr name="TextBox 13" id="13"/>
            <p:cNvSpPr txBox="true"/>
            <p:nvPr/>
          </p:nvSpPr>
          <p:spPr>
            <a:xfrm>
              <a:off x="0" y="-57150"/>
              <a:ext cx="1163799" cy="463550"/>
            </a:xfrm>
            <a:prstGeom prst="rect">
              <a:avLst/>
            </a:prstGeom>
          </p:spPr>
          <p:txBody>
            <a:bodyPr anchor="ctr" rtlCol="false" tIns="50800" lIns="50800" bIns="50800" rIns="50800"/>
            <a:lstStyle/>
            <a:p>
              <a:pPr algn="ctr">
                <a:lnSpc>
                  <a:spcPts val="2771"/>
                </a:lnSpc>
              </a:pPr>
            </a:p>
          </p:txBody>
        </p:sp>
      </p:grpSp>
      <p:grpSp>
        <p:nvGrpSpPr>
          <p:cNvPr name="Group 14" id="14"/>
          <p:cNvGrpSpPr/>
          <p:nvPr/>
        </p:nvGrpSpPr>
        <p:grpSpPr>
          <a:xfrm rot="0">
            <a:off x="6379598" y="4886566"/>
            <a:ext cx="4418800" cy="1543050"/>
            <a:chOff x="0" y="0"/>
            <a:chExt cx="1163799" cy="406400"/>
          </a:xfrm>
        </p:grpSpPr>
        <p:sp>
          <p:nvSpPr>
            <p:cNvPr name="Freeform 15" id="15"/>
            <p:cNvSpPr/>
            <p:nvPr/>
          </p:nvSpPr>
          <p:spPr>
            <a:xfrm flipH="false" flipV="false" rot="0">
              <a:off x="0" y="0"/>
              <a:ext cx="1163799" cy="406400"/>
            </a:xfrm>
            <a:custGeom>
              <a:avLst/>
              <a:gdLst/>
              <a:ahLst/>
              <a:cxnLst/>
              <a:rect r="r" b="b" t="t" l="l"/>
              <a:pathLst>
                <a:path h="406400" w="1163799">
                  <a:moveTo>
                    <a:pt x="89354" y="0"/>
                  </a:moveTo>
                  <a:lnTo>
                    <a:pt x="1074445" y="0"/>
                  </a:lnTo>
                  <a:cubicBezTo>
                    <a:pt x="1123794" y="0"/>
                    <a:pt x="1163799" y="40005"/>
                    <a:pt x="1163799" y="89354"/>
                  </a:cubicBezTo>
                  <a:lnTo>
                    <a:pt x="1163799" y="317046"/>
                  </a:lnTo>
                  <a:cubicBezTo>
                    <a:pt x="1163799" y="366395"/>
                    <a:pt x="1123794" y="406400"/>
                    <a:pt x="1074445" y="406400"/>
                  </a:cubicBezTo>
                  <a:lnTo>
                    <a:pt x="89354" y="406400"/>
                  </a:lnTo>
                  <a:cubicBezTo>
                    <a:pt x="40005" y="406400"/>
                    <a:pt x="0" y="366395"/>
                    <a:pt x="0" y="317046"/>
                  </a:cubicBezTo>
                  <a:lnTo>
                    <a:pt x="0" y="89354"/>
                  </a:lnTo>
                  <a:cubicBezTo>
                    <a:pt x="0" y="40005"/>
                    <a:pt x="40005" y="0"/>
                    <a:pt x="89354" y="0"/>
                  </a:cubicBezTo>
                  <a:close/>
                </a:path>
              </a:pathLst>
            </a:custGeom>
            <a:solidFill>
              <a:srgbClr val="2B2A29"/>
            </a:solidFill>
          </p:spPr>
        </p:sp>
        <p:sp>
          <p:nvSpPr>
            <p:cNvPr name="TextBox 16" id="16"/>
            <p:cNvSpPr txBox="true"/>
            <p:nvPr/>
          </p:nvSpPr>
          <p:spPr>
            <a:xfrm>
              <a:off x="0" y="-57150"/>
              <a:ext cx="1163799" cy="463550"/>
            </a:xfrm>
            <a:prstGeom prst="rect">
              <a:avLst/>
            </a:prstGeom>
          </p:spPr>
          <p:txBody>
            <a:bodyPr anchor="ctr" rtlCol="false" tIns="50800" lIns="50800" bIns="50800" rIns="50800"/>
            <a:lstStyle/>
            <a:p>
              <a:pPr algn="ctr">
                <a:lnSpc>
                  <a:spcPts val="2771"/>
                </a:lnSpc>
              </a:pPr>
            </a:p>
          </p:txBody>
        </p:sp>
      </p:grpSp>
      <p:grpSp>
        <p:nvGrpSpPr>
          <p:cNvPr name="Group 17" id="17"/>
          <p:cNvGrpSpPr/>
          <p:nvPr/>
        </p:nvGrpSpPr>
        <p:grpSpPr>
          <a:xfrm rot="0">
            <a:off x="12093585" y="4886566"/>
            <a:ext cx="4418800" cy="1543050"/>
            <a:chOff x="0" y="0"/>
            <a:chExt cx="1163799" cy="406400"/>
          </a:xfrm>
        </p:grpSpPr>
        <p:sp>
          <p:nvSpPr>
            <p:cNvPr name="Freeform 18" id="18"/>
            <p:cNvSpPr/>
            <p:nvPr/>
          </p:nvSpPr>
          <p:spPr>
            <a:xfrm flipH="false" flipV="false" rot="0">
              <a:off x="0" y="0"/>
              <a:ext cx="1163799" cy="406400"/>
            </a:xfrm>
            <a:custGeom>
              <a:avLst/>
              <a:gdLst/>
              <a:ahLst/>
              <a:cxnLst/>
              <a:rect r="r" b="b" t="t" l="l"/>
              <a:pathLst>
                <a:path h="406400" w="1163799">
                  <a:moveTo>
                    <a:pt x="89354" y="0"/>
                  </a:moveTo>
                  <a:lnTo>
                    <a:pt x="1074445" y="0"/>
                  </a:lnTo>
                  <a:cubicBezTo>
                    <a:pt x="1123794" y="0"/>
                    <a:pt x="1163799" y="40005"/>
                    <a:pt x="1163799" y="89354"/>
                  </a:cubicBezTo>
                  <a:lnTo>
                    <a:pt x="1163799" y="317046"/>
                  </a:lnTo>
                  <a:cubicBezTo>
                    <a:pt x="1163799" y="366395"/>
                    <a:pt x="1123794" y="406400"/>
                    <a:pt x="1074445" y="406400"/>
                  </a:cubicBezTo>
                  <a:lnTo>
                    <a:pt x="89354" y="406400"/>
                  </a:lnTo>
                  <a:cubicBezTo>
                    <a:pt x="40005" y="406400"/>
                    <a:pt x="0" y="366395"/>
                    <a:pt x="0" y="317046"/>
                  </a:cubicBezTo>
                  <a:lnTo>
                    <a:pt x="0" y="89354"/>
                  </a:lnTo>
                  <a:cubicBezTo>
                    <a:pt x="0" y="40005"/>
                    <a:pt x="40005" y="0"/>
                    <a:pt x="89354" y="0"/>
                  </a:cubicBezTo>
                  <a:close/>
                </a:path>
              </a:pathLst>
            </a:custGeom>
            <a:solidFill>
              <a:srgbClr val="2B2A29"/>
            </a:solidFill>
          </p:spPr>
        </p:sp>
        <p:sp>
          <p:nvSpPr>
            <p:cNvPr name="TextBox 19" id="19"/>
            <p:cNvSpPr txBox="true"/>
            <p:nvPr/>
          </p:nvSpPr>
          <p:spPr>
            <a:xfrm>
              <a:off x="0" y="-57150"/>
              <a:ext cx="1163799" cy="463550"/>
            </a:xfrm>
            <a:prstGeom prst="rect">
              <a:avLst/>
            </a:prstGeom>
          </p:spPr>
          <p:txBody>
            <a:bodyPr anchor="ctr" rtlCol="false" tIns="50800" lIns="50800" bIns="50800" rIns="50800"/>
            <a:lstStyle/>
            <a:p>
              <a:pPr algn="ctr">
                <a:lnSpc>
                  <a:spcPts val="2771"/>
                </a:lnSpc>
              </a:pPr>
            </a:p>
          </p:txBody>
        </p:sp>
      </p:grpSp>
      <p:grpSp>
        <p:nvGrpSpPr>
          <p:cNvPr name="Group 20" id="20"/>
          <p:cNvGrpSpPr/>
          <p:nvPr/>
        </p:nvGrpSpPr>
        <p:grpSpPr>
          <a:xfrm rot="0">
            <a:off x="6585467" y="5015033"/>
            <a:ext cx="4007061" cy="1286116"/>
            <a:chOff x="0" y="0"/>
            <a:chExt cx="1055358" cy="338730"/>
          </a:xfrm>
        </p:grpSpPr>
        <p:sp>
          <p:nvSpPr>
            <p:cNvPr name="Freeform 21" id="21"/>
            <p:cNvSpPr/>
            <p:nvPr/>
          </p:nvSpPr>
          <p:spPr>
            <a:xfrm flipH="false" flipV="false" rot="0">
              <a:off x="0" y="0"/>
              <a:ext cx="1055358" cy="338730"/>
            </a:xfrm>
            <a:custGeom>
              <a:avLst/>
              <a:gdLst/>
              <a:ahLst/>
              <a:cxnLst/>
              <a:rect r="r" b="b" t="t" l="l"/>
              <a:pathLst>
                <a:path h="338730" w="1055358">
                  <a:moveTo>
                    <a:pt x="98536" y="0"/>
                  </a:moveTo>
                  <a:lnTo>
                    <a:pt x="956822" y="0"/>
                  </a:lnTo>
                  <a:cubicBezTo>
                    <a:pt x="1011242" y="0"/>
                    <a:pt x="1055358" y="44116"/>
                    <a:pt x="1055358" y="98536"/>
                  </a:cubicBezTo>
                  <a:lnTo>
                    <a:pt x="1055358" y="240194"/>
                  </a:lnTo>
                  <a:cubicBezTo>
                    <a:pt x="1055358" y="294614"/>
                    <a:pt x="1011242" y="338730"/>
                    <a:pt x="956822" y="338730"/>
                  </a:cubicBezTo>
                  <a:lnTo>
                    <a:pt x="98536" y="338730"/>
                  </a:lnTo>
                  <a:cubicBezTo>
                    <a:pt x="44116" y="338730"/>
                    <a:pt x="0" y="294614"/>
                    <a:pt x="0" y="240194"/>
                  </a:cubicBezTo>
                  <a:lnTo>
                    <a:pt x="0" y="98536"/>
                  </a:lnTo>
                  <a:cubicBezTo>
                    <a:pt x="0" y="44116"/>
                    <a:pt x="44116" y="0"/>
                    <a:pt x="98536" y="0"/>
                  </a:cubicBezTo>
                  <a:close/>
                </a:path>
              </a:pathLst>
            </a:custGeom>
            <a:solidFill>
              <a:srgbClr val="626262"/>
            </a:solidFill>
          </p:spPr>
        </p:sp>
        <p:sp>
          <p:nvSpPr>
            <p:cNvPr name="TextBox 22" id="22"/>
            <p:cNvSpPr txBox="true"/>
            <p:nvPr/>
          </p:nvSpPr>
          <p:spPr>
            <a:xfrm>
              <a:off x="0" y="-57150"/>
              <a:ext cx="1055358" cy="395880"/>
            </a:xfrm>
            <a:prstGeom prst="rect">
              <a:avLst/>
            </a:prstGeom>
          </p:spPr>
          <p:txBody>
            <a:bodyPr anchor="ctr" rtlCol="false" tIns="50800" lIns="50800" bIns="50800" rIns="50800"/>
            <a:lstStyle/>
            <a:p>
              <a:pPr algn="ctr">
                <a:lnSpc>
                  <a:spcPts val="2771"/>
                </a:lnSpc>
              </a:pPr>
            </a:p>
          </p:txBody>
        </p:sp>
      </p:grpSp>
      <p:grpSp>
        <p:nvGrpSpPr>
          <p:cNvPr name="Group 23" id="23"/>
          <p:cNvGrpSpPr/>
          <p:nvPr/>
        </p:nvGrpSpPr>
        <p:grpSpPr>
          <a:xfrm rot="0">
            <a:off x="12299454" y="5015033"/>
            <a:ext cx="4007061" cy="1286116"/>
            <a:chOff x="0" y="0"/>
            <a:chExt cx="1055358" cy="338730"/>
          </a:xfrm>
        </p:grpSpPr>
        <p:sp>
          <p:nvSpPr>
            <p:cNvPr name="Freeform 24" id="24"/>
            <p:cNvSpPr/>
            <p:nvPr/>
          </p:nvSpPr>
          <p:spPr>
            <a:xfrm flipH="false" flipV="false" rot="0">
              <a:off x="0" y="0"/>
              <a:ext cx="1055358" cy="338730"/>
            </a:xfrm>
            <a:custGeom>
              <a:avLst/>
              <a:gdLst/>
              <a:ahLst/>
              <a:cxnLst/>
              <a:rect r="r" b="b" t="t" l="l"/>
              <a:pathLst>
                <a:path h="338730" w="1055358">
                  <a:moveTo>
                    <a:pt x="98536" y="0"/>
                  </a:moveTo>
                  <a:lnTo>
                    <a:pt x="956822" y="0"/>
                  </a:lnTo>
                  <a:cubicBezTo>
                    <a:pt x="1011242" y="0"/>
                    <a:pt x="1055358" y="44116"/>
                    <a:pt x="1055358" y="98536"/>
                  </a:cubicBezTo>
                  <a:lnTo>
                    <a:pt x="1055358" y="240194"/>
                  </a:lnTo>
                  <a:cubicBezTo>
                    <a:pt x="1055358" y="294614"/>
                    <a:pt x="1011242" y="338730"/>
                    <a:pt x="956822" y="338730"/>
                  </a:cubicBezTo>
                  <a:lnTo>
                    <a:pt x="98536" y="338730"/>
                  </a:lnTo>
                  <a:cubicBezTo>
                    <a:pt x="44116" y="338730"/>
                    <a:pt x="0" y="294614"/>
                    <a:pt x="0" y="240194"/>
                  </a:cubicBezTo>
                  <a:lnTo>
                    <a:pt x="0" y="98536"/>
                  </a:lnTo>
                  <a:cubicBezTo>
                    <a:pt x="0" y="44116"/>
                    <a:pt x="44116" y="0"/>
                    <a:pt x="98536" y="0"/>
                  </a:cubicBezTo>
                  <a:close/>
                </a:path>
              </a:pathLst>
            </a:custGeom>
            <a:solidFill>
              <a:srgbClr val="626262"/>
            </a:solidFill>
          </p:spPr>
        </p:sp>
        <p:sp>
          <p:nvSpPr>
            <p:cNvPr name="TextBox 25" id="25"/>
            <p:cNvSpPr txBox="true"/>
            <p:nvPr/>
          </p:nvSpPr>
          <p:spPr>
            <a:xfrm>
              <a:off x="0" y="-57150"/>
              <a:ext cx="1055358" cy="395880"/>
            </a:xfrm>
            <a:prstGeom prst="rect">
              <a:avLst/>
            </a:prstGeom>
          </p:spPr>
          <p:txBody>
            <a:bodyPr anchor="ctr" rtlCol="false" tIns="50800" lIns="50800" bIns="50800" rIns="50800"/>
            <a:lstStyle/>
            <a:p>
              <a:pPr algn="ctr">
                <a:lnSpc>
                  <a:spcPts val="2771"/>
                </a:lnSpc>
              </a:pPr>
            </a:p>
          </p:txBody>
        </p:sp>
      </p:grpSp>
      <p:grpSp>
        <p:nvGrpSpPr>
          <p:cNvPr name="Group 26" id="26"/>
          <p:cNvGrpSpPr/>
          <p:nvPr/>
        </p:nvGrpSpPr>
        <p:grpSpPr>
          <a:xfrm rot="0">
            <a:off x="871479" y="5015033"/>
            <a:ext cx="4007061" cy="1286116"/>
            <a:chOff x="0" y="0"/>
            <a:chExt cx="1055358" cy="338730"/>
          </a:xfrm>
        </p:grpSpPr>
        <p:sp>
          <p:nvSpPr>
            <p:cNvPr name="Freeform 27" id="27"/>
            <p:cNvSpPr/>
            <p:nvPr/>
          </p:nvSpPr>
          <p:spPr>
            <a:xfrm flipH="false" flipV="false" rot="0">
              <a:off x="0" y="0"/>
              <a:ext cx="1055358" cy="338730"/>
            </a:xfrm>
            <a:custGeom>
              <a:avLst/>
              <a:gdLst/>
              <a:ahLst/>
              <a:cxnLst/>
              <a:rect r="r" b="b" t="t" l="l"/>
              <a:pathLst>
                <a:path h="338730" w="1055358">
                  <a:moveTo>
                    <a:pt x="98536" y="0"/>
                  </a:moveTo>
                  <a:lnTo>
                    <a:pt x="956822" y="0"/>
                  </a:lnTo>
                  <a:cubicBezTo>
                    <a:pt x="1011242" y="0"/>
                    <a:pt x="1055358" y="44116"/>
                    <a:pt x="1055358" y="98536"/>
                  </a:cubicBezTo>
                  <a:lnTo>
                    <a:pt x="1055358" y="240194"/>
                  </a:lnTo>
                  <a:cubicBezTo>
                    <a:pt x="1055358" y="294614"/>
                    <a:pt x="1011242" y="338730"/>
                    <a:pt x="956822" y="338730"/>
                  </a:cubicBezTo>
                  <a:lnTo>
                    <a:pt x="98536" y="338730"/>
                  </a:lnTo>
                  <a:cubicBezTo>
                    <a:pt x="44116" y="338730"/>
                    <a:pt x="0" y="294614"/>
                    <a:pt x="0" y="240194"/>
                  </a:cubicBezTo>
                  <a:lnTo>
                    <a:pt x="0" y="98536"/>
                  </a:lnTo>
                  <a:cubicBezTo>
                    <a:pt x="0" y="44116"/>
                    <a:pt x="44116" y="0"/>
                    <a:pt x="98536" y="0"/>
                  </a:cubicBezTo>
                  <a:close/>
                </a:path>
              </a:pathLst>
            </a:custGeom>
            <a:solidFill>
              <a:srgbClr val="626262"/>
            </a:solidFill>
          </p:spPr>
        </p:sp>
        <p:sp>
          <p:nvSpPr>
            <p:cNvPr name="TextBox 28" id="28"/>
            <p:cNvSpPr txBox="true"/>
            <p:nvPr/>
          </p:nvSpPr>
          <p:spPr>
            <a:xfrm>
              <a:off x="0" y="-57150"/>
              <a:ext cx="1055358" cy="395880"/>
            </a:xfrm>
            <a:prstGeom prst="rect">
              <a:avLst/>
            </a:prstGeom>
          </p:spPr>
          <p:txBody>
            <a:bodyPr anchor="ctr" rtlCol="false" tIns="50800" lIns="50800" bIns="50800" rIns="50800"/>
            <a:lstStyle/>
            <a:p>
              <a:pPr algn="ctr">
                <a:lnSpc>
                  <a:spcPts val="2771"/>
                </a:lnSpc>
              </a:pPr>
            </a:p>
          </p:txBody>
        </p:sp>
      </p:grpSp>
      <p:sp>
        <p:nvSpPr>
          <p:cNvPr name="Freeform 29" id="29"/>
          <p:cNvSpPr/>
          <p:nvPr/>
        </p:nvSpPr>
        <p:spPr>
          <a:xfrm flipH="false" flipV="false" rot="0">
            <a:off x="12954849" y="289369"/>
            <a:ext cx="3464169" cy="4114800"/>
          </a:xfrm>
          <a:custGeom>
            <a:avLst/>
            <a:gdLst/>
            <a:ahLst/>
            <a:cxnLst/>
            <a:rect r="r" b="b" t="t" l="l"/>
            <a:pathLst>
              <a:path h="4114800" w="3464169">
                <a:moveTo>
                  <a:pt x="0" y="0"/>
                </a:moveTo>
                <a:lnTo>
                  <a:pt x="3464170" y="0"/>
                </a:lnTo>
                <a:lnTo>
                  <a:pt x="346417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0" id="30"/>
          <p:cNvSpPr txBox="true"/>
          <p:nvPr/>
        </p:nvSpPr>
        <p:spPr>
          <a:xfrm rot="0">
            <a:off x="292153" y="6706081"/>
            <a:ext cx="5165715" cy="1690370"/>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0F0F0F"/>
                </a:solidFill>
                <a:latin typeface="Poppins"/>
                <a:ea typeface="Poppins"/>
                <a:cs typeface="Poppins"/>
                <a:sym typeface="Poppins"/>
              </a:rPr>
              <a:t>Analyzes links on web pages and warns you before you click them.</a:t>
            </a:r>
          </a:p>
        </p:txBody>
      </p:sp>
      <p:sp>
        <p:nvSpPr>
          <p:cNvPr name="TextBox 31" id="31"/>
          <p:cNvSpPr txBox="true"/>
          <p:nvPr/>
        </p:nvSpPr>
        <p:spPr>
          <a:xfrm rot="0">
            <a:off x="6299285" y="6648691"/>
            <a:ext cx="5165715" cy="1690370"/>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0F0F0F"/>
                </a:solidFill>
                <a:latin typeface="Poppins"/>
                <a:ea typeface="Poppins"/>
                <a:cs typeface="Poppins"/>
                <a:sym typeface="Poppins"/>
              </a:rPr>
              <a:t>Exposes dangerous links hidden in QR codes.</a:t>
            </a:r>
          </a:p>
        </p:txBody>
      </p:sp>
      <p:sp>
        <p:nvSpPr>
          <p:cNvPr name="TextBox 32" id="32"/>
          <p:cNvSpPr txBox="true"/>
          <p:nvPr/>
        </p:nvSpPr>
        <p:spPr>
          <a:xfrm rot="0">
            <a:off x="11764844" y="6648691"/>
            <a:ext cx="5844180" cy="1690370"/>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0F0F0F"/>
                </a:solidFill>
                <a:latin typeface="Poppins"/>
                <a:ea typeface="Poppins"/>
                <a:cs typeface="Poppins"/>
                <a:sym typeface="Poppins"/>
              </a:rPr>
              <a:t>Paste entire messages to find and neutralize all hidden threats at once.</a:t>
            </a:r>
          </a:p>
        </p:txBody>
      </p:sp>
      <p:sp>
        <p:nvSpPr>
          <p:cNvPr name="TextBox 33" id="33"/>
          <p:cNvSpPr txBox="true"/>
          <p:nvPr/>
        </p:nvSpPr>
        <p:spPr>
          <a:xfrm rot="0">
            <a:off x="1331918" y="5337415"/>
            <a:ext cx="3086184" cy="574676"/>
          </a:xfrm>
          <a:prstGeom prst="rect">
            <a:avLst/>
          </a:prstGeom>
        </p:spPr>
        <p:txBody>
          <a:bodyPr anchor="t" rtlCol="false" tIns="0" lIns="0" bIns="0" rIns="0">
            <a:spAutoFit/>
          </a:bodyPr>
          <a:lstStyle/>
          <a:p>
            <a:pPr algn="ctr">
              <a:lnSpc>
                <a:spcPts val="4669"/>
              </a:lnSpc>
              <a:spcBef>
                <a:spcPct val="0"/>
              </a:spcBef>
            </a:pPr>
            <a:r>
              <a:rPr lang="en-US" sz="3335">
                <a:solidFill>
                  <a:srgbClr val="FEFEFE"/>
                </a:solidFill>
                <a:latin typeface="Gagalin"/>
                <a:ea typeface="Gagalin"/>
                <a:cs typeface="Gagalin"/>
                <a:sym typeface="Gagalin"/>
              </a:rPr>
              <a:t>In </a:t>
            </a:r>
            <a:r>
              <a:rPr lang="en-US" sz="3335">
                <a:solidFill>
                  <a:srgbClr val="FEFEFE"/>
                </a:solidFill>
                <a:latin typeface="Gagalin"/>
                <a:ea typeface="Gagalin"/>
                <a:cs typeface="Gagalin"/>
                <a:sym typeface="Gagalin"/>
              </a:rPr>
              <a:t>Your Browser</a:t>
            </a:r>
          </a:p>
        </p:txBody>
      </p:sp>
      <p:sp>
        <p:nvSpPr>
          <p:cNvPr name="TextBox 34" id="34"/>
          <p:cNvSpPr txBox="true"/>
          <p:nvPr/>
        </p:nvSpPr>
        <p:spPr>
          <a:xfrm rot="0">
            <a:off x="7221229" y="5337415"/>
            <a:ext cx="2735536" cy="574676"/>
          </a:xfrm>
          <a:prstGeom prst="rect">
            <a:avLst/>
          </a:prstGeom>
        </p:spPr>
        <p:txBody>
          <a:bodyPr anchor="t" rtlCol="false" tIns="0" lIns="0" bIns="0" rIns="0">
            <a:spAutoFit/>
          </a:bodyPr>
          <a:lstStyle/>
          <a:p>
            <a:pPr algn="ctr">
              <a:lnSpc>
                <a:spcPts val="4669"/>
              </a:lnSpc>
              <a:spcBef>
                <a:spcPct val="0"/>
              </a:spcBef>
            </a:pPr>
            <a:r>
              <a:rPr lang="en-US" sz="3335">
                <a:solidFill>
                  <a:srgbClr val="FEFEFE"/>
                </a:solidFill>
                <a:latin typeface="Gagalin"/>
                <a:ea typeface="Gagalin"/>
                <a:cs typeface="Gagalin"/>
                <a:sym typeface="Gagalin"/>
              </a:rPr>
              <a:t>On Your Phone</a:t>
            </a:r>
          </a:p>
        </p:txBody>
      </p:sp>
      <p:sp>
        <p:nvSpPr>
          <p:cNvPr name="TextBox 35" id="35"/>
          <p:cNvSpPr txBox="true"/>
          <p:nvPr/>
        </p:nvSpPr>
        <p:spPr>
          <a:xfrm rot="0">
            <a:off x="13141547" y="5337415"/>
            <a:ext cx="2483495" cy="574676"/>
          </a:xfrm>
          <a:prstGeom prst="rect">
            <a:avLst/>
          </a:prstGeom>
        </p:spPr>
        <p:txBody>
          <a:bodyPr anchor="t" rtlCol="false" tIns="0" lIns="0" bIns="0" rIns="0">
            <a:spAutoFit/>
          </a:bodyPr>
          <a:lstStyle/>
          <a:p>
            <a:pPr algn="ctr">
              <a:lnSpc>
                <a:spcPts val="4669"/>
              </a:lnSpc>
              <a:spcBef>
                <a:spcPct val="0"/>
              </a:spcBef>
            </a:pPr>
            <a:r>
              <a:rPr lang="en-US" sz="3335">
                <a:solidFill>
                  <a:srgbClr val="FEFEFE"/>
                </a:solidFill>
                <a:latin typeface="Gagalin"/>
                <a:ea typeface="Gagalin"/>
                <a:cs typeface="Gagalin"/>
                <a:sym typeface="Gagalin"/>
              </a:rPr>
              <a:t>In </a:t>
            </a:r>
            <a:r>
              <a:rPr lang="en-US" sz="3335">
                <a:solidFill>
                  <a:srgbClr val="FEFEFE"/>
                </a:solidFill>
                <a:latin typeface="Gagalin"/>
                <a:ea typeface="Gagalin"/>
                <a:cs typeface="Gagalin"/>
                <a:sym typeface="Gagalin"/>
              </a:rPr>
              <a:t>Your Inbox</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p:cSld>
    <p:bg>
      <p:bgPr>
        <a:solidFill>
          <a:srgbClr val="FEFEFE"/>
        </a:solidFill>
      </p:bgPr>
    </p:bg>
    <p:spTree>
      <p:nvGrpSpPr>
        <p:cNvPr id="1" name=""/>
        <p:cNvGrpSpPr/>
        <p:nvPr/>
      </p:nvGrpSpPr>
      <p:grpSpPr>
        <a:xfrm>
          <a:off x="0" y="0"/>
          <a:ext cx="0" cy="0"/>
          <a:chOff x="0" y="0"/>
          <a:chExt cx="0" cy="0"/>
        </a:xfrm>
      </p:grpSpPr>
      <p:sp>
        <p:nvSpPr>
          <p:cNvPr name="TextBox 2" id="2"/>
          <p:cNvSpPr txBox="true"/>
          <p:nvPr/>
        </p:nvSpPr>
        <p:spPr>
          <a:xfrm rot="0">
            <a:off x="284557" y="2365070"/>
            <a:ext cx="10806814" cy="1128395"/>
          </a:xfrm>
          <a:prstGeom prst="rect">
            <a:avLst/>
          </a:prstGeom>
        </p:spPr>
        <p:txBody>
          <a:bodyPr anchor="t" rtlCol="false" tIns="0" lIns="0" bIns="0" rIns="0">
            <a:spAutoFit/>
          </a:bodyPr>
          <a:lstStyle/>
          <a:p>
            <a:pPr algn="l">
              <a:lnSpc>
                <a:spcPts val="4480"/>
              </a:lnSpc>
            </a:pPr>
            <a:r>
              <a:rPr lang="en-US" sz="3200">
                <a:solidFill>
                  <a:srgbClr val="0F0F0F"/>
                </a:solidFill>
                <a:latin typeface="Poppins"/>
                <a:ea typeface="Poppins"/>
                <a:cs typeface="Poppins"/>
                <a:sym typeface="Poppins"/>
              </a:rPr>
              <a:t> Proactive Intelligence: </a:t>
            </a:r>
          </a:p>
          <a:p>
            <a:pPr algn="l">
              <a:lnSpc>
                <a:spcPts val="4480"/>
              </a:lnSpc>
            </a:pPr>
          </a:p>
        </p:txBody>
      </p:sp>
      <p:grpSp>
        <p:nvGrpSpPr>
          <p:cNvPr name="Group 3" id="3"/>
          <p:cNvGrpSpPr/>
          <p:nvPr/>
        </p:nvGrpSpPr>
        <p:grpSpPr>
          <a:xfrm rot="0">
            <a:off x="13699758" y="1028700"/>
            <a:ext cx="4185263" cy="5051526"/>
            <a:chOff x="0" y="0"/>
            <a:chExt cx="5580351" cy="6735368"/>
          </a:xfrm>
        </p:grpSpPr>
        <p:sp>
          <p:nvSpPr>
            <p:cNvPr name="TextBox 4" id="4"/>
            <p:cNvSpPr txBox="true"/>
            <p:nvPr/>
          </p:nvSpPr>
          <p:spPr>
            <a:xfrm rot="0">
              <a:off x="0" y="1034535"/>
              <a:ext cx="5580351" cy="4723638"/>
            </a:xfrm>
            <a:prstGeom prst="rect">
              <a:avLst/>
            </a:prstGeom>
          </p:spPr>
          <p:txBody>
            <a:bodyPr anchor="t" rtlCol="false" tIns="0" lIns="0" bIns="0" rIns="0">
              <a:spAutoFit/>
            </a:bodyPr>
            <a:lstStyle/>
            <a:p>
              <a:pPr algn="l">
                <a:lnSpc>
                  <a:spcPts val="9072"/>
                </a:lnSpc>
              </a:pPr>
              <a:r>
                <a:rPr lang="en-US" sz="8400">
                  <a:solidFill>
                    <a:srgbClr val="0F0F0F"/>
                  </a:solidFill>
                  <a:latin typeface="Poppins"/>
                  <a:ea typeface="Poppins"/>
                  <a:cs typeface="Poppins"/>
                  <a:sym typeface="Poppins"/>
                </a:rPr>
                <a:t>What Sets Us Apart?</a:t>
              </a:r>
            </a:p>
          </p:txBody>
        </p:sp>
        <p:sp>
          <p:nvSpPr>
            <p:cNvPr name="TextBox 5" id="5"/>
            <p:cNvSpPr txBox="true"/>
            <p:nvPr/>
          </p:nvSpPr>
          <p:spPr>
            <a:xfrm rot="0">
              <a:off x="0" y="6028020"/>
              <a:ext cx="4853354" cy="707348"/>
            </a:xfrm>
            <a:prstGeom prst="rect">
              <a:avLst/>
            </a:prstGeom>
          </p:spPr>
          <p:txBody>
            <a:bodyPr anchor="t" rtlCol="false" tIns="0" lIns="0" bIns="0" rIns="0">
              <a:spAutoFit/>
            </a:bodyPr>
            <a:lstStyle/>
            <a:p>
              <a:pPr algn="l">
                <a:lnSpc>
                  <a:spcPts val="2127"/>
                </a:lnSpc>
              </a:pPr>
              <a:r>
                <a:rPr lang="en-US" sz="1519">
                  <a:solidFill>
                    <a:srgbClr val="0F0F0F"/>
                  </a:solidFill>
                  <a:latin typeface="Poppins"/>
                  <a:ea typeface="Poppins"/>
                  <a:cs typeface="Poppins"/>
                  <a:sym typeface="Poppins"/>
                </a:rPr>
                <a:t>More Than Just a Detector. It's a Security Hub.</a:t>
              </a:r>
            </a:p>
          </p:txBody>
        </p:sp>
        <p:grpSp>
          <p:nvGrpSpPr>
            <p:cNvPr name="Group 6" id="6"/>
            <p:cNvGrpSpPr/>
            <p:nvPr/>
          </p:nvGrpSpPr>
          <p:grpSpPr>
            <a:xfrm rot="0">
              <a:off x="0" y="0"/>
              <a:ext cx="799585" cy="79958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0F0F0F"/>
                </a:solidFill>
                <a:prstDash val="solid"/>
                <a:miter/>
              </a:ln>
            </p:spPr>
          </p:sp>
          <p:sp>
            <p:nvSpPr>
              <p:cNvPr name="TextBox 8" id="8"/>
              <p:cNvSpPr txBox="true"/>
              <p:nvPr/>
            </p:nvSpPr>
            <p:spPr>
              <a:xfrm>
                <a:off x="76200" y="19050"/>
                <a:ext cx="660400" cy="717550"/>
              </a:xfrm>
              <a:prstGeom prst="rect">
                <a:avLst/>
              </a:prstGeom>
            </p:spPr>
            <p:txBody>
              <a:bodyPr anchor="ctr" rtlCol="false" tIns="27186" lIns="27186" bIns="27186" rIns="27186"/>
              <a:lstStyle/>
              <a:p>
                <a:pPr algn="ctr">
                  <a:lnSpc>
                    <a:spcPts val="2771"/>
                  </a:lnSpc>
                </a:pPr>
              </a:p>
            </p:txBody>
          </p:sp>
        </p:grpSp>
        <p:grpSp>
          <p:nvGrpSpPr>
            <p:cNvPr name="Group 9" id="9"/>
            <p:cNvGrpSpPr/>
            <p:nvPr/>
          </p:nvGrpSpPr>
          <p:grpSpPr>
            <a:xfrm rot="0">
              <a:off x="178989" y="178989"/>
              <a:ext cx="441606" cy="44160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F0F0F"/>
              </a:solidFill>
            </p:spPr>
          </p:sp>
          <p:sp>
            <p:nvSpPr>
              <p:cNvPr name="TextBox 11" id="11"/>
              <p:cNvSpPr txBox="true"/>
              <p:nvPr/>
            </p:nvSpPr>
            <p:spPr>
              <a:xfrm>
                <a:off x="76200" y="19050"/>
                <a:ext cx="660400" cy="717550"/>
              </a:xfrm>
              <a:prstGeom prst="rect">
                <a:avLst/>
              </a:prstGeom>
            </p:spPr>
            <p:txBody>
              <a:bodyPr anchor="ctr" rtlCol="false" tIns="27186" lIns="27186" bIns="27186" rIns="27186"/>
              <a:lstStyle/>
              <a:p>
                <a:pPr algn="ctr">
                  <a:lnSpc>
                    <a:spcPts val="2771"/>
                  </a:lnSpc>
                </a:pPr>
              </a:p>
            </p:txBody>
          </p:sp>
        </p:grpSp>
      </p:grpSp>
      <p:grpSp>
        <p:nvGrpSpPr>
          <p:cNvPr name="Group 12" id="12"/>
          <p:cNvGrpSpPr/>
          <p:nvPr/>
        </p:nvGrpSpPr>
        <p:grpSpPr>
          <a:xfrm rot="0">
            <a:off x="15792390" y="9498131"/>
            <a:ext cx="1466910" cy="388112"/>
            <a:chOff x="0" y="0"/>
            <a:chExt cx="386347" cy="102219"/>
          </a:xfrm>
        </p:grpSpPr>
        <p:sp>
          <p:nvSpPr>
            <p:cNvPr name="Freeform 13" id="13"/>
            <p:cNvSpPr/>
            <p:nvPr/>
          </p:nvSpPr>
          <p:spPr>
            <a:xfrm flipH="false" flipV="false" rot="0">
              <a:off x="0" y="0"/>
              <a:ext cx="386347" cy="102219"/>
            </a:xfrm>
            <a:custGeom>
              <a:avLst/>
              <a:gdLst/>
              <a:ahLst/>
              <a:cxnLst/>
              <a:rect r="r" b="b" t="t" l="l"/>
              <a:pathLst>
                <a:path h="102219" w="386347">
                  <a:moveTo>
                    <a:pt x="51109" y="0"/>
                  </a:moveTo>
                  <a:lnTo>
                    <a:pt x="335237" y="0"/>
                  </a:lnTo>
                  <a:cubicBezTo>
                    <a:pt x="348792" y="0"/>
                    <a:pt x="361792" y="5385"/>
                    <a:pt x="371377" y="14970"/>
                  </a:cubicBezTo>
                  <a:cubicBezTo>
                    <a:pt x="380962" y="24554"/>
                    <a:pt x="386347" y="37554"/>
                    <a:pt x="386347" y="51109"/>
                  </a:cubicBezTo>
                  <a:lnTo>
                    <a:pt x="386347" y="51109"/>
                  </a:lnTo>
                  <a:cubicBezTo>
                    <a:pt x="386347" y="79336"/>
                    <a:pt x="363464" y="102219"/>
                    <a:pt x="335237" y="102219"/>
                  </a:cubicBezTo>
                  <a:lnTo>
                    <a:pt x="51109" y="102219"/>
                  </a:lnTo>
                  <a:cubicBezTo>
                    <a:pt x="37554" y="102219"/>
                    <a:pt x="24554" y="96834"/>
                    <a:pt x="14970" y="87249"/>
                  </a:cubicBezTo>
                  <a:cubicBezTo>
                    <a:pt x="5385" y="77664"/>
                    <a:pt x="0" y="64664"/>
                    <a:pt x="0" y="51109"/>
                  </a:cubicBezTo>
                  <a:lnTo>
                    <a:pt x="0" y="51109"/>
                  </a:lnTo>
                  <a:cubicBezTo>
                    <a:pt x="0" y="37554"/>
                    <a:pt x="5385" y="24554"/>
                    <a:pt x="14970" y="14970"/>
                  </a:cubicBezTo>
                  <a:cubicBezTo>
                    <a:pt x="24554" y="5385"/>
                    <a:pt x="37554" y="0"/>
                    <a:pt x="51109" y="0"/>
                  </a:cubicBezTo>
                  <a:close/>
                </a:path>
              </a:pathLst>
            </a:custGeom>
            <a:solidFill>
              <a:srgbClr val="0F0F0F"/>
            </a:solidFill>
          </p:spPr>
        </p:sp>
        <p:sp>
          <p:nvSpPr>
            <p:cNvPr name="TextBox 14" id="14"/>
            <p:cNvSpPr txBox="true"/>
            <p:nvPr/>
          </p:nvSpPr>
          <p:spPr>
            <a:xfrm>
              <a:off x="0" y="-38100"/>
              <a:ext cx="386347" cy="140319"/>
            </a:xfrm>
            <a:prstGeom prst="rect">
              <a:avLst/>
            </a:prstGeom>
          </p:spPr>
          <p:txBody>
            <a:bodyPr anchor="ctr" rtlCol="false" tIns="50800" lIns="50800" bIns="50800" rIns="50800"/>
            <a:lstStyle/>
            <a:p>
              <a:pPr algn="ctr">
                <a:lnSpc>
                  <a:spcPts val="1708"/>
                </a:lnSpc>
              </a:pPr>
              <a:r>
                <a:rPr lang="en-US" sz="1220" spc="976">
                  <a:solidFill>
                    <a:srgbClr val="FFFFFF"/>
                  </a:solidFill>
                  <a:latin typeface="Poppins"/>
                  <a:ea typeface="Poppins"/>
                  <a:cs typeface="Poppins"/>
                  <a:sym typeface="Poppins"/>
                </a:rPr>
                <a:t>NEXT</a:t>
              </a:r>
            </a:p>
          </p:txBody>
        </p:sp>
      </p:grpSp>
      <p:sp>
        <p:nvSpPr>
          <p:cNvPr name="AutoShape 15" id="15"/>
          <p:cNvSpPr/>
          <p:nvPr/>
        </p:nvSpPr>
        <p:spPr>
          <a:xfrm>
            <a:off x="284557" y="2972130"/>
            <a:ext cx="10806814" cy="0"/>
          </a:xfrm>
          <a:prstGeom prst="line">
            <a:avLst/>
          </a:prstGeom>
          <a:ln cap="flat" w="19050">
            <a:solidFill>
              <a:srgbClr val="000000"/>
            </a:solidFill>
            <a:prstDash val="solid"/>
            <a:headEnd type="none" len="sm" w="sm"/>
            <a:tailEnd type="none" len="sm" w="sm"/>
          </a:ln>
        </p:spPr>
      </p:sp>
      <p:sp>
        <p:nvSpPr>
          <p:cNvPr name="TextBox 16" id="16"/>
          <p:cNvSpPr txBox="true"/>
          <p:nvPr/>
        </p:nvSpPr>
        <p:spPr>
          <a:xfrm rot="0">
            <a:off x="26199" y="469849"/>
            <a:ext cx="12811816" cy="1659255"/>
          </a:xfrm>
          <a:prstGeom prst="rect">
            <a:avLst/>
          </a:prstGeom>
        </p:spPr>
        <p:txBody>
          <a:bodyPr anchor="t" rtlCol="false" tIns="0" lIns="0" bIns="0" rIns="0">
            <a:spAutoFit/>
          </a:bodyPr>
          <a:lstStyle/>
          <a:p>
            <a:pPr algn="ctr">
              <a:lnSpc>
                <a:spcPts val="6719"/>
              </a:lnSpc>
            </a:pPr>
            <a:r>
              <a:rPr lang="en-US" sz="4800" b="true">
                <a:solidFill>
                  <a:srgbClr val="000000"/>
                </a:solidFill>
                <a:latin typeface="Canva Sans Bold"/>
                <a:ea typeface="Canva Sans Bold"/>
                <a:cs typeface="Canva Sans Bold"/>
                <a:sym typeface="Canva Sans Bold"/>
              </a:rPr>
              <a:t>Why we're fun</a:t>
            </a:r>
            <a:r>
              <a:rPr lang="en-US" b="true" sz="4800">
                <a:solidFill>
                  <a:srgbClr val="000000"/>
                </a:solidFill>
                <a:latin typeface="Canva Sans Bold"/>
                <a:ea typeface="Canva Sans Bold"/>
                <a:cs typeface="Canva Sans Bold"/>
                <a:sym typeface="Canva Sans Bold"/>
              </a:rPr>
              <a:t>damentally different from traditional URL checkers.</a:t>
            </a:r>
          </a:p>
        </p:txBody>
      </p:sp>
      <p:sp>
        <p:nvSpPr>
          <p:cNvPr name="TextBox 17" id="17"/>
          <p:cNvSpPr txBox="true"/>
          <p:nvPr/>
        </p:nvSpPr>
        <p:spPr>
          <a:xfrm rot="0">
            <a:off x="284557" y="3087738"/>
            <a:ext cx="10806814" cy="1099693"/>
          </a:xfrm>
          <a:prstGeom prst="rect">
            <a:avLst/>
          </a:prstGeom>
        </p:spPr>
        <p:txBody>
          <a:bodyPr anchor="t" rtlCol="false" tIns="0" lIns="0" bIns="0" rIns="0">
            <a:spAutoFit/>
          </a:bodyPr>
          <a:lstStyle/>
          <a:p>
            <a:pPr algn="l" marL="449071" indent="-224536" lvl="1">
              <a:lnSpc>
                <a:spcPts val="2911"/>
              </a:lnSpc>
              <a:buFont typeface="Arial"/>
              <a:buChar char="•"/>
            </a:pPr>
            <a:r>
              <a:rPr lang="en-US" sz="2079">
                <a:solidFill>
                  <a:srgbClr val="000000"/>
                </a:solidFill>
                <a:latin typeface="Poppins"/>
                <a:ea typeface="Poppins"/>
                <a:cs typeface="Poppins"/>
                <a:sym typeface="Poppins"/>
              </a:rPr>
              <a:t>Standard checkers just give you a red or green light. We provide a full intelligence report. Our AI doesn't just identify threats; it explains the why with a risk score, lets you safely preview the site in a sandbox.</a:t>
            </a:r>
          </a:p>
        </p:txBody>
      </p:sp>
      <p:sp>
        <p:nvSpPr>
          <p:cNvPr name="TextBox 18" id="18"/>
          <p:cNvSpPr txBox="true"/>
          <p:nvPr/>
        </p:nvSpPr>
        <p:spPr>
          <a:xfrm rot="0">
            <a:off x="284557" y="4759471"/>
            <a:ext cx="10806814" cy="566420"/>
          </a:xfrm>
          <a:prstGeom prst="rect">
            <a:avLst/>
          </a:prstGeom>
        </p:spPr>
        <p:txBody>
          <a:bodyPr anchor="t" rtlCol="false" tIns="0" lIns="0" bIns="0" rIns="0">
            <a:spAutoFit/>
          </a:bodyPr>
          <a:lstStyle/>
          <a:p>
            <a:pPr algn="l">
              <a:lnSpc>
                <a:spcPts val="4480"/>
              </a:lnSpc>
            </a:pPr>
            <a:r>
              <a:rPr lang="en-US" sz="3200">
                <a:solidFill>
                  <a:srgbClr val="0F0F0F"/>
                </a:solidFill>
                <a:latin typeface="Poppins"/>
                <a:ea typeface="Poppins"/>
                <a:cs typeface="Poppins"/>
                <a:sym typeface="Poppins"/>
              </a:rPr>
              <a:t>Dynamic, Community-Powered Defense:</a:t>
            </a:r>
          </a:p>
        </p:txBody>
      </p:sp>
      <p:sp>
        <p:nvSpPr>
          <p:cNvPr name="AutoShape 19" id="19"/>
          <p:cNvSpPr/>
          <p:nvPr/>
        </p:nvSpPr>
        <p:spPr>
          <a:xfrm>
            <a:off x="284557" y="5376056"/>
            <a:ext cx="10806814" cy="0"/>
          </a:xfrm>
          <a:prstGeom prst="line">
            <a:avLst/>
          </a:prstGeom>
          <a:ln cap="flat" w="19050">
            <a:solidFill>
              <a:srgbClr val="000000"/>
            </a:solidFill>
            <a:prstDash val="solid"/>
            <a:headEnd type="none" len="sm" w="sm"/>
            <a:tailEnd type="none" len="sm" w="sm"/>
          </a:ln>
        </p:spPr>
      </p:sp>
      <p:sp>
        <p:nvSpPr>
          <p:cNvPr name="TextBox 20" id="20"/>
          <p:cNvSpPr txBox="true"/>
          <p:nvPr/>
        </p:nvSpPr>
        <p:spPr>
          <a:xfrm rot="0">
            <a:off x="284557" y="5491663"/>
            <a:ext cx="10806814" cy="1823593"/>
          </a:xfrm>
          <a:prstGeom prst="rect">
            <a:avLst/>
          </a:prstGeom>
        </p:spPr>
        <p:txBody>
          <a:bodyPr anchor="t" rtlCol="false" tIns="0" lIns="0" bIns="0" rIns="0">
            <a:spAutoFit/>
          </a:bodyPr>
          <a:lstStyle/>
          <a:p>
            <a:pPr algn="l" marL="449071" indent="-224536" lvl="1">
              <a:lnSpc>
                <a:spcPts val="2911"/>
              </a:lnSpc>
              <a:buFont typeface="Arial"/>
              <a:buChar char="•"/>
            </a:pPr>
            <a:r>
              <a:rPr lang="en-US" sz="2079">
                <a:solidFill>
                  <a:srgbClr val="000000"/>
                </a:solidFill>
                <a:latin typeface="Poppins"/>
                <a:ea typeface="Poppins"/>
                <a:cs typeface="Poppins"/>
                <a:sym typeface="Poppins"/>
              </a:rPr>
              <a:t>Compe</a:t>
            </a:r>
            <a:r>
              <a:rPr lang="en-US" sz="2079">
                <a:solidFill>
                  <a:srgbClr val="000000"/>
                </a:solidFill>
                <a:latin typeface="Poppins"/>
                <a:ea typeface="Poppins"/>
                <a:cs typeface="Poppins"/>
                <a:sym typeface="Poppins"/>
              </a:rPr>
              <a:t>titors rely on static, centrally-managed blacklists which are always a step behind new attacks. Link Detox uses crowdsourced intelligence. Every link reported by a user instantly updates our global database, protecting the entire community in real-time. Our defense gets smarter and faster with every single user.</a:t>
            </a:r>
          </a:p>
        </p:txBody>
      </p:sp>
      <p:sp>
        <p:nvSpPr>
          <p:cNvPr name="TextBox 21" id="21"/>
          <p:cNvSpPr txBox="true"/>
          <p:nvPr/>
        </p:nvSpPr>
        <p:spPr>
          <a:xfrm rot="0">
            <a:off x="284557" y="7458131"/>
            <a:ext cx="10806814" cy="566420"/>
          </a:xfrm>
          <a:prstGeom prst="rect">
            <a:avLst/>
          </a:prstGeom>
        </p:spPr>
        <p:txBody>
          <a:bodyPr anchor="t" rtlCol="false" tIns="0" lIns="0" bIns="0" rIns="0">
            <a:spAutoFit/>
          </a:bodyPr>
          <a:lstStyle/>
          <a:p>
            <a:pPr algn="l">
              <a:lnSpc>
                <a:spcPts val="4480"/>
              </a:lnSpc>
            </a:pPr>
            <a:r>
              <a:rPr lang="en-US" sz="3200">
                <a:solidFill>
                  <a:srgbClr val="0F0F0F"/>
                </a:solidFill>
                <a:latin typeface="Poppins"/>
                <a:ea typeface="Poppins"/>
                <a:cs typeface="Poppins"/>
                <a:sym typeface="Poppins"/>
              </a:rPr>
              <a:t>Unified Security:</a:t>
            </a:r>
          </a:p>
        </p:txBody>
      </p:sp>
      <p:sp>
        <p:nvSpPr>
          <p:cNvPr name="AutoShape 22" id="22"/>
          <p:cNvSpPr/>
          <p:nvPr/>
        </p:nvSpPr>
        <p:spPr>
          <a:xfrm>
            <a:off x="284557" y="8074716"/>
            <a:ext cx="10806814" cy="0"/>
          </a:xfrm>
          <a:prstGeom prst="line">
            <a:avLst/>
          </a:prstGeom>
          <a:ln cap="flat" w="19050">
            <a:solidFill>
              <a:srgbClr val="000000"/>
            </a:solidFill>
            <a:prstDash val="solid"/>
            <a:headEnd type="none" len="sm" w="sm"/>
            <a:tailEnd type="none" len="sm" w="sm"/>
          </a:ln>
        </p:spPr>
      </p:sp>
      <p:sp>
        <p:nvSpPr>
          <p:cNvPr name="TextBox 23" id="23"/>
          <p:cNvSpPr txBox="true"/>
          <p:nvPr/>
        </p:nvSpPr>
        <p:spPr>
          <a:xfrm rot="0">
            <a:off x="284557" y="8190324"/>
            <a:ext cx="10806814" cy="1823593"/>
          </a:xfrm>
          <a:prstGeom prst="rect">
            <a:avLst/>
          </a:prstGeom>
        </p:spPr>
        <p:txBody>
          <a:bodyPr anchor="t" rtlCol="false" tIns="0" lIns="0" bIns="0" rIns="0">
            <a:spAutoFit/>
          </a:bodyPr>
          <a:lstStyle/>
          <a:p>
            <a:pPr algn="l" marL="449071" indent="-224536" lvl="1">
              <a:lnSpc>
                <a:spcPts val="2911"/>
              </a:lnSpc>
              <a:buFont typeface="Arial"/>
              <a:buChar char="•"/>
            </a:pPr>
            <a:r>
              <a:rPr lang="en-US" sz="2079">
                <a:solidFill>
                  <a:srgbClr val="000000"/>
                </a:solidFill>
                <a:latin typeface="Poppins"/>
                <a:ea typeface="Poppins"/>
                <a:cs typeface="Poppins"/>
                <a:sym typeface="Poppins"/>
              </a:rPr>
              <a:t>The bigges</a:t>
            </a:r>
            <a:r>
              <a:rPr lang="en-US" sz="2079">
                <a:solidFill>
                  <a:srgbClr val="000000"/>
                </a:solidFill>
                <a:latin typeface="Poppins"/>
                <a:ea typeface="Poppins"/>
                <a:cs typeface="Poppins"/>
                <a:sym typeface="Poppins"/>
              </a:rPr>
              <a:t>t weakness of other tools is that you have to remember to go to their website. Our protection is ubiquitous. It's integrated directly into your browser, it's on your phone scanning QR codes, and it's analyzing the content of suspicious emails or chats you paste in. We protect you where the threats actually are.</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p:cSld>
    <p:bg>
      <p:bgPr>
        <a:solidFill>
          <a:srgbClr val="0F0F0F"/>
        </a:solidFill>
      </p:bgPr>
    </p:bg>
    <p:spTree>
      <p:nvGrpSpPr>
        <p:cNvPr id="1" name=""/>
        <p:cNvGrpSpPr/>
        <p:nvPr/>
      </p:nvGrpSpPr>
      <p:grpSpPr>
        <a:xfrm>
          <a:off x="0" y="0"/>
          <a:ext cx="0" cy="0"/>
          <a:chOff x="0" y="0"/>
          <a:chExt cx="0" cy="0"/>
        </a:xfrm>
      </p:grpSpPr>
      <p:sp>
        <p:nvSpPr>
          <p:cNvPr name="TextBox 2" id="2"/>
          <p:cNvSpPr txBox="true"/>
          <p:nvPr/>
        </p:nvSpPr>
        <p:spPr>
          <a:xfrm rot="0">
            <a:off x="1028700" y="7391492"/>
            <a:ext cx="5491029" cy="2407158"/>
          </a:xfrm>
          <a:prstGeom prst="rect">
            <a:avLst/>
          </a:prstGeom>
        </p:spPr>
        <p:txBody>
          <a:bodyPr anchor="t" rtlCol="false" tIns="0" lIns="0" bIns="0" rIns="0">
            <a:spAutoFit/>
          </a:bodyPr>
          <a:lstStyle/>
          <a:p>
            <a:pPr algn="l">
              <a:lnSpc>
                <a:spcPts val="2771"/>
              </a:lnSpc>
            </a:pPr>
            <a:r>
              <a:rPr lang="en-US" sz="1979">
                <a:solidFill>
                  <a:srgbClr val="FFFFFF"/>
                </a:solidFill>
                <a:latin typeface="Poppins"/>
                <a:ea typeface="Poppins"/>
                <a:cs typeface="Poppins"/>
                <a:sym typeface="Poppins"/>
              </a:rPr>
              <a:t>Emails: prateek.vmathapati2025@vitstudent.ac.in</a:t>
            </a:r>
          </a:p>
          <a:p>
            <a:pPr algn="l">
              <a:lnSpc>
                <a:spcPts val="2771"/>
              </a:lnSpc>
            </a:pPr>
            <a:r>
              <a:rPr lang="en-US" sz="1979">
                <a:solidFill>
                  <a:srgbClr val="FFFFFF"/>
                </a:solidFill>
                <a:latin typeface="Poppins"/>
                <a:ea typeface="Poppins"/>
                <a:cs typeface="Poppins"/>
                <a:sym typeface="Poppins"/>
              </a:rPr>
              <a:t>dhondi.saianush2025@vitstudent.ac.in</a:t>
            </a:r>
          </a:p>
          <a:p>
            <a:pPr algn="l">
              <a:lnSpc>
                <a:spcPts val="2771"/>
              </a:lnSpc>
            </a:pPr>
            <a:r>
              <a:rPr lang="en-US" sz="1979">
                <a:solidFill>
                  <a:srgbClr val="FFFFFF"/>
                </a:solidFill>
                <a:latin typeface="Poppins"/>
                <a:ea typeface="Poppins"/>
                <a:cs typeface="Poppins"/>
                <a:sym typeface="Poppins"/>
              </a:rPr>
              <a:t>likhith.batchu2025@vitstudent.ac.in</a:t>
            </a:r>
          </a:p>
          <a:p>
            <a:pPr algn="l">
              <a:lnSpc>
                <a:spcPts val="2771"/>
              </a:lnSpc>
            </a:pPr>
            <a:r>
              <a:rPr lang="en-US" sz="1979">
                <a:solidFill>
                  <a:srgbClr val="FFFFFF"/>
                </a:solidFill>
                <a:latin typeface="Poppins"/>
                <a:ea typeface="Poppins"/>
                <a:cs typeface="Poppins"/>
                <a:sym typeface="Poppins"/>
              </a:rPr>
              <a:t>anudeep.n2025@vitstudent.ac.in</a:t>
            </a:r>
          </a:p>
          <a:p>
            <a:pPr algn="l">
              <a:lnSpc>
                <a:spcPts val="2771"/>
              </a:lnSpc>
            </a:pPr>
            <a:r>
              <a:rPr lang="en-US" sz="1979">
                <a:solidFill>
                  <a:srgbClr val="FFFFFF"/>
                </a:solidFill>
                <a:latin typeface="Poppins"/>
                <a:ea typeface="Poppins"/>
                <a:cs typeface="Poppins"/>
                <a:sym typeface="Poppins"/>
              </a:rPr>
              <a:t>venkata.madhira2025@vitstudent.ac.in</a:t>
            </a:r>
          </a:p>
          <a:p>
            <a:pPr algn="l">
              <a:lnSpc>
                <a:spcPts val="2771"/>
              </a:lnSpc>
            </a:pPr>
            <a:r>
              <a:rPr lang="en-US" sz="1979">
                <a:solidFill>
                  <a:srgbClr val="FFFFFF"/>
                </a:solidFill>
                <a:latin typeface="Poppins"/>
                <a:ea typeface="Poppins"/>
                <a:cs typeface="Poppins"/>
                <a:sym typeface="Poppins"/>
              </a:rPr>
              <a:t>morthala.nikhilesh2025@vitstudent.ac.in</a:t>
            </a:r>
          </a:p>
        </p:txBody>
      </p:sp>
      <p:sp>
        <p:nvSpPr>
          <p:cNvPr name="TextBox 3" id="3"/>
          <p:cNvSpPr txBox="true"/>
          <p:nvPr/>
        </p:nvSpPr>
        <p:spPr>
          <a:xfrm rot="0">
            <a:off x="1028700" y="6850635"/>
            <a:ext cx="4138030" cy="426212"/>
          </a:xfrm>
          <a:prstGeom prst="rect">
            <a:avLst/>
          </a:prstGeom>
        </p:spPr>
        <p:txBody>
          <a:bodyPr anchor="t" rtlCol="false" tIns="0" lIns="0" bIns="0" rIns="0">
            <a:spAutoFit/>
          </a:bodyPr>
          <a:lstStyle/>
          <a:p>
            <a:pPr algn="l">
              <a:lnSpc>
                <a:spcPts val="1708"/>
              </a:lnSpc>
            </a:pPr>
            <a:r>
              <a:rPr lang="en-US" sz="1220">
                <a:solidFill>
                  <a:srgbClr val="FFFFFF"/>
                </a:solidFill>
                <a:latin typeface="Poppins"/>
                <a:ea typeface="Poppins"/>
                <a:cs typeface="Poppins"/>
                <a:sym typeface="Poppins"/>
              </a:rPr>
              <a:t>For more information, please reach out to us at for more info </a:t>
            </a:r>
          </a:p>
        </p:txBody>
      </p:sp>
      <p:sp>
        <p:nvSpPr>
          <p:cNvPr name="TextBox 4" id="4"/>
          <p:cNvSpPr txBox="true"/>
          <p:nvPr/>
        </p:nvSpPr>
        <p:spPr>
          <a:xfrm rot="0">
            <a:off x="1028700" y="3057129"/>
            <a:ext cx="15436863" cy="2066162"/>
          </a:xfrm>
          <a:prstGeom prst="rect">
            <a:avLst/>
          </a:prstGeom>
        </p:spPr>
        <p:txBody>
          <a:bodyPr anchor="t" rtlCol="false" tIns="0" lIns="0" bIns="0" rIns="0">
            <a:spAutoFit/>
          </a:bodyPr>
          <a:lstStyle/>
          <a:p>
            <a:pPr algn="l">
              <a:lnSpc>
                <a:spcPts val="14795"/>
              </a:lnSpc>
            </a:pPr>
            <a:r>
              <a:rPr lang="en-US" sz="13699">
                <a:solidFill>
                  <a:srgbClr val="FFFFFF"/>
                </a:solidFill>
                <a:latin typeface="Poppins"/>
                <a:ea typeface="Poppins"/>
                <a:cs typeface="Poppins"/>
                <a:sym typeface="Poppins"/>
              </a:rPr>
              <a:t>Thank You! </a:t>
            </a:r>
          </a:p>
        </p:txBody>
      </p:sp>
      <p:grpSp>
        <p:nvGrpSpPr>
          <p:cNvPr name="Group 5" id="5"/>
          <p:cNvGrpSpPr/>
          <p:nvPr/>
        </p:nvGrpSpPr>
        <p:grpSpPr>
          <a:xfrm rot="0">
            <a:off x="1028700" y="1923631"/>
            <a:ext cx="599689" cy="599689"/>
            <a:chOff x="0" y="0"/>
            <a:chExt cx="799585" cy="799585"/>
          </a:xfrm>
        </p:grpSpPr>
        <p:grpSp>
          <p:nvGrpSpPr>
            <p:cNvPr name="Group 6" id="6"/>
            <p:cNvGrpSpPr/>
            <p:nvPr/>
          </p:nvGrpSpPr>
          <p:grpSpPr>
            <a:xfrm rot="0">
              <a:off x="0" y="0"/>
              <a:ext cx="799585" cy="79958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FFFFF"/>
                </a:solidFill>
                <a:prstDash val="solid"/>
                <a:miter/>
              </a:ln>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a:lnSpc>
                    <a:spcPts val="2772"/>
                  </a:lnSpc>
                </a:pPr>
              </a:p>
            </p:txBody>
          </p:sp>
        </p:grpSp>
        <p:grpSp>
          <p:nvGrpSpPr>
            <p:cNvPr name="Group 9" id="9"/>
            <p:cNvGrpSpPr/>
            <p:nvPr/>
          </p:nvGrpSpPr>
          <p:grpSpPr>
            <a:xfrm rot="0">
              <a:off x="178989" y="178989"/>
              <a:ext cx="441606" cy="44160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EFE"/>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772"/>
                  </a:lnSpc>
                </a:pPr>
              </a:p>
            </p:txBody>
          </p:sp>
        </p:grpSp>
      </p:grpSp>
      <p:grpSp>
        <p:nvGrpSpPr>
          <p:cNvPr name="Group 12" id="12"/>
          <p:cNvGrpSpPr/>
          <p:nvPr/>
        </p:nvGrpSpPr>
        <p:grpSpPr>
          <a:xfrm rot="0">
            <a:off x="12435853" y="7448642"/>
            <a:ext cx="4576729" cy="457672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EFEFE"/>
            </a:solidFill>
          </p:spPr>
        </p:sp>
        <p:sp>
          <p:nvSpPr>
            <p:cNvPr name="TextBox 14" id="14"/>
            <p:cNvSpPr txBox="true"/>
            <p:nvPr/>
          </p:nvSpPr>
          <p:spPr>
            <a:xfrm>
              <a:off x="76200" y="19050"/>
              <a:ext cx="660400" cy="717550"/>
            </a:xfrm>
            <a:prstGeom prst="rect">
              <a:avLst/>
            </a:prstGeom>
          </p:spPr>
          <p:txBody>
            <a:bodyPr anchor="ctr" rtlCol="false" tIns="50800" lIns="50800" bIns="50800" rIns="50800"/>
            <a:lstStyle/>
            <a:p>
              <a:pPr algn="ctr">
                <a:lnSpc>
                  <a:spcPts val="2771"/>
                </a:lnSpc>
              </a:pPr>
            </a:p>
          </p:txBody>
        </p:sp>
      </p:gr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DAGzNmjxmxA</dc:identifier>
  <dcterms:modified xsi:type="dcterms:W3CDTF">2011-08-01T06:04:30Z</dcterms:modified>
  <cp:revision>1</cp:revision>
  <dc:title>Hackathon</dc:title>
</cp:coreProperties>
</file>