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30"/>
  </p:notesMasterIdLst>
  <p:handoutMasterIdLst>
    <p:handoutMasterId r:id="rId31"/>
  </p:handoutMasterIdLst>
  <p:sldIdLst>
    <p:sldId id="256" r:id="rId2"/>
    <p:sldId id="257" r:id="rId3"/>
    <p:sldId id="313" r:id="rId4"/>
    <p:sldId id="308" r:id="rId5"/>
    <p:sldId id="309" r:id="rId6"/>
    <p:sldId id="258" r:id="rId7"/>
    <p:sldId id="314" r:id="rId8"/>
    <p:sldId id="259" r:id="rId9"/>
    <p:sldId id="267" r:id="rId10"/>
    <p:sldId id="268" r:id="rId11"/>
    <p:sldId id="269" r:id="rId12"/>
    <p:sldId id="266" r:id="rId13"/>
    <p:sldId id="305" r:id="rId14"/>
    <p:sldId id="307" r:id="rId15"/>
    <p:sldId id="274" r:id="rId16"/>
    <p:sldId id="287" r:id="rId17"/>
    <p:sldId id="260" r:id="rId18"/>
    <p:sldId id="315" r:id="rId19"/>
    <p:sldId id="311" r:id="rId20"/>
    <p:sldId id="312" r:id="rId21"/>
    <p:sldId id="310" r:id="rId22"/>
    <p:sldId id="316" r:id="rId23"/>
    <p:sldId id="262" r:id="rId24"/>
    <p:sldId id="317" r:id="rId25"/>
    <p:sldId id="263" r:id="rId26"/>
    <p:sldId id="325" r:id="rId27"/>
    <p:sldId id="298" r:id="rId28"/>
    <p:sldId id="324" r:id="rId29"/>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oît Viguier" initials="B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6" d="100"/>
          <a:sy n="116" d="100"/>
        </p:scale>
        <p:origin x="276" y="108"/>
      </p:cViewPr>
      <p:guideLst>
        <p:guide orient="horz" pos="2160"/>
        <p:guide pos="3840"/>
      </p:guideLst>
    </p:cSldViewPr>
  </p:slideViewPr>
  <p:notesTextViewPr>
    <p:cViewPr>
      <p:scale>
        <a:sx n="1" d="1"/>
        <a:sy n="1" d="1"/>
      </p:scale>
      <p:origin x="0" y="0"/>
    </p:cViewPr>
  </p:notesTextViewPr>
  <p:notesViewPr>
    <p:cSldViewPr snapToGrid="0">
      <p:cViewPr varScale="1">
        <p:scale>
          <a:sx n="79" d="100"/>
          <a:sy n="79" d="100"/>
        </p:scale>
        <p:origin x="-393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72498AE-4F83-4158-8149-A29F7208631C}" type="datetimeFigureOut">
              <a:rPr lang="en-US" smtClean="0"/>
              <a:t>1/28/2015</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E846FFE1-D65F-43E1-A1CD-B02ADF0317A5}" type="slidenum">
              <a:rPr lang="en-US" smtClean="0"/>
              <a:t>‹#›</a:t>
            </a:fld>
            <a:endParaRPr lang="en-US"/>
          </a:p>
        </p:txBody>
      </p:sp>
    </p:spTree>
    <p:extLst>
      <p:ext uri="{BB962C8B-B14F-4D97-AF65-F5344CB8AC3E}">
        <p14:creationId xmlns:p14="http://schemas.microsoft.com/office/powerpoint/2010/main" val="230506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1AD9B38D-4DAF-4223-AA6E-F5C63E33C6D4}" type="datetimeFigureOut">
              <a:rPr lang="fr-FR"/>
              <a:t>28/01/2015</a:t>
            </a:fld>
            <a:endParaRPr lang="fr-FR"/>
          </a:p>
        </p:txBody>
      </p:sp>
      <p:sp>
        <p:nvSpPr>
          <p:cNvPr id="4" name="Espace réservé de l'image des diapositives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notes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C4CBB30-58C5-4553-9AAB-B48AED2355E7}" type="slidenum">
              <a:rPr lang="fr-FR"/>
              <a:t>‹#›</a:t>
            </a:fld>
            <a:endParaRPr lang="fr-FR"/>
          </a:p>
        </p:txBody>
      </p:sp>
    </p:spTree>
    <p:extLst>
      <p:ext uri="{BB962C8B-B14F-4D97-AF65-F5344CB8AC3E}">
        <p14:creationId xmlns:p14="http://schemas.microsoft.com/office/powerpoint/2010/main" val="397363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a:t>
            </a:fld>
            <a:endParaRPr lang="fr-FR"/>
          </a:p>
        </p:txBody>
      </p:sp>
    </p:spTree>
    <p:extLst>
      <p:ext uri="{BB962C8B-B14F-4D97-AF65-F5344CB8AC3E}">
        <p14:creationId xmlns:p14="http://schemas.microsoft.com/office/powerpoint/2010/main" val="67803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10</a:t>
            </a:fld>
            <a:endParaRPr lang="fr-FR"/>
          </a:p>
        </p:txBody>
      </p:sp>
    </p:spTree>
    <p:extLst>
      <p:ext uri="{BB962C8B-B14F-4D97-AF65-F5344CB8AC3E}">
        <p14:creationId xmlns:p14="http://schemas.microsoft.com/office/powerpoint/2010/main" val="394663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11</a:t>
            </a:fld>
            <a:endParaRPr lang="fr-FR"/>
          </a:p>
        </p:txBody>
      </p:sp>
    </p:spTree>
    <p:extLst>
      <p:ext uri="{BB962C8B-B14F-4D97-AF65-F5344CB8AC3E}">
        <p14:creationId xmlns:p14="http://schemas.microsoft.com/office/powerpoint/2010/main" val="222327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12</a:t>
            </a:fld>
            <a:endParaRPr lang="fr-FR"/>
          </a:p>
        </p:txBody>
      </p:sp>
    </p:spTree>
    <p:extLst>
      <p:ext uri="{BB962C8B-B14F-4D97-AF65-F5344CB8AC3E}">
        <p14:creationId xmlns:p14="http://schemas.microsoft.com/office/powerpoint/2010/main" val="1177483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13</a:t>
            </a:fld>
            <a:endParaRPr lang="fr-FR"/>
          </a:p>
        </p:txBody>
      </p:sp>
    </p:spTree>
    <p:extLst>
      <p:ext uri="{BB962C8B-B14F-4D97-AF65-F5344CB8AC3E}">
        <p14:creationId xmlns:p14="http://schemas.microsoft.com/office/powerpoint/2010/main" val="274366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14</a:t>
            </a:fld>
            <a:endParaRPr lang="fr-FR"/>
          </a:p>
        </p:txBody>
      </p:sp>
    </p:spTree>
    <p:extLst>
      <p:ext uri="{BB962C8B-B14F-4D97-AF65-F5344CB8AC3E}">
        <p14:creationId xmlns:p14="http://schemas.microsoft.com/office/powerpoint/2010/main" val="1646740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15</a:t>
            </a:fld>
            <a:endParaRPr lang="fr-FR"/>
          </a:p>
        </p:txBody>
      </p:sp>
    </p:spTree>
    <p:extLst>
      <p:ext uri="{BB962C8B-B14F-4D97-AF65-F5344CB8AC3E}">
        <p14:creationId xmlns:p14="http://schemas.microsoft.com/office/powerpoint/2010/main" val="372132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16</a:t>
            </a:fld>
            <a:endParaRPr lang="fr-FR"/>
          </a:p>
        </p:txBody>
      </p:sp>
    </p:spTree>
    <p:extLst>
      <p:ext uri="{BB962C8B-B14F-4D97-AF65-F5344CB8AC3E}">
        <p14:creationId xmlns:p14="http://schemas.microsoft.com/office/powerpoint/2010/main" val="74691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17</a:t>
            </a:fld>
            <a:endParaRPr lang="fr-FR"/>
          </a:p>
        </p:txBody>
      </p:sp>
    </p:spTree>
    <p:extLst>
      <p:ext uri="{BB962C8B-B14F-4D97-AF65-F5344CB8AC3E}">
        <p14:creationId xmlns:p14="http://schemas.microsoft.com/office/powerpoint/2010/main" val="1945639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18</a:t>
            </a:fld>
            <a:endParaRPr lang="fr-FR"/>
          </a:p>
        </p:txBody>
      </p:sp>
    </p:spTree>
    <p:extLst>
      <p:ext uri="{BB962C8B-B14F-4D97-AF65-F5344CB8AC3E}">
        <p14:creationId xmlns:p14="http://schemas.microsoft.com/office/powerpoint/2010/main" val="2363351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19</a:t>
            </a:fld>
            <a:endParaRPr lang="fr-FR"/>
          </a:p>
        </p:txBody>
      </p:sp>
    </p:spTree>
    <p:extLst>
      <p:ext uri="{BB962C8B-B14F-4D97-AF65-F5344CB8AC3E}">
        <p14:creationId xmlns:p14="http://schemas.microsoft.com/office/powerpoint/2010/main" val="273220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a:t>
            </a:fld>
            <a:endParaRPr lang="fr-FR"/>
          </a:p>
        </p:txBody>
      </p:sp>
    </p:spTree>
    <p:extLst>
      <p:ext uri="{BB962C8B-B14F-4D97-AF65-F5344CB8AC3E}">
        <p14:creationId xmlns:p14="http://schemas.microsoft.com/office/powerpoint/2010/main" val="1716674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20</a:t>
            </a:fld>
            <a:endParaRPr lang="fr-FR"/>
          </a:p>
        </p:txBody>
      </p:sp>
    </p:spTree>
    <p:extLst>
      <p:ext uri="{BB962C8B-B14F-4D97-AF65-F5344CB8AC3E}">
        <p14:creationId xmlns:p14="http://schemas.microsoft.com/office/powerpoint/2010/main" val="2246908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21</a:t>
            </a:fld>
            <a:endParaRPr lang="fr-FR"/>
          </a:p>
        </p:txBody>
      </p:sp>
    </p:spTree>
    <p:extLst>
      <p:ext uri="{BB962C8B-B14F-4D97-AF65-F5344CB8AC3E}">
        <p14:creationId xmlns:p14="http://schemas.microsoft.com/office/powerpoint/2010/main" val="3551685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22</a:t>
            </a:fld>
            <a:endParaRPr lang="fr-FR"/>
          </a:p>
        </p:txBody>
      </p:sp>
    </p:spTree>
    <p:extLst>
      <p:ext uri="{BB962C8B-B14F-4D97-AF65-F5344CB8AC3E}">
        <p14:creationId xmlns:p14="http://schemas.microsoft.com/office/powerpoint/2010/main" val="664535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In this part, we are going to study the General Architecture. </a:t>
            </a:r>
            <a:br>
              <a:rPr lang="en-US"/>
            </a:br>
            <a:endParaRPr lang="en-US"/>
          </a:p>
          <a:p>
            <a:r>
              <a:rPr lang="en-US"/>
              <a:t>Here is the general architecture diagram. We can see the 5 modules interacting with each other. </a:t>
            </a:r>
            <a:br>
              <a:rPr lang="en-US"/>
            </a:br>
            <a:endParaRPr lang="en-US"/>
          </a:p>
          <a:p>
            <a:r>
              <a:rPr lang="en-US"/>
              <a:t>The User Interface interacts with the environment generating events handled by the model. This module interact with the Artificial Intelligence.</a:t>
            </a:r>
          </a:p>
          <a:p>
            <a:r>
              <a:rPr lang="en-US"/>
              <a:t>In our project, it will be the MCTS algorithm, connected together thanks to a converter.</a:t>
            </a:r>
          </a:p>
          <a:p>
            <a:r>
              <a:rPr lang="en-US"/>
              <a:t>But by implementing a single interface, it will be possible for the model to interact with a bot, an other one Artificial Intelligence created by other people. Then, it will be possible to use a bot from the site Arimaa.com</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23</a:t>
            </a:fld>
            <a:endParaRPr lang="fr-FR"/>
          </a:p>
        </p:txBody>
      </p:sp>
    </p:spTree>
    <p:extLst>
      <p:ext uri="{BB962C8B-B14F-4D97-AF65-F5344CB8AC3E}">
        <p14:creationId xmlns:p14="http://schemas.microsoft.com/office/powerpoint/2010/main" val="2740518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24</a:t>
            </a:fld>
            <a:endParaRPr lang="fr-FR"/>
          </a:p>
        </p:txBody>
      </p:sp>
    </p:spTree>
    <p:extLst>
      <p:ext uri="{BB962C8B-B14F-4D97-AF65-F5344CB8AC3E}">
        <p14:creationId xmlns:p14="http://schemas.microsoft.com/office/powerpoint/2010/main" val="1295429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25</a:t>
            </a:fld>
            <a:endParaRPr lang="fr-FR"/>
          </a:p>
        </p:txBody>
      </p:sp>
    </p:spTree>
    <p:extLst>
      <p:ext uri="{BB962C8B-B14F-4D97-AF65-F5344CB8AC3E}">
        <p14:creationId xmlns:p14="http://schemas.microsoft.com/office/powerpoint/2010/main" val="3621850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26</a:t>
            </a:fld>
            <a:endParaRPr lang="fr-FR"/>
          </a:p>
        </p:txBody>
      </p:sp>
    </p:spTree>
    <p:extLst>
      <p:ext uri="{BB962C8B-B14F-4D97-AF65-F5344CB8AC3E}">
        <p14:creationId xmlns:p14="http://schemas.microsoft.com/office/powerpoint/2010/main" val="1295429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4CBB30-58C5-4553-9AAB-B48AED2355E7}" type="slidenum">
              <a:rPr lang="fr-FR"/>
              <a:t>27</a:t>
            </a:fld>
            <a:endParaRPr lang="fr-FR"/>
          </a:p>
        </p:txBody>
      </p:sp>
    </p:spTree>
    <p:extLst>
      <p:ext uri="{BB962C8B-B14F-4D97-AF65-F5344CB8AC3E}">
        <p14:creationId xmlns:p14="http://schemas.microsoft.com/office/powerpoint/2010/main" val="154446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3</a:t>
            </a:fld>
            <a:endParaRPr lang="fr-FR"/>
          </a:p>
        </p:txBody>
      </p:sp>
    </p:spTree>
    <p:extLst>
      <p:ext uri="{BB962C8B-B14F-4D97-AF65-F5344CB8AC3E}">
        <p14:creationId xmlns:p14="http://schemas.microsoft.com/office/powerpoint/2010/main" val="307531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4</a:t>
            </a:fld>
            <a:endParaRPr lang="fr-FR"/>
          </a:p>
        </p:txBody>
      </p:sp>
    </p:spTree>
    <p:extLst>
      <p:ext uri="{BB962C8B-B14F-4D97-AF65-F5344CB8AC3E}">
        <p14:creationId xmlns:p14="http://schemas.microsoft.com/office/powerpoint/2010/main" val="168283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ajouter minimax explication</a:t>
            </a:r>
            <a:br>
              <a:rPr lang="fr-FR"/>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5</a:t>
            </a:fld>
            <a:endParaRPr lang="fr-FR"/>
          </a:p>
        </p:txBody>
      </p:sp>
    </p:spTree>
    <p:extLst>
      <p:ext uri="{BB962C8B-B14F-4D97-AF65-F5344CB8AC3E}">
        <p14:creationId xmlns:p14="http://schemas.microsoft.com/office/powerpoint/2010/main" val="3393315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Here is the presentation of our project. Our purpose will be to build an Artificial Intelligence for a 2 players strategy board game, but not entirely solved like checkers, or Dames in French, but not to much studied like Chess.</a:t>
            </a:r>
          </a:p>
          <a:p>
            <a:r>
              <a:rPr lang="en-US"/>
              <a:t>For our Artificial Intelligence, we will use the MCTS algorithm, a very knowed algorithm able to calculate one of the best moves to play. The MCTS algorithm don't guess all moves possible, it just select the best moves and develop them, to see where they leads. Then, it computes statistics to make it possible to select a move.</a:t>
            </a:r>
          </a:p>
          <a:p>
            <a:r>
              <a:rPr lang="en-US"/>
              <a:t>Then we will apply the algorithm to game, beginning by simple one like TicTacToe, or Morpion, and Connect 4, or Puissance 4. Then, we will apply to the non solved game Arimaa, similar to Chess when we see the board, but with so much possibilities it is impossible to solve it with a computer.</a:t>
            </a:r>
            <a:br>
              <a:rPr lang="en-US"/>
            </a:br>
            <a:endParaRPr lang="en-US"/>
          </a:p>
          <a:p>
            <a:r>
              <a:rPr lang="en-US"/>
              <a:t>We will choose away to compute the tree of moves, between different types of parallelization. </a:t>
            </a:r>
            <a:br>
              <a:rPr lang="en-US"/>
            </a:br>
            <a:endParaRPr lang="en-US"/>
          </a:p>
          <a:p>
            <a:r>
              <a:rPr lang="en-US"/>
              <a:t>To improve the power of our computation, we will run it using CPU parallelization of our computers, then GPU parallelization on our graphical card of our computers, and Finally in Grid'5000, The cluster of computers handled by the IRISA.</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6</a:t>
            </a:fld>
            <a:endParaRPr lang="fr-FR"/>
          </a:p>
        </p:txBody>
      </p:sp>
    </p:spTree>
    <p:extLst>
      <p:ext uri="{BB962C8B-B14F-4D97-AF65-F5344CB8AC3E}">
        <p14:creationId xmlns:p14="http://schemas.microsoft.com/office/powerpoint/2010/main" val="84386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7</a:t>
            </a:fld>
            <a:endParaRPr lang="fr-FR"/>
          </a:p>
        </p:txBody>
      </p:sp>
    </p:spTree>
    <p:extLst>
      <p:ext uri="{BB962C8B-B14F-4D97-AF65-F5344CB8AC3E}">
        <p14:creationId xmlns:p14="http://schemas.microsoft.com/office/powerpoint/2010/main" val="424408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8</a:t>
            </a:fld>
            <a:endParaRPr lang="fr-FR"/>
          </a:p>
        </p:txBody>
      </p:sp>
    </p:spTree>
    <p:extLst>
      <p:ext uri="{BB962C8B-B14F-4D97-AF65-F5344CB8AC3E}">
        <p14:creationId xmlns:p14="http://schemas.microsoft.com/office/powerpoint/2010/main" val="298936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9</a:t>
            </a:fld>
            <a:endParaRPr lang="fr-FR"/>
          </a:p>
        </p:txBody>
      </p:sp>
    </p:spTree>
    <p:extLst>
      <p:ext uri="{BB962C8B-B14F-4D97-AF65-F5344CB8AC3E}">
        <p14:creationId xmlns:p14="http://schemas.microsoft.com/office/powerpoint/2010/main" val="20214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12B83DB-FAC4-4AC0-9B57-C23B2C944C5A}" type="datetime1">
              <a:rPr lang="fr-FR" smtClean="0"/>
              <a:t>28/01/2015</a:t>
            </a:fld>
            <a:endParaRPr lang="fr-FR"/>
          </a:p>
        </p:txBody>
      </p:sp>
      <p:sp>
        <p:nvSpPr>
          <p:cNvPr id="8" name="Slide Number Placeholder 7"/>
          <p:cNvSpPr>
            <a:spLocks noGrp="1"/>
          </p:cNvSpPr>
          <p:nvPr>
            <p:ph type="sldNum" sz="quarter" idx="11"/>
          </p:nvPr>
        </p:nvSpPr>
        <p:spPr>
          <a:xfrm>
            <a:off x="9760505" y="699872"/>
            <a:ext cx="1254937" cy="301752"/>
          </a:xfrm>
        </p:spPr>
        <p:txBody>
          <a:bodyPr/>
          <a:lstStyle>
            <a:lvl1pPr>
              <a:defRPr sz="2800" b="1">
                <a:solidFill>
                  <a:srgbClr val="FF3300"/>
                </a:solidFill>
              </a:defRPr>
            </a:lvl1pPr>
          </a:lstStyle>
          <a:p>
            <a:fld id="{789A2A0C-D44F-4523-8D1A-D12B62504EB2}" type="slidenum">
              <a:rPr lang="fr-FR" smtClean="0"/>
              <a:pPr/>
              <a:t>‹#›</a:t>
            </a:fld>
            <a:endParaRPr lang="fr-FR" dirty="0"/>
          </a:p>
        </p:txBody>
      </p:sp>
      <p:sp>
        <p:nvSpPr>
          <p:cNvPr id="9" name="Footer Placeholder 8"/>
          <p:cNvSpPr>
            <a:spLocks noGrp="1"/>
          </p:cNvSpPr>
          <p:nvPr>
            <p:ph type="ftr" sz="quarter" idx="12"/>
          </p:nvPr>
        </p:nvSpPr>
        <p:spPr/>
        <p:txBody>
          <a:bodyPr/>
          <a:lstStyle/>
          <a:p>
            <a:endParaRPr lang="fr-F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64410-D9FB-4BB1-9D2E-683A1484BAAB}"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752555" y="699871"/>
            <a:ext cx="1254937" cy="301752"/>
          </a:xfrm>
        </p:spPr>
        <p:txBody>
          <a:bodyPr/>
          <a:lstStyle>
            <a:lvl1pPr>
              <a:defRPr sz="1800" b="1">
                <a:solidFill>
                  <a:srgbClr val="FF3300"/>
                </a:solidFill>
              </a:defRPr>
            </a:lvl1pPr>
          </a:lstStyle>
          <a:p>
            <a:fld id="{789A2A0C-D44F-4523-8D1A-D12B62504EB2}" type="slidenum">
              <a:rPr lang="fr-FR" smtClean="0"/>
              <a:pPr/>
              <a:t>‹#›</a:t>
            </a:fld>
            <a:endParaRPr lang="fr-FR"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1DD1A-ED20-4B06-9A92-F01EF1B11A10}"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9A2A0C-D44F-4523-8D1A-D12B62504EB2}"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B204CC-FF03-46F3-887E-91BD1BD77EA8}" type="datetime1">
              <a:rPr lang="fr-FR" smtClean="0"/>
              <a:t>28/01/2015</a:t>
            </a:fld>
            <a:endParaRPr lang="fr-F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9752554" y="699874"/>
            <a:ext cx="1254937" cy="301752"/>
          </a:xfrm>
        </p:spPr>
        <p:txBody>
          <a:bodyPr/>
          <a:lstStyle>
            <a:lvl1pPr>
              <a:defRPr sz="2800" b="1">
                <a:solidFill>
                  <a:srgbClr val="FF3300"/>
                </a:solidFill>
              </a:defRPr>
            </a:lvl1pPr>
          </a:lstStyle>
          <a:p>
            <a:fld id="{789A2A0C-D44F-4523-8D1A-D12B62504EB2}" type="slidenum">
              <a:rPr lang="fr-FR" smtClean="0"/>
              <a:pPr/>
              <a:t>‹#›</a:t>
            </a:fld>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BF032-8F68-46BA-A3A6-9348057B67DE}"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752554" y="699870"/>
            <a:ext cx="1254937" cy="301752"/>
          </a:xfrm>
        </p:spPr>
        <p:txBody>
          <a:bodyPr/>
          <a:lstStyle>
            <a:lvl1pPr>
              <a:defRPr sz="2800" b="1">
                <a:solidFill>
                  <a:srgbClr val="FF3300"/>
                </a:solidFill>
              </a:defRPr>
            </a:lvl1pPr>
          </a:lstStyle>
          <a:p>
            <a:fld id="{789A2A0C-D44F-4523-8D1A-D12B62504EB2}" type="slidenum">
              <a:rPr lang="fr-FR" smtClean="0"/>
              <a:pPr/>
              <a:t>‹#›</a:t>
            </a:fld>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D5F937-3261-46EF-A99B-10203044902C}"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9744602" y="699870"/>
            <a:ext cx="1254937" cy="301752"/>
          </a:xfrm>
        </p:spPr>
        <p:txBody>
          <a:bodyPr/>
          <a:lstStyle>
            <a:lvl1pPr>
              <a:defRPr sz="2800" b="1">
                <a:solidFill>
                  <a:srgbClr val="FF3300"/>
                </a:solidFill>
              </a:defRPr>
            </a:lvl1pPr>
          </a:lstStyle>
          <a:p>
            <a:fld id="{789A2A0C-D44F-4523-8D1A-D12B62504EB2}" type="slidenum">
              <a:rPr lang="fr-FR" smtClean="0"/>
              <a:pPr/>
              <a:t>‹#›</a:t>
            </a:fld>
            <a:endParaRPr lang="fr-FR" dirty="0"/>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12B8874-D972-4E80-AF95-0B58984D9D18}" type="datetime1">
              <a:rPr lang="fr-FR" smtClean="0"/>
              <a:t>28/01/2015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a:xfrm>
            <a:off x="9752554" y="699866"/>
            <a:ext cx="1254937" cy="301752"/>
          </a:xfrm>
        </p:spPr>
        <p:txBody>
          <a:bodyPr/>
          <a:lstStyle>
            <a:lvl1pPr>
              <a:defRPr sz="2800" b="1">
                <a:solidFill>
                  <a:srgbClr val="FF3300"/>
                </a:solidFill>
              </a:defRPr>
            </a:lvl1pPr>
          </a:lstStyle>
          <a:p>
            <a:fld id="{789A2A0C-D44F-4523-8D1A-D12B62504EB2}" type="slidenum">
              <a:rPr lang="fr-FR" smtClean="0"/>
              <a:pPr/>
              <a:t>‹#›</a:t>
            </a:fld>
            <a:endParaRPr lang="fr-FR" dirty="0"/>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22901-617E-4764-B8BD-9049B68F079E}" type="datetime1">
              <a:rPr lang="fr-FR" smtClean="0"/>
              <a:t>28/01/2015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a:xfrm>
            <a:off x="9752553" y="702248"/>
            <a:ext cx="1254937" cy="301752"/>
          </a:xfrm>
        </p:spPr>
        <p:txBody>
          <a:bodyPr/>
          <a:lstStyle/>
          <a:p>
            <a:fld id="{789A2A0C-D44F-4523-8D1A-D12B62504EB2}"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F3DB0-567D-40AC-B3B8-6C59FED3E2C5}" type="datetime1">
              <a:rPr lang="fr-FR" smtClean="0"/>
              <a:t>28/01/2015</a:t>
            </a:fld>
            <a:endParaRPr lang="fr-FR"/>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a:xfrm>
            <a:off x="9744602" y="710199"/>
            <a:ext cx="1254937" cy="301752"/>
          </a:xfrm>
        </p:spPr>
        <p:txBody>
          <a:bodyPr/>
          <a:lstStyle/>
          <a:p>
            <a:fld id="{789A2A0C-D44F-4523-8D1A-D12B62504EB2}"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1F6-AF1F-4BC5-9EE9-D71CA9B7179A}"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9A2A0C-D44F-4523-8D1A-D12B62504EB2}" type="slidenum">
              <a:rPr lang="fr-FR" smtClean="0"/>
              <a:t>‹#›</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1D3EE-B96D-481E-A5A8-803899225364}"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9760506" y="699871"/>
            <a:ext cx="1254937" cy="301752"/>
          </a:xfrm>
        </p:spPr>
        <p:txBody>
          <a:bodyPr/>
          <a:lstStyle>
            <a:lvl1pPr>
              <a:defRPr sz="1800" b="1">
                <a:solidFill>
                  <a:srgbClr val="FF3300"/>
                </a:solidFill>
              </a:defRPr>
            </a:lvl1pPr>
          </a:lstStyle>
          <a:p>
            <a:fld id="{789A2A0C-D44F-4523-8D1A-D12B62504EB2}" type="slidenum">
              <a:rPr lang="fr-FR" smtClean="0"/>
              <a:pPr/>
              <a:t>‹#›</a:t>
            </a:fld>
            <a:endParaRPr lang="fr-FR"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6D647E3-10DB-4377-9C42-A6BFA38B67BE}" type="datetime1">
              <a:rPr lang="fr-FR" smtClean="0"/>
              <a:t>28/01/2015</a:t>
            </a:fld>
            <a:endParaRPr lang="fr-FR"/>
          </a:p>
        </p:txBody>
      </p:sp>
      <p:sp>
        <p:nvSpPr>
          <p:cNvPr id="6" name="Slide Number Placeholder 5"/>
          <p:cNvSpPr>
            <a:spLocks noGrp="1"/>
          </p:cNvSpPr>
          <p:nvPr>
            <p:ph type="sldNum" sz="quarter" idx="4"/>
          </p:nvPr>
        </p:nvSpPr>
        <p:spPr>
          <a:xfrm>
            <a:off x="9744602" y="678395"/>
            <a:ext cx="1254937" cy="301752"/>
          </a:xfrm>
          <a:prstGeom prst="rect">
            <a:avLst/>
          </a:prstGeom>
        </p:spPr>
        <p:txBody>
          <a:bodyPr vert="horz" lIns="91440" tIns="45720" rIns="91440" bIns="45720" rtlCol="0" anchor="ctr"/>
          <a:lstStyle>
            <a:lvl1pPr algn="r">
              <a:defRPr sz="2800" b="1">
                <a:solidFill>
                  <a:srgbClr val="FF3300"/>
                </a:solidFill>
              </a:defRPr>
            </a:lvl1pPr>
          </a:lstStyle>
          <a:p>
            <a:fld id="{789A2A0C-D44F-4523-8D1A-D12B62504EB2}" type="slidenum">
              <a:rPr lang="fr-FR" smtClean="0"/>
              <a:pPr/>
              <a:t>‹#›</a:t>
            </a:fld>
            <a:endParaRPr lang="fr-FR" dirty="0"/>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fr-FR"/>
          </a:p>
        </p:txBody>
      </p:sp>
    </p:spTree>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push dir="r"/>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13.jpeg"/><Relationship Id="rId7" Type="http://schemas.openxmlformats.org/officeDocument/2006/relationships/image" Target="../media/image38.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42950" y="1558455"/>
            <a:ext cx="10782300" cy="1951507"/>
          </a:xfrm>
        </p:spPr>
        <p:txBody>
          <a:bodyPr>
            <a:normAutofit/>
          </a:bodyPr>
          <a:lstStyle/>
          <a:p>
            <a:r>
              <a:rPr lang="en-US" dirty="0"/>
              <a:t>Fast and furious Game Playing :</a:t>
            </a:r>
            <a:br>
              <a:rPr lang="en-US" dirty="0"/>
            </a:br>
            <a:r>
              <a:rPr lang="en-US" dirty="0" err="1"/>
              <a:t>MonteCarlo</a:t>
            </a:r>
            <a:r>
              <a:rPr lang="en-US" dirty="0"/>
              <a:t> drift</a:t>
            </a:r>
            <a:endParaRPr lang="fr-FR" dirty="0"/>
          </a:p>
        </p:txBody>
      </p:sp>
      <p:sp>
        <p:nvSpPr>
          <p:cNvPr id="3" name="Sous-titre 2"/>
          <p:cNvSpPr>
            <a:spLocks noGrp="1"/>
          </p:cNvSpPr>
          <p:nvPr>
            <p:ph type="subTitle" idx="1"/>
          </p:nvPr>
        </p:nvSpPr>
        <p:spPr>
          <a:xfrm>
            <a:off x="1617169" y="3811644"/>
            <a:ext cx="2933700" cy="2629831"/>
          </a:xfrm>
        </p:spPr>
        <p:txBody>
          <a:bodyPr>
            <a:normAutofit/>
          </a:bodyPr>
          <a:lstStyle/>
          <a:p>
            <a:pPr algn="ctr"/>
            <a:r>
              <a:rPr lang="fr-FR" u="sng" dirty="0" smtClean="0">
                <a:latin typeface="Calibri" charset="0"/>
              </a:rPr>
              <a:t>Etudiants</a:t>
            </a:r>
            <a:r>
              <a:rPr lang="fr-FR" u="sng" dirty="0" smtClean="0">
                <a:latin typeface="Calibri" charset="0"/>
              </a:rPr>
              <a:t> </a:t>
            </a:r>
            <a:r>
              <a:rPr lang="fr-FR" u="sng" dirty="0" smtClean="0">
                <a:latin typeface="Calibri" charset="0"/>
              </a:rPr>
              <a:t>:</a:t>
            </a:r>
          </a:p>
          <a:p>
            <a:pPr algn="ctr"/>
            <a:r>
              <a:rPr lang="fr-FR" dirty="0" err="1" smtClean="0">
                <a:latin typeface="Calibri" charset="0"/>
              </a:rPr>
              <a:t>Prateek</a:t>
            </a:r>
            <a:r>
              <a:rPr lang="fr-FR" dirty="0" smtClean="0">
                <a:latin typeface="Calibri" charset="0"/>
              </a:rPr>
              <a:t> </a:t>
            </a:r>
            <a:r>
              <a:rPr lang="fr-FR" dirty="0" err="1" smtClean="0">
                <a:latin typeface="Calibri" charset="0"/>
              </a:rPr>
              <a:t>Bhatnagar</a:t>
            </a:r>
            <a:r>
              <a:rPr lang="fr-FR" dirty="0" smtClean="0">
                <a:latin typeface="Calibri" charset="0"/>
              </a:rPr>
              <a:t/>
            </a:r>
            <a:br>
              <a:rPr lang="fr-FR" dirty="0" smtClean="0">
                <a:latin typeface="Calibri" charset="0"/>
              </a:rPr>
            </a:br>
            <a:r>
              <a:rPr lang="fr-FR" dirty="0" smtClean="0">
                <a:latin typeface="Calibri" charset="0"/>
              </a:rPr>
              <a:t>Baptiste Bignon</a:t>
            </a:r>
            <a:br>
              <a:rPr lang="fr-FR" dirty="0" smtClean="0">
                <a:latin typeface="Calibri" charset="0"/>
              </a:rPr>
            </a:br>
            <a:r>
              <a:rPr lang="fr-FR" dirty="0" err="1" smtClean="0">
                <a:latin typeface="Calibri" charset="0"/>
              </a:rPr>
              <a:t>Mikaïl</a:t>
            </a:r>
            <a:r>
              <a:rPr lang="fr-FR" dirty="0" smtClean="0">
                <a:latin typeface="Calibri" charset="0"/>
              </a:rPr>
              <a:t> </a:t>
            </a:r>
            <a:r>
              <a:rPr lang="fr-FR" dirty="0" err="1" smtClean="0">
                <a:latin typeface="Calibri" charset="0"/>
              </a:rPr>
              <a:t>Demirdelen</a:t>
            </a:r>
            <a:r>
              <a:rPr lang="fr-FR" dirty="0" smtClean="0">
                <a:latin typeface="Calibri" charset="0"/>
              </a:rPr>
              <a:t/>
            </a:r>
            <a:br>
              <a:rPr lang="fr-FR" dirty="0" smtClean="0">
                <a:latin typeface="Calibri" charset="0"/>
              </a:rPr>
            </a:br>
            <a:r>
              <a:rPr lang="fr-FR" dirty="0" smtClean="0">
                <a:latin typeface="Calibri" charset="0"/>
              </a:rPr>
              <a:t>Gabriel </a:t>
            </a:r>
            <a:r>
              <a:rPr lang="fr-FR" dirty="0" err="1" smtClean="0">
                <a:latin typeface="Calibri" charset="0"/>
              </a:rPr>
              <a:t>Prevosto</a:t>
            </a:r>
            <a:r>
              <a:rPr lang="fr-FR" dirty="0" smtClean="0">
                <a:latin typeface="Calibri" charset="0"/>
              </a:rPr>
              <a:t/>
            </a:r>
            <a:br>
              <a:rPr lang="fr-FR" dirty="0" smtClean="0">
                <a:latin typeface="Calibri" charset="0"/>
              </a:rPr>
            </a:br>
            <a:r>
              <a:rPr lang="fr-FR" dirty="0" smtClean="0">
                <a:latin typeface="Calibri" charset="0"/>
              </a:rPr>
              <a:t>Dan </a:t>
            </a:r>
            <a:r>
              <a:rPr lang="fr-FR" dirty="0" err="1" smtClean="0">
                <a:latin typeface="Calibri" charset="0"/>
              </a:rPr>
              <a:t>Seeruttun</a:t>
            </a:r>
            <a:r>
              <a:rPr lang="fr-FR" dirty="0" smtClean="0">
                <a:latin typeface="Calibri" charset="0"/>
              </a:rPr>
              <a:t>--Marie</a:t>
            </a:r>
            <a:br>
              <a:rPr lang="fr-FR" dirty="0" smtClean="0">
                <a:latin typeface="Calibri" charset="0"/>
              </a:rPr>
            </a:br>
            <a:r>
              <a:rPr lang="fr-FR" dirty="0" smtClean="0">
                <a:latin typeface="Calibri" charset="0"/>
              </a:rPr>
              <a:t>Benoît Viguier </a:t>
            </a:r>
            <a:endParaRPr lang="fr-FR" dirty="0">
              <a:latin typeface="Calibri" charset="0"/>
            </a:endParaRPr>
          </a:p>
        </p:txBody>
      </p:sp>
      <p:pic>
        <p:nvPicPr>
          <p:cNvPr id="4" name="Image 3" descr="Insa-rennes-logo.svg.png"/>
          <p:cNvPicPr>
            <a:picLocks noChangeAspect="1"/>
          </p:cNvPicPr>
          <p:nvPr/>
        </p:nvPicPr>
        <p:blipFill>
          <a:blip r:embed="rId3"/>
          <a:stretch>
            <a:fillRect/>
          </a:stretch>
        </p:blipFill>
        <p:spPr>
          <a:xfrm>
            <a:off x="6821966" y="365625"/>
            <a:ext cx="4496539" cy="1332514"/>
          </a:xfrm>
          <a:prstGeom prst="rect">
            <a:avLst/>
          </a:prstGeom>
        </p:spPr>
      </p:pic>
      <p:sp>
        <p:nvSpPr>
          <p:cNvPr id="5" name="Sous-titre 2"/>
          <p:cNvSpPr txBox="1">
            <a:spLocks/>
          </p:cNvSpPr>
          <p:nvPr/>
        </p:nvSpPr>
        <p:spPr>
          <a:xfrm>
            <a:off x="7724847" y="3811644"/>
            <a:ext cx="2933700" cy="2906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u="sng" dirty="0" smtClean="0">
                <a:latin typeface="Calibri" charset="0"/>
              </a:rPr>
              <a:t>Encadrants :</a:t>
            </a:r>
            <a:endParaRPr lang="fr-FR" u="sng" dirty="0">
              <a:latin typeface="Calibri" charset="0"/>
            </a:endParaRPr>
          </a:p>
          <a:p>
            <a:r>
              <a:rPr lang="fr-FR" dirty="0" err="1">
                <a:latin typeface="Calibri" charset="0"/>
              </a:rPr>
              <a:t>Nikolaos</a:t>
            </a:r>
            <a:r>
              <a:rPr lang="fr-FR" dirty="0">
                <a:latin typeface="Calibri" charset="0"/>
              </a:rPr>
              <a:t> </a:t>
            </a:r>
            <a:r>
              <a:rPr lang="fr-FR" dirty="0" err="1">
                <a:latin typeface="Calibri" charset="0"/>
              </a:rPr>
              <a:t>Parlavantzas</a:t>
            </a:r>
            <a:r>
              <a:rPr lang="fr-FR" dirty="0">
                <a:latin typeface="Calibri" charset="0"/>
              </a:rPr>
              <a:t> Christian Raymond</a:t>
            </a:r>
          </a:p>
          <a:p>
            <a:endParaRPr lang="fr-FR" dirty="0">
              <a:latin typeface="Calibri" charset="0"/>
            </a:endParaRPr>
          </a:p>
          <a:p>
            <a:endParaRPr lang="fr-FR" dirty="0">
              <a:latin typeface="Calibri" charset="0"/>
            </a:endParaRPr>
          </a:p>
          <a:p>
            <a:r>
              <a:rPr lang="fr-FR" dirty="0" smtClean="0">
                <a:latin typeface="Calibri" charset="0"/>
              </a:rPr>
              <a:t>2014-2015</a:t>
            </a:r>
            <a:endParaRPr lang="fr-FR" dirty="0">
              <a:latin typeface="Calibri" charset="0"/>
            </a:endParaRPr>
          </a:p>
        </p:txBody>
      </p:sp>
      <p:pic>
        <p:nvPicPr>
          <p:cNvPr id="6" name="Image 5" descr="1411179916-1030186520.jpg"/>
          <p:cNvPicPr>
            <a:picLocks noChangeAspect="1"/>
          </p:cNvPicPr>
          <p:nvPr/>
        </p:nvPicPr>
        <p:blipFill>
          <a:blip r:embed="rId4"/>
          <a:stretch>
            <a:fillRect/>
          </a:stretch>
        </p:blipFill>
        <p:spPr>
          <a:xfrm>
            <a:off x="4550869" y="3811644"/>
            <a:ext cx="3052517" cy="2478844"/>
          </a:xfrm>
          <a:prstGeom prst="rect">
            <a:avLst/>
          </a:prstGeom>
        </p:spPr>
      </p:pic>
    </p:spTree>
    <p:extLst>
      <p:ext uri="{BB962C8B-B14F-4D97-AF65-F5344CB8AC3E}">
        <p14:creationId xmlns:p14="http://schemas.microsoft.com/office/powerpoint/2010/main" val="263456750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Displace_1.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4269" y="1961224"/>
            <a:ext cx="3888187" cy="3197255"/>
          </a:xfrm>
        </p:spPr>
      </p:pic>
      <p:sp>
        <p:nvSpPr>
          <p:cNvPr id="6" name="Espace réservé du texte 5"/>
          <p:cNvSpPr>
            <a:spLocks noGrp="1"/>
          </p:cNvSpPr>
          <p:nvPr>
            <p:ph type="body" sz="half" idx="2"/>
          </p:nvPr>
        </p:nvSpPr>
        <p:spPr>
          <a:xfrm>
            <a:off x="1219200" y="3242685"/>
            <a:ext cx="5123935" cy="2647369"/>
          </a:xfrm>
        </p:spPr>
        <p:txBody>
          <a:bodyPr>
            <a:normAutofit fontScale="92500" lnSpcReduction="20000"/>
          </a:bodyPr>
          <a:lstStyle/>
          <a:p>
            <a:pPr marL="457200" indent="-457200">
              <a:buFont typeface="Wingdings" panose="05000000000000000000" pitchFamily="2" charset="2"/>
              <a:buChar char="§"/>
            </a:pPr>
            <a:r>
              <a:rPr lang="en-US" sz="2800" dirty="0" err="1" smtClean="0"/>
              <a:t>Une</a:t>
            </a:r>
            <a:r>
              <a:rPr lang="en-US" sz="2800" dirty="0" smtClean="0"/>
              <a:t> pièce </a:t>
            </a:r>
            <a:r>
              <a:rPr lang="en-US" sz="2800" dirty="0" err="1" smtClean="0"/>
              <a:t>peut</a:t>
            </a:r>
            <a:r>
              <a:rPr lang="en-US" sz="2800" dirty="0" smtClean="0"/>
              <a:t> se </a:t>
            </a:r>
            <a:r>
              <a:rPr lang="en-US" sz="2800" dirty="0" err="1" smtClean="0"/>
              <a:t>déplacer</a:t>
            </a:r>
            <a:r>
              <a:rPr lang="en-US" sz="2800" dirty="0" smtClean="0"/>
              <a:t> </a:t>
            </a:r>
            <a:r>
              <a:rPr lang="en-US" sz="2800" dirty="0" err="1" smtClean="0"/>
              <a:t>sur</a:t>
            </a:r>
            <a:r>
              <a:rPr lang="en-US" sz="2800" dirty="0" smtClean="0"/>
              <a:t> les cases </a:t>
            </a:r>
            <a:r>
              <a:rPr lang="en-US" sz="2800" dirty="0" err="1" smtClean="0"/>
              <a:t>adjacentes</a:t>
            </a:r>
            <a:r>
              <a:rPr lang="en-US" sz="2800" dirty="0" smtClean="0"/>
              <a:t> non </a:t>
            </a:r>
            <a:r>
              <a:rPr lang="en-US" sz="2800" dirty="0" err="1" smtClean="0"/>
              <a:t>diagonales</a:t>
            </a:r>
            <a:r>
              <a:rPr lang="fr-FR" sz="2800" dirty="0" smtClean="0"/>
              <a:t>.</a:t>
            </a:r>
            <a:endParaRPr lang="en-US" sz="2800" dirty="0" smtClean="0"/>
          </a:p>
          <a:p>
            <a:pPr marL="457200" indent="-457200">
              <a:buFont typeface="Wingdings" panose="05000000000000000000" pitchFamily="2" charset="2"/>
              <a:buChar char="§"/>
            </a:pPr>
            <a:endParaRPr lang="en-US" sz="2800" dirty="0" smtClean="0"/>
          </a:p>
          <a:p>
            <a:pPr marL="457200" indent="-457200">
              <a:buFont typeface="Wingdings" panose="05000000000000000000" pitchFamily="2" charset="2"/>
              <a:buChar char="§"/>
            </a:pPr>
            <a:r>
              <a:rPr lang="en-US" sz="2800" dirty="0" smtClean="0"/>
              <a:t>Si </a:t>
            </a:r>
            <a:r>
              <a:rPr lang="en-US" sz="2800" dirty="0" err="1" smtClean="0"/>
              <a:t>une</a:t>
            </a:r>
            <a:r>
              <a:rPr lang="en-US" sz="2800" dirty="0" smtClean="0"/>
              <a:t> pi</a:t>
            </a:r>
            <a:r>
              <a:rPr lang="fr-FR" sz="2800" dirty="0" err="1" smtClean="0"/>
              <a:t>èce</a:t>
            </a:r>
            <a:r>
              <a:rPr lang="fr-FR" sz="2800" dirty="0" smtClean="0"/>
              <a:t> est à côté d’une pièce ennemie plus faible, elle peut la pousser ou la tirer.</a:t>
            </a:r>
            <a:endParaRPr lang="fr-FR" sz="2800" dirty="0"/>
          </a:p>
        </p:txBody>
      </p:sp>
      <p:pic>
        <p:nvPicPr>
          <p:cNvPr id="3" name="Image 2" descr="Displace_2.png"/>
          <p:cNvPicPr>
            <a:picLocks noChangeAspect="1"/>
          </p:cNvPicPr>
          <p:nvPr/>
        </p:nvPicPr>
        <p:blipFill>
          <a:blip r:embed="rId4"/>
          <a:stretch>
            <a:fillRect/>
          </a:stretch>
        </p:blipFill>
        <p:spPr>
          <a:xfrm>
            <a:off x="6820868" y="1965524"/>
            <a:ext cx="3897489" cy="3203141"/>
          </a:xfrm>
          <a:prstGeom prst="rect">
            <a:avLst/>
          </a:prstGeom>
        </p:spPr>
      </p:pic>
      <p:sp>
        <p:nvSpPr>
          <p:cNvPr id="7"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smtClean="0">
                <a:solidFill>
                  <a:srgbClr val="FF0000"/>
                </a:solidFill>
              </a:rPr>
              <a:t>Arimaa</a:t>
            </a:r>
            <a:endParaRPr lang="fr-FR" sz="4000" b="1" dirty="0">
              <a:solidFill>
                <a:srgbClr val="FF0000"/>
              </a:solidFill>
            </a:endParaRPr>
          </a:p>
        </p:txBody>
      </p:sp>
      <p:sp>
        <p:nvSpPr>
          <p:cNvPr id="10" name="Titre 1"/>
          <p:cNvSpPr txBox="1">
            <a:spLocks/>
          </p:cNvSpPr>
          <p:nvPr/>
        </p:nvSpPr>
        <p:spPr>
          <a:xfrm>
            <a:off x="1219200" y="1512912"/>
            <a:ext cx="9753600" cy="222420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Les règles: </a:t>
            </a:r>
          </a:p>
          <a:p>
            <a:r>
              <a:rPr lang="fr-FR" dirty="0" smtClean="0"/>
              <a:t>Déplacements</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10</a:t>
            </a:fld>
            <a:endParaRPr lang="fr-FR"/>
          </a:p>
        </p:txBody>
      </p:sp>
    </p:spTree>
    <p:extLst>
      <p:ext uri="{BB962C8B-B14F-4D97-AF65-F5344CB8AC3E}">
        <p14:creationId xmlns:p14="http://schemas.microsoft.com/office/powerpoint/2010/main" val="15019161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Freeze_1.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5593" y="1884460"/>
            <a:ext cx="3777763" cy="3106453"/>
          </a:xfrm>
        </p:spPr>
      </p:pic>
      <p:sp>
        <p:nvSpPr>
          <p:cNvPr id="6" name="Espace réservé du texte 5"/>
          <p:cNvSpPr>
            <a:spLocks noGrp="1"/>
          </p:cNvSpPr>
          <p:nvPr>
            <p:ph type="body" sz="half" idx="2"/>
          </p:nvPr>
        </p:nvSpPr>
        <p:spPr>
          <a:xfrm>
            <a:off x="1219200" y="3106940"/>
            <a:ext cx="4423719" cy="2245387"/>
          </a:xfrm>
        </p:spPr>
        <p:txBody>
          <a:bodyPr/>
          <a:lstStyle/>
          <a:p>
            <a:r>
              <a:rPr lang="en-US" sz="2800" dirty="0" smtClean="0"/>
              <a:t>Si </a:t>
            </a:r>
            <a:r>
              <a:rPr lang="en-US" sz="2800" dirty="0" err="1" smtClean="0"/>
              <a:t>une</a:t>
            </a:r>
            <a:r>
              <a:rPr lang="en-US" sz="2800" dirty="0" smtClean="0"/>
              <a:t> pi</a:t>
            </a:r>
            <a:r>
              <a:rPr lang="fr-FR" sz="2800" dirty="0" err="1" smtClean="0"/>
              <a:t>èce</a:t>
            </a:r>
            <a:r>
              <a:rPr lang="fr-FR" sz="2800" dirty="0" smtClean="0"/>
              <a:t> se situe à côté d’une pièce ennemie plus forte qu’elle, alors elle ne peut plus bouger.</a:t>
            </a:r>
            <a:endParaRPr lang="fr-FR" sz="2800" dirty="0"/>
          </a:p>
        </p:txBody>
      </p:sp>
      <p:pic>
        <p:nvPicPr>
          <p:cNvPr id="3" name="Image 2" descr="Freeze_2.png"/>
          <p:cNvPicPr>
            <a:picLocks noChangeAspect="1"/>
          </p:cNvPicPr>
          <p:nvPr/>
        </p:nvPicPr>
        <p:blipFill>
          <a:blip r:embed="rId4"/>
          <a:stretch>
            <a:fillRect/>
          </a:stretch>
        </p:blipFill>
        <p:spPr>
          <a:xfrm>
            <a:off x="6300805" y="1890533"/>
            <a:ext cx="3805314" cy="3126740"/>
          </a:xfrm>
          <a:prstGeom prst="rect">
            <a:avLst/>
          </a:prstGeom>
        </p:spPr>
      </p:pic>
      <p:sp>
        <p:nvSpPr>
          <p:cNvPr id="7"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smtClean="0">
                <a:solidFill>
                  <a:srgbClr val="FF0000"/>
                </a:solidFill>
              </a:rPr>
              <a:t>Arimaa</a:t>
            </a:r>
            <a:endParaRPr lang="fr-FR" sz="4000" b="1" dirty="0">
              <a:solidFill>
                <a:srgbClr val="FF0000"/>
              </a:solidFill>
            </a:endParaRPr>
          </a:p>
        </p:txBody>
      </p:sp>
      <p:sp>
        <p:nvSpPr>
          <p:cNvPr id="8" name="Titre 1"/>
          <p:cNvSpPr txBox="1">
            <a:spLocks/>
          </p:cNvSpPr>
          <p:nvPr/>
        </p:nvSpPr>
        <p:spPr>
          <a:xfrm>
            <a:off x="1219200" y="1512912"/>
            <a:ext cx="9753600" cy="222420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Les règles: </a:t>
            </a:r>
          </a:p>
          <a:p>
            <a:r>
              <a:rPr lang="fr-FR" dirty="0" smtClean="0"/>
              <a:t>Geler</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11</a:t>
            </a:fld>
            <a:endParaRPr lang="fr-FR"/>
          </a:p>
        </p:txBody>
      </p:sp>
    </p:spTree>
    <p:extLst>
      <p:ext uri="{BB962C8B-B14F-4D97-AF65-F5344CB8AC3E}">
        <p14:creationId xmlns:p14="http://schemas.microsoft.com/office/powerpoint/2010/main" val="28463352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Trap_1.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5469" y="2102458"/>
            <a:ext cx="3005825" cy="2991974"/>
          </a:xfrm>
        </p:spPr>
      </p:pic>
      <p:sp>
        <p:nvSpPr>
          <p:cNvPr id="5" name="Espace réservé du texte 4"/>
          <p:cNvSpPr>
            <a:spLocks noGrp="1"/>
          </p:cNvSpPr>
          <p:nvPr>
            <p:ph type="body" sz="half" idx="2"/>
          </p:nvPr>
        </p:nvSpPr>
        <p:spPr>
          <a:xfrm>
            <a:off x="1219200" y="3303054"/>
            <a:ext cx="3934581" cy="2245387"/>
          </a:xfrm>
        </p:spPr>
        <p:txBody>
          <a:bodyPr/>
          <a:lstStyle/>
          <a:p>
            <a:r>
              <a:rPr lang="en-US" sz="2800" dirty="0" err="1" smtClean="0"/>
              <a:t>Toute</a:t>
            </a:r>
            <a:r>
              <a:rPr lang="en-US" sz="2800" dirty="0" smtClean="0"/>
              <a:t> pi</a:t>
            </a:r>
            <a:r>
              <a:rPr lang="fr-FR" sz="2800" dirty="0" err="1" smtClean="0"/>
              <a:t>èce</a:t>
            </a:r>
            <a:r>
              <a:rPr lang="fr-FR" sz="2800" dirty="0" smtClean="0"/>
              <a:t> sur un piège est détruite.</a:t>
            </a:r>
            <a:endParaRPr lang="fr-FR" sz="2800" dirty="0"/>
          </a:p>
        </p:txBody>
      </p:sp>
      <p:pic>
        <p:nvPicPr>
          <p:cNvPr id="3" name="Image 2" descr="Trap_2.png"/>
          <p:cNvPicPr>
            <a:picLocks noChangeAspect="1"/>
          </p:cNvPicPr>
          <p:nvPr/>
        </p:nvPicPr>
        <p:blipFill>
          <a:blip r:embed="rId4"/>
          <a:stretch>
            <a:fillRect/>
          </a:stretch>
        </p:blipFill>
        <p:spPr>
          <a:xfrm>
            <a:off x="6195469" y="2107423"/>
            <a:ext cx="3004190" cy="2987687"/>
          </a:xfrm>
          <a:prstGeom prst="rect">
            <a:avLst/>
          </a:prstGeom>
        </p:spPr>
      </p:pic>
      <p:sp>
        <p:nvSpPr>
          <p:cNvPr id="6"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smtClean="0">
                <a:solidFill>
                  <a:srgbClr val="FF0000"/>
                </a:solidFill>
              </a:rPr>
              <a:t>Arimaa</a:t>
            </a:r>
            <a:endParaRPr lang="fr-FR" sz="4000" b="1" dirty="0">
              <a:solidFill>
                <a:srgbClr val="FF0000"/>
              </a:solidFill>
            </a:endParaRPr>
          </a:p>
        </p:txBody>
      </p:sp>
      <p:sp>
        <p:nvSpPr>
          <p:cNvPr id="8" name="Titre 1"/>
          <p:cNvSpPr txBox="1">
            <a:spLocks/>
          </p:cNvSpPr>
          <p:nvPr/>
        </p:nvSpPr>
        <p:spPr>
          <a:xfrm>
            <a:off x="1219200" y="1512912"/>
            <a:ext cx="9753600" cy="222420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Les règles: </a:t>
            </a:r>
          </a:p>
          <a:p>
            <a:r>
              <a:rPr lang="fr-FR" dirty="0" smtClean="0"/>
              <a:t>Pièges</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12</a:t>
            </a:fld>
            <a:endParaRPr lang="fr-FR"/>
          </a:p>
        </p:txBody>
      </p:sp>
    </p:spTree>
    <p:extLst>
      <p:ext uri="{BB962C8B-B14F-4D97-AF65-F5344CB8AC3E}">
        <p14:creationId xmlns:p14="http://schemas.microsoft.com/office/powerpoint/2010/main" val="30340413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1370275" y="2396123"/>
            <a:ext cx="4291054" cy="3539527"/>
          </a:xfrm>
        </p:spPr>
        <p:txBody>
          <a:bodyPr/>
          <a:lstStyle/>
          <a:p>
            <a:pPr marL="0" indent="0">
              <a:buNone/>
            </a:pPr>
            <a:endParaRPr lang="fr-FR" dirty="0"/>
          </a:p>
          <a:p>
            <a:pPr marL="0" indent="0">
              <a:buNone/>
            </a:pPr>
            <a:r>
              <a:rPr lang="fr-FR" dirty="0" smtClean="0"/>
              <a:t>C’est tout </a:t>
            </a:r>
            <a:r>
              <a:rPr lang="fr-FR" dirty="0"/>
              <a:t>!</a:t>
            </a:r>
          </a:p>
          <a:p>
            <a:pPr marL="0" indent="0">
              <a:buNone/>
            </a:pPr>
            <a:r>
              <a:rPr lang="fr-FR" dirty="0" smtClean="0"/>
              <a:t>Simple non?</a:t>
            </a:r>
            <a:endParaRPr lang="fr-FR" dirty="0"/>
          </a:p>
          <a:p>
            <a:pPr marL="0" indent="0">
              <a:buNone/>
            </a:pPr>
            <a:r>
              <a:rPr lang="fr-FR" dirty="0" smtClean="0"/>
              <a:t>Mais pas pour les ordinateurs.</a:t>
            </a:r>
            <a:endParaRPr lang="fr-FR" dirty="0"/>
          </a:p>
        </p:txBody>
      </p:sp>
      <p:pic>
        <p:nvPicPr>
          <p:cNvPr id="7" name="Image 6" descr="computer thinking.jpg"/>
          <p:cNvPicPr>
            <a:picLocks noChangeAspect="1"/>
          </p:cNvPicPr>
          <p:nvPr/>
        </p:nvPicPr>
        <p:blipFill>
          <a:blip r:embed="rId3"/>
          <a:stretch>
            <a:fillRect/>
          </a:stretch>
        </p:blipFill>
        <p:spPr>
          <a:xfrm flipH="1">
            <a:off x="6363465" y="2474540"/>
            <a:ext cx="2743200" cy="2324745"/>
          </a:xfrm>
          <a:prstGeom prst="rect">
            <a:avLst/>
          </a:prstGeom>
        </p:spPr>
      </p:pic>
      <p:sp>
        <p:nvSpPr>
          <p:cNvPr id="8"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smtClean="0">
                <a:solidFill>
                  <a:srgbClr val="FF0000"/>
                </a:solidFill>
              </a:rPr>
              <a:t>Arimaa</a:t>
            </a:r>
            <a:endParaRPr lang="fr-FR" sz="4000" b="1" dirty="0">
              <a:solidFill>
                <a:srgbClr val="FF0000"/>
              </a:solidFill>
            </a:endParaRPr>
          </a:p>
        </p:txBody>
      </p:sp>
      <p:sp>
        <p:nvSpPr>
          <p:cNvPr id="9" name="Titre 1"/>
          <p:cNvSpPr txBox="1">
            <a:spLocks/>
          </p:cNvSpPr>
          <p:nvPr/>
        </p:nvSpPr>
        <p:spPr>
          <a:xfrm>
            <a:off x="1219200" y="1512912"/>
            <a:ext cx="9753600" cy="222420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Les règles</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13</a:t>
            </a:fld>
            <a:endParaRPr lang="fr-FR"/>
          </a:p>
        </p:txBody>
      </p:sp>
    </p:spTree>
    <p:extLst>
      <p:ext uri="{BB962C8B-B14F-4D97-AF65-F5344CB8AC3E}">
        <p14:creationId xmlns:p14="http://schemas.microsoft.com/office/powerpoint/2010/main" val="3282854499"/>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smtClean="0">
                <a:solidFill>
                  <a:srgbClr val="FF3300"/>
                </a:solidFill>
              </a:rPr>
              <a:t>Plan</a:t>
            </a:r>
            <a:endParaRPr lang="fr-FR" sz="5400" b="1" dirty="0">
              <a:solidFill>
                <a:srgbClr val="FF3300"/>
              </a:solidFill>
            </a:endParaRPr>
          </a:p>
        </p:txBody>
      </p:sp>
      <p:sp>
        <p:nvSpPr>
          <p:cNvPr id="3" name="Espace réservé du contenu 2"/>
          <p:cNvSpPr>
            <a:spLocks noGrp="1"/>
          </p:cNvSpPr>
          <p:nvPr>
            <p:ph idx="1"/>
          </p:nvPr>
        </p:nvSpPr>
        <p:spPr/>
        <p:txBody>
          <a:bodyPr/>
          <a:lstStyle/>
          <a:p>
            <a:pPr marL="0" indent="0">
              <a:buNone/>
            </a:pPr>
            <a:r>
              <a:rPr lang="fr-FR" dirty="0"/>
              <a:t> Introduction</a:t>
            </a:r>
          </a:p>
          <a:p>
            <a:pPr marL="514350" indent="-514350">
              <a:buFont typeface="+mj-lt"/>
              <a:buAutoNum type="arabicPeriod"/>
            </a:pPr>
            <a:r>
              <a:rPr lang="fr-FR" dirty="0" smtClean="0"/>
              <a:t>Présentation du jeu </a:t>
            </a:r>
            <a:r>
              <a:rPr lang="fr-FR" dirty="0" err="1" smtClean="0"/>
              <a:t>Arimaa</a:t>
            </a:r>
            <a:endParaRPr lang="fr-FR" dirty="0"/>
          </a:p>
          <a:p>
            <a:pPr marL="514350" indent="-514350">
              <a:buFont typeface="+mj-lt"/>
              <a:buAutoNum type="arabicPeriod"/>
            </a:pPr>
            <a:r>
              <a:rPr lang="fr-FR" b="1" dirty="0" smtClean="0">
                <a:solidFill>
                  <a:srgbClr val="FF3300"/>
                </a:solidFill>
              </a:rPr>
              <a:t>Algorithme </a:t>
            </a:r>
            <a:r>
              <a:rPr lang="fr-FR" b="1" dirty="0">
                <a:solidFill>
                  <a:srgbClr val="FF3300"/>
                </a:solidFill>
              </a:rPr>
              <a:t>MCTS</a:t>
            </a:r>
          </a:p>
          <a:p>
            <a:pPr marL="514350" indent="-514350">
              <a:buFont typeface="+mj-lt"/>
              <a:buAutoNum type="arabicPeriod"/>
            </a:pPr>
            <a:r>
              <a:rPr lang="en-US" dirty="0" err="1"/>
              <a:t>Méthodes</a:t>
            </a:r>
            <a:r>
              <a:rPr lang="en-US" dirty="0"/>
              <a:t> de </a:t>
            </a:r>
            <a:r>
              <a:rPr lang="en-US" dirty="0" err="1"/>
              <a:t>parallélisation</a:t>
            </a:r>
            <a:r>
              <a:rPr lang="en-US" dirty="0"/>
              <a:t> </a:t>
            </a:r>
            <a:endParaRPr lang="fr-FR" dirty="0"/>
          </a:p>
          <a:p>
            <a:pPr marL="514350" indent="-514350">
              <a:buFont typeface="+mj-lt"/>
              <a:buAutoNum type="arabicPeriod"/>
            </a:pPr>
            <a:r>
              <a:rPr lang="en-US" dirty="0"/>
              <a:t>Architecture g</a:t>
            </a:r>
            <a:r>
              <a:rPr lang="fr-FR" dirty="0"/>
              <a:t>é</a:t>
            </a:r>
            <a:r>
              <a:rPr lang="en-US" dirty="0" err="1"/>
              <a:t>nérale</a:t>
            </a:r>
            <a:endParaRPr lang="en-US" dirty="0"/>
          </a:p>
          <a:p>
            <a:pPr marL="514350" indent="-514350">
              <a:buFont typeface="+mj-lt"/>
              <a:buAutoNum type="arabicPeriod"/>
            </a:pPr>
            <a:r>
              <a:rPr lang="fr-FR" dirty="0"/>
              <a:t>Spécifications</a:t>
            </a:r>
            <a:endParaRPr lang="fr-FR" b="1" dirty="0">
              <a:solidFill>
                <a:srgbClr val="FF3300"/>
              </a:solidFill>
            </a:endParaRPr>
          </a:p>
          <a:p>
            <a:pPr marL="514350" indent="-514350">
              <a:buFont typeface="+mj-lt"/>
              <a:buAutoNum type="arabicPeriod"/>
            </a:pPr>
            <a:r>
              <a:rPr lang="fr-FR" dirty="0">
                <a:solidFill>
                  <a:schemeClr val="bg1"/>
                </a:solidFill>
              </a:rPr>
              <a:t>Méthodes de </a:t>
            </a:r>
            <a:r>
              <a:rPr lang="en-US" dirty="0" err="1">
                <a:solidFill>
                  <a:schemeClr val="bg1"/>
                </a:solidFill>
              </a:rPr>
              <a:t>dévelopment</a:t>
            </a:r>
            <a:endParaRPr lang="fr-FR" dirty="0">
              <a:solidFill>
                <a:srgbClr val="000000"/>
              </a:solidFill>
            </a:endParaRPr>
          </a:p>
        </p:txBody>
      </p:sp>
      <p:pic>
        <p:nvPicPr>
          <p:cNvPr id="4" name="Image 3" descr="Arimaa.jpg"/>
          <p:cNvPicPr>
            <a:picLocks noChangeAspect="1"/>
          </p:cNvPicPr>
          <p:nvPr/>
        </p:nvPicPr>
        <p:blipFill>
          <a:blip r:embed="rId3"/>
          <a:stretch>
            <a:fillRect/>
          </a:stretch>
        </p:blipFill>
        <p:spPr>
          <a:xfrm>
            <a:off x="7002179" y="2027493"/>
            <a:ext cx="3822724" cy="330747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14</a:t>
            </a:fld>
            <a:endParaRPr lang="fr-FR"/>
          </a:p>
        </p:txBody>
      </p:sp>
      <p:pic>
        <p:nvPicPr>
          <p:cNvPr id="6" name="Image 3" descr="Arimaa.jpg"/>
          <p:cNvPicPr>
            <a:picLocks noChangeAspect="1"/>
          </p:cNvPicPr>
          <p:nvPr/>
        </p:nvPicPr>
        <p:blipFill>
          <a:blip r:embed="rId3"/>
          <a:stretch>
            <a:fillRect/>
          </a:stretch>
        </p:blipFill>
        <p:spPr>
          <a:xfrm>
            <a:off x="6186115" y="2027492"/>
            <a:ext cx="4638788" cy="4013543"/>
          </a:xfrm>
          <a:prstGeom prst="rect">
            <a:avLst/>
          </a:prstGeom>
        </p:spPr>
      </p:pic>
    </p:spTree>
    <p:extLst>
      <p:ext uri="{BB962C8B-B14F-4D97-AF65-F5344CB8AC3E}">
        <p14:creationId xmlns:p14="http://schemas.microsoft.com/office/powerpoint/2010/main" val="230408817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Tree1.png"/>
          <p:cNvPicPr>
            <a:picLocks noChangeAspect="1"/>
          </p:cNvPicPr>
          <p:nvPr/>
        </p:nvPicPr>
        <p:blipFill>
          <a:blip r:embed="rId3"/>
          <a:stretch>
            <a:fillRect/>
          </a:stretch>
        </p:blipFill>
        <p:spPr>
          <a:xfrm>
            <a:off x="971560" y="1216877"/>
            <a:ext cx="9037928" cy="2451100"/>
          </a:xfrm>
          <a:prstGeom prst="rect">
            <a:avLst/>
          </a:prstGeom>
        </p:spPr>
      </p:pic>
      <p:sp>
        <p:nvSpPr>
          <p:cNvPr id="5" name="ZoneTexte 4"/>
          <p:cNvSpPr txBox="1"/>
          <p:nvPr/>
        </p:nvSpPr>
        <p:spPr>
          <a:xfrm>
            <a:off x="3708915" y="5259496"/>
            <a:ext cx="6670761" cy="1384995"/>
          </a:xfrm>
          <a:prstGeom prst="rect">
            <a:avLst/>
          </a:prstGeom>
        </p:spPr>
        <p:txBody>
          <a:bodyPr wrap="square" rtlCol="0">
            <a:spAutoFit/>
          </a:bodyPr>
          <a:lstStyle/>
          <a:p>
            <a:r>
              <a:rPr lang="fr-FR" sz="2800" dirty="0" smtClean="0"/>
              <a:t>Dans un arbre de recherche</a:t>
            </a:r>
            <a:endParaRPr lang="fr-FR" sz="2400" dirty="0"/>
          </a:p>
          <a:p>
            <a:pPr marL="742950" lvl="1" indent="-285750">
              <a:buClr>
                <a:srgbClr val="FF3300"/>
              </a:buClr>
              <a:buFont typeface="Arial" panose="020B0604020202020204" pitchFamily="34" charset="0"/>
              <a:buChar char="•"/>
            </a:pPr>
            <a:r>
              <a:rPr lang="en-US" sz="2800" dirty="0" err="1" smtClean="0"/>
              <a:t>chaque</a:t>
            </a:r>
            <a:r>
              <a:rPr lang="en-US" sz="2800" dirty="0" smtClean="0"/>
              <a:t> </a:t>
            </a:r>
            <a:r>
              <a:rPr lang="en-US" sz="2800" dirty="0" err="1" smtClean="0"/>
              <a:t>noeud</a:t>
            </a:r>
            <a:r>
              <a:rPr lang="en-US" sz="2800" dirty="0" smtClean="0"/>
              <a:t> </a:t>
            </a:r>
            <a:r>
              <a:rPr lang="en-US" sz="2800" dirty="0" err="1" smtClean="0"/>
              <a:t>est</a:t>
            </a:r>
            <a:r>
              <a:rPr lang="en-US" sz="2800" dirty="0" smtClean="0"/>
              <a:t> </a:t>
            </a:r>
            <a:r>
              <a:rPr lang="en-US" sz="2800" dirty="0" err="1" smtClean="0"/>
              <a:t>une</a:t>
            </a:r>
            <a:r>
              <a:rPr lang="en-US" sz="2800" dirty="0" smtClean="0"/>
              <a:t> position.</a:t>
            </a:r>
          </a:p>
          <a:p>
            <a:pPr marL="742950" lvl="1" indent="-285750">
              <a:buClr>
                <a:srgbClr val="FF3300"/>
              </a:buClr>
              <a:buFont typeface="Arial" panose="020B0604020202020204" pitchFamily="34" charset="0"/>
              <a:buChar char="•"/>
            </a:pPr>
            <a:r>
              <a:rPr lang="en-US" sz="2800" dirty="0" err="1" smtClean="0"/>
              <a:t>Chaque</a:t>
            </a:r>
            <a:r>
              <a:rPr lang="en-US" sz="2800" dirty="0" smtClean="0"/>
              <a:t> arc </a:t>
            </a:r>
            <a:r>
              <a:rPr lang="en-US" sz="2800" dirty="0" err="1" smtClean="0"/>
              <a:t>est</a:t>
            </a:r>
            <a:r>
              <a:rPr lang="en-US" sz="2800" dirty="0" smtClean="0"/>
              <a:t> un coup.</a:t>
            </a:r>
            <a:endParaRPr lang="fr-FR" sz="2800" dirty="0"/>
          </a:p>
        </p:txBody>
      </p:sp>
      <p:sp>
        <p:nvSpPr>
          <p:cNvPr id="6"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0000"/>
                </a:solidFill>
              </a:rPr>
              <a:t>Algorithme MCTS</a:t>
            </a:r>
          </a:p>
        </p:txBody>
      </p:sp>
      <p:pic>
        <p:nvPicPr>
          <p:cNvPr id="7" name="Image 2" descr="Tree2.png"/>
          <p:cNvPicPr>
            <a:picLocks noChangeAspect="1"/>
          </p:cNvPicPr>
          <p:nvPr/>
        </p:nvPicPr>
        <p:blipFill>
          <a:blip r:embed="rId4"/>
          <a:stretch>
            <a:fillRect/>
          </a:stretch>
        </p:blipFill>
        <p:spPr>
          <a:xfrm>
            <a:off x="485929" y="1216877"/>
            <a:ext cx="10137775" cy="4022725"/>
          </a:xfrm>
          <a:prstGeom prst="rect">
            <a:avLst/>
          </a:prstGeom>
        </p:spPr>
      </p:pic>
      <p:sp>
        <p:nvSpPr>
          <p:cNvPr id="8" name="Titre 1"/>
          <p:cNvSpPr txBox="1">
            <a:spLocks/>
          </p:cNvSpPr>
          <p:nvPr/>
        </p:nvSpPr>
        <p:spPr>
          <a:xfrm>
            <a:off x="678016" y="784197"/>
            <a:ext cx="9753600" cy="1154097"/>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Arbre de recherche</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15</a:t>
            </a:fld>
            <a:endParaRPr lang="fr-FR"/>
          </a:p>
        </p:txBody>
      </p:sp>
    </p:spTree>
    <p:extLst>
      <p:ext uri="{BB962C8B-B14F-4D97-AF65-F5344CB8AC3E}">
        <p14:creationId xmlns:p14="http://schemas.microsoft.com/office/powerpoint/2010/main" val="2355530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5568" y="778565"/>
            <a:ext cx="9753600" cy="1154097"/>
          </a:xfrm>
        </p:spPr>
        <p:txBody>
          <a:bodyPr/>
          <a:lstStyle/>
          <a:p>
            <a:r>
              <a:rPr lang="fr-FR" dirty="0" smtClean="0"/>
              <a:t>Méthode </a:t>
            </a:r>
            <a:r>
              <a:rPr lang="fr-FR" dirty="0"/>
              <a:t>de Monte Carlo </a:t>
            </a:r>
          </a:p>
        </p:txBody>
      </p:sp>
      <p:pic>
        <p:nvPicPr>
          <p:cNvPr id="5" name="Image 4" descr="lake.png"/>
          <p:cNvPicPr>
            <a:picLocks noChangeAspect="1"/>
          </p:cNvPicPr>
          <p:nvPr/>
        </p:nvPicPr>
        <p:blipFill>
          <a:blip r:embed="rId3"/>
          <a:stretch>
            <a:fillRect/>
          </a:stretch>
        </p:blipFill>
        <p:spPr>
          <a:xfrm>
            <a:off x="1447810" y="2124085"/>
            <a:ext cx="2743200" cy="2667000"/>
          </a:xfrm>
          <a:prstGeom prst="rect">
            <a:avLst/>
          </a:prstGeom>
        </p:spPr>
      </p:pic>
      <p:sp>
        <p:nvSpPr>
          <p:cNvPr id="6" name="ZoneTexte 5"/>
          <p:cNvSpPr txBox="1"/>
          <p:nvPr/>
        </p:nvSpPr>
        <p:spPr>
          <a:xfrm>
            <a:off x="2152660" y="4743460"/>
            <a:ext cx="1457325" cy="461963"/>
          </a:xfrm>
          <a:prstGeom prst="rect">
            <a:avLst/>
          </a:prstGeom>
        </p:spPr>
        <p:txBody>
          <a:bodyPr rtlCol="0">
            <a:spAutoFit/>
          </a:bodyPr>
          <a:lstStyle/>
          <a:p>
            <a:pPr algn="ctr"/>
            <a:r>
              <a:rPr lang="en-US" sz="2400"/>
              <a:t>1km</a:t>
            </a:r>
            <a:endParaRPr lang="fr-FR" sz="2400"/>
          </a:p>
        </p:txBody>
      </p:sp>
      <p:sp>
        <p:nvSpPr>
          <p:cNvPr id="7" name="ZoneTexte 6"/>
          <p:cNvSpPr txBox="1"/>
          <p:nvPr/>
        </p:nvSpPr>
        <p:spPr>
          <a:xfrm>
            <a:off x="4470984" y="2108957"/>
            <a:ext cx="5671351" cy="830997"/>
          </a:xfrm>
          <a:prstGeom prst="rect">
            <a:avLst/>
          </a:prstGeom>
        </p:spPr>
        <p:txBody>
          <a:bodyPr wrap="square" rtlCol="0">
            <a:spAutoFit/>
          </a:bodyPr>
          <a:lstStyle/>
          <a:p>
            <a:r>
              <a:rPr lang="en-US" sz="2400" dirty="0" err="1" smtClean="0"/>
              <a:t>Aire</a:t>
            </a:r>
            <a:r>
              <a:rPr lang="en-US" sz="2400" dirty="0" smtClean="0"/>
              <a:t> du champ </a:t>
            </a:r>
            <a:r>
              <a:rPr lang="en-US" sz="2400" dirty="0"/>
              <a:t>: 1km x 1km = 1km²</a:t>
            </a:r>
          </a:p>
          <a:p>
            <a:r>
              <a:rPr lang="en-US" sz="2400" dirty="0" err="1" smtClean="0"/>
              <a:t>Aire</a:t>
            </a:r>
            <a:r>
              <a:rPr lang="en-US" sz="2400" dirty="0" smtClean="0"/>
              <a:t> du lac </a:t>
            </a:r>
            <a:r>
              <a:rPr lang="en-US" sz="2400" dirty="0"/>
              <a:t>: </a:t>
            </a:r>
            <a:r>
              <a:rPr lang="en-US" sz="2400" dirty="0" err="1" smtClean="0"/>
              <a:t>inconnue</a:t>
            </a:r>
            <a:endParaRPr lang="fr-FR" sz="2400" dirty="0"/>
          </a:p>
        </p:txBody>
      </p:sp>
      <p:sp>
        <p:nvSpPr>
          <p:cNvPr id="8" name="ZoneTexte 7"/>
          <p:cNvSpPr txBox="1"/>
          <p:nvPr/>
        </p:nvSpPr>
        <p:spPr>
          <a:xfrm>
            <a:off x="4470984" y="4051701"/>
            <a:ext cx="6166840" cy="830997"/>
          </a:xfrm>
          <a:prstGeom prst="rect">
            <a:avLst/>
          </a:prstGeom>
        </p:spPr>
        <p:txBody>
          <a:bodyPr wrap="square" rtlCol="0">
            <a:spAutoFit/>
          </a:bodyPr>
          <a:lstStyle/>
          <a:p>
            <a:r>
              <a:rPr lang="en-US" sz="2400" dirty="0" err="1" smtClean="0"/>
              <a:t>Probabilit</a:t>
            </a:r>
            <a:r>
              <a:rPr lang="fr-FR" sz="2400" dirty="0" smtClean="0"/>
              <a:t>é théorique de tomber dans le lac</a:t>
            </a:r>
            <a:r>
              <a:rPr lang="en-US" sz="2400" dirty="0" smtClean="0"/>
              <a:t> </a:t>
            </a:r>
            <a:r>
              <a:rPr lang="en-US" sz="2400" dirty="0"/>
              <a:t>:</a:t>
            </a:r>
          </a:p>
          <a:p>
            <a:endParaRPr lang="fr-FR" sz="2400" dirty="0"/>
          </a:p>
        </p:txBody>
      </p:sp>
      <p:sp>
        <p:nvSpPr>
          <p:cNvPr id="10" name="ZoneTexte 9"/>
          <p:cNvSpPr txBox="1"/>
          <p:nvPr/>
        </p:nvSpPr>
        <p:spPr>
          <a:xfrm>
            <a:off x="10439400" y="3965975"/>
            <a:ext cx="1752600" cy="830997"/>
          </a:xfrm>
          <a:prstGeom prst="rect">
            <a:avLst/>
          </a:prstGeom>
        </p:spPr>
        <p:txBody>
          <a:bodyPr rtlCol="0">
            <a:spAutoFit/>
          </a:bodyPr>
          <a:lstStyle/>
          <a:p>
            <a:pPr algn="ctr"/>
            <a:r>
              <a:rPr lang="fr-FR" sz="2400" dirty="0" smtClean="0">
                <a:latin typeface="Calibri" charset="0"/>
              </a:rPr>
              <a:t>Aire Lac</a:t>
            </a:r>
            <a:endParaRPr lang="fr-FR" dirty="0">
              <a:latin typeface="Calibri" charset="0"/>
            </a:endParaRPr>
          </a:p>
          <a:p>
            <a:pPr algn="ctr"/>
            <a:r>
              <a:rPr lang="fr-FR" sz="2400" dirty="0" smtClean="0">
                <a:latin typeface="Calibri" charset="0"/>
              </a:rPr>
              <a:t>Aire Champ</a:t>
            </a:r>
            <a:endParaRPr lang="fr-FR" sz="2400" dirty="0">
              <a:solidFill>
                <a:srgbClr val="000000"/>
              </a:solidFill>
              <a:latin typeface="Calibri" charset="0"/>
            </a:endParaRPr>
          </a:p>
        </p:txBody>
      </p:sp>
      <p:cxnSp>
        <p:nvCxnSpPr>
          <p:cNvPr id="11" name="Connecteur droit avec flèche 10"/>
          <p:cNvCxnSpPr/>
          <p:nvPr/>
        </p:nvCxnSpPr>
        <p:spPr>
          <a:xfrm flipV="1">
            <a:off x="10614329" y="4381474"/>
            <a:ext cx="1295400" cy="9525"/>
          </a:xfrm>
          <a:prstGeom prst="straightConnector1">
            <a:avLst/>
          </a:prstGeom>
          <a:ln>
            <a:headEnd type="none"/>
            <a:tailEnd type="none"/>
          </a:ln>
          <a:effectLst/>
        </p:spPr>
        <p:style>
          <a:lnRef idx="3">
            <a:schemeClr val="dk1"/>
          </a:lnRef>
          <a:fillRef idx="0">
            <a:schemeClr val="dk1"/>
          </a:fillRef>
          <a:effectRef idx="2">
            <a:schemeClr val="dk1"/>
          </a:effectRef>
          <a:fontRef idx="minor">
            <a:schemeClr val="tx1"/>
          </a:fontRef>
        </p:style>
      </p:cxnSp>
      <p:sp>
        <p:nvSpPr>
          <p:cNvPr id="9"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0000"/>
                </a:solidFill>
              </a:rPr>
              <a:t>Algorithme MCTS</a:t>
            </a:r>
          </a:p>
        </p:txBody>
      </p:sp>
      <p:pic>
        <p:nvPicPr>
          <p:cNvPr id="12" name="Image 2" descr="lake2.png"/>
          <p:cNvPicPr>
            <a:picLocks noChangeAspect="1"/>
          </p:cNvPicPr>
          <p:nvPr/>
        </p:nvPicPr>
        <p:blipFill>
          <a:blip r:embed="rId4"/>
          <a:stretch>
            <a:fillRect/>
          </a:stretch>
        </p:blipFill>
        <p:spPr>
          <a:xfrm>
            <a:off x="1447810" y="2133610"/>
            <a:ext cx="2743200" cy="2667000"/>
          </a:xfrm>
          <a:prstGeom prst="rect">
            <a:avLst/>
          </a:prstGeom>
        </p:spPr>
      </p:pic>
      <p:sp>
        <p:nvSpPr>
          <p:cNvPr id="13" name="ZoneTexte 6"/>
          <p:cNvSpPr txBox="1"/>
          <p:nvPr/>
        </p:nvSpPr>
        <p:spPr>
          <a:xfrm>
            <a:off x="4470984" y="3029281"/>
            <a:ext cx="6734175" cy="830997"/>
          </a:xfrm>
          <a:prstGeom prst="rect">
            <a:avLst/>
          </a:prstGeom>
        </p:spPr>
        <p:txBody>
          <a:bodyPr rtlCol="0">
            <a:spAutoFit/>
          </a:bodyPr>
          <a:lstStyle/>
          <a:p>
            <a:r>
              <a:rPr lang="fr-FR" sz="2400" dirty="0">
                <a:latin typeface="Calibri" panose="020F0502020204030204" pitchFamily="34" charset="0"/>
              </a:rPr>
              <a:t>300 </a:t>
            </a:r>
            <a:r>
              <a:rPr lang="fr-FR" sz="2400" dirty="0" smtClean="0">
                <a:latin typeface="Calibri" panose="020F0502020204030204" pitchFamily="34" charset="0"/>
              </a:rPr>
              <a:t>sur 1000 tirs aléatoires sont tombés dans le lac : </a:t>
            </a:r>
            <a:r>
              <a:rPr lang="en-US" sz="2400" dirty="0" err="1" smtClean="0">
                <a:solidFill>
                  <a:srgbClr val="000000"/>
                </a:solidFill>
                <a:latin typeface="Calibri" panose="020F0502020204030204" pitchFamily="34" charset="0"/>
              </a:rPr>
              <a:t>Probabilit</a:t>
            </a:r>
            <a:r>
              <a:rPr lang="fr-FR" sz="2400" dirty="0" smtClean="0">
                <a:solidFill>
                  <a:srgbClr val="000000"/>
                </a:solidFill>
                <a:latin typeface="Calibri" panose="020F0502020204030204" pitchFamily="34" charset="0"/>
              </a:rPr>
              <a:t>é</a:t>
            </a:r>
            <a:r>
              <a:rPr lang="en-US" sz="2400" dirty="0" smtClean="0">
                <a:solidFill>
                  <a:srgbClr val="000000"/>
                </a:solidFill>
                <a:latin typeface="Calibri" panose="020F0502020204030204" pitchFamily="34" charset="0"/>
              </a:rPr>
              <a:t> de </a:t>
            </a:r>
            <a:r>
              <a:rPr lang="en-US" sz="2400" dirty="0" err="1" smtClean="0">
                <a:solidFill>
                  <a:srgbClr val="000000"/>
                </a:solidFill>
                <a:latin typeface="Calibri" panose="020F0502020204030204" pitchFamily="34" charset="0"/>
              </a:rPr>
              <a:t>tomber</a:t>
            </a:r>
            <a:r>
              <a:rPr lang="en-US" sz="2400" dirty="0" smtClean="0">
                <a:solidFill>
                  <a:srgbClr val="000000"/>
                </a:solidFill>
                <a:latin typeface="Calibri" panose="020F0502020204030204" pitchFamily="34" charset="0"/>
              </a:rPr>
              <a:t> </a:t>
            </a:r>
            <a:r>
              <a:rPr lang="en-US" sz="2400" dirty="0" err="1" smtClean="0">
                <a:solidFill>
                  <a:srgbClr val="000000"/>
                </a:solidFill>
                <a:latin typeface="Calibri" panose="020F0502020204030204" pitchFamily="34" charset="0"/>
              </a:rPr>
              <a:t>dans</a:t>
            </a:r>
            <a:r>
              <a:rPr lang="en-US" sz="2400" dirty="0" smtClean="0">
                <a:solidFill>
                  <a:srgbClr val="000000"/>
                </a:solidFill>
                <a:latin typeface="Calibri" panose="020F0502020204030204" pitchFamily="34" charset="0"/>
              </a:rPr>
              <a:t> l’</a:t>
            </a:r>
            <a:r>
              <a:rPr lang="fr-FR" sz="2400" dirty="0" smtClean="0">
                <a:solidFill>
                  <a:srgbClr val="000000"/>
                </a:solidFill>
                <a:latin typeface="Calibri" panose="020F0502020204030204" pitchFamily="34" charset="0"/>
              </a:rPr>
              <a:t>étang</a:t>
            </a:r>
            <a:r>
              <a:rPr lang="en-US" sz="2400" dirty="0" smtClean="0">
                <a:solidFill>
                  <a:srgbClr val="000000"/>
                </a:solidFill>
                <a:latin typeface="Calibri" panose="020F0502020204030204" pitchFamily="34" charset="0"/>
              </a:rPr>
              <a:t> : </a:t>
            </a:r>
            <a:r>
              <a:rPr lang="en-US" sz="2400" dirty="0">
                <a:solidFill>
                  <a:srgbClr val="000000"/>
                </a:solidFill>
                <a:latin typeface="Calibri" panose="020F0502020204030204" pitchFamily="34" charset="0"/>
              </a:rPr>
              <a:t>300/1000 = 30%</a:t>
            </a:r>
            <a:endParaRPr lang="fr-FR" sz="2400" dirty="0">
              <a:latin typeface="Calibri" panose="020F0502020204030204" pitchFamily="34" charset="0"/>
            </a:endParaRPr>
          </a:p>
        </p:txBody>
      </p:sp>
      <p:sp>
        <p:nvSpPr>
          <p:cNvPr id="14" name="ZoneTexte 10"/>
          <p:cNvSpPr txBox="1"/>
          <p:nvPr/>
        </p:nvSpPr>
        <p:spPr>
          <a:xfrm>
            <a:off x="5554059" y="5042336"/>
            <a:ext cx="1752600" cy="830997"/>
          </a:xfrm>
          <a:prstGeom prst="rect">
            <a:avLst/>
          </a:prstGeom>
        </p:spPr>
        <p:txBody>
          <a:bodyPr rtlCol="0">
            <a:spAutoFit/>
          </a:bodyPr>
          <a:lstStyle/>
          <a:p>
            <a:pPr algn="ctr"/>
            <a:r>
              <a:rPr lang="fr-FR" sz="2400" dirty="0" smtClean="0">
                <a:latin typeface="Calibri" charset="0"/>
              </a:rPr>
              <a:t>Aire Lac</a:t>
            </a:r>
            <a:endParaRPr lang="fr-FR" dirty="0">
              <a:latin typeface="Calibri" charset="0"/>
            </a:endParaRPr>
          </a:p>
          <a:p>
            <a:pPr algn="ctr"/>
            <a:r>
              <a:rPr lang="fr-FR" sz="2400" dirty="0" smtClean="0">
                <a:latin typeface="Calibri" charset="0"/>
              </a:rPr>
              <a:t>Aire Champ</a:t>
            </a:r>
            <a:endParaRPr lang="fr-FR" sz="2400" dirty="0">
              <a:solidFill>
                <a:srgbClr val="000000"/>
              </a:solidFill>
              <a:latin typeface="Calibri" charset="0"/>
            </a:endParaRPr>
          </a:p>
        </p:txBody>
      </p:sp>
      <p:sp>
        <p:nvSpPr>
          <p:cNvPr id="15" name="ZoneTexte 12"/>
          <p:cNvSpPr txBox="1"/>
          <p:nvPr/>
        </p:nvSpPr>
        <p:spPr>
          <a:xfrm>
            <a:off x="7000885" y="5124460"/>
            <a:ext cx="2743200" cy="523220"/>
          </a:xfrm>
          <a:prstGeom prst="rect">
            <a:avLst/>
          </a:prstGeom>
        </p:spPr>
        <p:txBody>
          <a:bodyPr rtlCol="0">
            <a:spAutoFit/>
          </a:bodyPr>
          <a:lstStyle/>
          <a:p>
            <a:r>
              <a:rPr lang="fr-FR" sz="2800">
                <a:latin typeface="Calibri" charset="0"/>
              </a:rPr>
              <a:t>≈ </a:t>
            </a:r>
            <a:r>
              <a:rPr lang="fr-FR" sz="2800"/>
              <a:t>30%</a:t>
            </a:r>
          </a:p>
        </p:txBody>
      </p:sp>
      <p:sp>
        <p:nvSpPr>
          <p:cNvPr id="16" name="ZoneTexte 13"/>
          <p:cNvSpPr txBox="1"/>
          <p:nvPr/>
        </p:nvSpPr>
        <p:spPr>
          <a:xfrm>
            <a:off x="5410210" y="6048385"/>
            <a:ext cx="3324225" cy="523220"/>
          </a:xfrm>
          <a:prstGeom prst="rect">
            <a:avLst/>
          </a:prstGeom>
        </p:spPr>
        <p:txBody>
          <a:bodyPr rtlCol="0">
            <a:spAutoFit/>
          </a:bodyPr>
          <a:lstStyle/>
          <a:p>
            <a:pPr algn="ctr"/>
            <a:r>
              <a:rPr lang="fr-FR" sz="2800" u="sng" dirty="0" smtClean="0">
                <a:latin typeface="Calibri" charset="0"/>
              </a:rPr>
              <a:t>Aire du lac ≈ </a:t>
            </a:r>
            <a:r>
              <a:rPr lang="fr-FR" sz="2800" u="sng" dirty="0">
                <a:latin typeface="Calibri" charset="0"/>
              </a:rPr>
              <a:t>0,3 km²</a:t>
            </a:r>
          </a:p>
        </p:txBody>
      </p:sp>
      <p:cxnSp>
        <p:nvCxnSpPr>
          <p:cNvPr id="17" name="Connecteur droit avec flèche 11"/>
          <p:cNvCxnSpPr/>
          <p:nvPr/>
        </p:nvCxnSpPr>
        <p:spPr>
          <a:xfrm flipV="1">
            <a:off x="5724535" y="5448310"/>
            <a:ext cx="1295400" cy="9525"/>
          </a:xfrm>
          <a:prstGeom prst="straightConnector1">
            <a:avLst/>
          </a:prstGeom>
          <a:ln>
            <a:headEnd type="none"/>
            <a:tailEnd type="none"/>
          </a:ln>
          <a:effectLst/>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p:txBody>
          <a:bodyPr/>
          <a:lstStyle/>
          <a:p>
            <a:fld id="{789A2A0C-D44F-4523-8D1A-D12B62504EB2}" type="slidenum">
              <a:rPr lang="fr-FR" smtClean="0"/>
              <a:t>16</a:t>
            </a:fld>
            <a:endParaRPr lang="fr-FR"/>
          </a:p>
        </p:txBody>
      </p:sp>
    </p:spTree>
    <p:extLst>
      <p:ext uri="{BB962C8B-B14F-4D97-AF65-F5344CB8AC3E}">
        <p14:creationId xmlns:p14="http://schemas.microsoft.com/office/powerpoint/2010/main" val="12273622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MC.png"/>
          <p:cNvPicPr>
            <a:picLocks noChangeAspect="1"/>
          </p:cNvPicPr>
          <p:nvPr/>
        </p:nvPicPr>
        <p:blipFill>
          <a:blip r:embed="rId3"/>
          <a:stretch>
            <a:fillRect/>
          </a:stretch>
        </p:blipFill>
        <p:spPr>
          <a:xfrm>
            <a:off x="3162313" y="1471357"/>
            <a:ext cx="4695825" cy="5163115"/>
          </a:xfrm>
          <a:prstGeom prst="rect">
            <a:avLst/>
          </a:prstGeom>
        </p:spPr>
      </p:pic>
      <p:sp>
        <p:nvSpPr>
          <p:cNvPr id="4"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smtClean="0">
                <a:solidFill>
                  <a:srgbClr val="FF0000"/>
                </a:solidFill>
              </a:rPr>
              <a:t>Algorithme </a:t>
            </a:r>
            <a:r>
              <a:rPr lang="fr-FR" sz="4000" b="1" dirty="0">
                <a:solidFill>
                  <a:srgbClr val="FF0000"/>
                </a:solidFill>
              </a:rPr>
              <a:t>MCTS</a:t>
            </a:r>
          </a:p>
        </p:txBody>
      </p:sp>
      <p:sp>
        <p:nvSpPr>
          <p:cNvPr id="5" name="Titre 1"/>
          <p:cNvSpPr txBox="1">
            <a:spLocks/>
          </p:cNvSpPr>
          <p:nvPr/>
        </p:nvSpPr>
        <p:spPr>
          <a:xfrm>
            <a:off x="1145568" y="504942"/>
            <a:ext cx="9753600" cy="2044148"/>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Algorithme de </a:t>
            </a:r>
          </a:p>
          <a:p>
            <a:r>
              <a:rPr lang="fr-FR" dirty="0" smtClean="0"/>
              <a:t>Monte Carlo</a:t>
            </a:r>
          </a:p>
        </p:txBody>
      </p:sp>
      <p:sp>
        <p:nvSpPr>
          <p:cNvPr id="2" name="Slide Number Placeholder 1"/>
          <p:cNvSpPr>
            <a:spLocks noGrp="1"/>
          </p:cNvSpPr>
          <p:nvPr>
            <p:ph type="sldNum" sz="quarter" idx="12"/>
          </p:nvPr>
        </p:nvSpPr>
        <p:spPr/>
        <p:txBody>
          <a:bodyPr/>
          <a:lstStyle/>
          <a:p>
            <a:fld id="{789A2A0C-D44F-4523-8D1A-D12B62504EB2}" type="slidenum">
              <a:rPr lang="fr-FR" smtClean="0"/>
              <a:t>17</a:t>
            </a:fld>
            <a:endParaRPr lang="fr-FR"/>
          </a:p>
        </p:txBody>
      </p:sp>
    </p:spTree>
    <p:extLst>
      <p:ext uri="{BB962C8B-B14F-4D97-AF65-F5344CB8AC3E}">
        <p14:creationId xmlns:p14="http://schemas.microsoft.com/office/powerpoint/2010/main" val="2711930456"/>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b="1" dirty="0" smtClean="0">
                <a:solidFill>
                  <a:srgbClr val="FF3300"/>
                </a:solidFill>
              </a:rPr>
              <a:t>Plan</a:t>
            </a:r>
            <a:endParaRPr lang="fr-FR" b="1" dirty="0">
              <a:solidFill>
                <a:srgbClr val="FF3300"/>
              </a:solidFill>
            </a:endParaRPr>
          </a:p>
        </p:txBody>
      </p:sp>
      <p:sp>
        <p:nvSpPr>
          <p:cNvPr id="3" name="Espace réservé du contenu 2"/>
          <p:cNvSpPr>
            <a:spLocks noGrp="1"/>
          </p:cNvSpPr>
          <p:nvPr>
            <p:ph idx="1"/>
          </p:nvPr>
        </p:nvSpPr>
        <p:spPr/>
        <p:txBody>
          <a:bodyPr>
            <a:normAutofit/>
          </a:bodyPr>
          <a:lstStyle/>
          <a:p>
            <a:pPr marL="0" indent="0">
              <a:buNone/>
            </a:pPr>
            <a:r>
              <a:rPr lang="fr-FR" dirty="0"/>
              <a:t> Introduction</a:t>
            </a:r>
          </a:p>
          <a:p>
            <a:pPr marL="514350" indent="-514350">
              <a:buFont typeface="+mj-lt"/>
              <a:buAutoNum type="arabicPeriod"/>
            </a:pPr>
            <a:r>
              <a:rPr lang="fr-FR" dirty="0"/>
              <a:t>Présentation du jeu </a:t>
            </a:r>
            <a:r>
              <a:rPr lang="fr-FR" dirty="0" err="1"/>
              <a:t>Arimaa</a:t>
            </a:r>
            <a:endParaRPr lang="fr-FR" dirty="0"/>
          </a:p>
          <a:p>
            <a:pPr marL="514350" indent="-514350">
              <a:buFont typeface="+mj-lt"/>
              <a:buAutoNum type="arabicPeriod"/>
            </a:pPr>
            <a:r>
              <a:rPr lang="fr-FR" dirty="0" smtClean="0"/>
              <a:t>Algorithme </a:t>
            </a:r>
            <a:r>
              <a:rPr lang="fr-FR" dirty="0"/>
              <a:t>MCTS</a:t>
            </a:r>
          </a:p>
          <a:p>
            <a:pPr marL="514350" indent="-514350">
              <a:buFont typeface="+mj-lt"/>
              <a:buAutoNum type="arabicPeriod"/>
            </a:pPr>
            <a:r>
              <a:rPr lang="fr-FR" b="1" dirty="0" smtClean="0">
                <a:solidFill>
                  <a:srgbClr val="FF3300"/>
                </a:solidFill>
              </a:rPr>
              <a:t>Méthodes de </a:t>
            </a:r>
            <a:r>
              <a:rPr lang="fr-FR" b="1" dirty="0" err="1" smtClean="0">
                <a:solidFill>
                  <a:srgbClr val="FF3300"/>
                </a:solidFill>
              </a:rPr>
              <a:t>parallélisation</a:t>
            </a:r>
            <a:endParaRPr lang="fr-FR" b="1" dirty="0" smtClean="0">
              <a:solidFill>
                <a:srgbClr val="FF3300"/>
              </a:solidFill>
            </a:endParaRPr>
          </a:p>
          <a:p>
            <a:pPr marL="514350" indent="-514350">
              <a:buFont typeface="+mj-lt"/>
              <a:buAutoNum type="arabicPeriod"/>
            </a:pPr>
            <a:r>
              <a:rPr lang="en-US" dirty="0" smtClean="0"/>
              <a:t>Architecture </a:t>
            </a:r>
            <a:r>
              <a:rPr lang="en-US" dirty="0"/>
              <a:t>g</a:t>
            </a:r>
            <a:r>
              <a:rPr lang="fr-FR" dirty="0"/>
              <a:t>é</a:t>
            </a:r>
            <a:r>
              <a:rPr lang="en-US" dirty="0" err="1"/>
              <a:t>nérale</a:t>
            </a:r>
            <a:endParaRPr lang="en-US" dirty="0"/>
          </a:p>
          <a:p>
            <a:pPr marL="514350" indent="-514350">
              <a:buFont typeface="+mj-lt"/>
              <a:buAutoNum type="arabicPeriod"/>
            </a:pPr>
            <a:r>
              <a:rPr lang="fr-FR" dirty="0"/>
              <a:t>Spécifications</a:t>
            </a:r>
            <a:endParaRPr lang="fr-FR" b="1" dirty="0">
              <a:solidFill>
                <a:srgbClr val="FF3300"/>
              </a:solidFill>
            </a:endParaRPr>
          </a:p>
          <a:p>
            <a:pPr marL="514350" indent="-514350">
              <a:buFont typeface="+mj-lt"/>
              <a:buAutoNum type="arabicPeriod"/>
            </a:pPr>
            <a:r>
              <a:rPr lang="fr-FR" dirty="0">
                <a:solidFill>
                  <a:schemeClr val="bg1"/>
                </a:solidFill>
              </a:rPr>
              <a:t>Méthodes de </a:t>
            </a:r>
            <a:r>
              <a:rPr lang="en-US" dirty="0" err="1" smtClean="0">
                <a:solidFill>
                  <a:schemeClr val="bg1"/>
                </a:solidFill>
              </a:rPr>
              <a:t>dévelopement</a:t>
            </a:r>
            <a:endParaRPr lang="fr-FR" dirty="0">
              <a:solidFill>
                <a:srgbClr val="000000"/>
              </a:solidFill>
            </a:endParaRPr>
          </a:p>
        </p:txBody>
      </p:sp>
      <p:pic>
        <p:nvPicPr>
          <p:cNvPr id="4" name="Image 3" descr="Arimaa.jpg"/>
          <p:cNvPicPr>
            <a:picLocks noChangeAspect="1"/>
          </p:cNvPicPr>
          <p:nvPr/>
        </p:nvPicPr>
        <p:blipFill>
          <a:blip r:embed="rId3"/>
          <a:stretch>
            <a:fillRect/>
          </a:stretch>
        </p:blipFill>
        <p:spPr>
          <a:xfrm>
            <a:off x="7002179" y="2027493"/>
            <a:ext cx="3822724" cy="330747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18</a:t>
            </a:fld>
            <a:endParaRPr lang="fr-FR"/>
          </a:p>
        </p:txBody>
      </p:sp>
      <p:pic>
        <p:nvPicPr>
          <p:cNvPr id="6" name="Image 3" descr="Arimaa.jpg"/>
          <p:cNvPicPr>
            <a:picLocks noChangeAspect="1"/>
          </p:cNvPicPr>
          <p:nvPr/>
        </p:nvPicPr>
        <p:blipFill>
          <a:blip r:embed="rId3"/>
          <a:stretch>
            <a:fillRect/>
          </a:stretch>
        </p:blipFill>
        <p:spPr>
          <a:xfrm>
            <a:off x="6186115" y="2027492"/>
            <a:ext cx="4638788" cy="4013543"/>
          </a:xfrm>
          <a:prstGeom prst="rect">
            <a:avLst/>
          </a:prstGeom>
        </p:spPr>
      </p:pic>
    </p:spTree>
    <p:extLst>
      <p:ext uri="{BB962C8B-B14F-4D97-AF65-F5344CB8AC3E}">
        <p14:creationId xmlns:p14="http://schemas.microsoft.com/office/powerpoint/2010/main" val="398700376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128444" y="2760467"/>
            <a:ext cx="4695825" cy="2308324"/>
          </a:xfrm>
          <a:prstGeom prst="rect">
            <a:avLst/>
          </a:prstGeom>
        </p:spPr>
        <p:txBody>
          <a:bodyPr rtlCol="0">
            <a:spAutoFit/>
          </a:bodyPr>
          <a:lstStyle/>
          <a:p>
            <a:r>
              <a:rPr lang="fr-FR" sz="2400" dirty="0">
                <a:solidFill>
                  <a:srgbClr val="375623"/>
                </a:solidFill>
              </a:rPr>
              <a:t>+ </a:t>
            </a:r>
            <a:r>
              <a:rPr lang="fr-FR" sz="2400" dirty="0" err="1">
                <a:solidFill>
                  <a:srgbClr val="375623"/>
                </a:solidFill>
              </a:rPr>
              <a:t>Very</a:t>
            </a:r>
            <a:r>
              <a:rPr lang="fr-FR" sz="2400" dirty="0">
                <a:solidFill>
                  <a:srgbClr val="375623"/>
                </a:solidFill>
              </a:rPr>
              <a:t> basic and simple</a:t>
            </a:r>
          </a:p>
          <a:p>
            <a:pPr marL="285750" indent="-285750">
              <a:buFont typeface="Arial" panose="020B0604020202020204" pitchFamily="34" charset="0"/>
              <a:buChar char="•"/>
            </a:pPr>
            <a:endParaRPr lang="fr-FR" sz="2400" dirty="0"/>
          </a:p>
          <a:p>
            <a:endParaRPr lang="fr-FR" sz="2400" dirty="0"/>
          </a:p>
          <a:p>
            <a:r>
              <a:rPr lang="fr-FR" sz="2400" dirty="0">
                <a:solidFill>
                  <a:srgbClr val="FF3300"/>
                </a:solidFill>
              </a:rPr>
              <a:t>- </a:t>
            </a:r>
            <a:r>
              <a:rPr lang="fr-FR" sz="2400" dirty="0" err="1">
                <a:solidFill>
                  <a:srgbClr val="FF3300"/>
                </a:solidFill>
              </a:rPr>
              <a:t>Need</a:t>
            </a:r>
            <a:r>
              <a:rPr lang="fr-FR" sz="2400" dirty="0">
                <a:solidFill>
                  <a:srgbClr val="FF3300"/>
                </a:solidFill>
              </a:rPr>
              <a:t> </a:t>
            </a:r>
            <a:r>
              <a:rPr lang="fr-FR" sz="2400" dirty="0" err="1">
                <a:solidFill>
                  <a:srgbClr val="FF3300"/>
                </a:solidFill>
              </a:rPr>
              <a:t>synchronization</a:t>
            </a:r>
            <a:endParaRPr lang="fr-FR" sz="2400" dirty="0">
              <a:solidFill>
                <a:srgbClr val="FF3300"/>
              </a:solidFill>
            </a:endParaRPr>
          </a:p>
          <a:p>
            <a:r>
              <a:rPr lang="fr-FR" sz="2400" dirty="0">
                <a:solidFill>
                  <a:srgbClr val="FF3300"/>
                </a:solidFill>
              </a:rPr>
              <a:t>- </a:t>
            </a:r>
            <a:r>
              <a:rPr lang="fr-FR" sz="2400" dirty="0" err="1">
                <a:solidFill>
                  <a:srgbClr val="FF3300"/>
                </a:solidFill>
              </a:rPr>
              <a:t>Need</a:t>
            </a:r>
            <a:r>
              <a:rPr lang="fr-FR" sz="2400" dirty="0">
                <a:solidFill>
                  <a:srgbClr val="FF3300"/>
                </a:solidFill>
              </a:rPr>
              <a:t> to </a:t>
            </a:r>
            <a:r>
              <a:rPr lang="fr-FR" sz="2400" dirty="0" err="1">
                <a:solidFill>
                  <a:srgbClr val="FF3300"/>
                </a:solidFill>
              </a:rPr>
              <a:t>wait</a:t>
            </a:r>
            <a:r>
              <a:rPr lang="fr-FR" sz="2400" dirty="0">
                <a:solidFill>
                  <a:srgbClr val="FF3300"/>
                </a:solidFill>
              </a:rPr>
              <a:t> </a:t>
            </a:r>
            <a:r>
              <a:rPr lang="en-US" sz="2400" dirty="0">
                <a:solidFill>
                  <a:srgbClr val="FF3300"/>
                </a:solidFill>
              </a:rPr>
              <a:t>for the last </a:t>
            </a:r>
            <a:r>
              <a:rPr lang="fr-FR" sz="2400" dirty="0">
                <a:solidFill>
                  <a:srgbClr val="FF3300"/>
                </a:solidFill>
              </a:rPr>
              <a:t>thread  </a:t>
            </a:r>
            <a:r>
              <a:rPr lang="en-US" sz="2400" dirty="0">
                <a:solidFill>
                  <a:srgbClr val="FF3300"/>
                </a:solidFill>
              </a:rPr>
              <a:t>to finish : lost of efficiency</a:t>
            </a:r>
            <a:endParaRPr lang="fr-FR" sz="2400" dirty="0">
              <a:solidFill>
                <a:srgbClr val="FF3300"/>
              </a:solidFill>
            </a:endParaRPr>
          </a:p>
        </p:txBody>
      </p:sp>
      <p:sp>
        <p:nvSpPr>
          <p:cNvPr id="10" name="ZoneTexte 9"/>
          <p:cNvSpPr txBox="1"/>
          <p:nvPr/>
        </p:nvSpPr>
        <p:spPr>
          <a:xfrm>
            <a:off x="1049547" y="2614133"/>
            <a:ext cx="2743200" cy="1569660"/>
          </a:xfrm>
          <a:prstGeom prst="rect">
            <a:avLst/>
          </a:prstGeom>
        </p:spPr>
        <p:txBody>
          <a:bodyPr rtlCol="0">
            <a:spAutoFit/>
          </a:bodyPr>
          <a:lstStyle/>
          <a:p>
            <a:pPr algn="ctr"/>
            <a:r>
              <a:rPr lang="en-US" sz="2400" dirty="0">
                <a:solidFill>
                  <a:srgbClr val="0070C0"/>
                </a:solidFill>
              </a:rPr>
              <a:t>Global tree</a:t>
            </a:r>
            <a:r>
              <a:rPr lang="en-US" sz="2400" dirty="0"/>
              <a:t> with </a:t>
            </a:r>
            <a:r>
              <a:rPr lang="en-US" sz="2400" dirty="0" smtClean="0"/>
              <a:t>parallel </a:t>
            </a:r>
            <a:r>
              <a:rPr lang="en-US" sz="2400" dirty="0"/>
              <a:t>access of the same node for random games</a:t>
            </a:r>
            <a:endParaRPr lang="fr-FR" sz="2000" dirty="0"/>
          </a:p>
        </p:txBody>
      </p:sp>
      <p:pic>
        <p:nvPicPr>
          <p:cNvPr id="5" name="Image 4" descr="leaf2.png"/>
          <p:cNvPicPr>
            <a:picLocks noChangeAspect="1"/>
          </p:cNvPicPr>
          <p:nvPr/>
        </p:nvPicPr>
        <p:blipFill>
          <a:blip r:embed="rId3"/>
          <a:stretch>
            <a:fillRect/>
          </a:stretch>
        </p:blipFill>
        <p:spPr>
          <a:xfrm>
            <a:off x="4226540" y="2262474"/>
            <a:ext cx="2615520" cy="3492780"/>
          </a:xfrm>
          <a:prstGeom prst="rect">
            <a:avLst/>
          </a:prstGeom>
        </p:spPr>
      </p:pic>
      <p:pic>
        <p:nvPicPr>
          <p:cNvPr id="6" name="Image 5" descr="legendleaf.png"/>
          <p:cNvPicPr>
            <a:picLocks noChangeAspect="1"/>
          </p:cNvPicPr>
          <p:nvPr/>
        </p:nvPicPr>
        <p:blipFill>
          <a:blip r:embed="rId4"/>
          <a:stretch>
            <a:fillRect/>
          </a:stretch>
        </p:blipFill>
        <p:spPr>
          <a:xfrm>
            <a:off x="511503" y="5851525"/>
            <a:ext cx="7927647" cy="693738"/>
          </a:xfrm>
          <a:prstGeom prst="rect">
            <a:avLst/>
          </a:prstGeom>
        </p:spPr>
      </p:pic>
      <p:sp>
        <p:nvSpPr>
          <p:cNvPr id="9"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a:solidFill>
                  <a:srgbClr val="FF3300"/>
                </a:solidFill>
              </a:rPr>
              <a:t>Parallelization</a:t>
            </a:r>
            <a:r>
              <a:rPr lang="fr-FR" sz="4000" b="1" dirty="0">
                <a:solidFill>
                  <a:srgbClr val="FF3300"/>
                </a:solidFill>
              </a:rPr>
              <a:t> </a:t>
            </a:r>
            <a:r>
              <a:rPr lang="fr-FR" sz="4000" b="1" dirty="0" err="1">
                <a:solidFill>
                  <a:srgbClr val="FF3300"/>
                </a:solidFill>
              </a:rPr>
              <a:t>methods</a:t>
            </a:r>
            <a:endParaRPr lang="fr-FR" sz="4000" b="1" dirty="0">
              <a:solidFill>
                <a:srgbClr val="FF3300"/>
              </a:solidFill>
            </a:endParaRPr>
          </a:p>
        </p:txBody>
      </p:sp>
      <p:sp>
        <p:nvSpPr>
          <p:cNvPr id="2" name="Slide Number Placeholder 1"/>
          <p:cNvSpPr>
            <a:spLocks noGrp="1"/>
          </p:cNvSpPr>
          <p:nvPr>
            <p:ph type="sldNum" sz="quarter" idx="12"/>
          </p:nvPr>
        </p:nvSpPr>
        <p:spPr/>
        <p:txBody>
          <a:bodyPr/>
          <a:lstStyle/>
          <a:p>
            <a:fld id="{789A2A0C-D44F-4523-8D1A-D12B62504EB2}" type="slidenum">
              <a:rPr lang="fr-FR" smtClean="0"/>
              <a:t>19</a:t>
            </a:fld>
            <a:endParaRPr lang="fr-FR"/>
          </a:p>
        </p:txBody>
      </p:sp>
      <p:sp>
        <p:nvSpPr>
          <p:cNvPr id="12" name="Titre 1"/>
          <p:cNvSpPr>
            <a:spLocks noGrp="1"/>
          </p:cNvSpPr>
          <p:nvPr>
            <p:ph type="title"/>
          </p:nvPr>
        </p:nvSpPr>
        <p:spPr>
          <a:xfrm>
            <a:off x="925002" y="639828"/>
            <a:ext cx="9753600" cy="1154097"/>
          </a:xfrm>
        </p:spPr>
        <p:txBody>
          <a:bodyPr/>
          <a:lstStyle/>
          <a:p>
            <a:r>
              <a:rPr lang="fr-FR" dirty="0" err="1"/>
              <a:t>Leaf</a:t>
            </a:r>
            <a:r>
              <a:rPr lang="fr-FR" dirty="0"/>
              <a:t> </a:t>
            </a:r>
            <a:r>
              <a:rPr lang="fr-FR" dirty="0" err="1"/>
              <a:t>Parallelization</a:t>
            </a:r>
            <a:endParaRPr lang="fr-FR" dirty="0"/>
          </a:p>
        </p:txBody>
      </p:sp>
    </p:spTree>
    <p:extLst>
      <p:ext uri="{BB962C8B-B14F-4D97-AF65-F5344CB8AC3E}">
        <p14:creationId xmlns:p14="http://schemas.microsoft.com/office/powerpoint/2010/main" val="54685814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db.png"/>
          <p:cNvPicPr>
            <a:picLocks noChangeAspect="1"/>
          </p:cNvPicPr>
          <p:nvPr/>
        </p:nvPicPr>
        <p:blipFill>
          <a:blip r:embed="rId3"/>
          <a:stretch>
            <a:fillRect/>
          </a:stretch>
        </p:blipFill>
        <p:spPr>
          <a:xfrm>
            <a:off x="2044630" y="1902895"/>
            <a:ext cx="7836965" cy="3129195"/>
          </a:xfrm>
          <a:prstGeom prst="rect">
            <a:avLst/>
          </a:prstGeom>
          <a:ln w="228600" cap="sq" cmpd="thickThin">
            <a:solidFill>
              <a:srgbClr val="000000"/>
            </a:solidFill>
            <a:prstDash val="solid"/>
            <a:miter lim="800000"/>
          </a:ln>
          <a:effectLst>
            <a:innerShdw blurRad="76200">
              <a:srgbClr val="000000"/>
            </a:innerShdw>
          </a:effectLst>
        </p:spPr>
      </p:pic>
      <p:sp>
        <p:nvSpPr>
          <p:cNvPr id="4" name="ZoneTexte 3"/>
          <p:cNvSpPr txBox="1"/>
          <p:nvPr/>
        </p:nvSpPr>
        <p:spPr>
          <a:xfrm>
            <a:off x="2357901" y="5366044"/>
            <a:ext cx="7210425" cy="400110"/>
          </a:xfrm>
          <a:prstGeom prst="rect">
            <a:avLst/>
          </a:prstGeom>
        </p:spPr>
        <p:txBody>
          <a:bodyPr rtlCol="0">
            <a:spAutoFit/>
          </a:bodyPr>
          <a:lstStyle/>
          <a:p>
            <a:pPr algn="ctr"/>
            <a:r>
              <a:rPr lang="fr-FR" sz="2000" dirty="0"/>
              <a:t>Garry Kasparov </a:t>
            </a:r>
            <a:r>
              <a:rPr lang="fr-FR" sz="2000" i="1" dirty="0"/>
              <a:t>(</a:t>
            </a:r>
            <a:r>
              <a:rPr lang="fr-FR" sz="2000" i="1" dirty="0" err="1"/>
              <a:t>Russia</a:t>
            </a:r>
            <a:r>
              <a:rPr lang="fr-FR" sz="2000" i="1" dirty="0"/>
              <a:t>)</a:t>
            </a:r>
            <a:r>
              <a:rPr lang="fr-FR" sz="2000" dirty="0"/>
              <a:t> </a:t>
            </a:r>
            <a:r>
              <a:rPr lang="fr-FR" sz="2000" dirty="0" smtClean="0"/>
              <a:t>contre </a:t>
            </a:r>
            <a:r>
              <a:rPr lang="fr-FR" sz="2000" dirty="0" err="1"/>
              <a:t>Deep</a:t>
            </a:r>
            <a:r>
              <a:rPr lang="fr-FR" sz="2000" dirty="0"/>
              <a:t> Blue </a:t>
            </a:r>
            <a:r>
              <a:rPr lang="fr-FR" sz="2000" i="1" dirty="0"/>
              <a:t>(IBM - USA)</a:t>
            </a:r>
            <a:r>
              <a:rPr lang="fr-FR" sz="2000" dirty="0"/>
              <a:t>, </a:t>
            </a:r>
            <a:r>
              <a:rPr lang="fr-FR" sz="2000" i="1" dirty="0"/>
              <a:t>1997</a:t>
            </a:r>
          </a:p>
        </p:txBody>
      </p:sp>
      <p:sp>
        <p:nvSpPr>
          <p:cNvPr id="6" name="Titre 1"/>
          <p:cNvSpPr>
            <a:spLocks noGrp="1"/>
          </p:cNvSpPr>
          <p:nvPr>
            <p:ph type="title"/>
          </p:nvPr>
        </p:nvSpPr>
        <p:spPr>
          <a:xfrm>
            <a:off x="633337" y="260065"/>
            <a:ext cx="10515600" cy="754063"/>
          </a:xfrm>
        </p:spPr>
        <p:txBody>
          <a:bodyPr/>
          <a:lstStyle/>
          <a:p>
            <a:r>
              <a:rPr lang="fr-FR" b="1" dirty="0"/>
              <a:t>Introduction</a:t>
            </a:r>
          </a:p>
        </p:txBody>
      </p:sp>
      <p:sp>
        <p:nvSpPr>
          <p:cNvPr id="2" name="Slide Number Placeholder 1"/>
          <p:cNvSpPr>
            <a:spLocks noGrp="1"/>
          </p:cNvSpPr>
          <p:nvPr>
            <p:ph type="sldNum" sz="quarter" idx="12"/>
          </p:nvPr>
        </p:nvSpPr>
        <p:spPr/>
        <p:txBody>
          <a:bodyPr/>
          <a:lstStyle/>
          <a:p>
            <a:fld id="{789A2A0C-D44F-4523-8D1A-D12B62504EB2}" type="slidenum">
              <a:rPr lang="fr-FR" smtClean="0"/>
              <a:t>2</a:t>
            </a:fld>
            <a:endParaRPr lang="fr-FR" dirty="0"/>
          </a:p>
        </p:txBody>
      </p:sp>
    </p:spTree>
    <p:extLst>
      <p:ext uri="{BB962C8B-B14F-4D97-AF65-F5344CB8AC3E}">
        <p14:creationId xmlns:p14="http://schemas.microsoft.com/office/powerpoint/2010/main" val="206844149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legend.png"/>
          <p:cNvPicPr>
            <a:picLocks noChangeAspect="1"/>
          </p:cNvPicPr>
          <p:nvPr/>
        </p:nvPicPr>
        <p:blipFill>
          <a:blip r:embed="rId3"/>
          <a:stretch>
            <a:fillRect/>
          </a:stretch>
        </p:blipFill>
        <p:spPr>
          <a:xfrm>
            <a:off x="591438" y="5862185"/>
            <a:ext cx="11135438" cy="699387"/>
          </a:xfrm>
          <a:prstGeom prst="rect">
            <a:avLst/>
          </a:prstGeom>
        </p:spPr>
      </p:pic>
      <p:sp>
        <p:nvSpPr>
          <p:cNvPr id="4" name="ZoneTexte 3"/>
          <p:cNvSpPr txBox="1"/>
          <p:nvPr/>
        </p:nvSpPr>
        <p:spPr>
          <a:xfrm>
            <a:off x="7286934" y="2483409"/>
            <a:ext cx="4695825" cy="2677656"/>
          </a:xfrm>
          <a:prstGeom prst="rect">
            <a:avLst/>
          </a:prstGeom>
        </p:spPr>
        <p:txBody>
          <a:bodyPr rtlCol="0">
            <a:spAutoFit/>
          </a:bodyPr>
          <a:lstStyle/>
          <a:p>
            <a:r>
              <a:rPr lang="fr-FR" sz="2400" dirty="0">
                <a:solidFill>
                  <a:srgbClr val="375623"/>
                </a:solidFill>
              </a:rPr>
              <a:t>+ Efficient</a:t>
            </a:r>
          </a:p>
          <a:p>
            <a:r>
              <a:rPr lang="fr-FR" sz="2400" dirty="0">
                <a:solidFill>
                  <a:srgbClr val="375623"/>
                </a:solidFill>
              </a:rPr>
              <a:t>+ </a:t>
            </a:r>
            <a:r>
              <a:rPr lang="fr-FR" sz="2400" dirty="0" err="1" smtClean="0">
                <a:solidFill>
                  <a:srgbClr val="375623"/>
                </a:solidFill>
              </a:rPr>
              <a:t>Does</a:t>
            </a:r>
            <a:r>
              <a:rPr lang="fr-FR" sz="2400" dirty="0" smtClean="0">
                <a:solidFill>
                  <a:srgbClr val="375623"/>
                </a:solidFill>
              </a:rPr>
              <a:t> </a:t>
            </a:r>
            <a:r>
              <a:rPr lang="en-US" sz="2400" dirty="0" smtClean="0">
                <a:solidFill>
                  <a:srgbClr val="375623"/>
                </a:solidFill>
              </a:rPr>
              <a:t>not </a:t>
            </a:r>
            <a:r>
              <a:rPr lang="en-US" sz="2400" dirty="0">
                <a:solidFill>
                  <a:srgbClr val="375623"/>
                </a:solidFill>
              </a:rPr>
              <a:t>wait for the end of all </a:t>
            </a:r>
            <a:r>
              <a:rPr lang="fr-FR" sz="2400" dirty="0" err="1">
                <a:solidFill>
                  <a:srgbClr val="375623"/>
                </a:solidFill>
              </a:rPr>
              <a:t>actors</a:t>
            </a:r>
            <a:endParaRPr lang="fr-FR" sz="2400" dirty="0">
              <a:solidFill>
                <a:srgbClr val="375623"/>
              </a:solidFill>
            </a:endParaRPr>
          </a:p>
          <a:p>
            <a:pPr marL="285750" indent="-285750">
              <a:buFont typeface="Arial" panose="020B0604020202020204" pitchFamily="34" charset="0"/>
              <a:buChar char="•"/>
            </a:pPr>
            <a:endParaRPr lang="fr-FR" sz="2400" dirty="0"/>
          </a:p>
          <a:p>
            <a:endParaRPr lang="fr-FR" sz="2400" dirty="0"/>
          </a:p>
          <a:p>
            <a:r>
              <a:rPr lang="fr-FR" sz="2400" dirty="0">
                <a:solidFill>
                  <a:srgbClr val="FF3300"/>
                </a:solidFill>
              </a:rPr>
              <a:t>- </a:t>
            </a:r>
            <a:r>
              <a:rPr lang="fr-FR" sz="2400" dirty="0" err="1">
                <a:solidFill>
                  <a:srgbClr val="FF3300"/>
                </a:solidFill>
              </a:rPr>
              <a:t>Needs</a:t>
            </a:r>
            <a:r>
              <a:rPr lang="fr-FR" sz="2400" dirty="0">
                <a:solidFill>
                  <a:srgbClr val="FF3300"/>
                </a:solidFill>
              </a:rPr>
              <a:t> to </a:t>
            </a:r>
            <a:r>
              <a:rPr lang="fr-FR" sz="2400" dirty="0" err="1">
                <a:solidFill>
                  <a:srgbClr val="FF3300"/>
                </a:solidFill>
              </a:rPr>
              <a:t>implement</a:t>
            </a:r>
            <a:r>
              <a:rPr lang="fr-FR" sz="2400" dirty="0">
                <a:solidFill>
                  <a:srgbClr val="FF3300"/>
                </a:solidFill>
              </a:rPr>
              <a:t> a solution to </a:t>
            </a:r>
            <a:r>
              <a:rPr lang="fr-FR" sz="2400" dirty="0" err="1">
                <a:solidFill>
                  <a:srgbClr val="FF3300"/>
                </a:solidFill>
              </a:rPr>
              <a:t>prevent</a:t>
            </a:r>
            <a:r>
              <a:rPr lang="fr-FR" sz="2400" dirty="0">
                <a:solidFill>
                  <a:srgbClr val="FF3300"/>
                </a:solidFill>
              </a:rPr>
              <a:t> concurrent </a:t>
            </a:r>
            <a:r>
              <a:rPr lang="fr-FR" sz="2400" dirty="0" err="1">
                <a:solidFill>
                  <a:srgbClr val="FF3300"/>
                </a:solidFill>
              </a:rPr>
              <a:t>treatments</a:t>
            </a:r>
            <a:endParaRPr lang="fr-FR" sz="2400" dirty="0">
              <a:solidFill>
                <a:srgbClr val="FF3300"/>
              </a:solidFill>
            </a:endParaRPr>
          </a:p>
        </p:txBody>
      </p:sp>
      <p:sp>
        <p:nvSpPr>
          <p:cNvPr id="10" name="ZoneTexte 9"/>
          <p:cNvSpPr txBox="1"/>
          <p:nvPr/>
        </p:nvSpPr>
        <p:spPr>
          <a:xfrm>
            <a:off x="1049547" y="2847567"/>
            <a:ext cx="2743200" cy="1200329"/>
          </a:xfrm>
          <a:prstGeom prst="rect">
            <a:avLst/>
          </a:prstGeom>
        </p:spPr>
        <p:txBody>
          <a:bodyPr rtlCol="0">
            <a:spAutoFit/>
          </a:bodyPr>
          <a:lstStyle/>
          <a:p>
            <a:pPr algn="ctr"/>
            <a:r>
              <a:rPr lang="en-US" sz="2400" dirty="0">
                <a:solidFill>
                  <a:srgbClr val="0070C0"/>
                </a:solidFill>
              </a:rPr>
              <a:t>Global tree</a:t>
            </a:r>
            <a:r>
              <a:rPr lang="en-US" sz="2400" dirty="0"/>
              <a:t> with random access by all of the actors</a:t>
            </a:r>
            <a:endParaRPr lang="fr-FR" sz="2000" dirty="0"/>
          </a:p>
        </p:txBody>
      </p:sp>
      <p:pic>
        <p:nvPicPr>
          <p:cNvPr id="9" name="Image 8" descr="tree2.png"/>
          <p:cNvPicPr>
            <a:picLocks noChangeAspect="1"/>
          </p:cNvPicPr>
          <p:nvPr/>
        </p:nvPicPr>
        <p:blipFill>
          <a:blip r:embed="rId4"/>
          <a:stretch>
            <a:fillRect/>
          </a:stretch>
        </p:blipFill>
        <p:spPr>
          <a:xfrm>
            <a:off x="4201994" y="2114124"/>
            <a:ext cx="2802588" cy="3231561"/>
          </a:xfrm>
          <a:prstGeom prst="rect">
            <a:avLst/>
          </a:prstGeom>
        </p:spPr>
      </p:pic>
      <p:sp>
        <p:nvSpPr>
          <p:cNvPr id="11"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a:solidFill>
                  <a:srgbClr val="FF3300"/>
                </a:solidFill>
              </a:rPr>
              <a:t>Parallelization</a:t>
            </a:r>
            <a:r>
              <a:rPr lang="fr-FR" sz="4000" b="1" dirty="0">
                <a:solidFill>
                  <a:srgbClr val="FF3300"/>
                </a:solidFill>
              </a:rPr>
              <a:t> </a:t>
            </a:r>
            <a:r>
              <a:rPr lang="fr-FR" sz="4000" b="1" dirty="0" err="1">
                <a:solidFill>
                  <a:srgbClr val="FF3300"/>
                </a:solidFill>
              </a:rPr>
              <a:t>methods</a:t>
            </a:r>
            <a:endParaRPr lang="fr-FR" sz="4000" b="1" dirty="0">
              <a:solidFill>
                <a:srgbClr val="FF3300"/>
              </a:solidFill>
            </a:endParaRPr>
          </a:p>
        </p:txBody>
      </p:sp>
      <p:sp>
        <p:nvSpPr>
          <p:cNvPr id="2" name="Slide Number Placeholder 1"/>
          <p:cNvSpPr>
            <a:spLocks noGrp="1"/>
          </p:cNvSpPr>
          <p:nvPr>
            <p:ph type="sldNum" sz="quarter" idx="12"/>
          </p:nvPr>
        </p:nvSpPr>
        <p:spPr/>
        <p:txBody>
          <a:bodyPr/>
          <a:lstStyle/>
          <a:p>
            <a:fld id="{789A2A0C-D44F-4523-8D1A-D12B62504EB2}" type="slidenum">
              <a:rPr lang="fr-FR" smtClean="0"/>
              <a:t>20</a:t>
            </a:fld>
            <a:endParaRPr lang="fr-FR"/>
          </a:p>
        </p:txBody>
      </p:sp>
      <p:sp>
        <p:nvSpPr>
          <p:cNvPr id="12" name="Titre 1"/>
          <p:cNvSpPr>
            <a:spLocks noGrp="1"/>
          </p:cNvSpPr>
          <p:nvPr>
            <p:ph type="title"/>
          </p:nvPr>
        </p:nvSpPr>
        <p:spPr>
          <a:xfrm>
            <a:off x="925002" y="639828"/>
            <a:ext cx="9753600" cy="1154097"/>
          </a:xfrm>
        </p:spPr>
        <p:txBody>
          <a:bodyPr>
            <a:normAutofit/>
          </a:bodyPr>
          <a:lstStyle/>
          <a:p>
            <a:r>
              <a:rPr lang="fr-FR" dirty="0" err="1" smtClean="0"/>
              <a:t>Tree</a:t>
            </a:r>
            <a:r>
              <a:rPr lang="fr-FR" dirty="0" smtClean="0"/>
              <a:t> </a:t>
            </a:r>
            <a:r>
              <a:rPr lang="fr-FR" dirty="0" err="1" smtClean="0"/>
              <a:t>Parallelization</a:t>
            </a:r>
            <a:r>
              <a:rPr lang="fr-FR" dirty="0" smtClean="0"/>
              <a:t> </a:t>
            </a:r>
            <a:r>
              <a:rPr lang="fr-FR" i="1" dirty="0"/>
              <a:t>(</a:t>
            </a:r>
            <a:r>
              <a:rPr lang="fr-FR" i="1" dirty="0" err="1"/>
              <a:t>with</a:t>
            </a:r>
            <a:r>
              <a:rPr lang="fr-FR" i="1" dirty="0"/>
              <a:t> local </a:t>
            </a:r>
            <a:r>
              <a:rPr lang="fr-FR" i="1" dirty="0" err="1"/>
              <a:t>mutexes</a:t>
            </a:r>
            <a:r>
              <a:rPr lang="fr-FR" i="1" dirty="0" smtClean="0"/>
              <a:t>)</a:t>
            </a:r>
            <a:endParaRPr lang="fr-FR" dirty="0"/>
          </a:p>
        </p:txBody>
      </p:sp>
    </p:spTree>
    <p:extLst>
      <p:ext uri="{BB962C8B-B14F-4D97-AF65-F5344CB8AC3E}">
        <p14:creationId xmlns:p14="http://schemas.microsoft.com/office/powerpoint/2010/main" val="20075335"/>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18400" y="2770188"/>
            <a:ext cx="4695825" cy="2308324"/>
          </a:xfrm>
          <a:prstGeom prst="rect">
            <a:avLst/>
          </a:prstGeom>
        </p:spPr>
        <p:txBody>
          <a:bodyPr rtlCol="0">
            <a:spAutoFit/>
          </a:bodyPr>
          <a:lstStyle/>
          <a:p>
            <a:r>
              <a:rPr lang="fr-FR" sz="2400" dirty="0">
                <a:solidFill>
                  <a:srgbClr val="375623"/>
                </a:solidFill>
              </a:rPr>
              <a:t>+ More efficient</a:t>
            </a:r>
          </a:p>
          <a:p>
            <a:r>
              <a:rPr lang="fr-FR" sz="2400" dirty="0">
                <a:solidFill>
                  <a:srgbClr val="375623"/>
                </a:solidFill>
              </a:rPr>
              <a:t>+ </a:t>
            </a:r>
            <a:r>
              <a:rPr lang="fr-FR" sz="2400" dirty="0" err="1">
                <a:solidFill>
                  <a:srgbClr val="375623"/>
                </a:solidFill>
              </a:rPr>
              <a:t>Require</a:t>
            </a:r>
            <a:r>
              <a:rPr lang="fr-FR" sz="2400" dirty="0">
                <a:solidFill>
                  <a:srgbClr val="375623"/>
                </a:solidFill>
              </a:rPr>
              <a:t> the minimum communication</a:t>
            </a:r>
          </a:p>
          <a:p>
            <a:endParaRPr lang="fr-FR" sz="2400" dirty="0"/>
          </a:p>
          <a:p>
            <a:r>
              <a:rPr lang="fr-FR" sz="2400" dirty="0">
                <a:solidFill>
                  <a:srgbClr val="FF3300"/>
                </a:solidFill>
              </a:rPr>
              <a:t>- No communication </a:t>
            </a:r>
            <a:r>
              <a:rPr lang="fr-FR" sz="2400" dirty="0" err="1">
                <a:solidFill>
                  <a:srgbClr val="FF3300"/>
                </a:solidFill>
              </a:rPr>
              <a:t>between</a:t>
            </a:r>
            <a:r>
              <a:rPr lang="fr-FR" sz="2400" dirty="0">
                <a:solidFill>
                  <a:srgbClr val="FF3300"/>
                </a:solidFill>
              </a:rPr>
              <a:t> </a:t>
            </a:r>
            <a:r>
              <a:rPr lang="fr-FR" sz="2400" dirty="0" err="1">
                <a:solidFill>
                  <a:srgbClr val="FF3300"/>
                </a:solidFill>
              </a:rPr>
              <a:t>actors</a:t>
            </a:r>
            <a:r>
              <a:rPr lang="en-US" sz="2400" dirty="0">
                <a:solidFill>
                  <a:srgbClr val="FF3300"/>
                </a:solidFill>
              </a:rPr>
              <a:t>:</a:t>
            </a:r>
            <a:r>
              <a:rPr lang="fr-FR" sz="2400" dirty="0">
                <a:solidFill>
                  <a:srgbClr val="FF3300"/>
                </a:solidFill>
              </a:rPr>
              <a:t> </a:t>
            </a:r>
            <a:r>
              <a:rPr lang="fr-FR" sz="2400" dirty="0" err="1">
                <a:solidFill>
                  <a:srgbClr val="FF3300"/>
                </a:solidFill>
              </a:rPr>
              <a:t>risks</a:t>
            </a:r>
            <a:r>
              <a:rPr lang="fr-FR" sz="2400" dirty="0">
                <a:solidFill>
                  <a:srgbClr val="FF3300"/>
                </a:solidFill>
              </a:rPr>
              <a:t> of </a:t>
            </a:r>
            <a:r>
              <a:rPr lang="fr-FR" sz="2400" dirty="0" err="1">
                <a:solidFill>
                  <a:srgbClr val="FF3300"/>
                </a:solidFill>
              </a:rPr>
              <a:t>redundancy</a:t>
            </a:r>
            <a:endParaRPr lang="fr-FR" sz="2400" dirty="0">
              <a:solidFill>
                <a:srgbClr val="FF3300"/>
              </a:solidFill>
            </a:endParaRPr>
          </a:p>
        </p:txBody>
      </p:sp>
      <p:pic>
        <p:nvPicPr>
          <p:cNvPr id="5" name="Image 4" descr="root.png"/>
          <p:cNvPicPr>
            <a:picLocks noChangeAspect="1"/>
          </p:cNvPicPr>
          <p:nvPr/>
        </p:nvPicPr>
        <p:blipFill>
          <a:blip r:embed="rId3"/>
          <a:stretch>
            <a:fillRect/>
          </a:stretch>
        </p:blipFill>
        <p:spPr>
          <a:xfrm>
            <a:off x="4047213" y="2400354"/>
            <a:ext cx="3076123" cy="3047992"/>
          </a:xfrm>
          <a:prstGeom prst="rect">
            <a:avLst/>
          </a:prstGeom>
        </p:spPr>
      </p:pic>
      <p:sp>
        <p:nvSpPr>
          <p:cNvPr id="7" name="ZoneTexte 6"/>
          <p:cNvSpPr txBox="1"/>
          <p:nvPr/>
        </p:nvSpPr>
        <p:spPr>
          <a:xfrm>
            <a:off x="1062963" y="2904497"/>
            <a:ext cx="2743200" cy="1569660"/>
          </a:xfrm>
          <a:prstGeom prst="rect">
            <a:avLst/>
          </a:prstGeom>
        </p:spPr>
        <p:txBody>
          <a:bodyPr rtlCol="0">
            <a:spAutoFit/>
          </a:bodyPr>
          <a:lstStyle/>
          <a:p>
            <a:pPr algn="ctr"/>
            <a:r>
              <a:rPr lang="en-US" sz="2400" dirty="0"/>
              <a:t>Each actor has a copy of the tree and merge it at the end of the time</a:t>
            </a:r>
            <a:endParaRPr lang="fr-FR" sz="2000" dirty="0"/>
          </a:p>
        </p:txBody>
      </p:sp>
      <p:pic>
        <p:nvPicPr>
          <p:cNvPr id="9" name="Image 8" descr="legendleaf.png"/>
          <p:cNvPicPr>
            <a:picLocks noChangeAspect="1"/>
          </p:cNvPicPr>
          <p:nvPr/>
        </p:nvPicPr>
        <p:blipFill>
          <a:blip r:embed="rId4"/>
          <a:stretch>
            <a:fillRect/>
          </a:stretch>
        </p:blipFill>
        <p:spPr>
          <a:xfrm>
            <a:off x="503207" y="5837207"/>
            <a:ext cx="7927647" cy="693738"/>
          </a:xfrm>
          <a:prstGeom prst="rect">
            <a:avLst/>
          </a:prstGeom>
        </p:spPr>
      </p:pic>
      <p:sp>
        <p:nvSpPr>
          <p:cNvPr id="10"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a:solidFill>
                  <a:srgbClr val="FF3300"/>
                </a:solidFill>
              </a:rPr>
              <a:t>Parallelization</a:t>
            </a:r>
            <a:r>
              <a:rPr lang="fr-FR" sz="4000" b="1" dirty="0">
                <a:solidFill>
                  <a:srgbClr val="FF3300"/>
                </a:solidFill>
              </a:rPr>
              <a:t> </a:t>
            </a:r>
            <a:r>
              <a:rPr lang="fr-FR" sz="4000" b="1" dirty="0" err="1">
                <a:solidFill>
                  <a:srgbClr val="FF3300"/>
                </a:solidFill>
              </a:rPr>
              <a:t>methods</a:t>
            </a:r>
            <a:endParaRPr lang="fr-FR" sz="4000" b="1" dirty="0">
              <a:solidFill>
                <a:srgbClr val="FF3300"/>
              </a:solidFill>
            </a:endParaRPr>
          </a:p>
        </p:txBody>
      </p:sp>
      <p:sp>
        <p:nvSpPr>
          <p:cNvPr id="2" name="Slide Number Placeholder 1"/>
          <p:cNvSpPr>
            <a:spLocks noGrp="1"/>
          </p:cNvSpPr>
          <p:nvPr>
            <p:ph type="sldNum" sz="quarter" idx="12"/>
          </p:nvPr>
        </p:nvSpPr>
        <p:spPr/>
        <p:txBody>
          <a:bodyPr/>
          <a:lstStyle/>
          <a:p>
            <a:fld id="{789A2A0C-D44F-4523-8D1A-D12B62504EB2}" type="slidenum">
              <a:rPr lang="fr-FR" smtClean="0"/>
              <a:t>21</a:t>
            </a:fld>
            <a:endParaRPr lang="fr-FR"/>
          </a:p>
        </p:txBody>
      </p:sp>
      <p:sp>
        <p:nvSpPr>
          <p:cNvPr id="11" name="Titre 1"/>
          <p:cNvSpPr>
            <a:spLocks noGrp="1"/>
          </p:cNvSpPr>
          <p:nvPr>
            <p:ph type="title"/>
          </p:nvPr>
        </p:nvSpPr>
        <p:spPr>
          <a:xfrm>
            <a:off x="925002" y="639828"/>
            <a:ext cx="9753600" cy="1154097"/>
          </a:xfrm>
        </p:spPr>
        <p:txBody>
          <a:bodyPr/>
          <a:lstStyle/>
          <a:p>
            <a:r>
              <a:rPr lang="fr-FR" dirty="0" err="1" smtClean="0"/>
              <a:t>Root</a:t>
            </a:r>
            <a:r>
              <a:rPr lang="fr-FR" dirty="0" smtClean="0"/>
              <a:t> </a:t>
            </a:r>
            <a:r>
              <a:rPr lang="fr-FR" dirty="0" err="1"/>
              <a:t>Parallelization</a:t>
            </a:r>
            <a:endParaRPr lang="fr-FR" dirty="0"/>
          </a:p>
        </p:txBody>
      </p:sp>
    </p:spTree>
    <p:extLst>
      <p:ext uri="{BB962C8B-B14F-4D97-AF65-F5344CB8AC3E}">
        <p14:creationId xmlns:p14="http://schemas.microsoft.com/office/powerpoint/2010/main" val="3086493177"/>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b="1" dirty="0" smtClean="0"/>
              <a:t>Plan</a:t>
            </a:r>
            <a:endParaRPr lang="fr-FR" b="1" dirty="0"/>
          </a:p>
        </p:txBody>
      </p:sp>
      <p:sp>
        <p:nvSpPr>
          <p:cNvPr id="3" name="Espace réservé du contenu 2"/>
          <p:cNvSpPr>
            <a:spLocks noGrp="1"/>
          </p:cNvSpPr>
          <p:nvPr>
            <p:ph idx="1"/>
          </p:nvPr>
        </p:nvSpPr>
        <p:spPr/>
        <p:txBody>
          <a:bodyPr/>
          <a:lstStyle/>
          <a:p>
            <a:pPr marL="0" indent="0">
              <a:buNone/>
            </a:pPr>
            <a:r>
              <a:rPr lang="fr-FR" dirty="0"/>
              <a:t> Introduction</a:t>
            </a:r>
          </a:p>
          <a:p>
            <a:pPr marL="514350" indent="-514350">
              <a:buFont typeface="+mj-lt"/>
              <a:buAutoNum type="arabicPeriod"/>
            </a:pPr>
            <a:r>
              <a:rPr lang="fr-FR" dirty="0"/>
              <a:t>Présentation du jeu </a:t>
            </a:r>
            <a:r>
              <a:rPr lang="fr-FR" dirty="0" err="1"/>
              <a:t>Arimaa</a:t>
            </a:r>
            <a:endParaRPr lang="fr-FR" dirty="0"/>
          </a:p>
          <a:p>
            <a:pPr marL="514350" indent="-514350">
              <a:buFont typeface="+mj-lt"/>
              <a:buAutoNum type="arabicPeriod"/>
            </a:pPr>
            <a:r>
              <a:rPr lang="fr-FR" dirty="0"/>
              <a:t>Algorithme MCTS</a:t>
            </a:r>
          </a:p>
          <a:p>
            <a:pPr marL="514350" indent="-514350">
              <a:buFont typeface="+mj-lt"/>
              <a:buAutoNum type="arabicPeriod"/>
            </a:pPr>
            <a:r>
              <a:rPr lang="en-US" dirty="0" err="1" smtClean="0"/>
              <a:t>Méthodes</a:t>
            </a:r>
            <a:r>
              <a:rPr lang="en-US" dirty="0" smtClean="0"/>
              <a:t> </a:t>
            </a:r>
            <a:r>
              <a:rPr lang="en-US" dirty="0"/>
              <a:t>de </a:t>
            </a:r>
            <a:r>
              <a:rPr lang="en-US" dirty="0" err="1"/>
              <a:t>parallélisation</a:t>
            </a:r>
            <a:r>
              <a:rPr lang="en-US" dirty="0"/>
              <a:t> </a:t>
            </a:r>
            <a:endParaRPr lang="fr-FR" dirty="0"/>
          </a:p>
          <a:p>
            <a:pPr marL="514350" indent="-514350">
              <a:buFont typeface="+mj-lt"/>
              <a:buAutoNum type="arabicPeriod"/>
            </a:pPr>
            <a:r>
              <a:rPr lang="en-US" b="1" dirty="0" smtClean="0">
                <a:solidFill>
                  <a:srgbClr val="FF3300"/>
                </a:solidFill>
              </a:rPr>
              <a:t>Architecture </a:t>
            </a:r>
            <a:r>
              <a:rPr lang="en-US" b="1" dirty="0" err="1" smtClean="0">
                <a:solidFill>
                  <a:srgbClr val="FF3300"/>
                </a:solidFill>
              </a:rPr>
              <a:t>générale</a:t>
            </a:r>
            <a:endParaRPr lang="en-US" b="1" dirty="0" smtClean="0">
              <a:solidFill>
                <a:srgbClr val="FF3300"/>
              </a:solidFill>
            </a:endParaRPr>
          </a:p>
          <a:p>
            <a:pPr marL="514350" indent="-514350">
              <a:buFont typeface="+mj-lt"/>
              <a:buAutoNum type="arabicPeriod"/>
            </a:pPr>
            <a:r>
              <a:rPr lang="fr-FR" dirty="0" smtClean="0"/>
              <a:t>Spécifications</a:t>
            </a:r>
            <a:endParaRPr lang="fr-FR" b="1" dirty="0">
              <a:solidFill>
                <a:srgbClr val="FF3300"/>
              </a:solidFill>
            </a:endParaRPr>
          </a:p>
          <a:p>
            <a:pPr marL="514350" indent="-514350">
              <a:buFont typeface="+mj-lt"/>
              <a:buAutoNum type="arabicPeriod"/>
            </a:pPr>
            <a:r>
              <a:rPr lang="fr-FR" dirty="0">
                <a:solidFill>
                  <a:schemeClr val="bg1"/>
                </a:solidFill>
              </a:rPr>
              <a:t>Méthodes de </a:t>
            </a:r>
            <a:r>
              <a:rPr lang="en-US" dirty="0" err="1" smtClean="0">
                <a:solidFill>
                  <a:schemeClr val="bg1"/>
                </a:solidFill>
              </a:rPr>
              <a:t>dévelopement</a:t>
            </a:r>
            <a:endParaRPr lang="fr-FR" dirty="0">
              <a:solidFill>
                <a:srgbClr val="000000"/>
              </a:solidFill>
            </a:endParaRPr>
          </a:p>
        </p:txBody>
      </p:sp>
      <p:pic>
        <p:nvPicPr>
          <p:cNvPr id="4" name="Image 3" descr="Arimaa.jpg"/>
          <p:cNvPicPr>
            <a:picLocks noChangeAspect="1"/>
          </p:cNvPicPr>
          <p:nvPr/>
        </p:nvPicPr>
        <p:blipFill>
          <a:blip r:embed="rId3"/>
          <a:stretch>
            <a:fillRect/>
          </a:stretch>
        </p:blipFill>
        <p:spPr>
          <a:xfrm>
            <a:off x="7002179" y="2027493"/>
            <a:ext cx="3822724" cy="330747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22</a:t>
            </a:fld>
            <a:endParaRPr lang="fr-FR"/>
          </a:p>
        </p:txBody>
      </p:sp>
      <p:pic>
        <p:nvPicPr>
          <p:cNvPr id="6" name="Image 3" descr="Arimaa.jpg"/>
          <p:cNvPicPr>
            <a:picLocks noChangeAspect="1"/>
          </p:cNvPicPr>
          <p:nvPr/>
        </p:nvPicPr>
        <p:blipFill>
          <a:blip r:embed="rId3"/>
          <a:stretch>
            <a:fillRect/>
          </a:stretch>
        </p:blipFill>
        <p:spPr>
          <a:xfrm>
            <a:off x="6186115" y="2027492"/>
            <a:ext cx="4638788" cy="4013543"/>
          </a:xfrm>
          <a:prstGeom prst="rect">
            <a:avLst/>
          </a:prstGeom>
        </p:spPr>
      </p:pic>
    </p:spTree>
    <p:extLst>
      <p:ext uri="{BB962C8B-B14F-4D97-AF65-F5344CB8AC3E}">
        <p14:creationId xmlns:p14="http://schemas.microsoft.com/office/powerpoint/2010/main" val="37227686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586779" y="2405751"/>
            <a:ext cx="3580968" cy="2431435"/>
          </a:xfrm>
          <a:prstGeom prst="rect">
            <a:avLst/>
          </a:prstGeom>
        </p:spPr>
        <p:txBody>
          <a:bodyPr rtlCol="0">
            <a:spAutoFit/>
          </a:bodyPr>
          <a:lstStyle/>
          <a:p>
            <a:r>
              <a:rPr lang="fr-FR" sz="2400" dirty="0"/>
              <a:t>4 modules:</a:t>
            </a:r>
          </a:p>
          <a:p>
            <a:pPr marL="285750" indent="-285750">
              <a:buFont typeface="Arial" panose="020B0604020202020204" pitchFamily="34" charset="0"/>
              <a:buChar char="•"/>
            </a:pPr>
            <a:r>
              <a:rPr lang="fr-FR" sz="2000" dirty="0" smtClean="0"/>
              <a:t>Interface Utilisateur</a:t>
            </a:r>
            <a:endParaRPr lang="fr-FR" sz="2000" dirty="0"/>
          </a:p>
          <a:p>
            <a:pPr marL="285750" indent="-285750">
              <a:buFont typeface="Arial" panose="020B0604020202020204" pitchFamily="34" charset="0"/>
              <a:buChar char="•"/>
            </a:pPr>
            <a:r>
              <a:rPr lang="fr-FR" sz="2000" dirty="0"/>
              <a:t>Model</a:t>
            </a:r>
          </a:p>
          <a:p>
            <a:pPr marL="285750" indent="-285750">
              <a:buFont typeface="Arial" panose="020B0604020202020204" pitchFamily="34" charset="0"/>
              <a:buChar char="•"/>
            </a:pPr>
            <a:r>
              <a:rPr lang="en-US" sz="2000" dirty="0"/>
              <a:t>Converter</a:t>
            </a:r>
            <a:endParaRPr lang="fr-FR" sz="2000" dirty="0"/>
          </a:p>
          <a:p>
            <a:pPr marL="285750" indent="-285750">
              <a:buFont typeface="Arial" panose="020B0604020202020204" pitchFamily="34" charset="0"/>
              <a:buChar char="•"/>
            </a:pPr>
            <a:r>
              <a:rPr lang="en-US" sz="2000" dirty="0" err="1" smtClean="0"/>
              <a:t>Algorithme</a:t>
            </a:r>
            <a:r>
              <a:rPr lang="en-US" sz="2000" dirty="0" smtClean="0"/>
              <a:t> MCTS</a:t>
            </a:r>
            <a:endParaRPr lang="fr-FR" sz="2000" dirty="0"/>
          </a:p>
          <a:p>
            <a:endParaRPr lang="fr-FR" sz="2400" dirty="0"/>
          </a:p>
          <a:p>
            <a:r>
              <a:rPr lang="fr-FR" sz="2000" dirty="0" smtClean="0">
                <a:solidFill>
                  <a:srgbClr val="000000"/>
                </a:solidFill>
              </a:rPr>
              <a:t>Et possiblement d’autres IA</a:t>
            </a:r>
            <a:endParaRPr lang="fr-FR" sz="2000" dirty="0">
              <a:solidFill>
                <a:srgbClr val="000000"/>
              </a:solidFill>
            </a:endParaRPr>
          </a:p>
        </p:txBody>
      </p:sp>
      <p:pic>
        <p:nvPicPr>
          <p:cNvPr id="4" name="Image 3" descr="new.png"/>
          <p:cNvPicPr>
            <a:picLocks noChangeAspect="1"/>
          </p:cNvPicPr>
          <p:nvPr/>
        </p:nvPicPr>
        <p:blipFill>
          <a:blip r:embed="rId3"/>
          <a:srcRect t="-94" b="71394"/>
          <a:stretch>
            <a:fillRect/>
          </a:stretch>
        </p:blipFill>
        <p:spPr>
          <a:xfrm>
            <a:off x="489221" y="2405751"/>
            <a:ext cx="7738261" cy="3133825"/>
          </a:xfrm>
          <a:prstGeom prst="rect">
            <a:avLst/>
          </a:prstGeom>
        </p:spPr>
      </p:pic>
      <p:sp>
        <p:nvSpPr>
          <p:cNvPr id="6"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3300"/>
                </a:solidFill>
              </a:rPr>
              <a:t>Architecture </a:t>
            </a:r>
            <a:r>
              <a:rPr lang="fr-FR" sz="4000" b="1" dirty="0" smtClean="0">
                <a:solidFill>
                  <a:srgbClr val="FF3300"/>
                </a:solidFill>
              </a:rPr>
              <a:t>Générale</a:t>
            </a:r>
            <a:endParaRPr lang="fr-FR" sz="4000" b="1" dirty="0">
              <a:solidFill>
                <a:srgbClr val="FF3300"/>
              </a:solidFill>
            </a:endParaRPr>
          </a:p>
        </p:txBody>
      </p:sp>
      <p:sp>
        <p:nvSpPr>
          <p:cNvPr id="2" name="Slide Number Placeholder 1"/>
          <p:cNvSpPr>
            <a:spLocks noGrp="1"/>
          </p:cNvSpPr>
          <p:nvPr>
            <p:ph type="sldNum" sz="quarter" idx="12"/>
          </p:nvPr>
        </p:nvSpPr>
        <p:spPr/>
        <p:txBody>
          <a:bodyPr/>
          <a:lstStyle/>
          <a:p>
            <a:fld id="{789A2A0C-D44F-4523-8D1A-D12B62504EB2}" type="slidenum">
              <a:rPr lang="fr-FR" smtClean="0"/>
              <a:t>23</a:t>
            </a:fld>
            <a:endParaRPr lang="fr-FR"/>
          </a:p>
        </p:txBody>
      </p:sp>
    </p:spTree>
    <p:extLst>
      <p:ext uri="{BB962C8B-B14F-4D97-AF65-F5344CB8AC3E}">
        <p14:creationId xmlns:p14="http://schemas.microsoft.com/office/powerpoint/2010/main" val="63147605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smtClean="0"/>
              <a:t>Plan</a:t>
            </a:r>
            <a:endParaRPr lang="fr-FR" sz="4400" b="1" dirty="0"/>
          </a:p>
        </p:txBody>
      </p:sp>
      <p:sp>
        <p:nvSpPr>
          <p:cNvPr id="3" name="Espace réservé du contenu 2"/>
          <p:cNvSpPr>
            <a:spLocks noGrp="1"/>
          </p:cNvSpPr>
          <p:nvPr>
            <p:ph idx="1"/>
          </p:nvPr>
        </p:nvSpPr>
        <p:spPr/>
        <p:txBody>
          <a:bodyPr/>
          <a:lstStyle/>
          <a:p>
            <a:pPr marL="0" indent="0">
              <a:buNone/>
            </a:pPr>
            <a:r>
              <a:rPr lang="fr-FR" dirty="0"/>
              <a:t> Introduction</a:t>
            </a:r>
          </a:p>
          <a:p>
            <a:pPr marL="514350" indent="-514350">
              <a:buFont typeface="+mj-lt"/>
              <a:buAutoNum type="arabicPeriod"/>
            </a:pPr>
            <a:r>
              <a:rPr lang="fr-FR" dirty="0"/>
              <a:t>Présentation du jeu </a:t>
            </a:r>
            <a:r>
              <a:rPr lang="fr-FR" dirty="0" err="1"/>
              <a:t>Arimaa</a:t>
            </a:r>
            <a:endParaRPr lang="fr-FR" dirty="0"/>
          </a:p>
          <a:p>
            <a:pPr marL="514350" indent="-514350">
              <a:buFont typeface="+mj-lt"/>
              <a:buAutoNum type="arabicPeriod"/>
            </a:pPr>
            <a:r>
              <a:rPr lang="fr-FR" dirty="0"/>
              <a:t>Algorithme MCTS</a:t>
            </a:r>
          </a:p>
          <a:p>
            <a:pPr marL="514350" indent="-514350">
              <a:buFont typeface="+mj-lt"/>
              <a:buAutoNum type="arabicPeriod"/>
            </a:pPr>
            <a:r>
              <a:rPr lang="en-US" dirty="0" err="1"/>
              <a:t>Méthodes</a:t>
            </a:r>
            <a:r>
              <a:rPr lang="en-US" dirty="0"/>
              <a:t> de </a:t>
            </a:r>
            <a:r>
              <a:rPr lang="en-US" dirty="0" err="1"/>
              <a:t>parallélisation</a:t>
            </a:r>
            <a:r>
              <a:rPr lang="en-US" dirty="0"/>
              <a:t> </a:t>
            </a:r>
            <a:endParaRPr lang="fr-FR" dirty="0"/>
          </a:p>
          <a:p>
            <a:pPr marL="514350" indent="-514350">
              <a:buFont typeface="+mj-lt"/>
              <a:buAutoNum type="arabicPeriod"/>
            </a:pPr>
            <a:r>
              <a:rPr lang="en-US" dirty="0"/>
              <a:t>Architecture g</a:t>
            </a:r>
            <a:r>
              <a:rPr lang="fr-FR" dirty="0"/>
              <a:t>é</a:t>
            </a:r>
            <a:r>
              <a:rPr lang="en-US" dirty="0" err="1"/>
              <a:t>nérale</a:t>
            </a:r>
            <a:endParaRPr lang="en-US" dirty="0"/>
          </a:p>
          <a:p>
            <a:pPr marL="514350" indent="-514350">
              <a:buFont typeface="+mj-lt"/>
              <a:buAutoNum type="arabicPeriod"/>
            </a:pPr>
            <a:r>
              <a:rPr lang="fr-FR" b="1" dirty="0" err="1" smtClean="0">
                <a:solidFill>
                  <a:srgbClr val="FF3300"/>
                </a:solidFill>
              </a:rPr>
              <a:t>Specifications</a:t>
            </a:r>
            <a:endParaRPr lang="fr-FR" b="1" dirty="0" smtClean="0">
              <a:solidFill>
                <a:srgbClr val="FF3300"/>
              </a:solidFill>
            </a:endParaRPr>
          </a:p>
          <a:p>
            <a:pPr marL="514350" indent="-514350">
              <a:buFont typeface="+mj-lt"/>
              <a:buAutoNum type="arabicPeriod"/>
            </a:pPr>
            <a:r>
              <a:rPr lang="fr-FR" dirty="0" smtClean="0">
                <a:solidFill>
                  <a:schemeClr val="bg1"/>
                </a:solidFill>
              </a:rPr>
              <a:t>Méthodes </a:t>
            </a:r>
            <a:r>
              <a:rPr lang="fr-FR" dirty="0">
                <a:solidFill>
                  <a:schemeClr val="bg1"/>
                </a:solidFill>
              </a:rPr>
              <a:t>de </a:t>
            </a:r>
            <a:r>
              <a:rPr lang="en-US" dirty="0" err="1">
                <a:solidFill>
                  <a:schemeClr val="bg1"/>
                </a:solidFill>
              </a:rPr>
              <a:t>dévelopement</a:t>
            </a:r>
            <a:endParaRPr lang="fr-FR" dirty="0">
              <a:solidFill>
                <a:srgbClr val="000000"/>
              </a:solidFill>
            </a:endParaRPr>
          </a:p>
        </p:txBody>
      </p:sp>
      <p:pic>
        <p:nvPicPr>
          <p:cNvPr id="4" name="Image 3" descr="Arimaa.jpg"/>
          <p:cNvPicPr>
            <a:picLocks noChangeAspect="1"/>
          </p:cNvPicPr>
          <p:nvPr/>
        </p:nvPicPr>
        <p:blipFill>
          <a:blip r:embed="rId3"/>
          <a:stretch>
            <a:fillRect/>
          </a:stretch>
        </p:blipFill>
        <p:spPr>
          <a:xfrm>
            <a:off x="7002179" y="2027493"/>
            <a:ext cx="3822724" cy="330747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24</a:t>
            </a:fld>
            <a:endParaRPr lang="fr-FR"/>
          </a:p>
        </p:txBody>
      </p:sp>
      <p:pic>
        <p:nvPicPr>
          <p:cNvPr id="6" name="Image 3" descr="Arimaa.jpg"/>
          <p:cNvPicPr>
            <a:picLocks noChangeAspect="1"/>
          </p:cNvPicPr>
          <p:nvPr/>
        </p:nvPicPr>
        <p:blipFill>
          <a:blip r:embed="rId3"/>
          <a:stretch>
            <a:fillRect/>
          </a:stretch>
        </p:blipFill>
        <p:spPr>
          <a:xfrm>
            <a:off x="6186115" y="2027492"/>
            <a:ext cx="4638788" cy="4013543"/>
          </a:xfrm>
          <a:prstGeom prst="rect">
            <a:avLst/>
          </a:prstGeom>
        </p:spPr>
      </p:pic>
    </p:spTree>
    <p:extLst>
      <p:ext uri="{BB962C8B-B14F-4D97-AF65-F5344CB8AC3E}">
        <p14:creationId xmlns:p14="http://schemas.microsoft.com/office/powerpoint/2010/main" val="20231663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5002" y="639828"/>
            <a:ext cx="9753600" cy="1154097"/>
          </a:xfrm>
        </p:spPr>
        <p:txBody>
          <a:bodyPr/>
          <a:lstStyle/>
          <a:p>
            <a:r>
              <a:rPr lang="fr-FR" dirty="0" smtClean="0"/>
              <a:t>Infrastructure matérielle</a:t>
            </a:r>
            <a:endParaRPr lang="fr-FR" dirty="0"/>
          </a:p>
        </p:txBody>
      </p:sp>
      <p:sp>
        <p:nvSpPr>
          <p:cNvPr id="3" name="Espace réservé du contenu 2"/>
          <p:cNvSpPr>
            <a:spLocks noGrp="1"/>
          </p:cNvSpPr>
          <p:nvPr>
            <p:ph idx="1"/>
          </p:nvPr>
        </p:nvSpPr>
        <p:spPr>
          <a:xfrm>
            <a:off x="4546614" y="2645356"/>
            <a:ext cx="2932313" cy="4351338"/>
          </a:xfrm>
        </p:spPr>
        <p:txBody>
          <a:bodyPr/>
          <a:lstStyle/>
          <a:p>
            <a:r>
              <a:rPr lang="en-US" dirty="0"/>
              <a:t>Linux </a:t>
            </a:r>
            <a:r>
              <a:rPr lang="en-US" dirty="0" err="1" smtClean="0"/>
              <a:t>ou</a:t>
            </a:r>
            <a:r>
              <a:rPr lang="en-US" dirty="0" smtClean="0"/>
              <a:t> Windows</a:t>
            </a:r>
            <a:endParaRPr lang="en-US" dirty="0"/>
          </a:p>
          <a:p>
            <a:endParaRPr lang="en-US" dirty="0" smtClean="0"/>
          </a:p>
          <a:p>
            <a:endParaRPr lang="en-US" dirty="0"/>
          </a:p>
          <a:p>
            <a:r>
              <a:rPr lang="en-US" dirty="0"/>
              <a:t>Cluster </a:t>
            </a:r>
            <a:r>
              <a:rPr lang="en-US" dirty="0" err="1" smtClean="0"/>
              <a:t>ou</a:t>
            </a:r>
            <a:r>
              <a:rPr lang="en-US" dirty="0" smtClean="0"/>
              <a:t> </a:t>
            </a:r>
            <a:r>
              <a:rPr lang="fr-FR" dirty="0" smtClean="0"/>
              <a:t>ordinateur seul</a:t>
            </a:r>
            <a:endParaRPr lang="en-US" dirty="0"/>
          </a:p>
          <a:p>
            <a:endParaRPr lang="en-US" dirty="0" smtClean="0"/>
          </a:p>
          <a:p>
            <a:pPr marL="45720" indent="0">
              <a:buNone/>
            </a:pPr>
            <a:endParaRPr lang="en-US" dirty="0" smtClean="0"/>
          </a:p>
          <a:p>
            <a:r>
              <a:rPr lang="en-US" dirty="0" err="1" smtClean="0"/>
              <a:t>Parallélisation</a:t>
            </a:r>
            <a:r>
              <a:rPr lang="fr-FR" dirty="0" smtClean="0"/>
              <a:t> </a:t>
            </a:r>
            <a:r>
              <a:rPr lang="en-US" dirty="0" smtClean="0"/>
              <a:t>CPU et GPU</a:t>
            </a:r>
            <a:endParaRPr lang="fr-FR" dirty="0"/>
          </a:p>
        </p:txBody>
      </p:sp>
      <p:pic>
        <p:nvPicPr>
          <p:cNvPr id="4" name="Image 3" descr="reseau-informatique-local-lan_wz_push_right_col_mobile.jpg"/>
          <p:cNvPicPr>
            <a:picLocks noChangeAspect="1"/>
          </p:cNvPicPr>
          <p:nvPr/>
        </p:nvPicPr>
        <p:blipFill>
          <a:blip r:embed="rId3"/>
          <a:stretch>
            <a:fillRect/>
          </a:stretch>
        </p:blipFill>
        <p:spPr>
          <a:xfrm>
            <a:off x="1284452" y="3638927"/>
            <a:ext cx="1706356" cy="1282946"/>
          </a:xfrm>
          <a:prstGeom prst="rect">
            <a:avLst/>
          </a:prstGeom>
        </p:spPr>
      </p:pic>
      <p:pic>
        <p:nvPicPr>
          <p:cNvPr id="5" name="Image 4"/>
          <p:cNvPicPr>
            <a:picLocks noChangeAspect="1"/>
          </p:cNvPicPr>
          <p:nvPr/>
        </p:nvPicPr>
        <p:blipFill>
          <a:blip r:embed="rId4"/>
          <a:stretch>
            <a:fillRect/>
          </a:stretch>
        </p:blipFill>
        <p:spPr>
          <a:xfrm>
            <a:off x="8241027" y="3405006"/>
            <a:ext cx="1619284" cy="1516867"/>
          </a:xfrm>
          <a:prstGeom prst="rect">
            <a:avLst/>
          </a:prstGeom>
        </p:spPr>
      </p:pic>
      <p:pic>
        <p:nvPicPr>
          <p:cNvPr id="6" name="Image 5"/>
          <p:cNvPicPr>
            <a:picLocks noChangeAspect="1"/>
          </p:cNvPicPr>
          <p:nvPr/>
        </p:nvPicPr>
        <p:blipFill>
          <a:blip r:embed="rId5"/>
          <a:stretch>
            <a:fillRect/>
          </a:stretch>
        </p:blipFill>
        <p:spPr>
          <a:xfrm>
            <a:off x="1510881" y="2064836"/>
            <a:ext cx="1479927" cy="1480204"/>
          </a:xfrm>
          <a:prstGeom prst="rect">
            <a:avLst/>
          </a:prstGeom>
        </p:spPr>
      </p:pic>
      <p:pic>
        <p:nvPicPr>
          <p:cNvPr id="7" name="Image 6"/>
          <p:cNvPicPr>
            <a:picLocks noChangeAspect="1"/>
          </p:cNvPicPr>
          <p:nvPr/>
        </p:nvPicPr>
        <p:blipFill>
          <a:blip r:embed="rId6"/>
          <a:stretch>
            <a:fillRect/>
          </a:stretch>
        </p:blipFill>
        <p:spPr>
          <a:xfrm>
            <a:off x="8461218" y="2064836"/>
            <a:ext cx="1322026" cy="1320621"/>
          </a:xfrm>
          <a:prstGeom prst="rect">
            <a:avLst/>
          </a:prstGeom>
        </p:spPr>
      </p:pic>
      <p:pic>
        <p:nvPicPr>
          <p:cNvPr id="8" name="Image 7"/>
          <p:cNvPicPr>
            <a:picLocks noChangeAspect="1"/>
          </p:cNvPicPr>
          <p:nvPr/>
        </p:nvPicPr>
        <p:blipFill>
          <a:blip r:embed="rId7"/>
          <a:stretch>
            <a:fillRect/>
          </a:stretch>
        </p:blipFill>
        <p:spPr>
          <a:xfrm>
            <a:off x="1483755" y="5000865"/>
            <a:ext cx="1307750" cy="1306273"/>
          </a:xfrm>
          <a:prstGeom prst="rect">
            <a:avLst/>
          </a:prstGeom>
        </p:spPr>
      </p:pic>
      <p:pic>
        <p:nvPicPr>
          <p:cNvPr id="9" name="Image 8"/>
          <p:cNvPicPr>
            <a:picLocks noChangeAspect="1"/>
          </p:cNvPicPr>
          <p:nvPr/>
        </p:nvPicPr>
        <p:blipFill>
          <a:blip r:embed="rId8"/>
          <a:stretch>
            <a:fillRect/>
          </a:stretch>
        </p:blipFill>
        <p:spPr>
          <a:xfrm>
            <a:off x="8297237" y="4921873"/>
            <a:ext cx="1804122" cy="1446408"/>
          </a:xfrm>
          <a:prstGeom prst="rect">
            <a:avLst/>
          </a:prstGeom>
        </p:spPr>
      </p:pic>
      <p:sp>
        <p:nvSpPr>
          <p:cNvPr id="10"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smtClean="0">
                <a:solidFill>
                  <a:srgbClr val="FF3300"/>
                </a:solidFill>
              </a:rPr>
              <a:t>Spécifications</a:t>
            </a:r>
            <a:endParaRPr lang="fr-FR" sz="4000" b="1" dirty="0">
              <a:solidFill>
                <a:srgbClr val="FF3300"/>
              </a:solidFill>
            </a:endParaRPr>
          </a:p>
        </p:txBody>
      </p:sp>
      <p:sp>
        <p:nvSpPr>
          <p:cNvPr id="11" name="Slide Number Placeholder 10"/>
          <p:cNvSpPr>
            <a:spLocks noGrp="1"/>
          </p:cNvSpPr>
          <p:nvPr>
            <p:ph type="sldNum" sz="quarter" idx="12"/>
          </p:nvPr>
        </p:nvSpPr>
        <p:spPr/>
        <p:txBody>
          <a:bodyPr/>
          <a:lstStyle/>
          <a:p>
            <a:fld id="{789A2A0C-D44F-4523-8D1A-D12B62504EB2}" type="slidenum">
              <a:rPr lang="fr-FR" smtClean="0"/>
              <a:t>25</a:t>
            </a:fld>
            <a:endParaRPr lang="fr-FR"/>
          </a:p>
        </p:txBody>
      </p:sp>
    </p:spTree>
    <p:extLst>
      <p:ext uri="{BB962C8B-B14F-4D97-AF65-F5344CB8AC3E}">
        <p14:creationId xmlns:p14="http://schemas.microsoft.com/office/powerpoint/2010/main" val="2636232261"/>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smtClean="0"/>
              <a:t>Plan</a:t>
            </a:r>
            <a:endParaRPr lang="fr-FR" sz="4400" b="1" dirty="0"/>
          </a:p>
        </p:txBody>
      </p:sp>
      <p:sp>
        <p:nvSpPr>
          <p:cNvPr id="3" name="Espace réservé du contenu 2"/>
          <p:cNvSpPr>
            <a:spLocks noGrp="1"/>
          </p:cNvSpPr>
          <p:nvPr>
            <p:ph idx="1"/>
          </p:nvPr>
        </p:nvSpPr>
        <p:spPr/>
        <p:txBody>
          <a:bodyPr/>
          <a:lstStyle/>
          <a:p>
            <a:pPr marL="0" indent="0">
              <a:buNone/>
            </a:pPr>
            <a:r>
              <a:rPr lang="fr-FR" dirty="0"/>
              <a:t> Introduction</a:t>
            </a:r>
          </a:p>
          <a:p>
            <a:pPr marL="514350" indent="-514350">
              <a:buFont typeface="+mj-lt"/>
              <a:buAutoNum type="arabicPeriod"/>
            </a:pPr>
            <a:r>
              <a:rPr lang="fr-FR" dirty="0"/>
              <a:t>Présentation du jeu </a:t>
            </a:r>
            <a:r>
              <a:rPr lang="fr-FR" dirty="0" err="1"/>
              <a:t>Arimaa</a:t>
            </a:r>
            <a:endParaRPr lang="fr-FR" dirty="0"/>
          </a:p>
          <a:p>
            <a:pPr marL="514350" indent="-514350">
              <a:buFont typeface="+mj-lt"/>
              <a:buAutoNum type="arabicPeriod"/>
            </a:pPr>
            <a:r>
              <a:rPr lang="fr-FR" dirty="0"/>
              <a:t>Algorithme MCTS</a:t>
            </a:r>
          </a:p>
          <a:p>
            <a:pPr marL="514350" indent="-514350">
              <a:buFont typeface="+mj-lt"/>
              <a:buAutoNum type="arabicPeriod"/>
            </a:pPr>
            <a:r>
              <a:rPr lang="en-US" dirty="0" err="1"/>
              <a:t>Méthodes</a:t>
            </a:r>
            <a:r>
              <a:rPr lang="en-US" dirty="0"/>
              <a:t> de </a:t>
            </a:r>
            <a:r>
              <a:rPr lang="en-US" dirty="0" err="1" smtClean="0"/>
              <a:t>parallélisation</a:t>
            </a:r>
            <a:endParaRPr lang="en-US" dirty="0" smtClean="0"/>
          </a:p>
          <a:p>
            <a:pPr marL="514350" indent="-514350">
              <a:buFont typeface="+mj-lt"/>
              <a:buAutoNum type="arabicPeriod"/>
            </a:pPr>
            <a:r>
              <a:rPr lang="en-US" dirty="0" smtClean="0"/>
              <a:t>Architecture </a:t>
            </a:r>
            <a:r>
              <a:rPr lang="en-US" dirty="0"/>
              <a:t>g</a:t>
            </a:r>
            <a:r>
              <a:rPr lang="fr-FR" dirty="0"/>
              <a:t>é</a:t>
            </a:r>
            <a:r>
              <a:rPr lang="en-US" dirty="0" err="1"/>
              <a:t>nérale</a:t>
            </a:r>
            <a:endParaRPr lang="en-US" dirty="0"/>
          </a:p>
          <a:p>
            <a:pPr marL="514350" indent="-514350">
              <a:buFont typeface="+mj-lt"/>
              <a:buAutoNum type="arabicPeriod"/>
            </a:pPr>
            <a:r>
              <a:rPr lang="fr-FR" dirty="0"/>
              <a:t>Spécifications</a:t>
            </a:r>
            <a:endParaRPr lang="fr-FR" b="1" dirty="0">
              <a:solidFill>
                <a:srgbClr val="FF3300"/>
              </a:solidFill>
            </a:endParaRPr>
          </a:p>
          <a:p>
            <a:pPr marL="514350" indent="-514350">
              <a:buFont typeface="+mj-lt"/>
              <a:buAutoNum type="arabicPeriod"/>
            </a:pPr>
            <a:r>
              <a:rPr lang="fr-FR" b="1" dirty="0">
                <a:solidFill>
                  <a:srgbClr val="FF0000"/>
                </a:solidFill>
              </a:rPr>
              <a:t>Méthodes de </a:t>
            </a:r>
            <a:r>
              <a:rPr lang="en-US" b="1" dirty="0" err="1" smtClean="0">
                <a:solidFill>
                  <a:srgbClr val="FF0000"/>
                </a:solidFill>
              </a:rPr>
              <a:t>dévelopement</a:t>
            </a:r>
            <a:endParaRPr lang="fr-FR" b="1" dirty="0">
              <a:solidFill>
                <a:srgbClr val="FF3300"/>
              </a:solidFill>
            </a:endParaRPr>
          </a:p>
        </p:txBody>
      </p:sp>
      <p:pic>
        <p:nvPicPr>
          <p:cNvPr id="4" name="Image 3" descr="Arimaa.jpg"/>
          <p:cNvPicPr>
            <a:picLocks noChangeAspect="1"/>
          </p:cNvPicPr>
          <p:nvPr/>
        </p:nvPicPr>
        <p:blipFill>
          <a:blip r:embed="rId3"/>
          <a:stretch>
            <a:fillRect/>
          </a:stretch>
        </p:blipFill>
        <p:spPr>
          <a:xfrm>
            <a:off x="7002179" y="2027493"/>
            <a:ext cx="3822724" cy="330747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26</a:t>
            </a:fld>
            <a:endParaRPr lang="fr-FR"/>
          </a:p>
        </p:txBody>
      </p:sp>
      <p:pic>
        <p:nvPicPr>
          <p:cNvPr id="6" name="Image 3" descr="Arimaa.jpg"/>
          <p:cNvPicPr>
            <a:picLocks noChangeAspect="1"/>
          </p:cNvPicPr>
          <p:nvPr/>
        </p:nvPicPr>
        <p:blipFill>
          <a:blip r:embed="rId3"/>
          <a:stretch>
            <a:fillRect/>
          </a:stretch>
        </p:blipFill>
        <p:spPr>
          <a:xfrm>
            <a:off x="6186115" y="2027492"/>
            <a:ext cx="4638788" cy="4013543"/>
          </a:xfrm>
          <a:prstGeom prst="rect">
            <a:avLst/>
          </a:prstGeom>
        </p:spPr>
      </p:pic>
    </p:spTree>
    <p:extLst>
      <p:ext uri="{BB962C8B-B14F-4D97-AF65-F5344CB8AC3E}">
        <p14:creationId xmlns:p14="http://schemas.microsoft.com/office/powerpoint/2010/main" val="25885619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25" y="901558"/>
            <a:ext cx="10515600" cy="916885"/>
          </a:xfrm>
        </p:spPr>
        <p:txBody>
          <a:bodyPr>
            <a:normAutofit fontScale="90000"/>
          </a:bodyPr>
          <a:lstStyle/>
          <a:p>
            <a:pPr marL="0" indent="0">
              <a:lnSpc>
                <a:spcPct val="150000"/>
              </a:lnSpc>
            </a:pPr>
            <a:r>
              <a:rPr lang="en-US" dirty="0" err="1" smtClean="0">
                <a:solidFill>
                  <a:srgbClr val="FF3300"/>
                </a:solidFill>
              </a:rPr>
              <a:t>Méthode</a:t>
            </a:r>
            <a:r>
              <a:rPr lang="en-US" dirty="0" smtClean="0">
                <a:solidFill>
                  <a:srgbClr val="FF3300"/>
                </a:solidFill>
              </a:rPr>
              <a:t> </a:t>
            </a:r>
            <a:r>
              <a:rPr lang="en-US" dirty="0">
                <a:solidFill>
                  <a:srgbClr val="FF3300"/>
                </a:solidFill>
              </a:rPr>
              <a:t>Agile :</a:t>
            </a:r>
            <a:endParaRPr lang="en-US" dirty="0">
              <a:latin typeface="Calibri" charset="0"/>
            </a:endParaRPr>
          </a:p>
        </p:txBody>
      </p:sp>
      <p:sp>
        <p:nvSpPr>
          <p:cNvPr id="3" name="Content Placeholder 2"/>
          <p:cNvSpPr>
            <a:spLocks noGrp="1"/>
          </p:cNvSpPr>
          <p:nvPr>
            <p:ph idx="1"/>
          </p:nvPr>
        </p:nvSpPr>
        <p:spPr>
          <a:xfrm>
            <a:off x="689295" y="3186097"/>
            <a:ext cx="5398467" cy="1870932"/>
          </a:xfrm>
        </p:spPr>
        <p:txBody>
          <a:bodyPr>
            <a:normAutofit/>
          </a:bodyPr>
          <a:lstStyle/>
          <a:p>
            <a:r>
              <a:rPr lang="en-US" sz="2400" dirty="0" smtClean="0"/>
              <a:t>M</a:t>
            </a:r>
            <a:r>
              <a:rPr lang="fr-FR" sz="2400" dirty="0" err="1" smtClean="0"/>
              <a:t>éthode</a:t>
            </a:r>
            <a:r>
              <a:rPr lang="fr-FR" sz="2400" dirty="0" smtClean="0"/>
              <a:t> de </a:t>
            </a:r>
            <a:r>
              <a:rPr lang="fr-FR" sz="2400" dirty="0" err="1" smtClean="0"/>
              <a:t>dévelopement</a:t>
            </a:r>
            <a:r>
              <a:rPr lang="fr-FR" sz="2400" dirty="0" smtClean="0"/>
              <a:t> itérative pour construire des programmes de manière incrémentielle.</a:t>
            </a:r>
            <a:endParaRPr lang="en-US" dirty="0"/>
          </a:p>
        </p:txBody>
      </p:sp>
      <p:pic>
        <p:nvPicPr>
          <p:cNvPr id="4" name="Picture 3" descr="KdKKT.png"/>
          <p:cNvPicPr>
            <a:picLocks noChangeAspect="1"/>
          </p:cNvPicPr>
          <p:nvPr/>
        </p:nvPicPr>
        <p:blipFill>
          <a:blip r:embed="rId3"/>
          <a:stretch>
            <a:fillRect/>
          </a:stretch>
        </p:blipFill>
        <p:spPr>
          <a:xfrm>
            <a:off x="4794924" y="2093014"/>
            <a:ext cx="6599017" cy="4387297"/>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27</a:t>
            </a:fld>
            <a:endParaRPr lang="fr-FR"/>
          </a:p>
        </p:txBody>
      </p:sp>
      <p:sp>
        <p:nvSpPr>
          <p:cNvPr id="7"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err="1" smtClean="0">
                <a:solidFill>
                  <a:srgbClr val="FF0000"/>
                </a:solidFill>
              </a:rPr>
              <a:t>Méthodes</a:t>
            </a:r>
            <a:r>
              <a:rPr lang="en-US" sz="4000" b="1" dirty="0" smtClean="0">
                <a:solidFill>
                  <a:srgbClr val="FF0000"/>
                </a:solidFill>
              </a:rPr>
              <a:t> de </a:t>
            </a:r>
            <a:r>
              <a:rPr lang="en-US" sz="4000" b="1" dirty="0" err="1" smtClean="0">
                <a:solidFill>
                  <a:srgbClr val="FF0000"/>
                </a:solidFill>
              </a:rPr>
              <a:t>dévelopement</a:t>
            </a:r>
            <a:endParaRPr lang="fr-FR" sz="4000" b="1" dirty="0">
              <a:solidFill>
                <a:srgbClr val="FF0000"/>
              </a:solidFill>
            </a:endParaRPr>
          </a:p>
        </p:txBody>
      </p:sp>
    </p:spTree>
    <p:extLst>
      <p:ext uri="{BB962C8B-B14F-4D97-AF65-F5344CB8AC3E}">
        <p14:creationId xmlns:p14="http://schemas.microsoft.com/office/powerpoint/2010/main" val="260296637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4" y="1216877"/>
            <a:ext cx="7370635" cy="5394959"/>
          </a:xfrm>
          <a:prstGeom prst="rect">
            <a:avLst/>
          </a:prstGeom>
        </p:spPr>
      </p:pic>
      <p:sp>
        <p:nvSpPr>
          <p:cNvPr id="4" name="Slide Number Placeholder 3"/>
          <p:cNvSpPr>
            <a:spLocks noGrp="1"/>
          </p:cNvSpPr>
          <p:nvPr>
            <p:ph type="sldNum" sz="quarter" idx="12"/>
          </p:nvPr>
        </p:nvSpPr>
        <p:spPr/>
        <p:txBody>
          <a:bodyPr/>
          <a:lstStyle/>
          <a:p>
            <a:fld id="{789A2A0C-D44F-4523-8D1A-D12B62504EB2}" type="slidenum">
              <a:rPr lang="fr-FR" smtClean="0"/>
              <a:pPr/>
              <a:t>28</a:t>
            </a:fld>
            <a:endParaRPr lang="fr-FR" dirty="0"/>
          </a:p>
        </p:txBody>
      </p:sp>
      <p:sp>
        <p:nvSpPr>
          <p:cNvPr id="5" name="Title 1"/>
          <p:cNvSpPr txBox="1">
            <a:spLocks/>
          </p:cNvSpPr>
          <p:nvPr/>
        </p:nvSpPr>
        <p:spPr>
          <a:xfrm>
            <a:off x="1013129" y="842204"/>
            <a:ext cx="10515600" cy="96003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Points cl</a:t>
            </a:r>
            <a:r>
              <a:rPr lang="fr-FR" sz="3600" dirty="0" err="1" smtClean="0"/>
              <a:t>és</a:t>
            </a:r>
            <a:r>
              <a:rPr lang="en-US" sz="3600" dirty="0" smtClean="0"/>
              <a:t> :</a:t>
            </a:r>
            <a:endParaRPr lang="en-US" sz="3600" dirty="0"/>
          </a:p>
        </p:txBody>
      </p:sp>
      <p:sp>
        <p:nvSpPr>
          <p:cNvPr id="6"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err="1" smtClean="0">
                <a:solidFill>
                  <a:srgbClr val="FF0000"/>
                </a:solidFill>
              </a:rPr>
              <a:t>Méthodes</a:t>
            </a:r>
            <a:r>
              <a:rPr lang="en-US" sz="4000" b="1" dirty="0" smtClean="0">
                <a:solidFill>
                  <a:srgbClr val="FF0000"/>
                </a:solidFill>
              </a:rPr>
              <a:t> de </a:t>
            </a:r>
            <a:r>
              <a:rPr lang="en-US" sz="4000" b="1" dirty="0" err="1" smtClean="0">
                <a:solidFill>
                  <a:srgbClr val="FF0000"/>
                </a:solidFill>
              </a:rPr>
              <a:t>dévelopement</a:t>
            </a:r>
            <a:endParaRPr lang="fr-FR" sz="4000" b="1" dirty="0">
              <a:solidFill>
                <a:srgbClr val="FF0000"/>
              </a:solidFill>
            </a:endParaRPr>
          </a:p>
        </p:txBody>
      </p:sp>
      <p:sp>
        <p:nvSpPr>
          <p:cNvPr id="7" name="Content Placeholder 2"/>
          <p:cNvSpPr txBox="1">
            <a:spLocks/>
          </p:cNvSpPr>
          <p:nvPr/>
        </p:nvSpPr>
        <p:spPr>
          <a:xfrm>
            <a:off x="838423" y="2417195"/>
            <a:ext cx="3845341" cy="3695281"/>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dirty="0" smtClean="0">
                <a:latin typeface="Calibri" charset="0"/>
              </a:rPr>
              <a:t>R</a:t>
            </a:r>
            <a:r>
              <a:rPr lang="fr-FR" dirty="0" err="1" smtClean="0">
                <a:latin typeface="Calibri" charset="0"/>
              </a:rPr>
              <a:t>éunions</a:t>
            </a:r>
            <a:r>
              <a:rPr lang="fr-FR" dirty="0" smtClean="0">
                <a:latin typeface="Calibri" charset="0"/>
              </a:rPr>
              <a:t> </a:t>
            </a:r>
            <a:r>
              <a:rPr lang="en-US" dirty="0" smtClean="0">
                <a:latin typeface="Calibri" charset="0"/>
              </a:rPr>
              <a:t>r</a:t>
            </a:r>
            <a:r>
              <a:rPr lang="fr-FR" dirty="0" err="1" smtClean="0">
                <a:latin typeface="Calibri" charset="0"/>
              </a:rPr>
              <a:t>égulières</a:t>
            </a:r>
            <a:endParaRPr lang="en-US" dirty="0" smtClean="0">
              <a:latin typeface="Calibri" charset="0"/>
            </a:endParaRPr>
          </a:p>
          <a:p>
            <a:r>
              <a:rPr lang="en-US" dirty="0" smtClean="0">
                <a:latin typeface="Calibri" charset="0"/>
              </a:rPr>
              <a:t>"To Do" list </a:t>
            </a:r>
          </a:p>
          <a:p>
            <a:r>
              <a:rPr lang="en-US" dirty="0" err="1" smtClean="0">
                <a:latin typeface="Calibri" charset="0"/>
              </a:rPr>
              <a:t>Esti</a:t>
            </a:r>
            <a:r>
              <a:rPr lang="fr-FR" dirty="0" err="1" smtClean="0">
                <a:latin typeface="Calibri" charset="0"/>
              </a:rPr>
              <a:t>mation</a:t>
            </a:r>
            <a:r>
              <a:rPr lang="fr-FR" dirty="0" smtClean="0">
                <a:latin typeface="Calibri" charset="0"/>
              </a:rPr>
              <a:t> du temps et des ressources</a:t>
            </a:r>
          </a:p>
          <a:p>
            <a:r>
              <a:rPr lang="en-US" dirty="0" err="1" smtClean="0">
                <a:latin typeface="Calibri" charset="0"/>
              </a:rPr>
              <a:t>Ordonancement</a:t>
            </a:r>
            <a:r>
              <a:rPr lang="en-US" dirty="0" smtClean="0">
                <a:latin typeface="Calibri" charset="0"/>
              </a:rPr>
              <a:t> des </a:t>
            </a:r>
            <a:r>
              <a:rPr lang="en-US" dirty="0" err="1" smtClean="0">
                <a:latin typeface="Calibri" charset="0"/>
              </a:rPr>
              <a:t>taches</a:t>
            </a:r>
            <a:endParaRPr lang="en-US" dirty="0">
              <a:latin typeface="Calibri" charset="0"/>
            </a:endParaRPr>
          </a:p>
          <a:p>
            <a:r>
              <a:rPr lang="en-US" dirty="0" smtClean="0">
                <a:latin typeface="Calibri" charset="0"/>
              </a:rPr>
              <a:t>D</a:t>
            </a:r>
            <a:r>
              <a:rPr lang="fr-FR" dirty="0" err="1" smtClean="0">
                <a:latin typeface="Calibri" charset="0"/>
              </a:rPr>
              <a:t>évelopement</a:t>
            </a:r>
            <a:r>
              <a:rPr lang="fr-FR" dirty="0" smtClean="0">
                <a:latin typeface="Calibri" charset="0"/>
              </a:rPr>
              <a:t> utilisant une méthode Top-</a:t>
            </a:r>
            <a:r>
              <a:rPr lang="fr-FR" dirty="0" err="1" smtClean="0">
                <a:latin typeface="Calibri" charset="0"/>
              </a:rPr>
              <a:t>Botto</a:t>
            </a:r>
            <a:r>
              <a:rPr lang="fr-FR" dirty="0" err="1">
                <a:latin typeface="Calibri" charset="0"/>
              </a:rPr>
              <a:t>m</a:t>
            </a:r>
            <a:endParaRPr lang="en-US" dirty="0">
              <a:latin typeface="Calibri" charset="0"/>
            </a:endParaRPr>
          </a:p>
          <a:p>
            <a:r>
              <a:rPr lang="en-US" dirty="0" smtClean="0">
                <a:latin typeface="Calibri" charset="0"/>
              </a:rPr>
              <a:t>Retour des </a:t>
            </a:r>
            <a:r>
              <a:rPr lang="en-US" dirty="0" err="1" smtClean="0">
                <a:latin typeface="Calibri" charset="0"/>
              </a:rPr>
              <a:t>utilisateurs</a:t>
            </a:r>
            <a:r>
              <a:rPr lang="en-US" dirty="0" smtClean="0">
                <a:latin typeface="Calibri" charset="0"/>
              </a:rPr>
              <a:t> et testers</a:t>
            </a:r>
            <a:endParaRPr lang="en-US" dirty="0">
              <a:latin typeface="Calibri" charset="0"/>
            </a:endParaRPr>
          </a:p>
          <a:p>
            <a:r>
              <a:rPr lang="en-US" dirty="0" err="1" smtClean="0">
                <a:latin typeface="Calibri" charset="0"/>
              </a:rPr>
              <a:t>Itérations</a:t>
            </a:r>
            <a:r>
              <a:rPr lang="en-US" dirty="0" smtClean="0">
                <a:latin typeface="Calibri" charset="0"/>
              </a:rPr>
              <a:t> </a:t>
            </a:r>
            <a:endParaRPr lang="en-US" dirty="0">
              <a:latin typeface="Calibri" charset="0"/>
            </a:endParaRPr>
          </a:p>
          <a:p>
            <a:pPr marL="45720" indent="0">
              <a:buNone/>
            </a:pPr>
            <a:endParaRPr lang="en-US" dirty="0"/>
          </a:p>
          <a:p>
            <a:endParaRPr lang="en-US" dirty="0" smtClean="0">
              <a:latin typeface="Calibri" charset="0"/>
            </a:endParaRPr>
          </a:p>
          <a:p>
            <a:pPr marL="45720" indent="0">
              <a:buFont typeface="Wingdings" charset="2"/>
              <a:buNone/>
            </a:pPr>
            <a:endParaRPr lang="en-US" dirty="0"/>
          </a:p>
        </p:txBody>
      </p:sp>
    </p:spTree>
    <p:extLst>
      <p:ext uri="{BB962C8B-B14F-4D97-AF65-F5344CB8AC3E}">
        <p14:creationId xmlns:p14="http://schemas.microsoft.com/office/powerpoint/2010/main" val="106832329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T1700mt.jpg"/>
          <p:cNvPicPr>
            <a:picLocks noChangeAspect="1"/>
          </p:cNvPicPr>
          <p:nvPr/>
        </p:nvPicPr>
        <p:blipFill>
          <a:blip r:embed="rId3"/>
          <a:stretch>
            <a:fillRect/>
          </a:stretch>
        </p:blipFill>
        <p:spPr>
          <a:xfrm>
            <a:off x="663149" y="4714869"/>
            <a:ext cx="1847559" cy="1890713"/>
          </a:xfrm>
          <a:prstGeom prst="rect">
            <a:avLst/>
          </a:prstGeom>
        </p:spPr>
      </p:pic>
      <p:sp>
        <p:nvSpPr>
          <p:cNvPr id="3" name="Espace réservé du texte 2"/>
          <p:cNvSpPr>
            <a:spLocks noGrp="1"/>
          </p:cNvSpPr>
          <p:nvPr>
            <p:ph type="body" idx="1"/>
          </p:nvPr>
        </p:nvSpPr>
        <p:spPr>
          <a:xfrm>
            <a:off x="1942740" y="1996575"/>
            <a:ext cx="1785937" cy="823912"/>
          </a:xfrm>
        </p:spPr>
        <p:txBody>
          <a:bodyPr>
            <a:normAutofit/>
          </a:bodyPr>
          <a:lstStyle/>
          <a:p>
            <a:r>
              <a:rPr lang="fr-FR" dirty="0">
                <a:solidFill>
                  <a:srgbClr val="FF0000"/>
                </a:solidFill>
              </a:rPr>
              <a:t>Garry</a:t>
            </a:r>
            <a:br>
              <a:rPr lang="fr-FR" dirty="0">
                <a:solidFill>
                  <a:srgbClr val="FF0000"/>
                </a:solidFill>
              </a:rPr>
            </a:br>
            <a:r>
              <a:rPr lang="fr-FR" dirty="0">
                <a:solidFill>
                  <a:srgbClr val="FF0000"/>
                </a:solidFill>
              </a:rPr>
              <a:t>Kasparov</a:t>
            </a:r>
          </a:p>
        </p:txBody>
      </p:sp>
      <p:sp>
        <p:nvSpPr>
          <p:cNvPr id="5" name="Espace réservé du texte 4"/>
          <p:cNvSpPr>
            <a:spLocks noGrp="1"/>
          </p:cNvSpPr>
          <p:nvPr>
            <p:ph type="body" sz="quarter" idx="3"/>
          </p:nvPr>
        </p:nvSpPr>
        <p:spPr>
          <a:xfrm>
            <a:off x="7910197" y="662263"/>
            <a:ext cx="3440112" cy="823912"/>
          </a:xfrm>
        </p:spPr>
        <p:txBody>
          <a:bodyPr/>
          <a:lstStyle/>
          <a:p>
            <a:r>
              <a:rPr lang="fr-FR" dirty="0" err="1">
                <a:solidFill>
                  <a:srgbClr val="FF0000"/>
                </a:solidFill>
              </a:rPr>
              <a:t>Deep</a:t>
            </a:r>
            <a:r>
              <a:rPr lang="fr-FR" dirty="0">
                <a:solidFill>
                  <a:srgbClr val="FF0000"/>
                </a:solidFill>
              </a:rPr>
              <a:t> Blue</a:t>
            </a:r>
          </a:p>
        </p:txBody>
      </p:sp>
      <p:sp>
        <p:nvSpPr>
          <p:cNvPr id="2" name="Titre 1"/>
          <p:cNvSpPr>
            <a:spLocks noGrp="1"/>
          </p:cNvSpPr>
          <p:nvPr>
            <p:ph type="title"/>
          </p:nvPr>
        </p:nvSpPr>
        <p:spPr>
          <a:xfrm>
            <a:off x="633337" y="260065"/>
            <a:ext cx="10515600" cy="754063"/>
          </a:xfrm>
        </p:spPr>
        <p:txBody>
          <a:bodyPr/>
          <a:lstStyle/>
          <a:p>
            <a:r>
              <a:rPr lang="fr-FR" b="1" dirty="0"/>
              <a:t>Introduction</a:t>
            </a:r>
          </a:p>
        </p:txBody>
      </p:sp>
      <p:sp>
        <p:nvSpPr>
          <p:cNvPr id="4" name="Espace réservé du contenu 3"/>
          <p:cNvSpPr>
            <a:spLocks noGrp="1"/>
          </p:cNvSpPr>
          <p:nvPr>
            <p:ph sz="quarter" idx="13"/>
          </p:nvPr>
        </p:nvSpPr>
        <p:spPr>
          <a:xfrm>
            <a:off x="744108" y="2849997"/>
            <a:ext cx="3417887" cy="1064093"/>
          </a:xfrm>
        </p:spPr>
        <p:txBody>
          <a:bodyPr>
            <a:normAutofit lnSpcReduction="10000"/>
          </a:bodyPr>
          <a:lstStyle/>
          <a:p>
            <a:pPr marL="0" indent="0" algn="just">
              <a:buNone/>
            </a:pPr>
            <a:r>
              <a:rPr lang="en-US" sz="2000" dirty="0" smtClean="0">
                <a:latin typeface="Calibri" charset="0"/>
              </a:rPr>
              <a:t>Lit 3 </a:t>
            </a:r>
            <a:r>
              <a:rPr lang="fr-FR" sz="2000" dirty="0" smtClean="0">
                <a:latin typeface="Calibri" charset="0"/>
              </a:rPr>
              <a:t>à 5 coups à l’avance.</a:t>
            </a:r>
            <a:endParaRPr lang="en-US" sz="2000" dirty="0" smtClean="0">
              <a:latin typeface="Calibri" charset="0"/>
            </a:endParaRPr>
          </a:p>
          <a:p>
            <a:pPr marL="0" indent="0" algn="just">
              <a:buNone/>
            </a:pPr>
            <a:r>
              <a:rPr lang="en-US" sz="2000" dirty="0" err="1" smtClean="0">
                <a:latin typeface="Calibri" charset="0"/>
              </a:rPr>
              <a:t>Anticipe</a:t>
            </a:r>
            <a:r>
              <a:rPr lang="en-US" dirty="0">
                <a:latin typeface="Calibri" charset="0"/>
              </a:rPr>
              <a:t> </a:t>
            </a:r>
            <a:r>
              <a:rPr lang="en-US" sz="2000" dirty="0" smtClean="0">
                <a:latin typeface="Calibri" charset="0"/>
              </a:rPr>
              <a:t>12 </a:t>
            </a:r>
            <a:r>
              <a:rPr lang="fr-FR" sz="2000" dirty="0" smtClean="0">
                <a:latin typeface="Calibri" charset="0"/>
              </a:rPr>
              <a:t>à</a:t>
            </a:r>
            <a:r>
              <a:rPr lang="en-US" sz="2000" dirty="0" smtClean="0">
                <a:latin typeface="Calibri" charset="0"/>
              </a:rPr>
              <a:t> </a:t>
            </a:r>
            <a:r>
              <a:rPr lang="en-US" sz="2000" dirty="0">
                <a:latin typeface="Calibri" charset="0"/>
              </a:rPr>
              <a:t>14 </a:t>
            </a:r>
            <a:r>
              <a:rPr lang="en-US" sz="2000" dirty="0" smtClean="0">
                <a:latin typeface="Calibri" charset="0"/>
              </a:rPr>
              <a:t>coups </a:t>
            </a:r>
            <a:r>
              <a:rPr lang="en-US" sz="2000" dirty="0" err="1" smtClean="0">
                <a:latin typeface="Calibri" charset="0"/>
              </a:rPr>
              <a:t>en</a:t>
            </a:r>
            <a:r>
              <a:rPr lang="en-US" sz="2000" dirty="0" smtClean="0">
                <a:latin typeface="Calibri" charset="0"/>
              </a:rPr>
              <a:t> </a:t>
            </a:r>
            <a:r>
              <a:rPr lang="en-US" sz="2000" dirty="0" err="1" smtClean="0">
                <a:latin typeface="Calibri" charset="0"/>
              </a:rPr>
              <a:t>fonction</a:t>
            </a:r>
            <a:r>
              <a:rPr lang="en-US" sz="2000" dirty="0" smtClean="0">
                <a:latin typeface="Calibri" charset="0"/>
              </a:rPr>
              <a:t> de la position</a:t>
            </a:r>
            <a:r>
              <a:rPr lang="en-US" sz="2000" dirty="0">
                <a:latin typeface="Calibri" charset="0"/>
              </a:rPr>
              <a:t>.</a:t>
            </a:r>
            <a:endParaRPr lang="en-US" sz="2000" dirty="0">
              <a:solidFill>
                <a:srgbClr val="000000"/>
              </a:solidFill>
              <a:latin typeface="Calibri"/>
            </a:endParaRPr>
          </a:p>
        </p:txBody>
      </p:sp>
      <p:sp>
        <p:nvSpPr>
          <p:cNvPr id="6" name="Espace réservé du contenu 5"/>
          <p:cNvSpPr>
            <a:spLocks noGrp="1"/>
          </p:cNvSpPr>
          <p:nvPr>
            <p:ph sz="quarter" idx="14"/>
          </p:nvPr>
        </p:nvSpPr>
        <p:spPr>
          <a:xfrm>
            <a:off x="7913156" y="1559319"/>
            <a:ext cx="3459162" cy="1436688"/>
          </a:xfrm>
        </p:spPr>
        <p:txBody>
          <a:bodyPr>
            <a:normAutofit fontScale="92500" lnSpcReduction="20000"/>
          </a:bodyPr>
          <a:lstStyle/>
          <a:p>
            <a:pPr marL="0" indent="0">
              <a:buNone/>
            </a:pPr>
            <a:r>
              <a:rPr lang="fr-FR" sz="2000" dirty="0" smtClean="0">
                <a:latin typeface="Calibri" charset="0"/>
              </a:rPr>
              <a:t>Puissance de calcul </a:t>
            </a:r>
            <a:r>
              <a:rPr lang="fr-FR" sz="2000" dirty="0">
                <a:latin typeface="Calibri" charset="0"/>
              </a:rPr>
              <a:t>: 11.38 GFLOPS</a:t>
            </a:r>
          </a:p>
          <a:p>
            <a:pPr marL="0" indent="0">
              <a:buNone/>
            </a:pPr>
            <a:r>
              <a:rPr lang="fr-FR" sz="2000" dirty="0" smtClean="0">
                <a:latin typeface="Calibri" charset="0"/>
              </a:rPr>
              <a:t>Teste </a:t>
            </a:r>
            <a:r>
              <a:rPr lang="fr-FR" sz="2000" dirty="0">
                <a:latin typeface="Calibri" charset="0"/>
              </a:rPr>
              <a:t>100 </a:t>
            </a:r>
            <a:r>
              <a:rPr lang="fr-FR" sz="2000" dirty="0" smtClean="0">
                <a:latin typeface="Calibri" charset="0"/>
              </a:rPr>
              <a:t>à 300 </a:t>
            </a:r>
            <a:r>
              <a:rPr lang="fr-FR" sz="2000" dirty="0">
                <a:latin typeface="Calibri" charset="0"/>
              </a:rPr>
              <a:t>million </a:t>
            </a:r>
            <a:r>
              <a:rPr lang="fr-FR" sz="2000" dirty="0" smtClean="0">
                <a:latin typeface="Calibri" charset="0"/>
              </a:rPr>
              <a:t>de positions par </a:t>
            </a:r>
            <a:r>
              <a:rPr lang="fr-FR" sz="2000" dirty="0">
                <a:latin typeface="Calibri" charset="0"/>
              </a:rPr>
              <a:t>second.</a:t>
            </a:r>
          </a:p>
          <a:p>
            <a:pPr marL="0" indent="0">
              <a:buNone/>
            </a:pPr>
            <a:r>
              <a:rPr lang="fr-FR" sz="2000" dirty="0" smtClean="0">
                <a:latin typeface="Calibri" charset="0"/>
              </a:rPr>
              <a:t>Lit </a:t>
            </a:r>
            <a:r>
              <a:rPr lang="fr-FR" sz="2000" dirty="0">
                <a:latin typeface="Calibri" charset="0"/>
              </a:rPr>
              <a:t>12 </a:t>
            </a:r>
            <a:r>
              <a:rPr lang="fr-FR" sz="2000" dirty="0" smtClean="0">
                <a:latin typeface="Calibri" charset="0"/>
              </a:rPr>
              <a:t>coups à l’avance.</a:t>
            </a:r>
            <a:endParaRPr lang="fr-FR" sz="2000" dirty="0">
              <a:latin typeface="Calibri" charset="0"/>
            </a:endParaRPr>
          </a:p>
        </p:txBody>
      </p:sp>
      <p:sp>
        <p:nvSpPr>
          <p:cNvPr id="7" name="Espace réservé du texte 4"/>
          <p:cNvSpPr txBox="1">
            <a:spLocks/>
          </p:cNvSpPr>
          <p:nvPr/>
        </p:nvSpPr>
        <p:spPr>
          <a:xfrm>
            <a:off x="2327709" y="4429319"/>
            <a:ext cx="2801937" cy="82391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2000" dirty="0">
                <a:solidFill>
                  <a:srgbClr val="FF3300"/>
                </a:solidFill>
              </a:rPr>
              <a:t>Dell </a:t>
            </a:r>
            <a:r>
              <a:rPr lang="fr-FR" sz="2000" dirty="0" err="1">
                <a:solidFill>
                  <a:srgbClr val="FF3300"/>
                </a:solidFill>
              </a:rPr>
              <a:t>Precision</a:t>
            </a:r>
            <a:r>
              <a:rPr lang="fr-FR" sz="2000" dirty="0">
                <a:solidFill>
                  <a:srgbClr val="FF3300"/>
                </a:solidFill>
              </a:rPr>
              <a:t> T1700</a:t>
            </a:r>
          </a:p>
        </p:txBody>
      </p:sp>
      <p:sp>
        <p:nvSpPr>
          <p:cNvPr id="8" name="Espace réservé du contenu 5"/>
          <p:cNvSpPr txBox="1">
            <a:spLocks/>
          </p:cNvSpPr>
          <p:nvPr/>
        </p:nvSpPr>
        <p:spPr>
          <a:xfrm>
            <a:off x="2356284" y="5153938"/>
            <a:ext cx="3621087" cy="484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smtClean="0">
                <a:latin typeface="Calibri" charset="0"/>
              </a:rPr>
              <a:t>Puissance de calcul </a:t>
            </a:r>
            <a:r>
              <a:rPr lang="fr-FR" sz="2000" dirty="0">
                <a:latin typeface="Calibri" charset="0"/>
              </a:rPr>
              <a:t>: 125 GFLOPS</a:t>
            </a:r>
          </a:p>
          <a:p>
            <a:pPr marL="0" indent="0">
              <a:buFont typeface="Arial" panose="020B0604020202020204" pitchFamily="34" charset="0"/>
              <a:buNone/>
            </a:pPr>
            <a:endParaRPr lang="fr-FR" sz="2000" dirty="0">
              <a:latin typeface="Calibri" charset="0"/>
            </a:endParaRPr>
          </a:p>
        </p:txBody>
      </p:sp>
      <p:pic>
        <p:nvPicPr>
          <p:cNvPr id="9" name="Image 8" descr="Kasparov-29.jpg"/>
          <p:cNvPicPr>
            <a:picLocks noChangeAspect="1"/>
          </p:cNvPicPr>
          <p:nvPr/>
        </p:nvPicPr>
        <p:blipFill>
          <a:blip r:embed="rId4"/>
          <a:stretch>
            <a:fillRect/>
          </a:stretch>
        </p:blipFill>
        <p:spPr>
          <a:xfrm>
            <a:off x="848279" y="1218036"/>
            <a:ext cx="1035051" cy="1557078"/>
          </a:xfrm>
          <a:prstGeom prst="rect">
            <a:avLst/>
          </a:prstGeom>
        </p:spPr>
      </p:pic>
      <p:pic>
        <p:nvPicPr>
          <p:cNvPr id="10" name="Image 9" descr="0703.deepblue.jpg"/>
          <p:cNvPicPr>
            <a:picLocks noChangeAspect="1"/>
          </p:cNvPicPr>
          <p:nvPr/>
        </p:nvPicPr>
        <p:blipFill>
          <a:blip r:embed="rId5"/>
          <a:stretch>
            <a:fillRect/>
          </a:stretch>
        </p:blipFill>
        <p:spPr>
          <a:xfrm>
            <a:off x="4773297" y="1182224"/>
            <a:ext cx="3136900" cy="2352675"/>
          </a:xfrm>
          <a:prstGeom prst="rect">
            <a:avLst/>
          </a:prstGeom>
        </p:spPr>
      </p:pic>
      <p:pic>
        <p:nvPicPr>
          <p:cNvPr id="12" name="Image 11" descr="g5kmap.png"/>
          <p:cNvPicPr>
            <a:picLocks noChangeAspect="1"/>
          </p:cNvPicPr>
          <p:nvPr/>
        </p:nvPicPr>
        <p:blipFill>
          <a:blip r:embed="rId6"/>
          <a:stretch>
            <a:fillRect/>
          </a:stretch>
        </p:blipFill>
        <p:spPr>
          <a:xfrm>
            <a:off x="5895975" y="4276725"/>
            <a:ext cx="2301046" cy="2124075"/>
          </a:xfrm>
          <a:prstGeom prst="rect">
            <a:avLst/>
          </a:prstGeom>
        </p:spPr>
      </p:pic>
      <p:sp>
        <p:nvSpPr>
          <p:cNvPr id="13" name="Espace réservé du texte 4"/>
          <p:cNvSpPr txBox="1">
            <a:spLocks/>
          </p:cNvSpPr>
          <p:nvPr/>
        </p:nvSpPr>
        <p:spPr>
          <a:xfrm>
            <a:off x="8241769" y="4311383"/>
            <a:ext cx="2801937" cy="82391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sz="2000" dirty="0">
                <a:solidFill>
                  <a:srgbClr val="FF0000"/>
                </a:solidFill>
              </a:rPr>
              <a:t>Grid'5000</a:t>
            </a:r>
          </a:p>
        </p:txBody>
      </p:sp>
      <p:sp>
        <p:nvSpPr>
          <p:cNvPr id="14" name="Espace réservé du contenu 5"/>
          <p:cNvSpPr txBox="1">
            <a:spLocks/>
          </p:cNvSpPr>
          <p:nvPr/>
        </p:nvSpPr>
        <p:spPr>
          <a:xfrm>
            <a:off x="8245298" y="5080440"/>
            <a:ext cx="3335337" cy="484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dirty="0" smtClean="0">
                <a:latin typeface="Calibri" charset="0"/>
              </a:rPr>
              <a:t>Puissance de calcul </a:t>
            </a:r>
            <a:r>
              <a:rPr lang="fr-FR" sz="2000" dirty="0">
                <a:latin typeface="Calibri" charset="0"/>
              </a:rPr>
              <a:t>&gt; 10 TFLOPS</a:t>
            </a:r>
          </a:p>
          <a:p>
            <a:pPr marL="0" indent="0">
              <a:buFont typeface="Arial" panose="020B0604020202020204" pitchFamily="34" charset="0"/>
              <a:buNone/>
            </a:pPr>
            <a:endParaRPr lang="fr-FR" sz="2000" dirty="0">
              <a:latin typeface="Calibri" charset="0"/>
            </a:endParaRPr>
          </a:p>
        </p:txBody>
      </p:sp>
      <p:sp>
        <p:nvSpPr>
          <p:cNvPr id="15" name="TextBox 14"/>
          <p:cNvSpPr txBox="1"/>
          <p:nvPr/>
        </p:nvSpPr>
        <p:spPr>
          <a:xfrm>
            <a:off x="2886323" y="6400800"/>
            <a:ext cx="8262614" cy="369332"/>
          </a:xfrm>
          <a:prstGeom prst="rect">
            <a:avLst/>
          </a:prstGeom>
          <a:noFill/>
        </p:spPr>
        <p:txBody>
          <a:bodyPr wrap="square" rtlCol="0">
            <a:spAutoFit/>
          </a:bodyPr>
          <a:lstStyle/>
          <a:p>
            <a:r>
              <a:rPr lang="en-US" dirty="0" smtClean="0"/>
              <a:t>1 FLOPS = 1 op</a:t>
            </a:r>
            <a:r>
              <a:rPr lang="fr-FR" dirty="0" err="1" smtClean="0"/>
              <a:t>ération</a:t>
            </a:r>
            <a:r>
              <a:rPr lang="fr-FR" dirty="0" smtClean="0"/>
              <a:t> à virgule par seconde (par exemple : 2,3579 + 5,2987)</a:t>
            </a:r>
            <a:endParaRPr lang="en-US" dirty="0"/>
          </a:p>
        </p:txBody>
      </p:sp>
      <p:sp>
        <p:nvSpPr>
          <p:cNvPr id="16" name="Slide Number Placeholder 15"/>
          <p:cNvSpPr>
            <a:spLocks noGrp="1"/>
          </p:cNvSpPr>
          <p:nvPr>
            <p:ph type="sldNum" sz="quarter" idx="12"/>
          </p:nvPr>
        </p:nvSpPr>
        <p:spPr/>
        <p:txBody>
          <a:bodyPr/>
          <a:lstStyle/>
          <a:p>
            <a:fld id="{789A2A0C-D44F-4523-8D1A-D12B62504EB2}" type="slidenum">
              <a:rPr lang="fr-FR" smtClean="0"/>
              <a:t>3</a:t>
            </a:fld>
            <a:endParaRPr lang="fr-FR"/>
          </a:p>
        </p:txBody>
      </p:sp>
    </p:spTree>
    <p:extLst>
      <p:ext uri="{BB962C8B-B14F-4D97-AF65-F5344CB8AC3E}">
        <p14:creationId xmlns:p14="http://schemas.microsoft.com/office/powerpoint/2010/main" val="143614497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4886" y="1966753"/>
            <a:ext cx="9753600" cy="3539527"/>
          </a:xfrm>
        </p:spPr>
        <p:txBody>
          <a:bodyPr/>
          <a:lstStyle/>
          <a:p>
            <a:r>
              <a:rPr lang="en-US" dirty="0" smtClean="0"/>
              <a:t>But du </a:t>
            </a:r>
            <a:r>
              <a:rPr lang="en-US" dirty="0" err="1" smtClean="0"/>
              <a:t>projet</a:t>
            </a:r>
            <a:r>
              <a:rPr lang="en-US" dirty="0" smtClean="0"/>
              <a:t> </a:t>
            </a:r>
            <a:r>
              <a:rPr lang="en-US" dirty="0"/>
              <a:t>:</a:t>
            </a:r>
          </a:p>
          <a:p>
            <a:pPr lvl="1"/>
            <a:r>
              <a:rPr lang="en-US" dirty="0" smtClean="0"/>
              <a:t>Cr</a:t>
            </a:r>
            <a:r>
              <a:rPr lang="fr-FR" dirty="0" err="1" smtClean="0"/>
              <a:t>éer</a:t>
            </a:r>
            <a:r>
              <a:rPr lang="fr-FR" dirty="0" smtClean="0"/>
              <a:t> </a:t>
            </a:r>
            <a:r>
              <a:rPr lang="en-US" dirty="0" err="1" smtClean="0"/>
              <a:t>une</a:t>
            </a:r>
            <a:r>
              <a:rPr lang="en-US" dirty="0" smtClean="0"/>
              <a:t> Intelligence </a:t>
            </a:r>
            <a:r>
              <a:rPr lang="en-US" dirty="0" err="1" smtClean="0"/>
              <a:t>Artificielle</a:t>
            </a:r>
            <a:r>
              <a:rPr lang="en-US" dirty="0" smtClean="0"/>
              <a:t> pour un </a:t>
            </a:r>
            <a:r>
              <a:rPr lang="en-US" dirty="0" err="1" smtClean="0"/>
              <a:t>jeu</a:t>
            </a:r>
            <a:r>
              <a:rPr lang="en-US" dirty="0" smtClean="0"/>
              <a:t> de plateau à </a:t>
            </a:r>
            <a:r>
              <a:rPr lang="fr-FR" dirty="0" smtClean="0"/>
              <a:t>2 jours non résolu.</a:t>
            </a:r>
            <a:endParaRPr lang="fr-FR" dirty="0">
              <a:solidFill>
                <a:srgbClr val="000000"/>
              </a:solidFill>
              <a:latin typeface="Calibri"/>
            </a:endParaRPr>
          </a:p>
        </p:txBody>
      </p:sp>
      <p:pic>
        <p:nvPicPr>
          <p:cNvPr id="5" name="Image 4" descr="arimaa3.JPG"/>
          <p:cNvPicPr>
            <a:picLocks noChangeAspect="1"/>
          </p:cNvPicPr>
          <p:nvPr/>
        </p:nvPicPr>
        <p:blipFill>
          <a:blip r:embed="rId3"/>
          <a:stretch>
            <a:fillRect/>
          </a:stretch>
        </p:blipFill>
        <p:spPr>
          <a:xfrm>
            <a:off x="5503615" y="3468424"/>
            <a:ext cx="4525527" cy="1682531"/>
          </a:xfrm>
          <a:prstGeom prst="rect">
            <a:avLst/>
          </a:prstGeom>
        </p:spPr>
      </p:pic>
      <p:sp>
        <p:nvSpPr>
          <p:cNvPr id="6" name="ZoneTexte 5"/>
          <p:cNvSpPr txBox="1"/>
          <p:nvPr/>
        </p:nvSpPr>
        <p:spPr>
          <a:xfrm>
            <a:off x="6031945" y="5174424"/>
            <a:ext cx="2743200" cy="800219"/>
          </a:xfrm>
          <a:prstGeom prst="rect">
            <a:avLst/>
          </a:prstGeom>
        </p:spPr>
        <p:txBody>
          <a:bodyPr rtlCol="0">
            <a:spAutoFit/>
          </a:bodyPr>
          <a:lstStyle/>
          <a:p>
            <a:pPr algn="ctr"/>
            <a:r>
              <a:rPr lang="fr-FR" sz="2800" b="1" dirty="0" err="1"/>
              <a:t>Arimaa</a:t>
            </a:r>
            <a:endParaRPr lang="fr-FR" sz="2800" b="1" dirty="0"/>
          </a:p>
          <a:p>
            <a:pPr algn="ctr"/>
            <a:endParaRPr lang="fr-FR" dirty="0"/>
          </a:p>
        </p:txBody>
      </p:sp>
      <p:pic>
        <p:nvPicPr>
          <p:cNvPr id="7" name="Image 6" descr="Decouvrir _IA_Approches.jpg"/>
          <p:cNvPicPr>
            <a:picLocks noChangeAspect="1"/>
          </p:cNvPicPr>
          <p:nvPr/>
        </p:nvPicPr>
        <p:blipFill>
          <a:blip r:embed="rId4"/>
          <a:stretch>
            <a:fillRect/>
          </a:stretch>
        </p:blipFill>
        <p:spPr>
          <a:xfrm>
            <a:off x="1537562" y="3468424"/>
            <a:ext cx="2743200" cy="1641385"/>
          </a:xfrm>
          <a:prstGeom prst="rect">
            <a:avLst/>
          </a:prstGeom>
        </p:spPr>
      </p:pic>
      <p:sp>
        <p:nvSpPr>
          <p:cNvPr id="9"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0000"/>
                </a:solidFill>
              </a:rPr>
              <a:t>Project </a:t>
            </a:r>
            <a:r>
              <a:rPr lang="fr-FR" sz="4000" b="1" dirty="0" err="1">
                <a:solidFill>
                  <a:srgbClr val="FF0000"/>
                </a:solidFill>
              </a:rPr>
              <a:t>Presentation</a:t>
            </a:r>
            <a:endParaRPr lang="fr-FR" sz="4000" b="1" dirty="0">
              <a:solidFill>
                <a:srgbClr val="FF0000"/>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044" y="3299595"/>
            <a:ext cx="4525527" cy="1810211"/>
          </a:xfrm>
          <a:prstGeom prst="rect">
            <a:avLst/>
          </a:prstGeom>
        </p:spPr>
      </p:pic>
      <p:sp>
        <p:nvSpPr>
          <p:cNvPr id="4" name="Slide Number Placeholder 3"/>
          <p:cNvSpPr>
            <a:spLocks noGrp="1"/>
          </p:cNvSpPr>
          <p:nvPr>
            <p:ph type="sldNum" sz="quarter" idx="12"/>
          </p:nvPr>
        </p:nvSpPr>
        <p:spPr/>
        <p:txBody>
          <a:bodyPr/>
          <a:lstStyle/>
          <a:p>
            <a:fld id="{789A2A0C-D44F-4523-8D1A-D12B62504EB2}" type="slidenum">
              <a:rPr lang="fr-FR" smtClean="0"/>
              <a:t>4</a:t>
            </a:fld>
            <a:endParaRPr lang="fr-FR"/>
          </a:p>
        </p:txBody>
      </p:sp>
    </p:spTree>
    <p:extLst>
      <p:ext uri="{BB962C8B-B14F-4D97-AF65-F5344CB8AC3E}">
        <p14:creationId xmlns:p14="http://schemas.microsoft.com/office/powerpoint/2010/main" val="3287512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2"/>
                                        </p:tgtEl>
                                      </p:cBhvr>
                                    </p:animEffect>
                                    <p:anim calcmode="lin" valueType="num">
                                      <p:cBhvr>
                                        <p:cTn id="19" dur="1000"/>
                                        <p:tgtEl>
                                          <p:spTgt spid="2"/>
                                        </p:tgtEl>
                                        <p:attrNameLst>
                                          <p:attrName>ppt_x</p:attrName>
                                        </p:attrNameLst>
                                      </p:cBhvr>
                                      <p:tavLst>
                                        <p:tav tm="0">
                                          <p:val>
                                            <p:strVal val="ppt_x"/>
                                          </p:val>
                                        </p:tav>
                                        <p:tav tm="100000">
                                          <p:val>
                                            <p:strVal val="ppt_x"/>
                                          </p:val>
                                        </p:tav>
                                      </p:tavLst>
                                    </p:anim>
                                    <p:anim calcmode="lin" valueType="num">
                                      <p:cBhvr>
                                        <p:cTn id="20" dur="1000"/>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99293" y="1216878"/>
            <a:ext cx="10515600" cy="10217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dirty="0" smtClean="0"/>
              <a:t>Quel algorithme utiliser </a:t>
            </a:r>
            <a:r>
              <a:rPr lang="fr-FR" sz="2800" dirty="0"/>
              <a:t>?</a:t>
            </a:r>
          </a:p>
        </p:txBody>
      </p:sp>
      <p:sp>
        <p:nvSpPr>
          <p:cNvPr id="12" name="Espace réservé du contenu 5"/>
          <p:cNvSpPr txBox="1">
            <a:spLocks/>
          </p:cNvSpPr>
          <p:nvPr/>
        </p:nvSpPr>
        <p:spPr>
          <a:xfrm>
            <a:off x="828685" y="4905385"/>
            <a:ext cx="10515600" cy="1465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0000"/>
              </a:solidFill>
              <a:latin typeface="Calibri" charset="0"/>
            </a:endParaRPr>
          </a:p>
        </p:txBody>
      </p:sp>
      <p:sp>
        <p:nvSpPr>
          <p:cNvPr id="18"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0000"/>
                </a:solidFill>
              </a:rPr>
              <a:t>Project </a:t>
            </a:r>
            <a:r>
              <a:rPr lang="fr-FR" sz="4000" b="1" dirty="0" err="1">
                <a:solidFill>
                  <a:srgbClr val="FF0000"/>
                </a:solidFill>
              </a:rPr>
              <a:t>Presentation</a:t>
            </a:r>
            <a:endParaRPr lang="fr-FR" sz="4000"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67759251"/>
              </p:ext>
            </p:extLst>
          </p:nvPr>
        </p:nvGraphicFramePr>
        <p:xfrm>
          <a:off x="1077706" y="2373538"/>
          <a:ext cx="9600760" cy="2317733"/>
        </p:xfrm>
        <a:graphic>
          <a:graphicData uri="http://schemas.openxmlformats.org/drawingml/2006/table">
            <a:tbl>
              <a:tblPr firstRow="1" bandRow="1">
                <a:tableStyleId>{72833802-FEF1-4C79-8D5D-14CF1EAF98D9}</a:tableStyleId>
              </a:tblPr>
              <a:tblGrid>
                <a:gridCol w="2400190"/>
                <a:gridCol w="2400190"/>
                <a:gridCol w="2400190"/>
                <a:gridCol w="2400190"/>
              </a:tblGrid>
              <a:tr h="846476">
                <a:tc>
                  <a:txBody>
                    <a:bodyPr/>
                    <a:lstStyle/>
                    <a:p>
                      <a:pPr algn="ctr"/>
                      <a:r>
                        <a:rPr lang="en-US" sz="1800" dirty="0" err="1" smtClean="0"/>
                        <a:t>Jeu</a:t>
                      </a:r>
                      <a:endParaRPr lang="en-US" dirty="0"/>
                    </a:p>
                  </a:txBody>
                  <a:tcPr>
                    <a:solidFill>
                      <a:schemeClr val="accent2">
                        <a:alpha val="27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Nombre</a:t>
                      </a:r>
                      <a:r>
                        <a:rPr lang="en-US" sz="1800" dirty="0" smtClean="0"/>
                        <a:t> de coups </a:t>
                      </a:r>
                      <a:r>
                        <a:rPr lang="en-US" sz="1800" dirty="0" err="1" smtClean="0"/>
                        <a:t>moyens</a:t>
                      </a:r>
                      <a:r>
                        <a:rPr lang="en-US" sz="1800" dirty="0" smtClean="0"/>
                        <a:t> par plateau</a:t>
                      </a:r>
                      <a:endParaRPr lang="fr-FR" sz="1800" dirty="0" smtClean="0">
                        <a:solidFill>
                          <a:srgbClr val="000000"/>
                        </a:solidFill>
                        <a:latin typeface="Calibri" charset="0"/>
                      </a:endParaRPr>
                    </a:p>
                  </a:txBody>
                  <a:tcPr>
                    <a:solidFill>
                      <a:schemeClr val="accent2">
                        <a:alpha val="27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Nombres</a:t>
                      </a:r>
                      <a:r>
                        <a:rPr lang="en-US" sz="1800" baseline="0" dirty="0" smtClean="0"/>
                        <a:t> de coups </a:t>
                      </a:r>
                      <a:r>
                        <a:rPr lang="en-US" sz="1800" baseline="0" dirty="0" err="1" smtClean="0"/>
                        <a:t>lus</a:t>
                      </a:r>
                      <a:r>
                        <a:rPr lang="en-US" sz="1800" baseline="0" dirty="0" smtClean="0"/>
                        <a:t> par</a:t>
                      </a:r>
                      <a:r>
                        <a:rPr lang="en-US" sz="1800" dirty="0" smtClean="0"/>
                        <a:t> Deep Blue</a:t>
                      </a:r>
                      <a:endParaRPr lang="en-US" sz="1800" dirty="0" smtClean="0">
                        <a:latin typeface="Calibri" charset="0"/>
                      </a:endParaRPr>
                    </a:p>
                  </a:txBody>
                  <a:tcPr>
                    <a:solidFill>
                      <a:schemeClr val="accent2">
                        <a:alpha val="27000"/>
                      </a:schemeClr>
                    </a:solidFill>
                  </a:tcPr>
                </a:tc>
                <a:tc>
                  <a:txBody>
                    <a:bodyPr/>
                    <a:lstStyle/>
                    <a:p>
                      <a:pPr algn="ctr"/>
                      <a:r>
                        <a:rPr lang="en-US" sz="1800" dirty="0" err="1" smtClean="0"/>
                        <a:t>Algorithme</a:t>
                      </a:r>
                      <a:endParaRPr lang="en-US" sz="1800" dirty="0" smtClean="0"/>
                    </a:p>
                    <a:p>
                      <a:pPr algn="ctr"/>
                      <a:r>
                        <a:rPr lang="en-US" sz="1800" dirty="0" err="1" smtClean="0"/>
                        <a:t>Utilis</a:t>
                      </a:r>
                      <a:r>
                        <a:rPr lang="fr-FR" sz="1800" dirty="0" smtClean="0"/>
                        <a:t>é</a:t>
                      </a:r>
                      <a:endParaRPr lang="en-US" sz="1800" dirty="0" smtClean="0">
                        <a:latin typeface="Calibri" charset="0"/>
                      </a:endParaRPr>
                    </a:p>
                  </a:txBody>
                  <a:tcPr>
                    <a:solidFill>
                      <a:schemeClr val="accent2">
                        <a:alpha val="27000"/>
                      </a:schemeClr>
                    </a:solidFill>
                  </a:tcPr>
                </a:tc>
              </a:tr>
              <a:tr h="490419">
                <a:tc>
                  <a:txBody>
                    <a:bodyPr/>
                    <a:lstStyle/>
                    <a:p>
                      <a:pPr algn="ctr"/>
                      <a:r>
                        <a:rPr lang="en-US" dirty="0" err="1" smtClean="0"/>
                        <a:t>Echecs</a:t>
                      </a:r>
                      <a:endParaRPr lang="en-US" dirty="0"/>
                    </a:p>
                  </a:txBody>
                  <a:tcPr/>
                </a:tc>
                <a:tc>
                  <a:txBody>
                    <a:bodyPr/>
                    <a:lstStyle/>
                    <a:p>
                      <a:pPr algn="ctr"/>
                      <a:r>
                        <a:rPr lang="en-US" dirty="0" smtClean="0"/>
                        <a:t>35</a:t>
                      </a:r>
                      <a:endParaRPr lang="en-US" dirty="0"/>
                    </a:p>
                  </a:txBody>
                  <a:tcPr/>
                </a:tc>
                <a:tc>
                  <a:txBody>
                    <a:bodyPr/>
                    <a:lstStyle/>
                    <a:p>
                      <a:pPr algn="ctr"/>
                      <a:r>
                        <a:rPr lang="en-US" dirty="0" smtClean="0"/>
                        <a:t>12</a:t>
                      </a:r>
                      <a:endParaRPr lang="en-US" dirty="0"/>
                    </a:p>
                  </a:txBody>
                  <a:tcPr/>
                </a:tc>
                <a:tc>
                  <a:txBody>
                    <a:bodyPr/>
                    <a:lstStyle/>
                    <a:p>
                      <a:pPr algn="ctr"/>
                      <a:r>
                        <a:rPr lang="en-US" dirty="0" err="1" smtClean="0"/>
                        <a:t>Minimax</a:t>
                      </a:r>
                      <a:endParaRPr lang="en-US" dirty="0"/>
                    </a:p>
                  </a:txBody>
                  <a:tcPr/>
                </a:tc>
              </a:tr>
              <a:tr h="490419">
                <a:tc>
                  <a:txBody>
                    <a:bodyPr/>
                    <a:lstStyle/>
                    <a:p>
                      <a:pPr algn="ctr"/>
                      <a:r>
                        <a:rPr lang="en-US" dirty="0" err="1" smtClean="0"/>
                        <a:t>Jeu</a:t>
                      </a:r>
                      <a:r>
                        <a:rPr lang="en-US" dirty="0" smtClean="0"/>
                        <a:t> de Go</a:t>
                      </a:r>
                      <a:endParaRPr lang="en-US" dirty="0"/>
                    </a:p>
                  </a:txBody>
                  <a:tcPr/>
                </a:tc>
                <a:tc>
                  <a:txBody>
                    <a:bodyPr/>
                    <a:lstStyle/>
                    <a:p>
                      <a:pPr algn="ctr"/>
                      <a:r>
                        <a:rPr lang="en-US" dirty="0" smtClean="0"/>
                        <a:t>250</a:t>
                      </a:r>
                      <a:endParaRPr lang="en-US" dirty="0"/>
                    </a:p>
                  </a:txBody>
                  <a:tcPr/>
                </a:tc>
                <a:tc>
                  <a:txBody>
                    <a:bodyPr/>
                    <a:lstStyle/>
                    <a:p>
                      <a:pPr algn="ctr"/>
                      <a:r>
                        <a:rPr lang="en-US" dirty="0" smtClean="0"/>
                        <a:t>8</a:t>
                      </a:r>
                      <a:endParaRPr lang="en-US" dirty="0"/>
                    </a:p>
                  </a:txBody>
                  <a:tcPr/>
                </a:tc>
                <a:tc>
                  <a:txBody>
                    <a:bodyPr/>
                    <a:lstStyle/>
                    <a:p>
                      <a:pPr algn="ctr"/>
                      <a:r>
                        <a:rPr lang="en-US" dirty="0" smtClean="0"/>
                        <a:t>MCTS</a:t>
                      </a:r>
                      <a:endParaRPr lang="en-US" dirty="0"/>
                    </a:p>
                  </a:txBody>
                  <a:tcPr/>
                </a:tc>
              </a:tr>
              <a:tr h="490419">
                <a:tc>
                  <a:txBody>
                    <a:bodyPr/>
                    <a:lstStyle/>
                    <a:p>
                      <a:pPr algn="ctr"/>
                      <a:r>
                        <a:rPr lang="en-US" dirty="0" err="1" smtClean="0"/>
                        <a:t>Arimaa</a:t>
                      </a:r>
                      <a:endParaRPr lang="en-US" dirty="0"/>
                    </a:p>
                  </a:txBody>
                  <a:tcPr/>
                </a:tc>
                <a:tc>
                  <a:txBody>
                    <a:bodyPr/>
                    <a:lstStyle/>
                    <a:p>
                      <a:pPr algn="ctr"/>
                      <a:r>
                        <a:rPr lang="en-US" dirty="0" smtClean="0"/>
                        <a:t>20 000</a:t>
                      </a:r>
                      <a:endParaRPr lang="en-US" dirty="0"/>
                    </a:p>
                  </a:txBody>
                  <a:tcPr/>
                </a:tc>
                <a:tc>
                  <a:txBody>
                    <a:bodyPr/>
                    <a:lstStyle/>
                    <a:p>
                      <a:pPr algn="ctr"/>
                      <a:r>
                        <a:rPr lang="en-US" dirty="0" smtClean="0"/>
                        <a:t>4</a:t>
                      </a:r>
                      <a:endParaRPr lang="en-US" dirty="0"/>
                    </a:p>
                  </a:txBody>
                  <a:tcPr/>
                </a:tc>
                <a:tc>
                  <a:txBody>
                    <a:bodyPr/>
                    <a:lstStyle/>
                    <a:p>
                      <a:pPr algn="ctr"/>
                      <a:r>
                        <a:rPr lang="en-US" dirty="0" err="1" smtClean="0"/>
                        <a:t>Minimax</a:t>
                      </a:r>
                      <a:r>
                        <a:rPr lang="en-US" baseline="0" dirty="0" smtClean="0"/>
                        <a:t> &amp; MCTS</a:t>
                      </a:r>
                      <a:endParaRPr lang="en-US" dirty="0"/>
                    </a:p>
                  </a:txBody>
                  <a:tcPr/>
                </a:tc>
              </a:tr>
            </a:tbl>
          </a:graphicData>
        </a:graphic>
      </p:graphicFrame>
      <p:sp>
        <p:nvSpPr>
          <p:cNvPr id="19" name="Espace réservé du contenu 5"/>
          <p:cNvSpPr txBox="1">
            <a:spLocks/>
          </p:cNvSpPr>
          <p:nvPr/>
        </p:nvSpPr>
        <p:spPr>
          <a:xfrm>
            <a:off x="828685" y="4905926"/>
            <a:ext cx="10515600" cy="14652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smtClean="0">
                <a:solidFill>
                  <a:srgbClr val="000000"/>
                </a:solidFill>
                <a:latin typeface="Calibri" charset="0"/>
              </a:rPr>
              <a:t>Minimax</a:t>
            </a:r>
            <a:r>
              <a:rPr lang="en-US" dirty="0" smtClean="0">
                <a:solidFill>
                  <a:srgbClr val="000000"/>
                </a:solidFill>
                <a:latin typeface="Calibri" charset="0"/>
              </a:rPr>
              <a:t> </a:t>
            </a:r>
            <a:r>
              <a:rPr lang="en-US" dirty="0">
                <a:solidFill>
                  <a:srgbClr val="000000"/>
                </a:solidFill>
                <a:latin typeface="Calibri" charset="0"/>
              </a:rPr>
              <a:t>: </a:t>
            </a:r>
            <a:r>
              <a:rPr lang="en-US" dirty="0" err="1" smtClean="0">
                <a:solidFill>
                  <a:srgbClr val="000000"/>
                </a:solidFill>
                <a:latin typeface="Calibri" charset="0"/>
              </a:rPr>
              <a:t>algorithme</a:t>
            </a:r>
            <a:r>
              <a:rPr lang="en-US" dirty="0" smtClean="0">
                <a:solidFill>
                  <a:srgbClr val="000000"/>
                </a:solidFill>
                <a:latin typeface="Calibri" charset="0"/>
              </a:rPr>
              <a:t> qui teste la plus part des positions.</a:t>
            </a:r>
          </a:p>
          <a:p>
            <a:pPr marL="0" indent="0">
              <a:buFont typeface="Arial" panose="020B0604020202020204" pitchFamily="34" charset="0"/>
              <a:buNone/>
            </a:pPr>
            <a:endParaRPr lang="en-US" dirty="0">
              <a:solidFill>
                <a:srgbClr val="000000"/>
              </a:solidFill>
              <a:latin typeface="Calibri" charset="0"/>
            </a:endParaRPr>
          </a:p>
          <a:p>
            <a:pPr marL="0" indent="0">
              <a:buNone/>
            </a:pPr>
            <a:r>
              <a:rPr lang="en-US" dirty="0">
                <a:solidFill>
                  <a:srgbClr val="000000"/>
                </a:solidFill>
                <a:latin typeface="Calibri" charset="0"/>
              </a:rPr>
              <a:t>Monte Carlo Tree Search : </a:t>
            </a:r>
            <a:r>
              <a:rPr lang="en-US" dirty="0" err="1" smtClean="0">
                <a:solidFill>
                  <a:srgbClr val="000000"/>
                </a:solidFill>
                <a:latin typeface="Calibri" charset="0"/>
              </a:rPr>
              <a:t>Algorithme</a:t>
            </a:r>
            <a:r>
              <a:rPr lang="en-US" dirty="0" smtClean="0">
                <a:solidFill>
                  <a:srgbClr val="000000"/>
                </a:solidFill>
                <a:latin typeface="Calibri" charset="0"/>
              </a:rPr>
              <a:t> </a:t>
            </a:r>
            <a:r>
              <a:rPr lang="fr-FR" dirty="0" smtClean="0">
                <a:solidFill>
                  <a:srgbClr val="000000"/>
                </a:solidFill>
                <a:latin typeface="Calibri" charset="0"/>
              </a:rPr>
              <a:t>à la pointe de la recherche</a:t>
            </a:r>
            <a:r>
              <a:rPr lang="en-US" dirty="0" smtClean="0">
                <a:solidFill>
                  <a:srgbClr val="000000"/>
                </a:solidFill>
                <a:latin typeface="Calibri" charset="0"/>
              </a:rPr>
              <a:t>.</a:t>
            </a:r>
            <a:endParaRPr lang="en-US" dirty="0">
              <a:solidFill>
                <a:srgbClr val="000000"/>
              </a:solidFill>
              <a:latin typeface="Calibri" charset="0"/>
            </a:endParaRPr>
          </a:p>
          <a:p>
            <a:pPr marL="0" indent="0">
              <a:buFont typeface="Arial" panose="020B0604020202020204" pitchFamily="34" charset="0"/>
              <a:buNone/>
            </a:pPr>
            <a:endParaRPr lang="en-US" dirty="0">
              <a:solidFill>
                <a:srgbClr val="000000"/>
              </a:solidFill>
              <a:latin typeface="Calibri" charset="0"/>
            </a:endParaRPr>
          </a:p>
        </p:txBody>
      </p:sp>
      <p:sp>
        <p:nvSpPr>
          <p:cNvPr id="3" name="Slide Number Placeholder 2"/>
          <p:cNvSpPr>
            <a:spLocks noGrp="1"/>
          </p:cNvSpPr>
          <p:nvPr>
            <p:ph type="sldNum" sz="quarter" idx="12"/>
          </p:nvPr>
        </p:nvSpPr>
        <p:spPr/>
        <p:txBody>
          <a:bodyPr/>
          <a:lstStyle/>
          <a:p>
            <a:fld id="{789A2A0C-D44F-4523-8D1A-D12B62504EB2}" type="slidenum">
              <a:rPr lang="fr-FR" smtClean="0"/>
              <a:t>5</a:t>
            </a:fld>
            <a:endParaRPr lang="fr-FR"/>
          </a:p>
        </p:txBody>
      </p:sp>
    </p:spTree>
    <p:extLst>
      <p:ext uri="{BB962C8B-B14F-4D97-AF65-F5344CB8AC3E}">
        <p14:creationId xmlns:p14="http://schemas.microsoft.com/office/powerpoint/2010/main" val="2246484145"/>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854625" y="2020469"/>
            <a:ext cx="4802188" cy="3785652"/>
          </a:xfrm>
          <a:prstGeom prst="rect">
            <a:avLst/>
          </a:prstGeom>
        </p:spPr>
        <p:txBody>
          <a:bodyPr rtlCol="0">
            <a:spAutoFit/>
          </a:bodyPr>
          <a:lstStyle/>
          <a:p>
            <a:r>
              <a:rPr lang="fr-FR" sz="2400" dirty="0" smtClean="0"/>
              <a:t>Les buts du projet :</a:t>
            </a:r>
            <a:endParaRPr lang="fr-FR" sz="2400" dirty="0">
              <a:solidFill>
                <a:srgbClr val="FF0000"/>
              </a:solidFill>
            </a:endParaRPr>
          </a:p>
          <a:p>
            <a:pPr marL="342900" indent="-342900">
              <a:buClr>
                <a:srgbClr val="FF3300"/>
              </a:buClr>
              <a:buFont typeface="Wingdings" panose="05000000000000000000" pitchFamily="2" charset="2"/>
              <a:buChar char="§"/>
            </a:pPr>
            <a:r>
              <a:rPr lang="en-US" sz="2400" dirty="0" err="1" smtClean="0"/>
              <a:t>Utiliser</a:t>
            </a:r>
            <a:r>
              <a:rPr lang="en-US" sz="2400" dirty="0" smtClean="0"/>
              <a:t> de la puissance de </a:t>
            </a:r>
            <a:r>
              <a:rPr lang="en-US" sz="2400" dirty="0" err="1" smtClean="0"/>
              <a:t>calcul</a:t>
            </a:r>
            <a:r>
              <a:rPr lang="en-US" sz="2400" dirty="0" smtClean="0"/>
              <a:t> avec </a:t>
            </a:r>
            <a:r>
              <a:rPr lang="fr-FR" sz="2400" dirty="0" smtClean="0"/>
              <a:t>:</a:t>
            </a:r>
            <a:endParaRPr lang="fr-FR" sz="2400" dirty="0"/>
          </a:p>
          <a:p>
            <a:pPr marL="800100" lvl="1" indent="-342900">
              <a:buClr>
                <a:srgbClr val="FF3300"/>
              </a:buClr>
              <a:buFont typeface="Arial" panose="020B0604020202020204" pitchFamily="34" charset="0"/>
              <a:buChar char="•"/>
            </a:pPr>
            <a:r>
              <a:rPr lang="fr-FR" sz="2400" dirty="0" err="1" smtClean="0"/>
              <a:t>parallélisation</a:t>
            </a:r>
            <a:r>
              <a:rPr lang="fr-FR" sz="2400" dirty="0" smtClean="0"/>
              <a:t> sur le </a:t>
            </a:r>
            <a:r>
              <a:rPr lang="en-US" sz="2400" dirty="0" smtClean="0"/>
              <a:t>CPU</a:t>
            </a:r>
            <a:endParaRPr lang="fr-FR" sz="2400" dirty="0"/>
          </a:p>
          <a:p>
            <a:pPr marL="800100" lvl="1" indent="-342900">
              <a:buClr>
                <a:srgbClr val="FF3300"/>
              </a:buClr>
              <a:buFont typeface="Arial" panose="020B0604020202020204" pitchFamily="34" charset="0"/>
              <a:buChar char="•"/>
            </a:pPr>
            <a:r>
              <a:rPr lang="fr-FR" sz="2400" dirty="0" err="1" smtClean="0">
                <a:solidFill>
                  <a:srgbClr val="000000"/>
                </a:solidFill>
              </a:rPr>
              <a:t>parallélisation</a:t>
            </a:r>
            <a:r>
              <a:rPr lang="fr-FR" sz="2400" dirty="0" smtClean="0">
                <a:solidFill>
                  <a:srgbClr val="000000"/>
                </a:solidFill>
              </a:rPr>
              <a:t> sur le </a:t>
            </a:r>
            <a:r>
              <a:rPr lang="en-US" sz="2400" dirty="0" smtClean="0">
                <a:solidFill>
                  <a:srgbClr val="000000"/>
                </a:solidFill>
              </a:rPr>
              <a:t>GPU</a:t>
            </a:r>
            <a:endParaRPr lang="fr-FR" sz="2400" dirty="0">
              <a:solidFill>
                <a:srgbClr val="000000"/>
              </a:solidFill>
            </a:endParaRPr>
          </a:p>
          <a:p>
            <a:endParaRPr lang="fr-FR" sz="2400" dirty="0">
              <a:solidFill>
                <a:srgbClr val="FF0000"/>
              </a:solidFill>
            </a:endParaRPr>
          </a:p>
          <a:p>
            <a:pPr marL="342900" indent="-342900">
              <a:buClr>
                <a:srgbClr val="FF3300"/>
              </a:buClr>
              <a:buFont typeface="Wingdings" panose="05000000000000000000" pitchFamily="2" charset="2"/>
              <a:buChar char="§"/>
            </a:pPr>
            <a:r>
              <a:rPr lang="fr-FR" sz="2400" dirty="0" err="1" smtClean="0">
                <a:solidFill>
                  <a:srgbClr val="000000"/>
                </a:solidFill>
              </a:rPr>
              <a:t>Déveloper</a:t>
            </a:r>
            <a:r>
              <a:rPr lang="fr-FR" sz="2400" dirty="0" smtClean="0">
                <a:solidFill>
                  <a:srgbClr val="000000"/>
                </a:solidFill>
              </a:rPr>
              <a:t> </a:t>
            </a:r>
            <a:r>
              <a:rPr lang="fr-FR" sz="2400" dirty="0" smtClean="0">
                <a:solidFill>
                  <a:srgbClr val="000000"/>
                </a:solidFill>
              </a:rPr>
              <a:t>une solution sur</a:t>
            </a:r>
            <a:endParaRPr lang="fr-FR" sz="2400" dirty="0"/>
          </a:p>
          <a:p>
            <a:pPr marL="742950" lvl="1" indent="-285750">
              <a:buClr>
                <a:srgbClr val="FF3300"/>
              </a:buClr>
              <a:buFont typeface="Arial" panose="020B0604020202020204" pitchFamily="34" charset="0"/>
              <a:buChar char="•"/>
            </a:pPr>
            <a:r>
              <a:rPr lang="en-US" sz="2400" dirty="0" smtClean="0">
                <a:solidFill>
                  <a:srgbClr val="000000"/>
                </a:solidFill>
              </a:rPr>
              <a:t>1 </a:t>
            </a:r>
            <a:r>
              <a:rPr lang="en-US" sz="2400" dirty="0" err="1" smtClean="0">
                <a:solidFill>
                  <a:srgbClr val="000000"/>
                </a:solidFill>
              </a:rPr>
              <a:t>ordinateur</a:t>
            </a:r>
            <a:endParaRPr lang="fr-FR" sz="2400" dirty="0"/>
          </a:p>
          <a:p>
            <a:pPr marL="742950" lvl="1" indent="-285750">
              <a:buClr>
                <a:srgbClr val="FF3300"/>
              </a:buClr>
              <a:buFont typeface="Arial" panose="020B0604020202020204" pitchFamily="34" charset="0"/>
              <a:buChar char="•"/>
            </a:pPr>
            <a:r>
              <a:rPr lang="fr-FR" sz="2400" dirty="0" smtClean="0">
                <a:solidFill>
                  <a:srgbClr val="000000"/>
                </a:solidFill>
              </a:rPr>
              <a:t>les PC du bâtiment</a:t>
            </a:r>
            <a:endParaRPr lang="fr-FR" sz="2400" dirty="0"/>
          </a:p>
          <a:p>
            <a:pPr marL="742950" lvl="1" indent="-285750">
              <a:buClr>
                <a:srgbClr val="FF3300"/>
              </a:buClr>
              <a:buFont typeface="Arial" panose="020B0604020202020204" pitchFamily="34" charset="0"/>
              <a:buChar char="•"/>
            </a:pPr>
            <a:r>
              <a:rPr lang="en-US" sz="2400" dirty="0">
                <a:solidFill>
                  <a:srgbClr val="000000"/>
                </a:solidFill>
              </a:rPr>
              <a:t>G</a:t>
            </a:r>
            <a:r>
              <a:rPr lang="en-US" sz="2400" dirty="0" smtClean="0">
                <a:solidFill>
                  <a:srgbClr val="000000"/>
                </a:solidFill>
              </a:rPr>
              <a:t>rid'5000</a:t>
            </a:r>
            <a:r>
              <a:rPr lang="fr-FR" sz="2400" dirty="0">
                <a:solidFill>
                  <a:srgbClr val="000000"/>
                </a:solidFill>
              </a:rPr>
              <a:t>, IRISA</a:t>
            </a:r>
          </a:p>
        </p:txBody>
      </p:sp>
      <p:pic>
        <p:nvPicPr>
          <p:cNvPr id="9" name="Image 8" descr="g5kmap.png"/>
          <p:cNvPicPr>
            <a:picLocks noChangeAspect="1"/>
          </p:cNvPicPr>
          <p:nvPr/>
        </p:nvPicPr>
        <p:blipFill>
          <a:blip r:embed="rId3"/>
          <a:stretch>
            <a:fillRect/>
          </a:stretch>
        </p:blipFill>
        <p:spPr>
          <a:xfrm>
            <a:off x="8749279" y="2686047"/>
            <a:ext cx="2743200" cy="2533650"/>
          </a:xfrm>
          <a:prstGeom prst="rect">
            <a:avLst/>
          </a:prstGeom>
        </p:spPr>
      </p:pic>
      <p:pic>
        <p:nvPicPr>
          <p:cNvPr id="11" name="Image 10" descr="logo.gif"/>
          <p:cNvPicPr>
            <a:picLocks noChangeAspect="1"/>
          </p:cNvPicPr>
          <p:nvPr/>
        </p:nvPicPr>
        <p:blipFill>
          <a:blip r:embed="rId4"/>
          <a:stretch>
            <a:fillRect/>
          </a:stretch>
        </p:blipFill>
        <p:spPr>
          <a:xfrm>
            <a:off x="9245035" y="1495098"/>
            <a:ext cx="1979163" cy="1485900"/>
          </a:xfrm>
          <a:prstGeom prst="rect">
            <a:avLst/>
          </a:prstGeom>
        </p:spPr>
      </p:pic>
      <p:pic>
        <p:nvPicPr>
          <p:cNvPr id="13" name="Image 12" descr="reseau-informatique-local-lan_wz_push_right_col_mobile.jpg"/>
          <p:cNvPicPr>
            <a:picLocks noChangeAspect="1"/>
          </p:cNvPicPr>
          <p:nvPr/>
        </p:nvPicPr>
        <p:blipFill>
          <a:blip r:embed="rId5"/>
          <a:stretch>
            <a:fillRect/>
          </a:stretch>
        </p:blipFill>
        <p:spPr>
          <a:xfrm>
            <a:off x="729362" y="2644751"/>
            <a:ext cx="2743200" cy="2057400"/>
          </a:xfrm>
          <a:prstGeom prst="rect">
            <a:avLst/>
          </a:prstGeom>
        </p:spPr>
      </p:pic>
      <p:sp>
        <p:nvSpPr>
          <p:cNvPr id="8"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FF0000"/>
                </a:solidFill>
              </a:rPr>
              <a:t>Project </a:t>
            </a:r>
            <a:r>
              <a:rPr lang="fr-FR" sz="4000" b="1" dirty="0" err="1">
                <a:solidFill>
                  <a:srgbClr val="FF0000"/>
                </a:solidFill>
              </a:rPr>
              <a:t>Presentation</a:t>
            </a:r>
            <a:endParaRPr lang="fr-FR" sz="4000" b="1" dirty="0">
              <a:solidFill>
                <a:srgbClr val="FF0000"/>
              </a:solidFill>
            </a:endParaRPr>
          </a:p>
        </p:txBody>
      </p:sp>
      <p:sp>
        <p:nvSpPr>
          <p:cNvPr id="2" name="Slide Number Placeholder 1"/>
          <p:cNvSpPr>
            <a:spLocks noGrp="1"/>
          </p:cNvSpPr>
          <p:nvPr>
            <p:ph type="sldNum" sz="quarter" idx="12"/>
          </p:nvPr>
        </p:nvSpPr>
        <p:spPr/>
        <p:txBody>
          <a:bodyPr/>
          <a:lstStyle/>
          <a:p>
            <a:fld id="{789A2A0C-D44F-4523-8D1A-D12B62504EB2}" type="slidenum">
              <a:rPr lang="fr-FR" smtClean="0"/>
              <a:t>6</a:t>
            </a:fld>
            <a:endParaRPr lang="fr-FR"/>
          </a:p>
        </p:txBody>
      </p:sp>
    </p:spTree>
    <p:extLst>
      <p:ext uri="{BB962C8B-B14F-4D97-AF65-F5344CB8AC3E}">
        <p14:creationId xmlns:p14="http://schemas.microsoft.com/office/powerpoint/2010/main" val="73235853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5400" b="1" dirty="0" smtClean="0">
                <a:solidFill>
                  <a:srgbClr val="FF3300"/>
                </a:solidFill>
              </a:rPr>
              <a:t>Plan</a:t>
            </a:r>
            <a:endParaRPr lang="fr-FR" b="1" dirty="0">
              <a:solidFill>
                <a:srgbClr val="FF3300"/>
              </a:solidFill>
            </a:endParaRPr>
          </a:p>
        </p:txBody>
      </p:sp>
      <p:sp>
        <p:nvSpPr>
          <p:cNvPr id="3" name="Espace réservé du contenu 2"/>
          <p:cNvSpPr>
            <a:spLocks noGrp="1"/>
          </p:cNvSpPr>
          <p:nvPr>
            <p:ph idx="1"/>
          </p:nvPr>
        </p:nvSpPr>
        <p:spPr/>
        <p:txBody>
          <a:bodyPr/>
          <a:lstStyle/>
          <a:p>
            <a:pPr marL="0" indent="0">
              <a:buNone/>
            </a:pPr>
            <a:r>
              <a:rPr lang="fr-FR" dirty="0"/>
              <a:t> Introduction</a:t>
            </a:r>
          </a:p>
          <a:p>
            <a:pPr marL="514350" indent="-514350">
              <a:buFont typeface="+mj-lt"/>
              <a:buAutoNum type="arabicPeriod"/>
            </a:pPr>
            <a:r>
              <a:rPr lang="fr-FR" b="1" dirty="0" smtClean="0">
                <a:solidFill>
                  <a:srgbClr val="FF3300"/>
                </a:solidFill>
              </a:rPr>
              <a:t>Présentation </a:t>
            </a:r>
            <a:r>
              <a:rPr lang="fr-FR" b="1" dirty="0">
                <a:solidFill>
                  <a:srgbClr val="FF3300"/>
                </a:solidFill>
              </a:rPr>
              <a:t>du jeu </a:t>
            </a:r>
            <a:r>
              <a:rPr lang="fr-FR" b="1" dirty="0" err="1" smtClean="0">
                <a:solidFill>
                  <a:srgbClr val="FF3300"/>
                </a:solidFill>
              </a:rPr>
              <a:t>Arimaa</a:t>
            </a:r>
            <a:endParaRPr lang="fr-FR" b="1" dirty="0">
              <a:solidFill>
                <a:srgbClr val="FF3300"/>
              </a:solidFill>
            </a:endParaRPr>
          </a:p>
          <a:p>
            <a:pPr marL="514350" indent="-514350">
              <a:buFont typeface="+mj-lt"/>
              <a:buAutoNum type="arabicPeriod"/>
            </a:pPr>
            <a:r>
              <a:rPr lang="fr-FR" dirty="0" smtClean="0"/>
              <a:t>Algorithme </a:t>
            </a:r>
            <a:r>
              <a:rPr lang="fr-FR" dirty="0"/>
              <a:t>MCTS</a:t>
            </a:r>
          </a:p>
          <a:p>
            <a:pPr marL="514350" indent="-514350">
              <a:buFont typeface="+mj-lt"/>
              <a:buAutoNum type="arabicPeriod"/>
            </a:pPr>
            <a:r>
              <a:rPr lang="en-US" dirty="0" err="1" smtClean="0"/>
              <a:t>Méthodes</a:t>
            </a:r>
            <a:r>
              <a:rPr lang="en-US" dirty="0"/>
              <a:t> de </a:t>
            </a:r>
            <a:r>
              <a:rPr lang="en-US" dirty="0" err="1" smtClean="0"/>
              <a:t>parallélisation</a:t>
            </a:r>
            <a:r>
              <a:rPr lang="en-US" dirty="0" smtClean="0"/>
              <a:t> </a:t>
            </a:r>
            <a:endParaRPr lang="fr-FR" dirty="0"/>
          </a:p>
          <a:p>
            <a:pPr marL="514350" indent="-514350">
              <a:buFont typeface="+mj-lt"/>
              <a:buAutoNum type="arabicPeriod"/>
            </a:pPr>
            <a:r>
              <a:rPr lang="en-US" dirty="0" smtClean="0"/>
              <a:t>Architecture g</a:t>
            </a:r>
            <a:r>
              <a:rPr lang="fr-FR" dirty="0" smtClean="0"/>
              <a:t>é</a:t>
            </a:r>
            <a:r>
              <a:rPr lang="en-US" dirty="0" err="1"/>
              <a:t>n</a:t>
            </a:r>
            <a:r>
              <a:rPr lang="en-US" dirty="0" err="1" smtClean="0"/>
              <a:t>érale</a:t>
            </a:r>
            <a:endParaRPr lang="en-US" dirty="0"/>
          </a:p>
          <a:p>
            <a:pPr marL="514350" indent="-514350">
              <a:buFont typeface="+mj-lt"/>
              <a:buAutoNum type="arabicPeriod"/>
            </a:pPr>
            <a:r>
              <a:rPr lang="fr-FR" dirty="0" smtClean="0"/>
              <a:t>Spécifications</a:t>
            </a:r>
            <a:endParaRPr lang="fr-FR" b="1" dirty="0">
              <a:solidFill>
                <a:srgbClr val="FF3300"/>
              </a:solidFill>
            </a:endParaRPr>
          </a:p>
          <a:p>
            <a:pPr marL="514350" indent="-514350">
              <a:buFont typeface="+mj-lt"/>
              <a:buAutoNum type="arabicPeriod"/>
            </a:pPr>
            <a:r>
              <a:rPr lang="fr-FR" dirty="0" smtClean="0">
                <a:solidFill>
                  <a:schemeClr val="bg1"/>
                </a:solidFill>
              </a:rPr>
              <a:t>Méthodes de </a:t>
            </a:r>
            <a:r>
              <a:rPr lang="en-US" dirty="0" err="1" smtClean="0">
                <a:solidFill>
                  <a:schemeClr val="bg1"/>
                </a:solidFill>
              </a:rPr>
              <a:t>dévelopment</a:t>
            </a:r>
            <a:endParaRPr lang="fr-FR" dirty="0">
              <a:solidFill>
                <a:srgbClr val="000000"/>
              </a:solidFill>
            </a:endParaRPr>
          </a:p>
        </p:txBody>
      </p:sp>
      <p:pic>
        <p:nvPicPr>
          <p:cNvPr id="4" name="Image 3" descr="Arimaa.jpg"/>
          <p:cNvPicPr>
            <a:picLocks noChangeAspect="1"/>
          </p:cNvPicPr>
          <p:nvPr/>
        </p:nvPicPr>
        <p:blipFill>
          <a:blip r:embed="rId3"/>
          <a:stretch>
            <a:fillRect/>
          </a:stretch>
        </p:blipFill>
        <p:spPr>
          <a:xfrm>
            <a:off x="6186115" y="2027492"/>
            <a:ext cx="4638788" cy="4013543"/>
          </a:xfrm>
          <a:prstGeom prst="rect">
            <a:avLst/>
          </a:prstGeom>
        </p:spPr>
      </p:pic>
      <p:sp>
        <p:nvSpPr>
          <p:cNvPr id="5" name="Slide Number Placeholder 4"/>
          <p:cNvSpPr>
            <a:spLocks noGrp="1"/>
          </p:cNvSpPr>
          <p:nvPr>
            <p:ph type="sldNum" sz="quarter" idx="12"/>
          </p:nvPr>
        </p:nvSpPr>
        <p:spPr/>
        <p:txBody>
          <a:bodyPr/>
          <a:lstStyle/>
          <a:p>
            <a:fld id="{789A2A0C-D44F-4523-8D1A-D12B62504EB2}" type="slidenum">
              <a:rPr lang="fr-FR" smtClean="0"/>
              <a:t>7</a:t>
            </a:fld>
            <a:endParaRPr lang="fr-FR"/>
          </a:p>
        </p:txBody>
      </p:sp>
    </p:spTree>
    <p:extLst>
      <p:ext uri="{BB962C8B-B14F-4D97-AF65-F5344CB8AC3E}">
        <p14:creationId xmlns:p14="http://schemas.microsoft.com/office/powerpoint/2010/main" val="102238091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7924" y="485031"/>
            <a:ext cx="9753600" cy="710987"/>
          </a:xfrm>
        </p:spPr>
        <p:txBody>
          <a:bodyPr/>
          <a:lstStyle/>
          <a:p>
            <a:r>
              <a:rPr lang="fr-FR" b="1" dirty="0" err="1" smtClean="0"/>
              <a:t>Arimaa</a:t>
            </a:r>
            <a:endParaRPr lang="fr-FR" b="1" dirty="0"/>
          </a:p>
        </p:txBody>
      </p:sp>
      <p:sp>
        <p:nvSpPr>
          <p:cNvPr id="3" name="Espace réservé du contenu 2"/>
          <p:cNvSpPr>
            <a:spLocks noGrp="1"/>
          </p:cNvSpPr>
          <p:nvPr>
            <p:ph idx="1"/>
          </p:nvPr>
        </p:nvSpPr>
        <p:spPr>
          <a:xfrm>
            <a:off x="1281032" y="2460274"/>
            <a:ext cx="6398150" cy="3539527"/>
          </a:xfrm>
        </p:spPr>
        <p:txBody>
          <a:bodyPr/>
          <a:lstStyle/>
          <a:p>
            <a:r>
              <a:rPr lang="en-US" dirty="0" smtClean="0"/>
              <a:t>Se </a:t>
            </a:r>
            <a:r>
              <a:rPr lang="en-US" dirty="0" err="1" smtClean="0"/>
              <a:t>joue</a:t>
            </a:r>
            <a:r>
              <a:rPr lang="en-US" dirty="0" smtClean="0"/>
              <a:t> </a:t>
            </a:r>
            <a:r>
              <a:rPr lang="en-US" dirty="0" err="1" smtClean="0"/>
              <a:t>sur</a:t>
            </a:r>
            <a:r>
              <a:rPr lang="en-US" dirty="0" smtClean="0"/>
              <a:t> un plateau d</a:t>
            </a:r>
            <a:r>
              <a:rPr lang="fr-FR" dirty="0" smtClean="0"/>
              <a:t>’échecs</a:t>
            </a:r>
            <a:endParaRPr lang="en-US" dirty="0"/>
          </a:p>
          <a:p>
            <a:endParaRPr lang="en-US" dirty="0"/>
          </a:p>
          <a:p>
            <a:r>
              <a:rPr lang="en-US" dirty="0" smtClean="0"/>
              <a:t>Les r</a:t>
            </a:r>
            <a:r>
              <a:rPr lang="fr-FR" dirty="0" err="1" smtClean="0"/>
              <a:t>ègles</a:t>
            </a:r>
            <a:r>
              <a:rPr lang="fr-FR" dirty="0" smtClean="0"/>
              <a:t> sont simples</a:t>
            </a:r>
            <a:endParaRPr lang="en-US" dirty="0"/>
          </a:p>
          <a:p>
            <a:endParaRPr lang="en-US" dirty="0"/>
          </a:p>
          <a:p>
            <a:r>
              <a:rPr lang="en-US" dirty="0" smtClean="0"/>
              <a:t>Difficile </a:t>
            </a:r>
            <a:r>
              <a:rPr lang="fr-FR" dirty="0" smtClean="0"/>
              <a:t>à jouer pour l’ordinateur</a:t>
            </a:r>
            <a:endParaRPr lang="en-US" dirty="0"/>
          </a:p>
          <a:p>
            <a:endParaRPr lang="en-US" dirty="0"/>
          </a:p>
          <a:p>
            <a:r>
              <a:rPr lang="en-US" dirty="0" err="1" smtClean="0"/>
              <a:t>Contrairement</a:t>
            </a:r>
            <a:r>
              <a:rPr lang="en-US" dirty="0" smtClean="0"/>
              <a:t> </a:t>
            </a:r>
            <a:r>
              <a:rPr lang="fr-FR" dirty="0" smtClean="0"/>
              <a:t>aux échecs, aucun programme sur un ordinateur modeste ne bat le champion du monde.</a:t>
            </a:r>
            <a:endParaRPr lang="fr-FR" dirty="0"/>
          </a:p>
        </p:txBody>
      </p:sp>
      <p:pic>
        <p:nvPicPr>
          <p:cNvPr id="5" name="Image 4" descr="pic.png"/>
          <p:cNvPicPr>
            <a:picLocks noChangeAspect="1"/>
          </p:cNvPicPr>
          <p:nvPr/>
        </p:nvPicPr>
        <p:blipFill>
          <a:blip r:embed="rId3"/>
          <a:stretch>
            <a:fillRect/>
          </a:stretch>
        </p:blipFill>
        <p:spPr>
          <a:xfrm>
            <a:off x="7679182" y="1922981"/>
            <a:ext cx="3589168" cy="3573065"/>
          </a:xfrm>
          <a:prstGeom prst="rect">
            <a:avLst/>
          </a:prstGeom>
        </p:spPr>
      </p:pic>
      <p:sp>
        <p:nvSpPr>
          <p:cNvPr id="7" name="Titre 1"/>
          <p:cNvSpPr txBox="1">
            <a:spLocks/>
          </p:cNvSpPr>
          <p:nvPr/>
        </p:nvSpPr>
        <p:spPr>
          <a:xfrm>
            <a:off x="1219200" y="1521150"/>
            <a:ext cx="9753600" cy="115409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 jeu</a:t>
            </a:r>
            <a:endParaRPr lang="fr-FR" dirty="0"/>
          </a:p>
        </p:txBody>
      </p:sp>
      <p:sp>
        <p:nvSpPr>
          <p:cNvPr id="4" name="Slide Number Placeholder 3"/>
          <p:cNvSpPr>
            <a:spLocks noGrp="1"/>
          </p:cNvSpPr>
          <p:nvPr>
            <p:ph type="sldNum" sz="quarter" idx="12"/>
          </p:nvPr>
        </p:nvSpPr>
        <p:spPr/>
        <p:txBody>
          <a:bodyPr/>
          <a:lstStyle/>
          <a:p>
            <a:fld id="{789A2A0C-D44F-4523-8D1A-D12B62504EB2}" type="slidenum">
              <a:rPr lang="fr-FR" smtClean="0"/>
              <a:t>8</a:t>
            </a:fld>
            <a:endParaRPr lang="fr-FR"/>
          </a:p>
        </p:txBody>
      </p:sp>
    </p:spTree>
    <p:extLst>
      <p:ext uri="{BB962C8B-B14F-4D97-AF65-F5344CB8AC3E}">
        <p14:creationId xmlns:p14="http://schemas.microsoft.com/office/powerpoint/2010/main" val="10770580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1219200" y="2451782"/>
            <a:ext cx="9753600" cy="3539527"/>
          </a:xfrm>
        </p:spPr>
        <p:txBody>
          <a:bodyPr/>
          <a:lstStyle/>
          <a:p>
            <a:r>
              <a:rPr lang="en-US" dirty="0" err="1" smtClean="0"/>
              <a:t>Chaque</a:t>
            </a:r>
            <a:r>
              <a:rPr lang="en-US" dirty="0" smtClean="0"/>
              <a:t> </a:t>
            </a:r>
            <a:r>
              <a:rPr lang="en-US" dirty="0" err="1" smtClean="0"/>
              <a:t>joueur</a:t>
            </a:r>
            <a:r>
              <a:rPr lang="en-US" dirty="0" smtClean="0"/>
              <a:t> co</a:t>
            </a:r>
            <a:r>
              <a:rPr lang="fr-FR" dirty="0" err="1" smtClean="0"/>
              <a:t>mmence</a:t>
            </a:r>
            <a:r>
              <a:rPr lang="fr-FR" dirty="0" smtClean="0"/>
              <a:t> avec les </a:t>
            </a:r>
            <a:r>
              <a:rPr lang="en-US" dirty="0" smtClean="0"/>
              <a:t>16 pieces </a:t>
            </a:r>
            <a:r>
              <a:rPr lang="en-US" dirty="0" err="1" smtClean="0"/>
              <a:t>suivantes</a:t>
            </a:r>
            <a:r>
              <a:rPr lang="en-US" dirty="0" smtClean="0"/>
              <a:t>:</a:t>
            </a:r>
            <a:endParaRPr lang="en-US" dirty="0"/>
          </a:p>
          <a:p>
            <a:endParaRPr lang="en-US" dirty="0"/>
          </a:p>
          <a:p>
            <a:endParaRPr lang="en-US" dirty="0"/>
          </a:p>
          <a:p>
            <a:endParaRPr lang="en-US" dirty="0"/>
          </a:p>
          <a:p>
            <a:r>
              <a:rPr lang="en-US" dirty="0" err="1" smtClean="0"/>
              <a:t>Chaque</a:t>
            </a:r>
            <a:r>
              <a:rPr lang="en-US" dirty="0" smtClean="0"/>
              <a:t> </a:t>
            </a:r>
            <a:r>
              <a:rPr lang="en-US" dirty="0" err="1" smtClean="0"/>
              <a:t>joueur</a:t>
            </a:r>
            <a:r>
              <a:rPr lang="en-US" dirty="0" smtClean="0"/>
              <a:t> dispose de 4 </a:t>
            </a:r>
            <a:r>
              <a:rPr lang="en-US" dirty="0" err="1" smtClean="0"/>
              <a:t>mouvement</a:t>
            </a:r>
            <a:r>
              <a:rPr lang="en-US" dirty="0" smtClean="0"/>
              <a:t> par tour.</a:t>
            </a:r>
            <a:endParaRPr lang="en-US" dirty="0"/>
          </a:p>
          <a:p>
            <a:endParaRPr lang="en-US" dirty="0"/>
          </a:p>
          <a:p>
            <a:r>
              <a:rPr lang="en-US" dirty="0" smtClean="0"/>
              <a:t>On </a:t>
            </a:r>
            <a:r>
              <a:rPr lang="en-US" dirty="0" err="1" smtClean="0"/>
              <a:t>gagne</a:t>
            </a:r>
            <a:r>
              <a:rPr lang="en-US" dirty="0" smtClean="0"/>
              <a:t> </a:t>
            </a:r>
            <a:r>
              <a:rPr lang="en-US" dirty="0" err="1" smtClean="0"/>
              <a:t>si</a:t>
            </a:r>
            <a:r>
              <a:rPr lang="en-US" dirty="0" smtClean="0"/>
              <a:t> </a:t>
            </a:r>
            <a:r>
              <a:rPr lang="fr-FR" dirty="0"/>
              <a:t>un lapin </a:t>
            </a:r>
            <a:r>
              <a:rPr lang="en-US" dirty="0" smtClean="0"/>
              <a:t>arrive </a:t>
            </a:r>
            <a:r>
              <a:rPr lang="fr-FR" dirty="0" smtClean="0"/>
              <a:t>à traverser le plateau.</a:t>
            </a:r>
            <a:endParaRPr lang="fr-FR" dirty="0"/>
          </a:p>
        </p:txBody>
      </p:sp>
      <p:pic>
        <p:nvPicPr>
          <p:cNvPr id="7" name="Image 6" descr="Pieces.png"/>
          <p:cNvPicPr>
            <a:picLocks noChangeAspect="1"/>
          </p:cNvPicPr>
          <p:nvPr/>
        </p:nvPicPr>
        <p:blipFill>
          <a:blip r:embed="rId3"/>
          <a:stretch>
            <a:fillRect/>
          </a:stretch>
        </p:blipFill>
        <p:spPr>
          <a:xfrm>
            <a:off x="775583" y="2914547"/>
            <a:ext cx="10670308" cy="1038793"/>
          </a:xfrm>
          <a:prstGeom prst="rect">
            <a:avLst/>
          </a:prstGeom>
        </p:spPr>
      </p:pic>
      <p:sp>
        <p:nvSpPr>
          <p:cNvPr id="5" name="Titre 1"/>
          <p:cNvSpPr txBox="1">
            <a:spLocks/>
          </p:cNvSpPr>
          <p:nvPr/>
        </p:nvSpPr>
        <p:spPr>
          <a:xfrm>
            <a:off x="531976" y="340254"/>
            <a:ext cx="10692221" cy="876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err="1" smtClean="0">
                <a:solidFill>
                  <a:srgbClr val="FF0000"/>
                </a:solidFill>
              </a:rPr>
              <a:t>Arimaa</a:t>
            </a:r>
            <a:endParaRPr lang="fr-FR" sz="4000" b="1" dirty="0">
              <a:solidFill>
                <a:srgbClr val="FF0000"/>
              </a:solidFill>
            </a:endParaRPr>
          </a:p>
        </p:txBody>
      </p:sp>
      <p:sp>
        <p:nvSpPr>
          <p:cNvPr id="8" name="Titre 1"/>
          <p:cNvSpPr txBox="1">
            <a:spLocks/>
          </p:cNvSpPr>
          <p:nvPr/>
        </p:nvSpPr>
        <p:spPr>
          <a:xfrm>
            <a:off x="1219200" y="1512912"/>
            <a:ext cx="9753600" cy="115409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smtClean="0"/>
              <a:t>Les règles: règles de bases</a:t>
            </a:r>
            <a:endParaRPr lang="fr-FR" dirty="0"/>
          </a:p>
        </p:txBody>
      </p:sp>
      <p:sp>
        <p:nvSpPr>
          <p:cNvPr id="2" name="Slide Number Placeholder 1"/>
          <p:cNvSpPr>
            <a:spLocks noGrp="1"/>
          </p:cNvSpPr>
          <p:nvPr>
            <p:ph type="sldNum" sz="quarter" idx="12"/>
          </p:nvPr>
        </p:nvSpPr>
        <p:spPr/>
        <p:txBody>
          <a:bodyPr/>
          <a:lstStyle/>
          <a:p>
            <a:fld id="{789A2A0C-D44F-4523-8D1A-D12B62504EB2}" type="slidenum">
              <a:rPr lang="fr-FR" smtClean="0"/>
              <a:t>9</a:t>
            </a:fld>
            <a:endParaRPr lang="fr-FR"/>
          </a:p>
        </p:txBody>
      </p:sp>
    </p:spTree>
    <p:extLst>
      <p:ext uri="{BB962C8B-B14F-4D97-AF65-F5344CB8AC3E}">
        <p14:creationId xmlns:p14="http://schemas.microsoft.com/office/powerpoint/2010/main" val="1136190268"/>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Custom 1">
      <a:dk1>
        <a:srgbClr val="000000"/>
      </a:dk1>
      <a:lt1>
        <a:srgbClr val="000000"/>
      </a:lt1>
      <a:dk2>
        <a:srgbClr val="FFFFFF"/>
      </a:dk2>
      <a:lt2>
        <a:srgbClr val="FF3300"/>
      </a:lt2>
      <a:accent1>
        <a:srgbClr val="838D9B"/>
      </a:accent1>
      <a:accent2>
        <a:srgbClr val="FF3300"/>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243</TotalTime>
  <Words>1065</Words>
  <Application>Microsoft Office PowerPoint</Application>
  <PresentationFormat>Widescreen</PresentationFormat>
  <Paragraphs>284</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Perspective</vt:lpstr>
      <vt:lpstr>Fast and furious Game Playing : MonteCarlo drift</vt:lpstr>
      <vt:lpstr>Introduction</vt:lpstr>
      <vt:lpstr>Introduction</vt:lpstr>
      <vt:lpstr>PowerPoint Presentation</vt:lpstr>
      <vt:lpstr>PowerPoint Presentation</vt:lpstr>
      <vt:lpstr>PowerPoint Presentation</vt:lpstr>
      <vt:lpstr>Plan</vt:lpstr>
      <vt:lpstr>Arimaa</vt:lpstr>
      <vt:lpstr>PowerPoint Presentation</vt:lpstr>
      <vt:lpstr>PowerPoint Presentation</vt:lpstr>
      <vt:lpstr>PowerPoint Presentation</vt:lpstr>
      <vt:lpstr>PowerPoint Presentation</vt:lpstr>
      <vt:lpstr>PowerPoint Presentation</vt:lpstr>
      <vt:lpstr>Plan</vt:lpstr>
      <vt:lpstr>PowerPoint Presentation</vt:lpstr>
      <vt:lpstr>Méthode de Monte Carlo </vt:lpstr>
      <vt:lpstr>PowerPoint Presentation</vt:lpstr>
      <vt:lpstr>Plan</vt:lpstr>
      <vt:lpstr>Leaf Parallelization</vt:lpstr>
      <vt:lpstr>Tree Parallelization (with local mutexes)</vt:lpstr>
      <vt:lpstr>Root Parallelization</vt:lpstr>
      <vt:lpstr>Plan</vt:lpstr>
      <vt:lpstr>PowerPoint Presentation</vt:lpstr>
      <vt:lpstr>Plan</vt:lpstr>
      <vt:lpstr>Infrastructure matérielle</vt:lpstr>
      <vt:lpstr>Plan</vt:lpstr>
      <vt:lpstr>Méthode Agile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Petr Barborik</dc:creator>
  <cp:lastModifiedBy>Benoît Viguier</cp:lastModifiedBy>
  <cp:revision>125</cp:revision>
  <cp:lastPrinted>2014-12-18T15:59:11Z</cp:lastPrinted>
  <dcterms:created xsi:type="dcterms:W3CDTF">2013-08-01T12:25:05Z</dcterms:created>
  <dcterms:modified xsi:type="dcterms:W3CDTF">2015-01-28T21:00:38Z</dcterms:modified>
</cp:coreProperties>
</file>