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13" r:id="rId4"/>
    <p:sldId id="308" r:id="rId5"/>
    <p:sldId id="309" r:id="rId6"/>
    <p:sldId id="258" r:id="rId7"/>
    <p:sldId id="307" r:id="rId8"/>
    <p:sldId id="274" r:id="rId9"/>
    <p:sldId id="287" r:id="rId10"/>
    <p:sldId id="260" r:id="rId11"/>
    <p:sldId id="315" r:id="rId12"/>
    <p:sldId id="312" r:id="rId13"/>
    <p:sldId id="317" r:id="rId14"/>
    <p:sldId id="263" r:id="rId15"/>
    <p:sldId id="318" r:id="rId16"/>
    <p:sldId id="298" r:id="rId17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Viguier" initials="B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6513" autoAdjust="0"/>
  </p:normalViewPr>
  <p:slideViewPr>
    <p:cSldViewPr snapToGrid="0">
      <p:cViewPr varScale="1">
        <p:scale>
          <a:sx n="77" d="100"/>
          <a:sy n="77" d="100"/>
        </p:scale>
        <p:origin x="17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393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72498AE-4F83-4158-8149-A29F7208631C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46FFE1-D65F-43E1-A1CD-B02ADF03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D9B38D-4DAF-4223-AA6E-F5C63E33C6D4}" type="datetimeFigureOut">
              <a:rPr lang="fr-FR"/>
              <a:t>30/01/2015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4CBB30-58C5-4553-9AAB-B48AED2355E7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035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l’applique sur les nœuds de notre arbre pour savoir les quels </a:t>
            </a:r>
            <a:r>
              <a:rPr lang="fr-FR" dirty="0" err="1" smtClean="0"/>
              <a:t>developper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3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5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Vu qu’on a plusieurs cœurs</a:t>
            </a:r>
            <a:r>
              <a:rPr lang="fr-FR" baseline="0" dirty="0" smtClean="0"/>
              <a:t> sur une machine, le programme se lance plusieurs fois en </a:t>
            </a:r>
            <a:r>
              <a:rPr lang="fr-FR" baseline="0" dirty="0" err="1" smtClean="0"/>
              <a:t>parallele</a:t>
            </a:r>
            <a:r>
              <a:rPr lang="fr-FR" baseline="0" dirty="0" smtClean="0"/>
              <a:t>, ce qui permet de faire plus de simulations.</a:t>
            </a:r>
          </a:p>
          <a:p>
            <a:r>
              <a:rPr lang="fr-FR" baseline="0" dirty="0" smtClean="0"/>
              <a:t>Par contre ca </a:t>
            </a:r>
            <a:r>
              <a:rPr lang="fr-FR" baseline="0" dirty="0" err="1" smtClean="0"/>
              <a:t>genere</a:t>
            </a:r>
            <a:r>
              <a:rPr lang="fr-FR" baseline="0" dirty="0" smtClean="0"/>
              <a:t> des </a:t>
            </a:r>
            <a:r>
              <a:rPr lang="fr-FR" baseline="0" dirty="0" err="1" smtClean="0"/>
              <a:t>problemes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sur les variables…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429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Grid</a:t>
            </a:r>
            <a:r>
              <a:rPr lang="fr-FR" baseline="0" dirty="0" smtClean="0"/>
              <a:t> 5000 fonctionne sur Linux</a:t>
            </a:r>
          </a:p>
          <a:p>
            <a:r>
              <a:rPr lang="fr-FR" baseline="0" dirty="0" smtClean="0"/>
              <a:t>On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sur Windows.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5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37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baseline="0" smtClean="0"/>
              <a:t> iterative…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6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 matchs, </a:t>
            </a:r>
          </a:p>
          <a:p>
            <a:r>
              <a:rPr lang="fr-FR" dirty="0" smtClean="0"/>
              <a:t>Kasparov</a:t>
            </a:r>
            <a:r>
              <a:rPr lang="fr-FR" baseline="0" dirty="0" smtClean="0"/>
              <a:t> 2,5 – 3,5 </a:t>
            </a:r>
            <a:r>
              <a:rPr lang="fr-FR" baseline="0" dirty="0" err="1" smtClean="0"/>
              <a:t>Deep</a:t>
            </a:r>
            <a:r>
              <a:rPr lang="fr-FR" baseline="0" dirty="0" smtClean="0"/>
              <a:t> Blue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7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31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3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Minimax</a:t>
            </a:r>
            <a:r>
              <a:rPr lang="fr-FR" baseline="0" dirty="0" smtClean="0"/>
              <a:t> : algorithme qui teste la plus part des positions a l’aide d’une fonction d’</a:t>
            </a:r>
            <a:r>
              <a:rPr lang="fr-FR" baseline="0" dirty="0" err="1" smtClean="0"/>
              <a:t>evaluation</a:t>
            </a:r>
            <a:r>
              <a:rPr lang="fr-FR" baseline="0" dirty="0" smtClean="0"/>
              <a:t> (par exemple, aux </a:t>
            </a:r>
            <a:r>
              <a:rPr lang="fr-FR" baseline="0" dirty="0" err="1" smtClean="0"/>
              <a:t>echecs</a:t>
            </a:r>
            <a:r>
              <a:rPr lang="fr-FR" baseline="0" dirty="0" smtClean="0"/>
              <a:t> la prise d’une dame augmente les chances de victoires de xxx %).</a:t>
            </a:r>
          </a:p>
          <a:p>
            <a:r>
              <a:rPr lang="fr-FR" baseline="0" dirty="0" smtClean="0"/>
              <a:t>Possible pour les arbres avec peu de branches comme aux </a:t>
            </a:r>
            <a:r>
              <a:rPr lang="fr-FR" baseline="0" dirty="0" err="1" smtClean="0"/>
              <a:t>echecs</a:t>
            </a:r>
            <a:r>
              <a:rPr lang="fr-FR" baseline="0" dirty="0" smtClean="0"/>
              <a:t>, impossible pour </a:t>
            </a:r>
            <a:r>
              <a:rPr lang="fr-FR" baseline="0" dirty="0" err="1" smtClean="0"/>
              <a:t>Arimaa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Il faut utiliser une </a:t>
            </a:r>
            <a:r>
              <a:rPr lang="fr-FR" baseline="0" dirty="0" err="1" smtClean="0"/>
              <a:t>methode</a:t>
            </a:r>
            <a:r>
              <a:rPr lang="fr-FR" baseline="0" dirty="0" smtClean="0"/>
              <a:t> statistique pour choisir les branches de l’arbre a explorer.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1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r>
              <a:rPr lang="fr-FR" baseline="0" dirty="0" smtClean="0"/>
              <a:t> du calcul </a:t>
            </a:r>
            <a:r>
              <a:rPr lang="fr-FR" baseline="0" dirty="0" err="1" smtClean="0"/>
              <a:t>parallele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Sur les processeurs (multi cœurs…)</a:t>
            </a:r>
          </a:p>
          <a:p>
            <a:r>
              <a:rPr lang="fr-FR" baseline="0" dirty="0" smtClean="0"/>
              <a:t>Sur plusieurs machines…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6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4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Blabla</a:t>
            </a:r>
            <a:r>
              <a:rPr lang="fr-FR" dirty="0" smtClean="0"/>
              <a:t> arbre</a:t>
            </a:r>
            <a:r>
              <a:rPr lang="fr-FR" baseline="0" dirty="0" smtClean="0"/>
              <a:t> de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2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Methode</a:t>
            </a:r>
            <a:r>
              <a:rPr lang="fr-FR" dirty="0" smtClean="0"/>
              <a:t> statistique pour </a:t>
            </a:r>
            <a:r>
              <a:rPr lang="fr-FR" dirty="0" err="1" smtClean="0"/>
              <a:t>determiner</a:t>
            </a:r>
            <a:r>
              <a:rPr lang="fr-FR" dirty="0" smtClean="0"/>
              <a:t> une variable inconnue a l’aide d’un grand nombre de tirages </a:t>
            </a:r>
            <a:r>
              <a:rPr lang="fr-FR" dirty="0" err="1" smtClean="0"/>
              <a:t>aleatoires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9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83DB-FAC4-4AC0-9B57-C23B2C944C5A}" type="datetime1">
              <a:rPr lang="fr-FR" smtClean="0"/>
              <a:t>30/01/2015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760505" y="699872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4410-D9FB-4BB1-9D2E-683A1484BAAB}" type="datetime1">
              <a:rPr lang="fr-FR" smtClean="0"/>
              <a:t>30/01/2015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5" y="699871"/>
            <a:ext cx="1254937" cy="301752"/>
          </a:xfrm>
        </p:spPr>
        <p:txBody>
          <a:bodyPr/>
          <a:lstStyle>
            <a:lvl1pPr>
              <a:defRPr sz="1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DD1A-ED20-4B06-9A92-F01EF1B11A10}" type="datetime1">
              <a:rPr lang="fr-FR" smtClean="0"/>
              <a:t>30/01/2015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04CC-FF03-46F3-887E-91BD1BD77EA8}" type="datetime1">
              <a:rPr lang="fr-FR" smtClean="0"/>
              <a:t>30/01/2015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699874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032-8F68-46BA-A3A6-9348057B67DE}" type="datetime1">
              <a:rPr lang="fr-FR" smtClean="0"/>
              <a:t>30/01/2015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699870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F937-3261-46EF-A99B-10203044902C}" type="datetime1">
              <a:rPr lang="fr-FR" smtClean="0"/>
              <a:t>30/01/2015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744602" y="699870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874-D972-4E80-AF95-0B58984D9D18}" type="datetime1">
              <a:rPr lang="fr-FR" smtClean="0"/>
              <a:t>30/01/2015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752554" y="699866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2901-617E-4764-B8BD-9049B68F079E}" type="datetime1">
              <a:rPr lang="fr-FR" smtClean="0"/>
              <a:t>30/01/2015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2553" y="702248"/>
            <a:ext cx="1254937" cy="301752"/>
          </a:xfrm>
        </p:spPr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DB0-567D-40AC-B3B8-6C59FED3E2C5}" type="datetime1">
              <a:rPr lang="fr-FR" smtClean="0"/>
              <a:t>30/01/2015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44602" y="710199"/>
            <a:ext cx="1254937" cy="301752"/>
          </a:xfrm>
        </p:spPr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61F6-AF1F-4BC5-9EE9-D71CA9B7179A}" type="datetime1">
              <a:rPr lang="fr-FR" smtClean="0"/>
              <a:t>30/01/2015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D3EE-B96D-481E-A5A8-803899225364}" type="datetime1">
              <a:rPr lang="fr-FR" smtClean="0"/>
              <a:t>30/01/2015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760506" y="699871"/>
            <a:ext cx="1254937" cy="301752"/>
          </a:xfrm>
        </p:spPr>
        <p:txBody>
          <a:bodyPr/>
          <a:lstStyle>
            <a:lvl1pPr>
              <a:defRPr sz="1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6D647E3-10DB-4377-9C42-A6BFA38B67BE}" type="datetime1">
              <a:rPr lang="fr-FR" smtClean="0"/>
              <a:t>30/01/2015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4602" y="678395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FF3300"/>
                </a:solidFill>
              </a:defRPr>
            </a:lvl1pPr>
          </a:lstStyle>
          <a:p>
            <a:fld id="{789A2A0C-D44F-4523-8D1A-D12B62504EB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1558455"/>
            <a:ext cx="10782300" cy="1951507"/>
          </a:xfrm>
        </p:spPr>
        <p:txBody>
          <a:bodyPr>
            <a:normAutofit/>
          </a:bodyPr>
          <a:lstStyle/>
          <a:p>
            <a:r>
              <a:rPr lang="en-US" dirty="0"/>
              <a:t>Fast and furious Game Playing :</a:t>
            </a:r>
            <a:br>
              <a:rPr lang="en-US" dirty="0"/>
            </a:br>
            <a:r>
              <a:rPr lang="en-US" dirty="0" err="1"/>
              <a:t>MonteCarlo</a:t>
            </a:r>
            <a:r>
              <a:rPr lang="en-US" dirty="0"/>
              <a:t> drift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7169" y="3811644"/>
            <a:ext cx="2933700" cy="2629831"/>
          </a:xfrm>
        </p:spPr>
        <p:txBody>
          <a:bodyPr>
            <a:normAutofit/>
          </a:bodyPr>
          <a:lstStyle/>
          <a:p>
            <a:pPr algn="ctr"/>
            <a:r>
              <a:rPr lang="fr-FR" u="sng" dirty="0" smtClean="0">
                <a:latin typeface="Calibri" charset="0"/>
              </a:rPr>
              <a:t>Etudiants :</a:t>
            </a:r>
          </a:p>
          <a:p>
            <a:pPr algn="ctr"/>
            <a:r>
              <a:rPr lang="fr-FR" dirty="0" err="1" smtClean="0">
                <a:latin typeface="Calibri" charset="0"/>
              </a:rPr>
              <a:t>Prateek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Bhatnagar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Baptiste Bignon</a:t>
            </a:r>
            <a:br>
              <a:rPr lang="fr-FR" dirty="0" smtClean="0">
                <a:latin typeface="Calibri" charset="0"/>
              </a:rPr>
            </a:br>
            <a:r>
              <a:rPr lang="fr-FR" dirty="0" err="1" smtClean="0">
                <a:latin typeface="Calibri" charset="0"/>
              </a:rPr>
              <a:t>Mikaïl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Demirdelen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Gabriel </a:t>
            </a:r>
            <a:r>
              <a:rPr lang="fr-FR" dirty="0" err="1" smtClean="0">
                <a:latin typeface="Calibri" charset="0"/>
              </a:rPr>
              <a:t>Prevosto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Dan </a:t>
            </a:r>
            <a:r>
              <a:rPr lang="fr-FR" dirty="0" err="1" smtClean="0">
                <a:latin typeface="Calibri" charset="0"/>
              </a:rPr>
              <a:t>Seeruttun</a:t>
            </a:r>
            <a:r>
              <a:rPr lang="fr-FR" dirty="0" smtClean="0">
                <a:latin typeface="Calibri" charset="0"/>
              </a:rPr>
              <a:t>--Marie</a:t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Benoît Viguier </a:t>
            </a:r>
            <a:endParaRPr lang="fr-FR" dirty="0">
              <a:latin typeface="Calibri" charset="0"/>
            </a:endParaRPr>
          </a:p>
        </p:txBody>
      </p:sp>
      <p:pic>
        <p:nvPicPr>
          <p:cNvPr id="4" name="Image 3" descr="Insa-rennes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66" y="365625"/>
            <a:ext cx="4496539" cy="1332514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7724847" y="3811644"/>
            <a:ext cx="2933700" cy="29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>
                <a:latin typeface="Calibri" charset="0"/>
              </a:rPr>
              <a:t>Encadrants :</a:t>
            </a:r>
            <a:endParaRPr lang="fr-FR" u="sng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Nikolaos</a:t>
            </a:r>
            <a:r>
              <a:rPr lang="fr-FR" dirty="0">
                <a:latin typeface="Calibri" charset="0"/>
              </a:rPr>
              <a:t> </a:t>
            </a:r>
            <a:r>
              <a:rPr lang="fr-FR" dirty="0" err="1">
                <a:latin typeface="Calibri" charset="0"/>
              </a:rPr>
              <a:t>Parlavantzas</a:t>
            </a:r>
            <a:r>
              <a:rPr lang="fr-FR" dirty="0">
                <a:latin typeface="Calibri" charset="0"/>
              </a:rPr>
              <a:t> Christian Raymond</a:t>
            </a:r>
          </a:p>
          <a:p>
            <a:endParaRPr lang="fr-FR" dirty="0">
              <a:latin typeface="Calibri" charset="0"/>
            </a:endParaRPr>
          </a:p>
          <a:p>
            <a:endParaRPr lang="fr-FR" dirty="0">
              <a:latin typeface="Calibri" charset="0"/>
            </a:endParaRPr>
          </a:p>
          <a:p>
            <a:r>
              <a:rPr lang="fr-FR" dirty="0" smtClean="0">
                <a:latin typeface="Calibri" charset="0"/>
              </a:rPr>
              <a:t>2014-2015</a:t>
            </a:r>
            <a:endParaRPr lang="fr-FR" dirty="0">
              <a:latin typeface="Calibri" charset="0"/>
            </a:endParaRPr>
          </a:p>
        </p:txBody>
      </p:sp>
      <p:pic>
        <p:nvPicPr>
          <p:cNvPr id="6" name="Image 5" descr="1411179916-10301865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9" y="3811644"/>
            <a:ext cx="3052517" cy="24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7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M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13" y="1471357"/>
            <a:ext cx="4695825" cy="5163115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FF0000"/>
                </a:solidFill>
              </a:rPr>
              <a:t>Algorithme </a:t>
            </a:r>
            <a:r>
              <a:rPr lang="fr-FR" sz="4000" b="1" dirty="0">
                <a:solidFill>
                  <a:srgbClr val="FF0000"/>
                </a:solidFill>
              </a:rPr>
              <a:t>MCTS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45568" y="504942"/>
            <a:ext cx="9753600" cy="2044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Algorithme de </a:t>
            </a:r>
          </a:p>
          <a:p>
            <a:r>
              <a:rPr lang="fr-FR" dirty="0" smtClean="0"/>
              <a:t>Monte Carlo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930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 smtClean="0">
                <a:solidFill>
                  <a:srgbClr val="FF3300"/>
                </a:solidFill>
              </a:rPr>
              <a:t>Plan</a:t>
            </a:r>
            <a:endParaRPr lang="fr-FR" b="1" dirty="0">
              <a:solidFill>
                <a:srgbClr val="FF33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Introduction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Algorithme </a:t>
            </a:r>
            <a:r>
              <a:rPr lang="fr-FR" dirty="0"/>
              <a:t>MCTS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rgbClr val="FF3300"/>
                </a:solidFill>
              </a:rPr>
              <a:t>Méthodes de </a:t>
            </a:r>
            <a:r>
              <a:rPr lang="fr-FR" b="1" dirty="0" err="1" smtClean="0">
                <a:solidFill>
                  <a:srgbClr val="FF3300"/>
                </a:solidFill>
              </a:rPr>
              <a:t>parallélisation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Spécifications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79" y="2027493"/>
            <a:ext cx="3822724" cy="33074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15" y="2027492"/>
            <a:ext cx="4638788" cy="4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03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eg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8" y="5862185"/>
            <a:ext cx="11135438" cy="69938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86934" y="2483409"/>
            <a:ext cx="4695825" cy="30469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400" dirty="0">
                <a:solidFill>
                  <a:srgbClr val="375623"/>
                </a:solidFill>
              </a:rPr>
              <a:t>+ </a:t>
            </a:r>
            <a:r>
              <a:rPr lang="fr-FR" sz="2400" dirty="0" smtClean="0">
                <a:solidFill>
                  <a:srgbClr val="375623"/>
                </a:solidFill>
              </a:rPr>
              <a:t>Efficace</a:t>
            </a:r>
            <a:endParaRPr lang="fr-FR" sz="2400" dirty="0">
              <a:solidFill>
                <a:srgbClr val="375623"/>
              </a:solidFill>
            </a:endParaRPr>
          </a:p>
          <a:p>
            <a:r>
              <a:rPr lang="fr-FR" sz="2400" dirty="0">
                <a:solidFill>
                  <a:srgbClr val="375623"/>
                </a:solidFill>
              </a:rPr>
              <a:t>+ </a:t>
            </a:r>
            <a:r>
              <a:rPr lang="fr-FR" sz="2400" dirty="0" smtClean="0">
                <a:solidFill>
                  <a:srgbClr val="375623"/>
                </a:solidFill>
              </a:rPr>
              <a:t>Pas besoin d’attendre la fin de tous les processus</a:t>
            </a:r>
            <a:endParaRPr lang="fr-FR" sz="2400" dirty="0">
              <a:solidFill>
                <a:srgbClr val="37562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rgbClr val="FF3300"/>
                </a:solidFill>
              </a:rPr>
              <a:t>- </a:t>
            </a:r>
            <a:r>
              <a:rPr lang="fr-FR" sz="2400" dirty="0" smtClean="0">
                <a:solidFill>
                  <a:srgbClr val="FF3300"/>
                </a:solidFill>
              </a:rPr>
              <a:t>Requiert une solution pour gérer les accès </a:t>
            </a:r>
            <a:r>
              <a:rPr lang="fr-FR" sz="2400" dirty="0" err="1" smtClean="0">
                <a:solidFill>
                  <a:srgbClr val="FF3300"/>
                </a:solidFill>
              </a:rPr>
              <a:t>concurentiels</a:t>
            </a:r>
            <a:r>
              <a:rPr lang="fr-FR" sz="2400" dirty="0" smtClean="0">
                <a:solidFill>
                  <a:srgbClr val="FF3300"/>
                </a:solidFill>
              </a:rPr>
              <a:t> à la mémoire. </a:t>
            </a:r>
            <a:endParaRPr lang="fr-FR" sz="2400" dirty="0">
              <a:solidFill>
                <a:srgbClr val="FF33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5694" y="2806574"/>
            <a:ext cx="353892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Arbre</a:t>
            </a:r>
            <a:r>
              <a:rPr lang="en-US" sz="2400" dirty="0" smtClean="0">
                <a:solidFill>
                  <a:srgbClr val="0070C0"/>
                </a:solidFill>
              </a:rPr>
              <a:t> global </a:t>
            </a:r>
            <a:r>
              <a:rPr lang="en-US" sz="2400" dirty="0" smtClean="0"/>
              <a:t>avec des </a:t>
            </a:r>
            <a:r>
              <a:rPr lang="en-US" sz="2400" dirty="0" err="1" smtClean="0"/>
              <a:t>acc</a:t>
            </a:r>
            <a:r>
              <a:rPr lang="fr-FR" sz="2400" dirty="0" smtClean="0"/>
              <a:t>ès aléatoires pour les différents processus.</a:t>
            </a:r>
            <a:endParaRPr lang="fr-FR" sz="2000" dirty="0"/>
          </a:p>
        </p:txBody>
      </p:sp>
      <p:pic>
        <p:nvPicPr>
          <p:cNvPr id="9" name="Image 8" descr="tre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94" y="2114124"/>
            <a:ext cx="2802588" cy="3231561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FF3300"/>
                </a:solidFill>
              </a:rPr>
              <a:t>Méthodes de </a:t>
            </a:r>
            <a:r>
              <a:rPr lang="fr-FR" sz="4000" b="1" dirty="0" err="1" smtClean="0">
                <a:solidFill>
                  <a:srgbClr val="FF3300"/>
                </a:solidFill>
              </a:rPr>
              <a:t>Parallélisation</a:t>
            </a:r>
            <a:endParaRPr lang="fr-FR" sz="4000" b="1" dirty="0">
              <a:solidFill>
                <a:srgbClr val="FF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12</a:t>
            </a:fld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25002" y="639828"/>
            <a:ext cx="9753600" cy="1154097"/>
          </a:xfrm>
        </p:spPr>
        <p:txBody>
          <a:bodyPr>
            <a:normAutofit/>
          </a:bodyPr>
          <a:lstStyle/>
          <a:p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Parallelization</a:t>
            </a:r>
            <a:r>
              <a:rPr lang="fr-FR" dirty="0" smtClean="0"/>
              <a:t> </a:t>
            </a:r>
            <a:r>
              <a:rPr lang="fr-FR" i="1" dirty="0" smtClean="0"/>
              <a:t>(avec </a:t>
            </a:r>
            <a:r>
              <a:rPr lang="fr-FR" i="1" dirty="0" err="1" smtClean="0"/>
              <a:t>mutexes</a:t>
            </a:r>
            <a:r>
              <a:rPr lang="fr-FR" i="1" dirty="0" smtClean="0"/>
              <a:t> locaux)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Plan</a:t>
            </a:r>
            <a:endParaRPr lang="fr-FR" sz="4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Introduction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Algorithme MCTS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Méthodes</a:t>
            </a:r>
            <a:r>
              <a:rPr lang="en-US" dirty="0"/>
              <a:t> de </a:t>
            </a:r>
            <a:r>
              <a:rPr lang="en-US" dirty="0" err="1"/>
              <a:t>parallélisation</a:t>
            </a:r>
            <a:r>
              <a:rPr lang="en-US" dirty="0"/>
              <a:t>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rgbClr val="FF3300"/>
                </a:solidFill>
              </a:rPr>
              <a:t>Sp</a:t>
            </a:r>
            <a:r>
              <a:rPr lang="fr-FR" b="1" dirty="0" smtClean="0">
                <a:solidFill>
                  <a:srgbClr val="FF3300"/>
                </a:solidFill>
              </a:rPr>
              <a:t>é</a:t>
            </a:r>
            <a:r>
              <a:rPr lang="fr-FR" b="1" dirty="0" smtClean="0">
                <a:solidFill>
                  <a:srgbClr val="FF3300"/>
                </a:solidFill>
              </a:rPr>
              <a:t>cifications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79" y="2027493"/>
            <a:ext cx="3822724" cy="33074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15" y="2027492"/>
            <a:ext cx="4638788" cy="4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5002" y="639828"/>
            <a:ext cx="9753600" cy="1154097"/>
          </a:xfrm>
        </p:spPr>
        <p:txBody>
          <a:bodyPr/>
          <a:lstStyle/>
          <a:p>
            <a:r>
              <a:rPr lang="fr-FR" dirty="0" smtClean="0"/>
              <a:t>Infrastructure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6614" y="2645356"/>
            <a:ext cx="2932313" cy="4351338"/>
          </a:xfrm>
        </p:spPr>
        <p:txBody>
          <a:bodyPr/>
          <a:lstStyle/>
          <a:p>
            <a:r>
              <a:rPr lang="en-US" dirty="0"/>
              <a:t>Linux </a:t>
            </a:r>
            <a:r>
              <a:rPr lang="en-US" dirty="0" err="1" smtClean="0"/>
              <a:t>ou</a:t>
            </a:r>
            <a:r>
              <a:rPr lang="en-US" dirty="0" smtClean="0"/>
              <a:t> Windows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Cluster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fr-FR" dirty="0" smtClean="0"/>
              <a:t>ordinateur seul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Parallélisation</a:t>
            </a:r>
            <a:r>
              <a:rPr lang="fr-FR" dirty="0" smtClean="0"/>
              <a:t> </a:t>
            </a:r>
            <a:r>
              <a:rPr lang="en-US" dirty="0" smtClean="0"/>
              <a:t>CPU et </a:t>
            </a:r>
            <a:r>
              <a:rPr lang="en-US" dirty="0" smtClean="0"/>
              <a:t>GPU (</a:t>
            </a:r>
            <a:r>
              <a:rPr lang="en-US" dirty="0" err="1" smtClean="0"/>
              <a:t>si</a:t>
            </a:r>
            <a:r>
              <a:rPr lang="en-US" dirty="0" smtClean="0"/>
              <a:t> possible)</a:t>
            </a:r>
            <a:endParaRPr lang="fr-FR" dirty="0"/>
          </a:p>
        </p:txBody>
      </p:sp>
      <p:pic>
        <p:nvPicPr>
          <p:cNvPr id="4" name="Image 3" descr="reseau-informatique-local-lan_wz_push_right_col_mob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452" y="3638927"/>
            <a:ext cx="1706356" cy="12829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27" y="3405006"/>
            <a:ext cx="1619284" cy="15168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881" y="2064836"/>
            <a:ext cx="1479927" cy="14802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218" y="2064836"/>
            <a:ext cx="1322026" cy="1320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755" y="5000865"/>
            <a:ext cx="1307750" cy="13062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7237" y="4921873"/>
            <a:ext cx="1804122" cy="1446408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rgbClr val="FF3300"/>
                </a:solidFill>
              </a:rPr>
              <a:t>Spécifications</a:t>
            </a:r>
            <a:endParaRPr lang="fr-FR" sz="4000" b="1" dirty="0">
              <a:solidFill>
                <a:srgbClr val="FF33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322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http://m.memegen.com/wsyb2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63" y="237380"/>
            <a:ext cx="5505450" cy="619125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6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5" y="901558"/>
            <a:ext cx="10515600" cy="91688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 err="1" smtClean="0">
                <a:solidFill>
                  <a:srgbClr val="FF3300"/>
                </a:solidFill>
              </a:rPr>
              <a:t>Méthode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Agile :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95" y="3186097"/>
            <a:ext cx="5398467" cy="18709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</a:t>
            </a:r>
            <a:r>
              <a:rPr lang="fr-FR" sz="2400" dirty="0" err="1" smtClean="0"/>
              <a:t>éthode</a:t>
            </a:r>
            <a:r>
              <a:rPr lang="fr-FR" sz="2400" dirty="0" smtClean="0"/>
              <a:t> </a:t>
            </a:r>
            <a:r>
              <a:rPr lang="fr-FR" sz="2400" smtClean="0"/>
              <a:t>de développement </a:t>
            </a:r>
            <a:r>
              <a:rPr lang="fr-FR" sz="2400" dirty="0" smtClean="0"/>
              <a:t>itérative pour construire des programmes de manière incrémentielle.</a:t>
            </a:r>
            <a:endParaRPr lang="en-US" dirty="0"/>
          </a:p>
        </p:txBody>
      </p:sp>
      <p:pic>
        <p:nvPicPr>
          <p:cNvPr id="4" name="Picture 3" descr="KdK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24" y="2093014"/>
            <a:ext cx="6599017" cy="43872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rgbClr val="FF0000"/>
                </a:solidFill>
              </a:rPr>
              <a:t>Méthodes</a:t>
            </a:r>
            <a:r>
              <a:rPr lang="en-US" sz="4000" b="1" dirty="0" smtClean="0">
                <a:solidFill>
                  <a:srgbClr val="FF0000"/>
                </a:solidFill>
              </a:rPr>
              <a:t> de </a:t>
            </a:r>
            <a:r>
              <a:rPr lang="en-US" sz="4000" b="1" dirty="0" err="1" smtClean="0">
                <a:solidFill>
                  <a:srgbClr val="FF0000"/>
                </a:solidFill>
              </a:rPr>
              <a:t>dévelopement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66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30" y="1902895"/>
            <a:ext cx="7836965" cy="31291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ZoneTexte 3"/>
          <p:cNvSpPr txBox="1"/>
          <p:nvPr/>
        </p:nvSpPr>
        <p:spPr>
          <a:xfrm>
            <a:off x="2357901" y="5366044"/>
            <a:ext cx="7210425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2000" dirty="0"/>
              <a:t>Garry Kasparov </a:t>
            </a:r>
            <a:r>
              <a:rPr lang="fr-FR" sz="2000" i="1" dirty="0"/>
              <a:t>(</a:t>
            </a:r>
            <a:r>
              <a:rPr lang="fr-FR" sz="2000" i="1" dirty="0" err="1"/>
              <a:t>Russia</a:t>
            </a:r>
            <a:r>
              <a:rPr lang="fr-FR" sz="2000" i="1" dirty="0"/>
              <a:t>)</a:t>
            </a:r>
            <a:r>
              <a:rPr lang="fr-FR" sz="2000" dirty="0"/>
              <a:t> </a:t>
            </a:r>
            <a:r>
              <a:rPr lang="fr-FR" sz="2000" dirty="0" smtClean="0"/>
              <a:t>contre </a:t>
            </a:r>
            <a:r>
              <a:rPr lang="fr-FR" sz="2000" dirty="0" err="1"/>
              <a:t>Deep</a:t>
            </a:r>
            <a:r>
              <a:rPr lang="fr-FR" sz="2000" dirty="0"/>
              <a:t> Blue </a:t>
            </a:r>
            <a:r>
              <a:rPr lang="fr-FR" sz="2000" i="1" dirty="0"/>
              <a:t>(IBM - USA)</a:t>
            </a:r>
            <a:r>
              <a:rPr lang="fr-FR" sz="2000" dirty="0"/>
              <a:t>, </a:t>
            </a:r>
            <a:r>
              <a:rPr lang="fr-FR" sz="2000" i="1" dirty="0"/>
              <a:t>1997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33337" y="260065"/>
            <a:ext cx="10515600" cy="754063"/>
          </a:xfrm>
        </p:spPr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441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T1700m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9" y="4714869"/>
            <a:ext cx="1847559" cy="1890713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42740" y="1996575"/>
            <a:ext cx="1785937" cy="82391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Garry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Kasparov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910197" y="662263"/>
            <a:ext cx="3440112" cy="823912"/>
          </a:xfrm>
        </p:spPr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Deep</a:t>
            </a:r>
            <a:r>
              <a:rPr lang="fr-FR" dirty="0">
                <a:solidFill>
                  <a:srgbClr val="FF0000"/>
                </a:solidFill>
              </a:rPr>
              <a:t> Blue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337" y="260065"/>
            <a:ext cx="10515600" cy="754063"/>
          </a:xfrm>
        </p:spPr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744108" y="2849997"/>
            <a:ext cx="3417887" cy="106409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Calibri" charset="0"/>
              </a:rPr>
              <a:t>Lit 3 </a:t>
            </a:r>
            <a:r>
              <a:rPr lang="fr-FR" sz="2000" dirty="0" smtClean="0">
                <a:latin typeface="Calibri" charset="0"/>
              </a:rPr>
              <a:t>à 5 coups à l’avance.</a:t>
            </a:r>
            <a:endParaRPr lang="en-US" sz="2000" dirty="0" smtClean="0">
              <a:latin typeface="Calibri" charset="0"/>
            </a:endParaRPr>
          </a:p>
          <a:p>
            <a:pPr marL="0" indent="0" algn="just">
              <a:buNone/>
            </a:pPr>
            <a:r>
              <a:rPr lang="en-US" sz="2000" dirty="0" err="1" smtClean="0">
                <a:latin typeface="Calibri" charset="0"/>
              </a:rPr>
              <a:t>Anticipe</a:t>
            </a:r>
            <a:r>
              <a:rPr lang="en-US" dirty="0">
                <a:latin typeface="Calibri" charset="0"/>
              </a:rPr>
              <a:t> </a:t>
            </a:r>
            <a:r>
              <a:rPr lang="en-US" sz="2000" dirty="0" smtClean="0">
                <a:latin typeface="Calibri" charset="0"/>
              </a:rPr>
              <a:t>12 </a:t>
            </a:r>
            <a:r>
              <a:rPr lang="fr-FR" sz="2000" dirty="0" smtClean="0">
                <a:latin typeface="Calibri" charset="0"/>
              </a:rPr>
              <a:t>à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14 </a:t>
            </a:r>
            <a:r>
              <a:rPr lang="en-US" sz="2000" dirty="0" smtClean="0">
                <a:latin typeface="Calibri" charset="0"/>
              </a:rPr>
              <a:t>coups </a:t>
            </a:r>
            <a:r>
              <a:rPr lang="en-US" sz="2000" dirty="0" err="1" smtClean="0">
                <a:latin typeface="Calibri" charset="0"/>
              </a:rPr>
              <a:t>en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 err="1" smtClean="0">
                <a:latin typeface="Calibri" charset="0"/>
              </a:rPr>
              <a:t>fonction</a:t>
            </a:r>
            <a:r>
              <a:rPr lang="en-US" sz="2000" dirty="0" smtClean="0">
                <a:latin typeface="Calibri" charset="0"/>
              </a:rPr>
              <a:t> de la position</a:t>
            </a:r>
            <a:r>
              <a:rPr lang="en-US" sz="2000" dirty="0">
                <a:latin typeface="Calibri" charset="0"/>
              </a:rPr>
              <a:t>.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7913156" y="1559319"/>
            <a:ext cx="3459162" cy="143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 smtClean="0">
                <a:latin typeface="Calibri" charset="0"/>
              </a:rPr>
              <a:t>Puissance de calcul </a:t>
            </a:r>
            <a:r>
              <a:rPr lang="fr-FR" sz="2000" dirty="0">
                <a:latin typeface="Calibri" charset="0"/>
              </a:rPr>
              <a:t>: 11.38 GFLOPS</a:t>
            </a:r>
          </a:p>
          <a:p>
            <a:pPr marL="0" indent="0">
              <a:buNone/>
            </a:pPr>
            <a:r>
              <a:rPr lang="fr-FR" sz="2000" dirty="0" smtClean="0">
                <a:latin typeface="Calibri" charset="0"/>
              </a:rPr>
              <a:t>Teste </a:t>
            </a:r>
            <a:r>
              <a:rPr lang="fr-FR" sz="2000" dirty="0">
                <a:latin typeface="Calibri" charset="0"/>
              </a:rPr>
              <a:t>100 </a:t>
            </a:r>
            <a:r>
              <a:rPr lang="fr-FR" sz="2000" dirty="0" smtClean="0">
                <a:latin typeface="Calibri" charset="0"/>
              </a:rPr>
              <a:t>à </a:t>
            </a:r>
            <a:r>
              <a:rPr lang="fr-FR" sz="2000" smtClean="0">
                <a:latin typeface="Calibri" charset="0"/>
              </a:rPr>
              <a:t>300 millions </a:t>
            </a:r>
            <a:r>
              <a:rPr lang="fr-FR" sz="2000" dirty="0" smtClean="0">
                <a:latin typeface="Calibri" charset="0"/>
              </a:rPr>
              <a:t>de positions </a:t>
            </a:r>
            <a:r>
              <a:rPr lang="fr-FR" sz="2000" smtClean="0">
                <a:latin typeface="Calibri" charset="0"/>
              </a:rPr>
              <a:t>par secondes.</a:t>
            </a:r>
            <a:endParaRPr lang="fr-FR" sz="2000" dirty="0">
              <a:latin typeface="Calibri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alibri" charset="0"/>
              </a:rPr>
              <a:t>Lit </a:t>
            </a:r>
            <a:r>
              <a:rPr lang="fr-FR" sz="2000" dirty="0">
                <a:latin typeface="Calibri" charset="0"/>
              </a:rPr>
              <a:t>12 </a:t>
            </a:r>
            <a:r>
              <a:rPr lang="fr-FR" sz="2000" dirty="0" smtClean="0">
                <a:latin typeface="Calibri" charset="0"/>
              </a:rPr>
              <a:t>coups à l’avance.</a:t>
            </a:r>
            <a:endParaRPr lang="fr-FR" sz="2000" dirty="0">
              <a:latin typeface="Calibri" charset="0"/>
            </a:endParaRPr>
          </a:p>
        </p:txBody>
      </p:sp>
      <p:sp>
        <p:nvSpPr>
          <p:cNvPr id="7" name="Espace réservé du texte 4"/>
          <p:cNvSpPr txBox="1">
            <a:spLocks/>
          </p:cNvSpPr>
          <p:nvPr/>
        </p:nvSpPr>
        <p:spPr>
          <a:xfrm>
            <a:off x="2327709" y="4429319"/>
            <a:ext cx="2801937" cy="82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3300"/>
                </a:solidFill>
              </a:rPr>
              <a:t>Dell </a:t>
            </a:r>
            <a:r>
              <a:rPr lang="fr-FR" sz="2000" dirty="0" err="1">
                <a:solidFill>
                  <a:srgbClr val="FF3300"/>
                </a:solidFill>
              </a:rPr>
              <a:t>Precision</a:t>
            </a:r>
            <a:r>
              <a:rPr lang="fr-FR" sz="2000" dirty="0">
                <a:solidFill>
                  <a:srgbClr val="FF3300"/>
                </a:solidFill>
              </a:rPr>
              <a:t> T1700</a:t>
            </a:r>
          </a:p>
        </p:txBody>
      </p:sp>
      <p:sp>
        <p:nvSpPr>
          <p:cNvPr id="8" name="Espace réservé du contenu 5"/>
          <p:cNvSpPr txBox="1">
            <a:spLocks/>
          </p:cNvSpPr>
          <p:nvPr/>
        </p:nvSpPr>
        <p:spPr>
          <a:xfrm>
            <a:off x="2356284" y="5153938"/>
            <a:ext cx="3621087" cy="48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latin typeface="Calibri" charset="0"/>
              </a:rPr>
              <a:t>Puissance de calcul </a:t>
            </a:r>
            <a:r>
              <a:rPr lang="fr-FR" sz="2000" dirty="0">
                <a:latin typeface="Calibri" charset="0"/>
              </a:rPr>
              <a:t>: 125 GFLOPS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latin typeface="Calibri" charset="0"/>
            </a:endParaRPr>
          </a:p>
        </p:txBody>
      </p:sp>
      <p:pic>
        <p:nvPicPr>
          <p:cNvPr id="9" name="Image 8" descr="Kasparov-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79" y="1218036"/>
            <a:ext cx="1035051" cy="1557078"/>
          </a:xfrm>
          <a:prstGeom prst="rect">
            <a:avLst/>
          </a:prstGeom>
        </p:spPr>
      </p:pic>
      <p:pic>
        <p:nvPicPr>
          <p:cNvPr id="10" name="Image 9" descr="0703.deepblu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297" y="1182224"/>
            <a:ext cx="3136900" cy="2352675"/>
          </a:xfrm>
          <a:prstGeom prst="rect">
            <a:avLst/>
          </a:prstGeom>
        </p:spPr>
      </p:pic>
      <p:pic>
        <p:nvPicPr>
          <p:cNvPr id="12" name="Image 11" descr="g5kma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975" y="4276725"/>
            <a:ext cx="2301046" cy="2124075"/>
          </a:xfrm>
          <a:prstGeom prst="rect">
            <a:avLst/>
          </a:prstGeom>
        </p:spPr>
      </p:pic>
      <p:sp>
        <p:nvSpPr>
          <p:cNvPr id="13" name="Espace réservé du texte 4"/>
          <p:cNvSpPr txBox="1">
            <a:spLocks/>
          </p:cNvSpPr>
          <p:nvPr/>
        </p:nvSpPr>
        <p:spPr>
          <a:xfrm>
            <a:off x="8241769" y="4311383"/>
            <a:ext cx="2801937" cy="82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FF0000"/>
                </a:solidFill>
              </a:rPr>
              <a:t>Grid'5000</a:t>
            </a:r>
          </a:p>
        </p:txBody>
      </p:sp>
      <p:sp>
        <p:nvSpPr>
          <p:cNvPr id="14" name="Espace réservé du contenu 5"/>
          <p:cNvSpPr txBox="1">
            <a:spLocks/>
          </p:cNvSpPr>
          <p:nvPr/>
        </p:nvSpPr>
        <p:spPr>
          <a:xfrm>
            <a:off x="8245298" y="5080440"/>
            <a:ext cx="3335337" cy="484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latin typeface="Calibri" charset="0"/>
              </a:rPr>
              <a:t>Puissance de calcul </a:t>
            </a:r>
            <a:r>
              <a:rPr lang="fr-FR" sz="2000" dirty="0">
                <a:latin typeface="Calibri" charset="0"/>
              </a:rPr>
              <a:t>&gt; 10 TFLOPS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latin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6323" y="6400800"/>
            <a:ext cx="826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FLOPS = 1 op</a:t>
            </a:r>
            <a:r>
              <a:rPr lang="fr-FR" dirty="0" err="1" smtClean="0"/>
              <a:t>ération</a:t>
            </a:r>
            <a:r>
              <a:rPr lang="fr-FR" dirty="0" smtClean="0"/>
              <a:t> à virgule par seconde (par exemple : 2,3579 + 5,2987)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44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886" y="1966753"/>
            <a:ext cx="9753600" cy="3539527"/>
          </a:xfrm>
        </p:spPr>
        <p:txBody>
          <a:bodyPr/>
          <a:lstStyle/>
          <a:p>
            <a:r>
              <a:rPr lang="en-US" dirty="0" smtClean="0"/>
              <a:t>But du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Cr</a:t>
            </a:r>
            <a:r>
              <a:rPr lang="fr-FR" dirty="0" err="1" smtClean="0"/>
              <a:t>éer</a:t>
            </a:r>
            <a:r>
              <a:rPr lang="fr-FR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Intelligence </a:t>
            </a:r>
            <a:r>
              <a:rPr lang="en-US" dirty="0" err="1" smtClean="0"/>
              <a:t>Artificielle</a:t>
            </a:r>
            <a:r>
              <a:rPr lang="en-US" dirty="0" smtClean="0"/>
              <a:t> pour un </a:t>
            </a:r>
            <a:r>
              <a:rPr lang="en-US" dirty="0" err="1" smtClean="0"/>
              <a:t>jeu</a:t>
            </a:r>
            <a:r>
              <a:rPr lang="en-US" dirty="0" smtClean="0"/>
              <a:t> de plateau à </a:t>
            </a:r>
            <a:r>
              <a:rPr lang="fr-FR" dirty="0" smtClean="0"/>
              <a:t>2 joueurs non résolu.</a:t>
            </a:r>
            <a:endParaRPr lang="fr-FR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 4" descr="arimaa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15" y="3468424"/>
            <a:ext cx="4525527" cy="168253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031945" y="5174424"/>
            <a:ext cx="2743200" cy="8002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2800" b="1" dirty="0" err="1"/>
              <a:t>Arimaa</a:t>
            </a:r>
            <a:endParaRPr lang="fr-FR" sz="2800" b="1" dirty="0"/>
          </a:p>
          <a:p>
            <a:pPr algn="ctr"/>
            <a:endParaRPr lang="fr-FR" dirty="0"/>
          </a:p>
        </p:txBody>
      </p:sp>
      <p:pic>
        <p:nvPicPr>
          <p:cNvPr id="7" name="Image 6" descr="Decouvrir _IA_Approch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562" y="3468424"/>
            <a:ext cx="2743200" cy="1641385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Project </a:t>
            </a:r>
            <a:r>
              <a:rPr lang="fr-FR" sz="4000" b="1" dirty="0" err="1">
                <a:solidFill>
                  <a:srgbClr val="FF0000"/>
                </a:solidFill>
              </a:rPr>
              <a:t>Presentation</a:t>
            </a:r>
            <a:endParaRPr lang="fr-FR" sz="40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44" y="3299595"/>
            <a:ext cx="4525527" cy="1810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12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99293" y="1216878"/>
            <a:ext cx="10515600" cy="102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Quel algorithme utiliser </a:t>
            </a:r>
            <a:r>
              <a:rPr lang="fr-FR" sz="2800" dirty="0"/>
              <a:t>?</a:t>
            </a:r>
          </a:p>
        </p:txBody>
      </p:sp>
      <p:sp>
        <p:nvSpPr>
          <p:cNvPr id="12" name="Espace réservé du contenu 5"/>
          <p:cNvSpPr txBox="1">
            <a:spLocks/>
          </p:cNvSpPr>
          <p:nvPr/>
        </p:nvSpPr>
        <p:spPr>
          <a:xfrm>
            <a:off x="828685" y="4905385"/>
            <a:ext cx="10515600" cy="146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Project </a:t>
            </a:r>
            <a:r>
              <a:rPr lang="fr-FR" sz="4000" b="1" dirty="0" err="1">
                <a:solidFill>
                  <a:srgbClr val="FF0000"/>
                </a:solidFill>
              </a:rPr>
              <a:t>Presentation</a:t>
            </a:r>
            <a:endParaRPr lang="fr-FR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59251"/>
              </p:ext>
            </p:extLst>
          </p:nvPr>
        </p:nvGraphicFramePr>
        <p:xfrm>
          <a:off x="1077706" y="2373538"/>
          <a:ext cx="9600760" cy="23177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00190"/>
                <a:gridCol w="2400190"/>
                <a:gridCol w="2400190"/>
                <a:gridCol w="2400190"/>
              </a:tblGrid>
              <a:tr h="8464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Jeu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Nombre</a:t>
                      </a:r>
                      <a:r>
                        <a:rPr lang="en-US" sz="1800" dirty="0" smtClean="0"/>
                        <a:t> de coups </a:t>
                      </a:r>
                      <a:r>
                        <a:rPr lang="en-US" sz="1800" dirty="0" err="1" smtClean="0"/>
                        <a:t>moyens</a:t>
                      </a:r>
                      <a:r>
                        <a:rPr lang="en-US" sz="1800" dirty="0" smtClean="0"/>
                        <a:t> par plateau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Nombres</a:t>
                      </a:r>
                      <a:r>
                        <a:rPr lang="en-US" sz="1800" baseline="0" dirty="0" smtClean="0"/>
                        <a:t> de coups </a:t>
                      </a:r>
                      <a:r>
                        <a:rPr lang="en-US" sz="1800" baseline="0" dirty="0" err="1" smtClean="0"/>
                        <a:t>lus</a:t>
                      </a:r>
                      <a:r>
                        <a:rPr lang="en-US" sz="1800" baseline="0" dirty="0" smtClean="0"/>
                        <a:t> par</a:t>
                      </a:r>
                      <a:r>
                        <a:rPr lang="en-US" sz="1800" dirty="0" smtClean="0"/>
                        <a:t> Deep Blue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Algorithme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err="1" smtClean="0"/>
                        <a:t>Utilis</a:t>
                      </a:r>
                      <a:r>
                        <a:rPr lang="fr-FR" sz="1800" dirty="0" smtClean="0"/>
                        <a:t>é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Echecs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Minimax</a:t>
                      </a:r>
                      <a:endParaRPr lang="en-US" dirty="0"/>
                    </a:p>
                  </a:txBody>
                  <a:tcPr/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Jeu</a:t>
                      </a:r>
                      <a:r>
                        <a:rPr lang="en-US" dirty="0" smtClean="0"/>
                        <a:t> de 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MCTS</a:t>
                      </a:r>
                      <a:endParaRPr lang="en-US" dirty="0"/>
                    </a:p>
                  </a:txBody>
                  <a:tcPr/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Arimaa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Minimax</a:t>
                      </a:r>
                      <a:r>
                        <a:rPr lang="en-US" baseline="0" dirty="0" smtClean="0"/>
                        <a:t> &amp; MCTS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Espace réservé du contenu 5"/>
          <p:cNvSpPr txBox="1">
            <a:spLocks/>
          </p:cNvSpPr>
          <p:nvPr/>
        </p:nvSpPr>
        <p:spPr>
          <a:xfrm>
            <a:off x="828685" y="4905926"/>
            <a:ext cx="10515600" cy="1465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Minimax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algorithme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qui teste la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plupart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des positions.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Monte Carlo Tree Search :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Algorithme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alibri" charset="0"/>
              </a:rPr>
              <a:t>à la pointe de la recherche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84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854625" y="2020469"/>
            <a:ext cx="4802188" cy="37856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400" dirty="0" smtClean="0"/>
              <a:t>Les buts du projet :</a:t>
            </a:r>
            <a:endParaRPr lang="fr-FR" sz="24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Utiliser</a:t>
            </a:r>
            <a:r>
              <a:rPr lang="en-US" sz="2400" dirty="0" smtClean="0"/>
              <a:t> de la puissance de </a:t>
            </a:r>
            <a:r>
              <a:rPr lang="en-US" sz="2400" dirty="0" err="1" smtClean="0"/>
              <a:t>calcul</a:t>
            </a:r>
            <a:r>
              <a:rPr lang="en-US" sz="2400" dirty="0" smtClean="0"/>
              <a:t> avec </a:t>
            </a:r>
            <a:r>
              <a:rPr lang="fr-FR" sz="2400" dirty="0" smtClean="0"/>
              <a:t>:</a:t>
            </a:r>
            <a:endParaRPr lang="fr-FR" sz="2400" dirty="0"/>
          </a:p>
          <a:p>
            <a:pPr marL="800100" lvl="1" indent="-34290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fr-FR" sz="2400" dirty="0" err="1" smtClean="0"/>
              <a:t>parallélisation</a:t>
            </a:r>
            <a:r>
              <a:rPr lang="fr-FR" sz="2400" dirty="0" smtClean="0"/>
              <a:t> sur le </a:t>
            </a:r>
            <a:r>
              <a:rPr lang="en-US" sz="2400" dirty="0" smtClean="0"/>
              <a:t>CPU</a:t>
            </a:r>
            <a:endParaRPr lang="fr-FR" sz="2400" dirty="0"/>
          </a:p>
          <a:p>
            <a:pPr marL="800100" lvl="1" indent="-34290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parallélisation</a:t>
            </a:r>
            <a:r>
              <a:rPr lang="fr-FR" sz="2400" dirty="0" smtClean="0">
                <a:solidFill>
                  <a:srgbClr val="000000"/>
                </a:solidFill>
              </a:rPr>
              <a:t> sur </a:t>
            </a:r>
            <a:r>
              <a:rPr lang="fr-FR" sz="2400" dirty="0" smtClean="0">
                <a:solidFill>
                  <a:srgbClr val="000000"/>
                </a:solidFill>
              </a:rPr>
              <a:t>un cluster</a:t>
            </a:r>
            <a:endParaRPr lang="fr-FR" sz="2400" dirty="0">
              <a:solidFill>
                <a:srgbClr val="000000"/>
              </a:solidFill>
            </a:endParaRPr>
          </a:p>
          <a:p>
            <a:endParaRPr lang="fr-FR" sz="24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rgbClr val="000000"/>
                </a:solidFill>
              </a:rPr>
              <a:t>Développer une solution sur</a:t>
            </a:r>
            <a:endParaRPr lang="fr-FR" sz="2400" dirty="0"/>
          </a:p>
          <a:p>
            <a:pPr marL="742950" lvl="1" indent="-28575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</a:rPr>
              <a:t>ordinateur</a:t>
            </a:r>
            <a:endParaRPr lang="fr-FR" sz="2400" dirty="0"/>
          </a:p>
          <a:p>
            <a:pPr marL="742950" lvl="1" indent="-28575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0000"/>
                </a:solidFill>
              </a:rPr>
              <a:t>les PC du bâtiment</a:t>
            </a:r>
            <a:endParaRPr lang="fr-FR" sz="2400" dirty="0"/>
          </a:p>
          <a:p>
            <a:pPr marL="742950" lvl="1" indent="-28575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G</a:t>
            </a:r>
            <a:r>
              <a:rPr lang="en-US" sz="2400" dirty="0" smtClean="0">
                <a:solidFill>
                  <a:srgbClr val="000000"/>
                </a:solidFill>
              </a:rPr>
              <a:t>rid'5000</a:t>
            </a:r>
            <a:r>
              <a:rPr lang="fr-FR" sz="2400" dirty="0">
                <a:solidFill>
                  <a:srgbClr val="000000"/>
                </a:solidFill>
              </a:rPr>
              <a:t>, IRISA</a:t>
            </a:r>
          </a:p>
        </p:txBody>
      </p:sp>
      <p:pic>
        <p:nvPicPr>
          <p:cNvPr id="9" name="Image 8" descr="g5k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79" y="2686047"/>
            <a:ext cx="2743200" cy="2533650"/>
          </a:xfrm>
          <a:prstGeom prst="rect">
            <a:avLst/>
          </a:prstGeom>
        </p:spPr>
      </p:pic>
      <p:pic>
        <p:nvPicPr>
          <p:cNvPr id="11" name="Image 10" descr="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035" y="1495098"/>
            <a:ext cx="1979163" cy="1485900"/>
          </a:xfrm>
          <a:prstGeom prst="rect">
            <a:avLst/>
          </a:prstGeom>
        </p:spPr>
      </p:pic>
      <p:pic>
        <p:nvPicPr>
          <p:cNvPr id="13" name="Image 12" descr="reseau-informatique-local-lan_wz_push_right_col_mobil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62" y="2644751"/>
            <a:ext cx="2743200" cy="205740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Project </a:t>
            </a:r>
            <a:r>
              <a:rPr lang="fr-FR" sz="4000" b="1" dirty="0" err="1">
                <a:solidFill>
                  <a:srgbClr val="FF0000"/>
                </a:solidFill>
              </a:rPr>
              <a:t>Presentation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58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FF3300"/>
                </a:solidFill>
              </a:rPr>
              <a:t>Plan</a:t>
            </a:r>
            <a:endParaRPr lang="fr-FR" sz="5400" b="1" dirty="0">
              <a:solidFill>
                <a:srgbClr val="FF33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solidFill>
                  <a:srgbClr val="FF3300"/>
                </a:solidFill>
              </a:rPr>
              <a:t>Algorithme </a:t>
            </a:r>
            <a:r>
              <a:rPr lang="fr-FR" b="1" dirty="0">
                <a:solidFill>
                  <a:srgbClr val="FF3300"/>
                </a:solidFill>
              </a:rPr>
              <a:t>MCTS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Méthodes</a:t>
            </a:r>
            <a:r>
              <a:rPr lang="en-US" dirty="0"/>
              <a:t> de </a:t>
            </a:r>
            <a:r>
              <a:rPr lang="en-US" dirty="0" err="1"/>
              <a:t>parallélisation</a:t>
            </a:r>
            <a:r>
              <a:rPr lang="en-US" dirty="0"/>
              <a:t>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Spécifications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79" y="2027493"/>
            <a:ext cx="3822724" cy="33074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15" y="2027492"/>
            <a:ext cx="4638788" cy="40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re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0" y="1216877"/>
            <a:ext cx="9037928" cy="2451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08915" y="5259496"/>
            <a:ext cx="6670761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Dans un arbre de recherche</a:t>
            </a:r>
            <a:endParaRPr lang="fr-FR" sz="2400" dirty="0"/>
          </a:p>
          <a:p>
            <a:pPr marL="742950" lvl="1" indent="-28575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chaque</a:t>
            </a:r>
            <a:r>
              <a:rPr lang="en-US" sz="2800" dirty="0" smtClean="0"/>
              <a:t> </a:t>
            </a:r>
            <a:r>
              <a:rPr lang="en-US" sz="2800" dirty="0" err="1" smtClean="0"/>
              <a:t>noeud</a:t>
            </a:r>
            <a:r>
              <a:rPr lang="en-US" sz="2800" dirty="0" smtClean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position.</a:t>
            </a:r>
          </a:p>
          <a:p>
            <a:pPr marL="742950" lvl="1" indent="-285750"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Chaque</a:t>
            </a:r>
            <a:r>
              <a:rPr lang="en-US" sz="2800" dirty="0" smtClean="0"/>
              <a:t> arc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coup.</a:t>
            </a:r>
            <a:endParaRPr lang="fr-FR" sz="28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Algorithme MCTS</a:t>
            </a:r>
          </a:p>
        </p:txBody>
      </p:sp>
      <p:pic>
        <p:nvPicPr>
          <p:cNvPr id="7" name="Image 2" descr="Tre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29" y="1216877"/>
            <a:ext cx="10137775" cy="402272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78016" y="784197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Arbre de recherche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5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5568" y="778565"/>
            <a:ext cx="9753600" cy="1154097"/>
          </a:xfrm>
        </p:spPr>
        <p:txBody>
          <a:bodyPr/>
          <a:lstStyle/>
          <a:p>
            <a:r>
              <a:rPr lang="fr-FR" dirty="0" smtClean="0"/>
              <a:t>Méthode </a:t>
            </a:r>
            <a:r>
              <a:rPr lang="fr-FR" dirty="0"/>
              <a:t>de Monte Carlo </a:t>
            </a:r>
          </a:p>
        </p:txBody>
      </p:sp>
      <p:pic>
        <p:nvPicPr>
          <p:cNvPr id="5" name="Image 4" descr="la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10" y="2124085"/>
            <a:ext cx="2743200" cy="2667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52660" y="4743460"/>
            <a:ext cx="1457325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1km</a:t>
            </a:r>
            <a:endParaRPr lang="fr-FR" sz="2400"/>
          </a:p>
        </p:txBody>
      </p:sp>
      <p:sp>
        <p:nvSpPr>
          <p:cNvPr id="7" name="ZoneTexte 6"/>
          <p:cNvSpPr txBox="1"/>
          <p:nvPr/>
        </p:nvSpPr>
        <p:spPr>
          <a:xfrm>
            <a:off x="4470984" y="2108957"/>
            <a:ext cx="567135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Aire</a:t>
            </a:r>
            <a:r>
              <a:rPr lang="en-US" sz="2400" dirty="0" smtClean="0"/>
              <a:t> du champ </a:t>
            </a:r>
            <a:r>
              <a:rPr lang="en-US" sz="2400" dirty="0"/>
              <a:t>: 1km x 1km = 1km²</a:t>
            </a:r>
          </a:p>
          <a:p>
            <a:r>
              <a:rPr lang="en-US" sz="2400" dirty="0" err="1" smtClean="0"/>
              <a:t>Aire</a:t>
            </a:r>
            <a:r>
              <a:rPr lang="en-US" sz="2400" dirty="0" smtClean="0"/>
              <a:t> du lac </a:t>
            </a:r>
            <a:r>
              <a:rPr lang="en-US" sz="2400" dirty="0"/>
              <a:t>: </a:t>
            </a:r>
            <a:r>
              <a:rPr lang="en-US" sz="2400" dirty="0" err="1" smtClean="0"/>
              <a:t>inconnue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470984" y="4051701"/>
            <a:ext cx="616684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Probabilit</a:t>
            </a:r>
            <a:r>
              <a:rPr lang="fr-FR" sz="2400" dirty="0" smtClean="0"/>
              <a:t>é théorique de tomber dans le lac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439400" y="3965975"/>
            <a:ext cx="17526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2400" dirty="0" smtClean="0">
                <a:latin typeface="Calibri" charset="0"/>
              </a:rPr>
              <a:t>Aire Lac</a:t>
            </a:r>
            <a:endParaRPr lang="fr-FR" dirty="0">
              <a:latin typeface="Calibri" charset="0"/>
            </a:endParaRPr>
          </a:p>
          <a:p>
            <a:pPr algn="ctr"/>
            <a:r>
              <a:rPr lang="fr-FR" sz="2400" dirty="0" smtClean="0">
                <a:latin typeface="Calibri" charset="0"/>
              </a:rPr>
              <a:t>Aire Champ</a:t>
            </a:r>
            <a:endParaRPr lang="fr-FR" sz="2400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614329" y="4381474"/>
            <a:ext cx="1295400" cy="9525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FF0000"/>
                </a:solidFill>
              </a:rPr>
              <a:t>Algorithme MCTS</a:t>
            </a:r>
          </a:p>
        </p:txBody>
      </p:sp>
      <p:pic>
        <p:nvPicPr>
          <p:cNvPr id="12" name="Image 2" descr="lak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10" y="2133610"/>
            <a:ext cx="2743200" cy="2667000"/>
          </a:xfrm>
          <a:prstGeom prst="rect">
            <a:avLst/>
          </a:prstGeom>
        </p:spPr>
      </p:pic>
      <p:sp>
        <p:nvSpPr>
          <p:cNvPr id="13" name="ZoneTexte 6"/>
          <p:cNvSpPr txBox="1"/>
          <p:nvPr/>
        </p:nvSpPr>
        <p:spPr>
          <a:xfrm>
            <a:off x="4470984" y="3029281"/>
            <a:ext cx="6734175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</a:rPr>
              <a:t>300 </a:t>
            </a:r>
            <a:r>
              <a:rPr lang="fr-FR" sz="2400" dirty="0" smtClean="0">
                <a:latin typeface="Calibri" panose="020F0502020204030204" pitchFamily="34" charset="0"/>
              </a:rPr>
              <a:t>sur 1000 tirs aléatoires sont tombés dans le lac :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Probabilit</a:t>
            </a:r>
            <a:r>
              <a:rPr lang="fr-F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é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tomber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dans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l’</a:t>
            </a:r>
            <a:r>
              <a:rPr lang="fr-FR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étang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300/1000 = 30%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14" name="ZoneTexte 10"/>
          <p:cNvSpPr txBox="1"/>
          <p:nvPr/>
        </p:nvSpPr>
        <p:spPr>
          <a:xfrm>
            <a:off x="5554059" y="5042336"/>
            <a:ext cx="17526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2400" dirty="0" smtClean="0">
                <a:latin typeface="Calibri" charset="0"/>
              </a:rPr>
              <a:t>Aire Lac</a:t>
            </a:r>
            <a:endParaRPr lang="fr-FR" dirty="0">
              <a:latin typeface="Calibri" charset="0"/>
            </a:endParaRPr>
          </a:p>
          <a:p>
            <a:pPr algn="ctr"/>
            <a:r>
              <a:rPr lang="fr-FR" sz="2400" dirty="0" smtClean="0">
                <a:latin typeface="Calibri" charset="0"/>
              </a:rPr>
              <a:t>Aire Champ</a:t>
            </a:r>
            <a:endParaRPr lang="fr-FR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" name="ZoneTexte 12"/>
          <p:cNvSpPr txBox="1"/>
          <p:nvPr/>
        </p:nvSpPr>
        <p:spPr>
          <a:xfrm>
            <a:off x="7000885" y="5124460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sz="2800">
                <a:latin typeface="Calibri" charset="0"/>
              </a:rPr>
              <a:t>≈ </a:t>
            </a:r>
            <a:r>
              <a:rPr lang="fr-FR" sz="2800"/>
              <a:t>30%</a:t>
            </a:r>
          </a:p>
        </p:txBody>
      </p:sp>
      <p:sp>
        <p:nvSpPr>
          <p:cNvPr id="16" name="ZoneTexte 13"/>
          <p:cNvSpPr txBox="1"/>
          <p:nvPr/>
        </p:nvSpPr>
        <p:spPr>
          <a:xfrm>
            <a:off x="5410210" y="6048385"/>
            <a:ext cx="332422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2800" u="sng" dirty="0" smtClean="0">
                <a:latin typeface="Calibri" charset="0"/>
              </a:rPr>
              <a:t>Aire du lac ≈ </a:t>
            </a:r>
            <a:r>
              <a:rPr lang="fr-FR" sz="2800" u="sng" dirty="0">
                <a:latin typeface="Calibri" charset="0"/>
              </a:rPr>
              <a:t>0,3 km²</a:t>
            </a:r>
          </a:p>
        </p:txBody>
      </p:sp>
      <p:cxnSp>
        <p:nvCxnSpPr>
          <p:cNvPr id="17" name="Connecteur droit avec flèche 11"/>
          <p:cNvCxnSpPr/>
          <p:nvPr/>
        </p:nvCxnSpPr>
        <p:spPr>
          <a:xfrm flipV="1">
            <a:off x="5724535" y="5448310"/>
            <a:ext cx="1295400" cy="9525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362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3300"/>
      </a:lt2>
      <a:accent1>
        <a:srgbClr val="838D9B"/>
      </a:accent1>
      <a:accent2>
        <a:srgbClr val="FF3300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264</TotalTime>
  <Words>647</Words>
  <Application>Microsoft Office PowerPoint</Application>
  <PresentationFormat>Widescreen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Perspective</vt:lpstr>
      <vt:lpstr>Fast and furious Game Playing : MonteCarlo drift</vt:lpstr>
      <vt:lpstr>Introduction</vt:lpstr>
      <vt:lpstr>Introduction</vt:lpstr>
      <vt:lpstr>PowerPoint Presentation</vt:lpstr>
      <vt:lpstr>PowerPoint Presentation</vt:lpstr>
      <vt:lpstr>PowerPoint Presentation</vt:lpstr>
      <vt:lpstr>Plan</vt:lpstr>
      <vt:lpstr>PowerPoint Presentation</vt:lpstr>
      <vt:lpstr>Méthode de Monte Carlo </vt:lpstr>
      <vt:lpstr>PowerPoint Presentation</vt:lpstr>
      <vt:lpstr>Plan</vt:lpstr>
      <vt:lpstr>Tree Parallelization (avec mutexes locaux)</vt:lpstr>
      <vt:lpstr>Plan</vt:lpstr>
      <vt:lpstr>Infrastructure matérielle</vt:lpstr>
      <vt:lpstr>PowerPoint Presentation</vt:lpstr>
      <vt:lpstr>Méthode Agile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Benoît Viguier</cp:lastModifiedBy>
  <cp:revision>131</cp:revision>
  <cp:lastPrinted>2014-12-18T15:59:11Z</cp:lastPrinted>
  <dcterms:created xsi:type="dcterms:W3CDTF">2013-08-01T12:25:05Z</dcterms:created>
  <dcterms:modified xsi:type="dcterms:W3CDTF">2015-01-30T19:56:04Z</dcterms:modified>
</cp:coreProperties>
</file>