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7" r:id="rId6"/>
    <p:sldId id="268" r:id="rId7"/>
    <p:sldId id="269" r:id="rId8"/>
    <p:sldId id="266" r:id="rId9"/>
    <p:sldId id="260" r:id="rId10"/>
    <p:sldId id="261" r:id="rId11"/>
    <p:sldId id="262" r:id="rId12"/>
    <p:sldId id="270" r:id="rId13"/>
    <p:sldId id="271" r:id="rId14"/>
    <p:sldId id="272" r:id="rId15"/>
    <p:sldId id="273" r:id="rId16"/>
    <p:sldId id="263" r:id="rId17"/>
    <p:sldId id="264" r:id="rId18"/>
    <p:sldId id="26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9" d="100"/>
          <a:sy n="119"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D9B38D-4DAF-4223-AA6E-F5C63E33C6D4}" type="datetimeFigureOut">
              <a:rPr lang="fr-FR"/>
              <a:t>12/12/2014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CBB30-58C5-4553-9AAB-B48AED2355E7}" type="slidenum">
              <a:rPr lang="fr-FR"/>
              <a:t>‹#›</a:t>
            </a:fld>
            <a:endParaRPr lang="fr-FR"/>
          </a:p>
        </p:txBody>
      </p:sp>
    </p:spTree>
    <p:extLst>
      <p:ext uri="{BB962C8B-B14F-4D97-AF65-F5344CB8AC3E}">
        <p14:creationId xmlns:p14="http://schemas.microsoft.com/office/powerpoint/2010/main" val="397363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a:t>
            </a:fld>
            <a:endParaRPr lang="fr-FR"/>
          </a:p>
        </p:txBody>
      </p:sp>
    </p:spTree>
    <p:extLst>
      <p:ext uri="{BB962C8B-B14F-4D97-AF65-F5344CB8AC3E}">
        <p14:creationId xmlns:p14="http://schemas.microsoft.com/office/powerpoint/2010/main" val="67803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10</a:t>
            </a:fld>
            <a:endParaRPr lang="fr-FR"/>
          </a:p>
        </p:txBody>
      </p:sp>
    </p:spTree>
    <p:extLst>
      <p:ext uri="{BB962C8B-B14F-4D97-AF65-F5344CB8AC3E}">
        <p14:creationId xmlns:p14="http://schemas.microsoft.com/office/powerpoint/2010/main" val="3636588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In this part, we are going to study the General Architecture. </a:t>
            </a:r>
            <a:br>
              <a:rPr lang="en-US"/>
            </a:br>
            <a:endParaRPr lang="en-US"/>
          </a:p>
          <a:p>
            <a:r>
              <a:rPr lang="en-US"/>
              <a:t>Here is the general architecture diagram. We can see the 5 modules interacting with each other. </a:t>
            </a:r>
            <a:br>
              <a:rPr lang="en-US"/>
            </a:br>
            <a:endParaRPr lang="en-US"/>
          </a:p>
          <a:p>
            <a:r>
              <a:rPr lang="en-US"/>
              <a:t>The User Interface interacts with the environment generating events handled by the model. This module interact with the Artificial Intelligence.</a:t>
            </a:r>
          </a:p>
          <a:p>
            <a:r>
              <a:rPr lang="en-US"/>
              <a:t>In our project, it will be the MCTS algorithm, connected together thanks to a converter.</a:t>
            </a:r>
          </a:p>
          <a:p>
            <a:r>
              <a:rPr lang="en-US"/>
              <a:t>But by implementing a single interface, it will be possible for the model to interact with a bot, an other one Artificial Intelligence created by other people. Then, it will be possible to use a bot from the site Arimaa.com</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11</a:t>
            </a:fld>
            <a:endParaRPr lang="fr-FR"/>
          </a:p>
        </p:txBody>
      </p:sp>
    </p:spTree>
    <p:extLst>
      <p:ext uri="{BB962C8B-B14F-4D97-AF65-F5344CB8AC3E}">
        <p14:creationId xmlns:p14="http://schemas.microsoft.com/office/powerpoint/2010/main" val="274051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Let's see what is in this modules. The first module is the User Interface, which communicate with the player via the menu mode, and the representation of the game, the board. It will create events, and send them to the Model, to be treated.</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12</a:t>
            </a:fld>
            <a:endParaRPr lang="fr-FR"/>
          </a:p>
        </p:txBody>
      </p:sp>
    </p:spTree>
    <p:extLst>
      <p:ext uri="{BB962C8B-B14F-4D97-AF65-F5344CB8AC3E}">
        <p14:creationId xmlns:p14="http://schemas.microsoft.com/office/powerpoint/2010/main" val="246944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model will contains the game itself. What is the game here.</a:t>
            </a:r>
          </a:p>
          <a:p>
            <a:r>
              <a:rPr lang="en-US"/>
              <a:t>It will be the board, the place of all pieces, but the rules as well. </a:t>
            </a:r>
            <a:br>
              <a:rPr lang="en-US"/>
            </a:br>
            <a:endParaRPr lang="en-US"/>
          </a:p>
          <a:p>
            <a:r>
              <a:rPr lang="en-US"/>
              <a:t>It will be able to call the Artificial Intelligence via the converter.</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13</a:t>
            </a:fld>
            <a:endParaRPr lang="fr-FR"/>
          </a:p>
        </p:txBody>
      </p:sp>
    </p:spTree>
    <p:extLst>
      <p:ext uri="{BB962C8B-B14F-4D97-AF65-F5344CB8AC3E}">
        <p14:creationId xmlns:p14="http://schemas.microsoft.com/office/powerpoint/2010/main" val="4223605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The converter module is a simple interface that makes interact the Model and the MCTS algorithm module. It will send the state of the board in this sense, and send the correct move in the other sense.</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14</a:t>
            </a:fld>
            <a:endParaRPr lang="fr-FR"/>
          </a:p>
        </p:txBody>
      </p:sp>
    </p:spTree>
    <p:extLst>
      <p:ext uri="{BB962C8B-B14F-4D97-AF65-F5344CB8AC3E}">
        <p14:creationId xmlns:p14="http://schemas.microsoft.com/office/powerpoint/2010/main" val="3680975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The MCTS algorithm</a:t>
            </a:r>
            <a:br>
              <a:rPr lang="fr-FR"/>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15</a:t>
            </a:fld>
            <a:endParaRPr lang="fr-FR"/>
          </a:p>
        </p:txBody>
      </p:sp>
    </p:spTree>
    <p:extLst>
      <p:ext uri="{BB962C8B-B14F-4D97-AF65-F5344CB8AC3E}">
        <p14:creationId xmlns:p14="http://schemas.microsoft.com/office/powerpoint/2010/main" val="3787761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16</a:t>
            </a:fld>
            <a:endParaRPr lang="fr-FR"/>
          </a:p>
        </p:txBody>
      </p:sp>
    </p:spTree>
    <p:extLst>
      <p:ext uri="{BB962C8B-B14F-4D97-AF65-F5344CB8AC3E}">
        <p14:creationId xmlns:p14="http://schemas.microsoft.com/office/powerpoint/2010/main" val="36218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17</a:t>
            </a:fld>
            <a:endParaRPr lang="fr-FR"/>
          </a:p>
        </p:txBody>
      </p:sp>
    </p:spTree>
    <p:extLst>
      <p:ext uri="{BB962C8B-B14F-4D97-AF65-F5344CB8AC3E}">
        <p14:creationId xmlns:p14="http://schemas.microsoft.com/office/powerpoint/2010/main" val="4205079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18</a:t>
            </a:fld>
            <a:endParaRPr lang="fr-FR"/>
          </a:p>
        </p:txBody>
      </p:sp>
    </p:spTree>
    <p:extLst>
      <p:ext uri="{BB962C8B-B14F-4D97-AF65-F5344CB8AC3E}">
        <p14:creationId xmlns:p14="http://schemas.microsoft.com/office/powerpoint/2010/main" val="40898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2</a:t>
            </a:fld>
            <a:endParaRPr lang="fr-FR"/>
          </a:p>
        </p:txBody>
      </p:sp>
    </p:spTree>
    <p:extLst>
      <p:ext uri="{BB962C8B-B14F-4D97-AF65-F5344CB8AC3E}">
        <p14:creationId xmlns:p14="http://schemas.microsoft.com/office/powerpoint/2010/main" val="1716674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Here is the presentation of our project. Our purpose will be to build an Artificial Intelligence for a 2 players strategy board game, but not entirely solved like checkers, or Dames in French, but not to much studied like Chess.</a:t>
            </a:r>
          </a:p>
          <a:p>
            <a:r>
              <a:rPr lang="en-US"/>
              <a:t>For our Artificial Intelligence, we will use the MCTS algorithm, a very knowed algorithm able to calculate one of the best moves to play. The MCTS algorithm don't guess all moves possible, it just select the best moves and develop them, to see where they leads. Then, it computes statistics to make it possible to select a move.</a:t>
            </a:r>
          </a:p>
          <a:p>
            <a:r>
              <a:rPr lang="en-US"/>
              <a:t>Then we will apply the algorithm to game, beginning by simple one like TicTacToe, or Morpion, and Connect 4, or Puissance 4. Then, we will apply to the non solved game Arimaa, similar to Chess when we see the board, but with so much possibilities it is impossible to solve it with a computer.</a:t>
            </a:r>
            <a:br>
              <a:rPr lang="en-US"/>
            </a:br>
            <a:endParaRPr lang="en-US"/>
          </a:p>
          <a:p>
            <a:r>
              <a:rPr lang="en-US"/>
              <a:t>We will choose away to compute the tree of moves, between different types of parallelization. </a:t>
            </a:r>
            <a:br>
              <a:rPr lang="en-US"/>
            </a:br>
            <a:endParaRPr lang="en-US"/>
          </a:p>
          <a:p>
            <a:r>
              <a:rPr lang="en-US"/>
              <a:t>To improve the power of our computation, we will run it using CPU parallelization of our computers, then GPU parallelization on our graphical card of our computers, and Finally in Grid'5000, The cluster of computers handled by the IRISA.</a:t>
            </a:r>
            <a:br>
              <a:rPr lang="en-US"/>
            </a:br>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3</a:t>
            </a:fld>
            <a:endParaRPr lang="fr-FR"/>
          </a:p>
        </p:txBody>
      </p:sp>
    </p:spTree>
    <p:extLst>
      <p:ext uri="{BB962C8B-B14F-4D97-AF65-F5344CB8AC3E}">
        <p14:creationId xmlns:p14="http://schemas.microsoft.com/office/powerpoint/2010/main" val="843861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4</a:t>
            </a:fld>
            <a:endParaRPr lang="fr-FR"/>
          </a:p>
        </p:txBody>
      </p:sp>
    </p:spTree>
    <p:extLst>
      <p:ext uri="{BB962C8B-B14F-4D97-AF65-F5344CB8AC3E}">
        <p14:creationId xmlns:p14="http://schemas.microsoft.com/office/powerpoint/2010/main" val="2989362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5</a:t>
            </a:fld>
            <a:endParaRPr lang="fr-FR"/>
          </a:p>
        </p:txBody>
      </p:sp>
    </p:spTree>
    <p:extLst>
      <p:ext uri="{BB962C8B-B14F-4D97-AF65-F5344CB8AC3E}">
        <p14:creationId xmlns:p14="http://schemas.microsoft.com/office/powerpoint/2010/main" val="20214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6</a:t>
            </a:fld>
            <a:endParaRPr lang="fr-FR"/>
          </a:p>
        </p:txBody>
      </p:sp>
    </p:spTree>
    <p:extLst>
      <p:ext uri="{BB962C8B-B14F-4D97-AF65-F5344CB8AC3E}">
        <p14:creationId xmlns:p14="http://schemas.microsoft.com/office/powerpoint/2010/main" val="394663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7</a:t>
            </a:fld>
            <a:endParaRPr lang="fr-FR"/>
          </a:p>
        </p:txBody>
      </p:sp>
    </p:spTree>
    <p:extLst>
      <p:ext uri="{BB962C8B-B14F-4D97-AF65-F5344CB8AC3E}">
        <p14:creationId xmlns:p14="http://schemas.microsoft.com/office/powerpoint/2010/main" val="2223270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8</a:t>
            </a:fld>
            <a:endParaRPr lang="fr-FR"/>
          </a:p>
        </p:txBody>
      </p:sp>
    </p:spTree>
    <p:extLst>
      <p:ext uri="{BB962C8B-B14F-4D97-AF65-F5344CB8AC3E}">
        <p14:creationId xmlns:p14="http://schemas.microsoft.com/office/powerpoint/2010/main" val="1177483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C4CBB30-58C5-4553-9AAB-B48AED2355E7}" type="slidenum">
              <a:rPr lang="fr-FR"/>
              <a:t>9</a:t>
            </a:fld>
            <a:endParaRPr lang="fr-FR"/>
          </a:p>
        </p:txBody>
      </p:sp>
    </p:spTree>
    <p:extLst>
      <p:ext uri="{BB962C8B-B14F-4D97-AF65-F5344CB8AC3E}">
        <p14:creationId xmlns:p14="http://schemas.microsoft.com/office/powerpoint/2010/main" val="1945639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991FB66-728A-48B1-90A3-525CB0CD7086}" type="datetimeFigureOut">
              <a:rPr lang="fr-FR" smtClean="0"/>
              <a:t>12/12/2014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2996084275"/>
      </p:ext>
    </p:extLst>
  </p:cSld>
  <p:clrMapOvr>
    <a:masterClrMapping/>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991FB66-728A-48B1-90A3-525CB0CD7086}" type="datetimeFigureOut">
              <a:rPr lang="fr-FR" smtClean="0"/>
              <a:t>12/12/2014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3302773150"/>
      </p:ext>
    </p:extLst>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991FB66-728A-48B1-90A3-525CB0CD7086}" type="datetimeFigureOut">
              <a:rPr lang="fr-FR" smtClean="0"/>
              <a:t>12/12/2014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740463781"/>
      </p:ext>
    </p:extLst>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991FB66-728A-48B1-90A3-525CB0CD7086}" type="datetimeFigureOut">
              <a:rPr lang="fr-FR" smtClean="0"/>
              <a:t>12/12/2014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3453511539"/>
      </p:ext>
    </p:extLst>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991FB66-728A-48B1-90A3-525CB0CD7086}" type="datetimeFigureOut">
              <a:rPr lang="fr-FR" smtClean="0"/>
              <a:t>12/12/2014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3165030119"/>
      </p:ext>
    </p:extLst>
  </p:cSld>
  <p:clrMapOvr>
    <a:masterClrMapping/>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991FB66-728A-48B1-90A3-525CB0CD7086}" type="datetimeFigureOut">
              <a:rPr lang="fr-FR" smtClean="0"/>
              <a:t>12/12/2014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2866396562"/>
      </p:ext>
    </p:extLst>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991FB66-728A-48B1-90A3-525CB0CD7086}" type="datetimeFigureOut">
              <a:rPr lang="fr-FR" smtClean="0"/>
              <a:t>12/12/2014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3973583077"/>
      </p:ext>
    </p:extLst>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991FB66-728A-48B1-90A3-525CB0CD7086}" type="datetimeFigureOut">
              <a:rPr lang="fr-FR" smtClean="0"/>
              <a:t>12/12/2014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1658317051"/>
      </p:ext>
    </p:extLst>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991FB66-728A-48B1-90A3-525CB0CD7086}" type="datetimeFigureOut">
              <a:rPr lang="fr-FR" smtClean="0"/>
              <a:t>12/12/2014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1594869912"/>
      </p:ext>
    </p:extLst>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991FB66-728A-48B1-90A3-525CB0CD7086}" type="datetimeFigureOut">
              <a:rPr lang="fr-FR" smtClean="0"/>
              <a:t>12/12/2014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1053847497"/>
      </p:ext>
    </p:extLst>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991FB66-728A-48B1-90A3-525CB0CD7086}" type="datetimeFigureOut">
              <a:rPr lang="fr-FR" smtClean="0"/>
              <a:t>12/12/2014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89A2A0C-D44F-4523-8D1A-D12B62504EB2}" type="slidenum">
              <a:rPr lang="fr-FR" smtClean="0"/>
              <a:t>‹#›</a:t>
            </a:fld>
            <a:endParaRPr lang="fr-FR"/>
          </a:p>
        </p:txBody>
      </p:sp>
    </p:spTree>
    <p:extLst>
      <p:ext uri="{BB962C8B-B14F-4D97-AF65-F5344CB8AC3E}">
        <p14:creationId xmlns:p14="http://schemas.microsoft.com/office/powerpoint/2010/main" val="4006311751"/>
      </p:ext>
    </p:extLst>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91FB66-728A-48B1-90A3-525CB0CD7086}" type="datetimeFigureOut">
              <a:rPr lang="fr-FR" smtClean="0"/>
              <a:t>12/12/2014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9A2A0C-D44F-4523-8D1A-D12B62504EB2}" type="slidenum">
              <a:rPr lang="fr-FR" smtClean="0"/>
              <a:t>‹#›</a:t>
            </a:fld>
            <a:endParaRPr lang="fr-FR"/>
          </a:p>
        </p:txBody>
      </p:sp>
    </p:spTree>
    <p:extLst>
      <p:ext uri="{BB962C8B-B14F-4D97-AF65-F5344CB8AC3E}">
        <p14:creationId xmlns:p14="http://schemas.microsoft.com/office/powerpoint/2010/main" val="277891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Project Presentation</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34567506"/>
      </p:ext>
    </p:extLst>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Parallelization methods</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106859418"/>
      </p:ext>
    </p:extLst>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General Architecture</a:t>
            </a:r>
          </a:p>
        </p:txBody>
      </p:sp>
      <p:sp>
        <p:nvSpPr>
          <p:cNvPr id="3" name="Espace réservé du contenu 2"/>
          <p:cNvSpPr>
            <a:spLocks noGrp="1"/>
          </p:cNvSpPr>
          <p:nvPr>
            <p:ph idx="1"/>
          </p:nvPr>
        </p:nvSpPr>
        <p:spPr>
          <a:xfrm>
            <a:off x="936340" y="1586415"/>
            <a:ext cx="3162300" cy="439683"/>
          </a:xfrm>
        </p:spPr>
        <p:txBody>
          <a:bodyPr>
            <a:normAutofit fontScale="92500" lnSpcReduction="10000"/>
          </a:bodyPr>
          <a:lstStyle/>
          <a:p>
            <a:pPr marL="0" indent="0">
              <a:buNone/>
            </a:pPr>
            <a:r>
              <a:rPr lang="en-US"/>
              <a:t>General view module</a:t>
            </a:r>
            <a:endParaRPr lang="fr-FR"/>
          </a:p>
        </p:txBody>
      </p:sp>
      <p:pic>
        <p:nvPicPr>
          <p:cNvPr id="4" name="Image 3" descr="prep.png"/>
          <p:cNvPicPr>
            <a:picLocks noChangeAspect="1"/>
          </p:cNvPicPr>
          <p:nvPr/>
        </p:nvPicPr>
        <p:blipFill>
          <a:blip r:embed="rId3"/>
          <a:stretch>
            <a:fillRect/>
          </a:stretch>
        </p:blipFill>
        <p:spPr>
          <a:xfrm>
            <a:off x="266125" y="2423958"/>
            <a:ext cx="7484897" cy="2512191"/>
          </a:xfrm>
          <a:prstGeom prst="rect">
            <a:avLst/>
          </a:prstGeom>
        </p:spPr>
      </p:pic>
      <p:sp>
        <p:nvSpPr>
          <p:cNvPr id="5" name="ZoneTexte 4"/>
          <p:cNvSpPr txBox="1"/>
          <p:nvPr/>
        </p:nvSpPr>
        <p:spPr>
          <a:xfrm>
            <a:off x="8574820" y="2019967"/>
            <a:ext cx="3580968" cy="2431435"/>
          </a:xfrm>
          <a:prstGeom prst="rect">
            <a:avLst/>
          </a:prstGeom>
        </p:spPr>
        <p:txBody>
          <a:bodyPr rtlCol="0">
            <a:spAutoFit/>
          </a:bodyPr>
          <a:lstStyle/>
          <a:p>
            <a:r>
              <a:rPr lang="fr-FR" sz="2400"/>
              <a:t>5 modules:</a:t>
            </a:r>
          </a:p>
          <a:p>
            <a:pPr marL="285750" indent="-285750">
              <a:buFont typeface="Arial" panose="020B0604020202020204" pitchFamily="34" charset="0"/>
              <a:buChar char="•"/>
            </a:pPr>
            <a:r>
              <a:rPr lang="fr-FR" sz="2000"/>
              <a:t>User Interface</a:t>
            </a:r>
          </a:p>
          <a:p>
            <a:pPr marL="285750" indent="-285750">
              <a:buFont typeface="Arial" panose="020B0604020202020204" pitchFamily="34" charset="0"/>
              <a:buChar char="•"/>
            </a:pPr>
            <a:r>
              <a:rPr lang="fr-FR" sz="2000"/>
              <a:t>Model</a:t>
            </a:r>
          </a:p>
          <a:p>
            <a:pPr marL="285750" indent="-285750">
              <a:buFont typeface="Arial" panose="020B0604020202020204" pitchFamily="34" charset="0"/>
              <a:buChar char="•"/>
            </a:pPr>
            <a:r>
              <a:rPr lang="en-US" sz="2000"/>
              <a:t>Converter</a:t>
            </a:r>
            <a:endParaRPr lang="fr-FR" sz="2000"/>
          </a:p>
          <a:p>
            <a:pPr marL="285750" indent="-285750">
              <a:buFont typeface="Arial" panose="020B0604020202020204" pitchFamily="34" charset="0"/>
              <a:buChar char="•"/>
            </a:pPr>
            <a:r>
              <a:rPr lang="en-US" sz="2000"/>
              <a:t>MCTS algorithm</a:t>
            </a:r>
            <a:endParaRPr lang="fr-FR" sz="2000"/>
          </a:p>
          <a:p>
            <a:endParaRPr lang="fr-FR" sz="2400"/>
          </a:p>
          <a:p>
            <a:r>
              <a:rPr lang="en-US" sz="2000">
                <a:solidFill>
                  <a:srgbClr val="000000"/>
                </a:solidFill>
                <a:latin typeface="Calibri"/>
              </a:rPr>
              <a:t>And eventually a Bot</a:t>
            </a:r>
            <a:endParaRPr lang="fr-FR" sz="2000">
              <a:solidFill>
                <a:srgbClr val="000000"/>
              </a:solidFill>
              <a:latin typeface="Calibri"/>
            </a:endParaRPr>
          </a:p>
        </p:txBody>
      </p:sp>
    </p:spTree>
    <p:extLst>
      <p:ext uri="{BB962C8B-B14F-4D97-AF65-F5344CB8AC3E}">
        <p14:creationId xmlns:p14="http://schemas.microsoft.com/office/powerpoint/2010/main" val="631476059"/>
      </p:ext>
    </p:extLst>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General Architecture</a:t>
            </a:r>
          </a:p>
        </p:txBody>
      </p:sp>
      <p:sp>
        <p:nvSpPr>
          <p:cNvPr id="3" name="Espace réservé du contenu 2"/>
          <p:cNvSpPr>
            <a:spLocks noGrp="1"/>
          </p:cNvSpPr>
          <p:nvPr>
            <p:ph idx="1"/>
          </p:nvPr>
        </p:nvSpPr>
        <p:spPr>
          <a:xfrm>
            <a:off x="936340" y="1586415"/>
            <a:ext cx="3162300" cy="439683"/>
          </a:xfrm>
        </p:spPr>
        <p:txBody>
          <a:bodyPr>
            <a:normAutofit fontScale="85000" lnSpcReduction="10000"/>
          </a:bodyPr>
          <a:lstStyle/>
          <a:p>
            <a:pPr marL="0" indent="0">
              <a:buNone/>
            </a:pPr>
            <a:r>
              <a:rPr lang="en-US"/>
              <a:t>User Interface module</a:t>
            </a:r>
            <a:endParaRPr lang="fr-FR"/>
          </a:p>
        </p:txBody>
      </p:sp>
      <p:pic>
        <p:nvPicPr>
          <p:cNvPr id="4" name="Image 3" descr="prep.png"/>
          <p:cNvPicPr>
            <a:picLocks noChangeAspect="1"/>
          </p:cNvPicPr>
          <p:nvPr/>
        </p:nvPicPr>
        <p:blipFill>
          <a:blip r:embed="rId3"/>
          <a:stretch>
            <a:fillRect/>
          </a:stretch>
        </p:blipFill>
        <p:spPr>
          <a:xfrm>
            <a:off x="266125" y="2423958"/>
            <a:ext cx="7484897" cy="2512191"/>
          </a:xfrm>
          <a:prstGeom prst="rect">
            <a:avLst/>
          </a:prstGeom>
        </p:spPr>
      </p:pic>
      <p:sp>
        <p:nvSpPr>
          <p:cNvPr id="5" name="ZoneTexte 4"/>
          <p:cNvSpPr txBox="1"/>
          <p:nvPr/>
        </p:nvSpPr>
        <p:spPr>
          <a:xfrm>
            <a:off x="8574820" y="2019967"/>
            <a:ext cx="3580968" cy="2308324"/>
          </a:xfrm>
          <a:prstGeom prst="rect">
            <a:avLst/>
          </a:prstGeom>
        </p:spPr>
        <p:txBody>
          <a:bodyPr rtlCol="0">
            <a:spAutoFit/>
          </a:bodyPr>
          <a:lstStyle/>
          <a:p>
            <a:r>
              <a:rPr lang="fr-FR" sz="2400"/>
              <a:t>User Interface:</a:t>
            </a:r>
          </a:p>
          <a:p>
            <a:pPr marL="342900" indent="-342900">
              <a:buFont typeface="Arial" panose="020B0604020202020204" pitchFamily="34" charset="0"/>
              <a:buChar char="•"/>
            </a:pPr>
            <a:r>
              <a:rPr lang="fr-FR" sz="2000"/>
              <a:t>Communication with the player:</a:t>
            </a:r>
          </a:p>
          <a:p>
            <a:pPr marL="800100" lvl="1" indent="-342900">
              <a:buFont typeface="Arial" panose="020B0604020202020204" pitchFamily="34" charset="0"/>
              <a:buChar char="•"/>
            </a:pPr>
            <a:r>
              <a:rPr lang="fr-FR" sz="2000"/>
              <a:t>menu mode</a:t>
            </a:r>
          </a:p>
          <a:p>
            <a:pPr marL="800100" lvl="1" indent="-342900">
              <a:buFont typeface="Arial" panose="020B0604020202020204" pitchFamily="34" charset="0"/>
              <a:buChar char="•"/>
            </a:pPr>
            <a:r>
              <a:rPr lang="fr-FR" sz="2000"/>
              <a:t>the game</a:t>
            </a:r>
          </a:p>
          <a:p>
            <a:pPr marL="342900" indent="-342900">
              <a:buFont typeface="Arial" panose="020B0604020202020204" pitchFamily="34" charset="0"/>
              <a:buChar char="•"/>
            </a:pPr>
            <a:r>
              <a:rPr lang="en-US" sz="2000">
                <a:solidFill>
                  <a:srgbClr val="000000"/>
                </a:solidFill>
                <a:latin typeface="Calibri"/>
              </a:rPr>
              <a:t>Send the events to the Model</a:t>
            </a:r>
            <a:endParaRPr lang="fr-FR" sz="2000">
              <a:solidFill>
                <a:srgbClr val="000000"/>
              </a:solidFill>
              <a:latin typeface="Calibri"/>
            </a:endParaRPr>
          </a:p>
        </p:txBody>
      </p:sp>
    </p:spTree>
    <p:extLst>
      <p:ext uri="{BB962C8B-B14F-4D97-AF65-F5344CB8AC3E}">
        <p14:creationId xmlns:p14="http://schemas.microsoft.com/office/powerpoint/2010/main" val="1710097678"/>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General Architecture</a:t>
            </a:r>
          </a:p>
        </p:txBody>
      </p:sp>
      <p:sp>
        <p:nvSpPr>
          <p:cNvPr id="3" name="Espace réservé du contenu 2"/>
          <p:cNvSpPr>
            <a:spLocks noGrp="1"/>
          </p:cNvSpPr>
          <p:nvPr>
            <p:ph idx="1"/>
          </p:nvPr>
        </p:nvSpPr>
        <p:spPr>
          <a:xfrm>
            <a:off x="936340" y="1586415"/>
            <a:ext cx="3162300" cy="439683"/>
          </a:xfrm>
        </p:spPr>
        <p:txBody>
          <a:bodyPr>
            <a:normAutofit fontScale="92500" lnSpcReduction="10000"/>
          </a:bodyPr>
          <a:lstStyle/>
          <a:p>
            <a:pPr marL="0" indent="0">
              <a:buNone/>
            </a:pPr>
            <a:r>
              <a:rPr lang="en-US"/>
              <a:t>Model module</a:t>
            </a:r>
            <a:endParaRPr lang="fr-FR"/>
          </a:p>
        </p:txBody>
      </p:sp>
      <p:pic>
        <p:nvPicPr>
          <p:cNvPr id="4" name="Image 3" descr="prep.png"/>
          <p:cNvPicPr>
            <a:picLocks noChangeAspect="1"/>
          </p:cNvPicPr>
          <p:nvPr/>
        </p:nvPicPr>
        <p:blipFill>
          <a:blip r:embed="rId3"/>
          <a:stretch>
            <a:fillRect/>
          </a:stretch>
        </p:blipFill>
        <p:spPr>
          <a:xfrm>
            <a:off x="266125" y="2423958"/>
            <a:ext cx="7484897" cy="2512191"/>
          </a:xfrm>
          <a:prstGeom prst="rect">
            <a:avLst/>
          </a:prstGeom>
        </p:spPr>
      </p:pic>
      <p:sp>
        <p:nvSpPr>
          <p:cNvPr id="5" name="ZoneTexte 4"/>
          <p:cNvSpPr txBox="1"/>
          <p:nvPr/>
        </p:nvSpPr>
        <p:spPr>
          <a:xfrm>
            <a:off x="8624100" y="2630881"/>
            <a:ext cx="3580968" cy="1692771"/>
          </a:xfrm>
          <a:prstGeom prst="rect">
            <a:avLst/>
          </a:prstGeom>
        </p:spPr>
        <p:txBody>
          <a:bodyPr rtlCol="0">
            <a:spAutoFit/>
          </a:bodyPr>
          <a:lstStyle/>
          <a:p>
            <a:r>
              <a:rPr lang="fr-FR" sz="2400"/>
              <a:t>Model:</a:t>
            </a:r>
          </a:p>
          <a:p>
            <a:pPr marL="342900" indent="-342900">
              <a:buFont typeface="Arial" panose="020B0604020202020204" pitchFamily="34" charset="0"/>
              <a:buChar char="•"/>
            </a:pPr>
            <a:r>
              <a:rPr lang="fr-FR" sz="2000"/>
              <a:t>Handle the game itself</a:t>
            </a:r>
          </a:p>
          <a:p>
            <a:pPr marL="342900" indent="-342900">
              <a:buFont typeface="Arial" panose="020B0604020202020204" pitchFamily="34" charset="0"/>
              <a:buChar char="•"/>
            </a:pPr>
            <a:r>
              <a:rPr lang="fr-FR" sz="2000">
                <a:solidFill>
                  <a:srgbClr val="000000"/>
                </a:solidFill>
                <a:latin typeface="Calibri"/>
              </a:rPr>
              <a:t>Contains</a:t>
            </a:r>
            <a:r>
              <a:rPr lang="en-US" sz="2000">
                <a:solidFill>
                  <a:srgbClr val="000000"/>
                </a:solidFill>
                <a:latin typeface="Calibri"/>
              </a:rPr>
              <a:t>the </a:t>
            </a:r>
            <a:r>
              <a:rPr lang="fr-FR" sz="2000">
                <a:solidFill>
                  <a:srgbClr val="000000"/>
                </a:solidFill>
                <a:latin typeface="Calibri"/>
              </a:rPr>
              <a:t>board</a:t>
            </a:r>
          </a:p>
          <a:p>
            <a:pPr marL="342900" indent="-342900">
              <a:buFont typeface="Arial" panose="020B0604020202020204" pitchFamily="34" charset="0"/>
              <a:buChar char="•"/>
            </a:pPr>
            <a:r>
              <a:rPr lang="fr-FR" sz="2000">
                <a:solidFill>
                  <a:srgbClr val="000000"/>
                </a:solidFill>
                <a:latin typeface="Calibri"/>
              </a:rPr>
              <a:t>Contains the rules</a:t>
            </a:r>
            <a:endParaRPr lang="en-US" sz="2000">
              <a:solidFill>
                <a:srgbClr val="000000"/>
              </a:solidFill>
              <a:latin typeface="Calibri"/>
            </a:endParaRPr>
          </a:p>
          <a:p>
            <a:pPr marL="342900" indent="-342900">
              <a:buFont typeface="Arial" panose="020B0604020202020204" pitchFamily="34" charset="0"/>
              <a:buChar char="•"/>
            </a:pPr>
            <a:r>
              <a:rPr lang="fr-FR" sz="2000">
                <a:solidFill>
                  <a:srgbClr val="000000"/>
                </a:solidFill>
                <a:latin typeface="Calibri"/>
              </a:rPr>
              <a:t>Call the AI </a:t>
            </a:r>
          </a:p>
        </p:txBody>
      </p:sp>
    </p:spTree>
    <p:extLst>
      <p:ext uri="{BB962C8B-B14F-4D97-AF65-F5344CB8AC3E}">
        <p14:creationId xmlns:p14="http://schemas.microsoft.com/office/powerpoint/2010/main" val="1752592804"/>
      </p:ext>
    </p:extLst>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General Architecture</a:t>
            </a:r>
          </a:p>
        </p:txBody>
      </p:sp>
      <p:sp>
        <p:nvSpPr>
          <p:cNvPr id="3" name="Espace réservé du contenu 2"/>
          <p:cNvSpPr>
            <a:spLocks noGrp="1"/>
          </p:cNvSpPr>
          <p:nvPr>
            <p:ph idx="1"/>
          </p:nvPr>
        </p:nvSpPr>
        <p:spPr>
          <a:xfrm>
            <a:off x="936340" y="1586415"/>
            <a:ext cx="3162300" cy="439683"/>
          </a:xfrm>
        </p:spPr>
        <p:txBody>
          <a:bodyPr>
            <a:normAutofit fontScale="92500" lnSpcReduction="10000"/>
          </a:bodyPr>
          <a:lstStyle/>
          <a:p>
            <a:pPr marL="0" indent="0">
              <a:buNone/>
            </a:pPr>
            <a:r>
              <a:rPr lang="en-US"/>
              <a:t>Converter module</a:t>
            </a:r>
            <a:endParaRPr lang="fr-FR"/>
          </a:p>
        </p:txBody>
      </p:sp>
      <p:pic>
        <p:nvPicPr>
          <p:cNvPr id="4" name="Image 3" descr="prep.png"/>
          <p:cNvPicPr>
            <a:picLocks noChangeAspect="1"/>
          </p:cNvPicPr>
          <p:nvPr/>
        </p:nvPicPr>
        <p:blipFill>
          <a:blip r:embed="rId3"/>
          <a:stretch>
            <a:fillRect/>
          </a:stretch>
        </p:blipFill>
        <p:spPr>
          <a:xfrm>
            <a:off x="266125" y="2423958"/>
            <a:ext cx="7484897" cy="2512191"/>
          </a:xfrm>
          <a:prstGeom prst="rect">
            <a:avLst/>
          </a:prstGeom>
        </p:spPr>
      </p:pic>
      <p:sp>
        <p:nvSpPr>
          <p:cNvPr id="5" name="ZoneTexte 4"/>
          <p:cNvSpPr txBox="1"/>
          <p:nvPr/>
        </p:nvSpPr>
        <p:spPr>
          <a:xfrm>
            <a:off x="8535395" y="2581613"/>
            <a:ext cx="3580968" cy="1692771"/>
          </a:xfrm>
          <a:prstGeom prst="rect">
            <a:avLst/>
          </a:prstGeom>
        </p:spPr>
        <p:txBody>
          <a:bodyPr rtlCol="0">
            <a:spAutoFit/>
          </a:bodyPr>
          <a:lstStyle/>
          <a:p>
            <a:r>
              <a:rPr lang="fr-FR" sz="2400"/>
              <a:t>Converter:</a:t>
            </a:r>
          </a:p>
          <a:p>
            <a:pPr marL="342900" indent="-342900">
              <a:buFont typeface="Arial" panose="020B0604020202020204" pitchFamily="34" charset="0"/>
              <a:buChar char="•"/>
            </a:pPr>
            <a:r>
              <a:rPr lang="fr-FR" sz="2000"/>
              <a:t>Interface</a:t>
            </a:r>
            <a:endParaRPr lang="en-US" sz="2000">
              <a:solidFill>
                <a:srgbClr val="000000"/>
              </a:solidFill>
              <a:latin typeface="Calibri"/>
            </a:endParaRPr>
          </a:p>
          <a:p>
            <a:pPr marL="342900" indent="-342900">
              <a:buFont typeface="Arial" panose="020B0604020202020204" pitchFamily="34" charset="0"/>
              <a:buChar char="•"/>
            </a:pPr>
            <a:r>
              <a:rPr lang="fr-FR" sz="2000">
                <a:solidFill>
                  <a:srgbClr val="000000"/>
                </a:solidFill>
                <a:latin typeface="Calibri"/>
              </a:rPr>
              <a:t>Convert data flux between the Model and the MCTS algorithm</a:t>
            </a:r>
          </a:p>
        </p:txBody>
      </p:sp>
    </p:spTree>
    <p:extLst>
      <p:ext uri="{BB962C8B-B14F-4D97-AF65-F5344CB8AC3E}">
        <p14:creationId xmlns:p14="http://schemas.microsoft.com/office/powerpoint/2010/main" val="3331898740"/>
      </p:ext>
    </p:extLst>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General Architecture</a:t>
            </a:r>
          </a:p>
        </p:txBody>
      </p:sp>
      <p:sp>
        <p:nvSpPr>
          <p:cNvPr id="3" name="Espace réservé du contenu 2"/>
          <p:cNvSpPr>
            <a:spLocks noGrp="1"/>
          </p:cNvSpPr>
          <p:nvPr>
            <p:ph idx="1"/>
          </p:nvPr>
        </p:nvSpPr>
        <p:spPr>
          <a:xfrm>
            <a:off x="936625" y="1585913"/>
            <a:ext cx="3526975" cy="439737"/>
          </a:xfrm>
        </p:spPr>
        <p:txBody>
          <a:bodyPr>
            <a:normAutofit fontScale="92500" lnSpcReduction="10000"/>
          </a:bodyPr>
          <a:lstStyle/>
          <a:p>
            <a:pPr marL="0" indent="0">
              <a:buNone/>
            </a:pPr>
            <a:r>
              <a:rPr lang="en-US"/>
              <a:t>MCTS algorithm module</a:t>
            </a:r>
            <a:endParaRPr lang="fr-FR"/>
          </a:p>
        </p:txBody>
      </p:sp>
      <p:pic>
        <p:nvPicPr>
          <p:cNvPr id="4" name="Image 3" descr="prep.png"/>
          <p:cNvPicPr>
            <a:picLocks noChangeAspect="1"/>
          </p:cNvPicPr>
          <p:nvPr/>
        </p:nvPicPr>
        <p:blipFill>
          <a:blip r:embed="rId3"/>
          <a:stretch>
            <a:fillRect/>
          </a:stretch>
        </p:blipFill>
        <p:spPr>
          <a:xfrm>
            <a:off x="266125" y="2423958"/>
            <a:ext cx="7484897" cy="2512191"/>
          </a:xfrm>
          <a:prstGeom prst="rect">
            <a:avLst/>
          </a:prstGeom>
        </p:spPr>
      </p:pic>
      <p:sp>
        <p:nvSpPr>
          <p:cNvPr id="5" name="ZoneTexte 4"/>
          <p:cNvSpPr txBox="1"/>
          <p:nvPr/>
        </p:nvSpPr>
        <p:spPr>
          <a:xfrm>
            <a:off x="8466403" y="2453518"/>
            <a:ext cx="3670104" cy="2616101"/>
          </a:xfrm>
          <a:prstGeom prst="rect">
            <a:avLst/>
          </a:prstGeom>
        </p:spPr>
        <p:txBody>
          <a:bodyPr rtlCol="0">
            <a:spAutoFit/>
          </a:bodyPr>
          <a:lstStyle/>
          <a:p>
            <a:r>
              <a:rPr lang="fr-FR" sz="2400"/>
              <a:t>MCTS algorithm:</a:t>
            </a:r>
          </a:p>
          <a:p>
            <a:pPr marL="342900" indent="-342900">
              <a:buFont typeface="Arial" panose="020B0604020202020204" pitchFamily="34" charset="0"/>
              <a:buChar char="•"/>
            </a:pPr>
            <a:r>
              <a:rPr lang="en-US" sz="2000"/>
              <a:t>Parallelization</a:t>
            </a:r>
            <a:r>
              <a:rPr lang="fr-FR" sz="2000"/>
              <a:t>: </a:t>
            </a:r>
          </a:p>
          <a:p>
            <a:r>
              <a:rPr lang="fr-FR" sz="2000"/>
              <a:t>      </a:t>
            </a:r>
            <a:r>
              <a:rPr lang="en-US" sz="2000"/>
              <a:t>Dispatching of data in</a:t>
            </a:r>
          </a:p>
          <a:p>
            <a:r>
              <a:rPr lang="fr-FR" sz="2000"/>
              <a:t>      </a:t>
            </a:r>
            <a:r>
              <a:rPr lang="en-US" sz="2000"/>
              <a:t>different threads</a:t>
            </a:r>
            <a:endParaRPr lang="fr-FR" sz="2000"/>
          </a:p>
          <a:p>
            <a:pPr marL="342900" indent="-342900">
              <a:buFont typeface="Arial" panose="020B0604020202020204" pitchFamily="34" charset="0"/>
              <a:buChar char="•"/>
            </a:pPr>
            <a:r>
              <a:rPr lang="fr-FR" sz="2000"/>
              <a:t>Calculus of moves</a:t>
            </a:r>
          </a:p>
          <a:p>
            <a:pPr marL="342900" indent="-342900">
              <a:buFont typeface="Arial" panose="020B0604020202020204" pitchFamily="34" charset="0"/>
              <a:buChar char="•"/>
            </a:pPr>
            <a:r>
              <a:rPr lang="en-US" sz="2000"/>
              <a:t>Set of rules</a:t>
            </a:r>
            <a:endParaRPr lang="fr-FR" sz="2000"/>
          </a:p>
          <a:p>
            <a:pPr marL="342900" indent="-342900">
              <a:buFont typeface="Arial" panose="020B0604020202020204" pitchFamily="34" charset="0"/>
              <a:buChar char="•"/>
            </a:pPr>
            <a:r>
              <a:rPr lang="en-US" sz="2000"/>
              <a:t>Merging the results</a:t>
            </a:r>
            <a:endParaRPr lang="fr-FR" sz="2000"/>
          </a:p>
          <a:p>
            <a:pPr marL="342900" indent="-342900">
              <a:buFont typeface="Arial" panose="020B0604020202020204" pitchFamily="34" charset="0"/>
              <a:buChar char="•"/>
            </a:pPr>
            <a:r>
              <a:rPr lang="en-US" sz="2000">
                <a:solidFill>
                  <a:srgbClr val="000000"/>
                </a:solidFill>
                <a:latin typeface="Calibri"/>
              </a:rPr>
              <a:t>The controler sends the move</a:t>
            </a:r>
            <a:endParaRPr lang="fr-FR" sz="2000">
              <a:solidFill>
                <a:srgbClr val="000000"/>
              </a:solidFill>
              <a:latin typeface="Calibri"/>
            </a:endParaRPr>
          </a:p>
        </p:txBody>
      </p:sp>
      <p:pic>
        <p:nvPicPr>
          <p:cNvPr id="7" name="Image 6" descr="AI.jpg"/>
          <p:cNvPicPr>
            <a:picLocks noChangeAspect="1"/>
          </p:cNvPicPr>
          <p:nvPr/>
        </p:nvPicPr>
        <p:blipFill>
          <a:blip r:embed="rId4"/>
          <a:stretch>
            <a:fillRect/>
          </a:stretch>
        </p:blipFill>
        <p:spPr>
          <a:xfrm>
            <a:off x="344973" y="2207182"/>
            <a:ext cx="6839374" cy="3282621"/>
          </a:xfrm>
          <a:prstGeom prst="rect">
            <a:avLst/>
          </a:prstGeom>
        </p:spPr>
      </p:pic>
    </p:spTree>
    <p:extLst>
      <p:ext uri="{BB962C8B-B14F-4D97-AF65-F5344CB8AC3E}">
        <p14:creationId xmlns:p14="http://schemas.microsoft.com/office/powerpoint/2010/main" val="1702038480"/>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Specifications</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636232261"/>
      </p:ext>
    </p:extLst>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Chronology</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45798102"/>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Conclusion</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596686804"/>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Introduction</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068441494"/>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Project Presentation</a:t>
            </a:r>
          </a:p>
        </p:txBody>
      </p:sp>
      <p:sp>
        <p:nvSpPr>
          <p:cNvPr id="3" name="Espace réservé du contenu 2"/>
          <p:cNvSpPr>
            <a:spLocks noGrp="1"/>
          </p:cNvSpPr>
          <p:nvPr>
            <p:ph idx="1"/>
          </p:nvPr>
        </p:nvSpPr>
        <p:spPr>
          <a:xfrm>
            <a:off x="7263958" y="226639"/>
            <a:ext cx="4799267" cy="1287463"/>
          </a:xfrm>
        </p:spPr>
        <p:txBody>
          <a:bodyPr>
            <a:normAutofit/>
          </a:bodyPr>
          <a:lstStyle/>
          <a:p>
            <a:pPr marL="0" indent="0">
              <a:buNone/>
            </a:pPr>
            <a:r>
              <a:rPr lang="en-US" b="1"/>
              <a:t>Fast and Furious Game Playing,</a:t>
            </a:r>
          </a:p>
          <a:p>
            <a:pPr marL="0" indent="0">
              <a:buNone/>
            </a:pPr>
            <a:r>
              <a:rPr lang="en-US" b="1"/>
              <a:t>Monte Carlo Drift</a:t>
            </a:r>
            <a:endParaRPr lang="fr-FR" b="1"/>
          </a:p>
        </p:txBody>
      </p:sp>
      <p:pic>
        <p:nvPicPr>
          <p:cNvPr id="5" name="Image 4" descr="Decouvrir _IA_Approches.jpg"/>
          <p:cNvPicPr>
            <a:picLocks noChangeAspect="1"/>
          </p:cNvPicPr>
          <p:nvPr/>
        </p:nvPicPr>
        <p:blipFill>
          <a:blip r:embed="rId3"/>
          <a:stretch>
            <a:fillRect/>
          </a:stretch>
        </p:blipFill>
        <p:spPr>
          <a:xfrm>
            <a:off x="709649" y="1842605"/>
            <a:ext cx="2743200" cy="1641385"/>
          </a:xfrm>
          <a:prstGeom prst="rect">
            <a:avLst/>
          </a:prstGeom>
        </p:spPr>
      </p:pic>
      <p:sp>
        <p:nvSpPr>
          <p:cNvPr id="6" name="ZoneTexte 5"/>
          <p:cNvSpPr txBox="1"/>
          <p:nvPr/>
        </p:nvSpPr>
        <p:spPr>
          <a:xfrm>
            <a:off x="3854450" y="1477184"/>
            <a:ext cx="4802188" cy="2677656"/>
          </a:xfrm>
          <a:prstGeom prst="rect">
            <a:avLst/>
          </a:prstGeom>
        </p:spPr>
        <p:txBody>
          <a:bodyPr rtlCol="0">
            <a:spAutoFit/>
          </a:bodyPr>
          <a:lstStyle/>
          <a:p>
            <a:r>
              <a:rPr lang="fr-FR" sz="2400"/>
              <a:t>Project goals :</a:t>
            </a:r>
          </a:p>
          <a:p>
            <a:pPr marL="285750" indent="-285750">
              <a:buFont typeface="Arial" panose="020B0604020202020204" pitchFamily="34" charset="0"/>
              <a:buChar char="•"/>
            </a:pPr>
            <a:r>
              <a:rPr lang="fr-FR" sz="2400"/>
              <a:t>Build an Artificial Intelligence for </a:t>
            </a:r>
          </a:p>
          <a:p>
            <a:r>
              <a:rPr lang="fr-FR"/>
              <a:t>      </a:t>
            </a:r>
            <a:r>
              <a:rPr lang="fr-FR" sz="2400"/>
              <a:t>2 players strategy boards Game</a:t>
            </a:r>
          </a:p>
          <a:p>
            <a:pPr marL="285750" indent="-285750">
              <a:buFont typeface="Arial" panose="020B0604020202020204" pitchFamily="34" charset="0"/>
              <a:buChar char="•"/>
            </a:pPr>
            <a:r>
              <a:rPr lang="fr-FR" sz="2400">
                <a:solidFill>
                  <a:srgbClr val="000000"/>
                </a:solidFill>
                <a:latin typeface="Calibri"/>
              </a:rPr>
              <a:t>Use the MCTS algorithm</a:t>
            </a:r>
          </a:p>
          <a:p>
            <a:pPr marL="285750" indent="-285750">
              <a:buFont typeface="Arial" panose="020B0604020202020204" pitchFamily="34" charset="0"/>
              <a:buChar char="•"/>
            </a:pPr>
            <a:r>
              <a:rPr lang="en-US" sz="2400">
                <a:solidFill>
                  <a:srgbClr val="000000"/>
                </a:solidFill>
                <a:latin typeface="Calibri" charset="0"/>
              </a:rPr>
              <a:t>Apply it to </a:t>
            </a:r>
            <a:r>
              <a:rPr lang="fr-FR" sz="2400">
                <a:solidFill>
                  <a:srgbClr val="000000"/>
                </a:solidFill>
                <a:latin typeface="Calibri" charset="0"/>
              </a:rPr>
              <a:t>games</a:t>
            </a:r>
          </a:p>
          <a:p>
            <a:pPr marL="285750" indent="-285750">
              <a:buFont typeface="Arial" panose="020B0604020202020204" pitchFamily="34" charset="0"/>
              <a:buChar char="•"/>
            </a:pPr>
            <a:r>
              <a:rPr lang="fr-FR" sz="2400">
                <a:solidFill>
                  <a:srgbClr val="000000"/>
                </a:solidFill>
                <a:latin typeface="Calibri" charset="0"/>
              </a:rPr>
              <a:t>Parallelize the algorithm</a:t>
            </a:r>
            <a:endParaRPr lang="en-US" sz="2400">
              <a:solidFill>
                <a:srgbClr val="000000"/>
              </a:solidFill>
              <a:latin typeface="Calibri" charset="0"/>
            </a:endParaRPr>
          </a:p>
          <a:p>
            <a:pPr marL="285750" indent="-285750">
              <a:buFont typeface="Arial" panose="020B0604020202020204" pitchFamily="34" charset="0"/>
              <a:buChar char="•"/>
            </a:pPr>
            <a:r>
              <a:rPr lang="fr-FR" sz="2400">
                <a:solidFill>
                  <a:srgbClr val="000000"/>
                </a:solidFill>
                <a:latin typeface="Calibri"/>
              </a:rPr>
              <a:t>Apply it at Grid'5000, IRISA</a:t>
            </a:r>
          </a:p>
        </p:txBody>
      </p:sp>
      <p:pic>
        <p:nvPicPr>
          <p:cNvPr id="7" name="Image 6" descr="mcts-steps-4.png"/>
          <p:cNvPicPr>
            <a:picLocks noChangeAspect="1"/>
          </p:cNvPicPr>
          <p:nvPr/>
        </p:nvPicPr>
        <p:blipFill>
          <a:blip r:embed="rId4"/>
          <a:stretch>
            <a:fillRect/>
          </a:stretch>
        </p:blipFill>
        <p:spPr>
          <a:xfrm>
            <a:off x="9284459" y="1921432"/>
            <a:ext cx="2272324" cy="1337574"/>
          </a:xfrm>
          <a:prstGeom prst="rect">
            <a:avLst/>
          </a:prstGeom>
        </p:spPr>
      </p:pic>
      <p:pic>
        <p:nvPicPr>
          <p:cNvPr id="8" name="Image 7" descr="arimaa3.JPG"/>
          <p:cNvPicPr>
            <a:picLocks noChangeAspect="1"/>
          </p:cNvPicPr>
          <p:nvPr/>
        </p:nvPicPr>
        <p:blipFill>
          <a:blip r:embed="rId5"/>
          <a:stretch>
            <a:fillRect/>
          </a:stretch>
        </p:blipFill>
        <p:spPr>
          <a:xfrm>
            <a:off x="3567919" y="4335276"/>
            <a:ext cx="4525527" cy="1682531"/>
          </a:xfrm>
          <a:prstGeom prst="rect">
            <a:avLst/>
          </a:prstGeom>
        </p:spPr>
      </p:pic>
      <p:pic>
        <p:nvPicPr>
          <p:cNvPr id="9" name="Image 8" descr="g5kmap.png"/>
          <p:cNvPicPr>
            <a:picLocks noChangeAspect="1"/>
          </p:cNvPicPr>
          <p:nvPr/>
        </p:nvPicPr>
        <p:blipFill>
          <a:blip r:embed="rId6"/>
          <a:stretch>
            <a:fillRect/>
          </a:stretch>
        </p:blipFill>
        <p:spPr>
          <a:xfrm>
            <a:off x="8860647" y="4207432"/>
            <a:ext cx="2743200" cy="2533650"/>
          </a:xfrm>
          <a:prstGeom prst="rect">
            <a:avLst/>
          </a:prstGeom>
        </p:spPr>
      </p:pic>
      <p:pic>
        <p:nvPicPr>
          <p:cNvPr id="11" name="Image 10" descr="logo.gif"/>
          <p:cNvPicPr>
            <a:picLocks noChangeAspect="1"/>
          </p:cNvPicPr>
          <p:nvPr/>
        </p:nvPicPr>
        <p:blipFill>
          <a:blip r:embed="rId7"/>
          <a:stretch>
            <a:fillRect/>
          </a:stretch>
        </p:blipFill>
        <p:spPr>
          <a:xfrm>
            <a:off x="9245035" y="3034872"/>
            <a:ext cx="1979163" cy="1485900"/>
          </a:xfrm>
          <a:prstGeom prst="rect">
            <a:avLst/>
          </a:prstGeom>
        </p:spPr>
      </p:pic>
      <p:sp>
        <p:nvSpPr>
          <p:cNvPr id="12" name="ZoneTexte 11"/>
          <p:cNvSpPr txBox="1"/>
          <p:nvPr/>
        </p:nvSpPr>
        <p:spPr>
          <a:xfrm>
            <a:off x="4302607" y="5946974"/>
            <a:ext cx="2743200" cy="523220"/>
          </a:xfrm>
          <a:prstGeom prst="rect">
            <a:avLst/>
          </a:prstGeom>
        </p:spPr>
        <p:txBody>
          <a:bodyPr rtlCol="0">
            <a:spAutoFit/>
          </a:bodyPr>
          <a:lstStyle/>
          <a:p>
            <a:pPr algn="ctr"/>
            <a:r>
              <a:rPr lang="fr-FR" sz="2800" b="1"/>
              <a:t>Arimaa</a:t>
            </a:r>
            <a:endParaRPr lang="fr-FR"/>
          </a:p>
        </p:txBody>
      </p:sp>
      <p:pic>
        <p:nvPicPr>
          <p:cNvPr id="13" name="Image 12" descr="reseau-informatique-local-lan_wz_push_right_col_mobile.jpg"/>
          <p:cNvPicPr>
            <a:picLocks noChangeAspect="1"/>
          </p:cNvPicPr>
          <p:nvPr/>
        </p:nvPicPr>
        <p:blipFill>
          <a:blip r:embed="rId8"/>
          <a:stretch>
            <a:fillRect/>
          </a:stretch>
        </p:blipFill>
        <p:spPr>
          <a:xfrm>
            <a:off x="473103" y="4345381"/>
            <a:ext cx="2743200" cy="2057400"/>
          </a:xfrm>
          <a:prstGeom prst="rect">
            <a:avLst/>
          </a:prstGeom>
        </p:spPr>
      </p:pic>
      <p:sp>
        <p:nvSpPr>
          <p:cNvPr id="14" name="ZoneTexte 13"/>
          <p:cNvSpPr txBox="1"/>
          <p:nvPr/>
        </p:nvSpPr>
        <p:spPr>
          <a:xfrm>
            <a:off x="9097193" y="1409053"/>
            <a:ext cx="2595235" cy="461665"/>
          </a:xfrm>
          <a:prstGeom prst="rect">
            <a:avLst/>
          </a:prstGeom>
        </p:spPr>
        <p:txBody>
          <a:bodyPr rtlCol="0">
            <a:spAutoFit/>
          </a:bodyPr>
          <a:lstStyle/>
          <a:p>
            <a:pPr algn="ctr"/>
            <a:r>
              <a:rPr lang="fr-FR" sz="2400" b="1"/>
              <a:t>MCTS algorithm</a:t>
            </a:r>
          </a:p>
        </p:txBody>
      </p:sp>
    </p:spTree>
    <p:extLst>
      <p:ext uri="{BB962C8B-B14F-4D97-AF65-F5344CB8AC3E}">
        <p14:creationId xmlns:p14="http://schemas.microsoft.com/office/powerpoint/2010/main" val="73235853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Arimaa : the Game</a:t>
            </a:r>
          </a:p>
        </p:txBody>
      </p:sp>
      <p:sp>
        <p:nvSpPr>
          <p:cNvPr id="3" name="Espace réservé du contenu 2"/>
          <p:cNvSpPr>
            <a:spLocks noGrp="1"/>
          </p:cNvSpPr>
          <p:nvPr>
            <p:ph idx="1"/>
          </p:nvPr>
        </p:nvSpPr>
        <p:spPr/>
        <p:txBody>
          <a:bodyPr/>
          <a:lstStyle/>
          <a:p>
            <a:r>
              <a:rPr lang="en-US"/>
              <a:t>Plays on a chess board</a:t>
            </a:r>
          </a:p>
          <a:p>
            <a:endParaRPr lang="en-US"/>
          </a:p>
          <a:p>
            <a:r>
              <a:rPr lang="en-US"/>
              <a:t>Follows simple rules</a:t>
            </a:r>
          </a:p>
          <a:p>
            <a:endParaRPr lang="en-US"/>
          </a:p>
          <a:p>
            <a:r>
              <a:rPr lang="en-US"/>
              <a:t>Difficult to play for artificial intelligence</a:t>
            </a:r>
          </a:p>
          <a:p>
            <a:endParaRPr lang="en-US"/>
          </a:p>
          <a:p>
            <a:r>
              <a:rPr lang="en-US"/>
              <a:t>Unlike for chess, no algorithm running on a modest personal computer can best the human champions</a:t>
            </a:r>
            <a:endParaRPr lang="fr-FR"/>
          </a:p>
        </p:txBody>
      </p:sp>
      <p:pic>
        <p:nvPicPr>
          <p:cNvPr id="4" name="Image 3" descr="Arimaa.jpg"/>
          <p:cNvPicPr>
            <a:picLocks noChangeAspect="1"/>
          </p:cNvPicPr>
          <p:nvPr/>
        </p:nvPicPr>
        <p:blipFill>
          <a:blip r:embed="rId3"/>
          <a:stretch>
            <a:fillRect/>
          </a:stretch>
        </p:blipFill>
        <p:spPr>
          <a:xfrm>
            <a:off x="6835389" y="734427"/>
            <a:ext cx="4285982" cy="3709261"/>
          </a:xfrm>
          <a:prstGeom prst="rect">
            <a:avLst/>
          </a:prstGeom>
        </p:spPr>
      </p:pic>
    </p:spTree>
    <p:extLst>
      <p:ext uri="{BB962C8B-B14F-4D97-AF65-F5344CB8AC3E}">
        <p14:creationId xmlns:p14="http://schemas.microsoft.com/office/powerpoint/2010/main" val="107705809"/>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The rules: Basic rules</a:t>
            </a:r>
          </a:p>
        </p:txBody>
      </p:sp>
      <p:sp>
        <p:nvSpPr>
          <p:cNvPr id="6" name="Espace réservé du contenu 5"/>
          <p:cNvSpPr>
            <a:spLocks noGrp="1"/>
          </p:cNvSpPr>
          <p:nvPr>
            <p:ph idx="1"/>
          </p:nvPr>
        </p:nvSpPr>
        <p:spPr/>
        <p:txBody>
          <a:bodyPr/>
          <a:lstStyle/>
          <a:p>
            <a:r>
              <a:rPr lang="en-US"/>
              <a:t>Each player starts off with 16 pieces, as follows :</a:t>
            </a:r>
          </a:p>
          <a:p>
            <a:endParaRPr lang="en-US"/>
          </a:p>
          <a:p>
            <a:endParaRPr lang="en-US"/>
          </a:p>
          <a:p>
            <a:endParaRPr lang="en-US"/>
          </a:p>
          <a:p>
            <a:r>
              <a:rPr lang="en-US"/>
              <a:t>Each player disposes of 4 moves per turn</a:t>
            </a:r>
          </a:p>
          <a:p>
            <a:endParaRPr lang="en-US"/>
          </a:p>
          <a:p>
            <a:r>
              <a:rPr lang="en-US"/>
              <a:t>A win is achieved by having a rabbit reaching the opposite side of the board</a:t>
            </a:r>
            <a:endParaRPr lang="fr-FR"/>
          </a:p>
        </p:txBody>
      </p:sp>
      <p:pic>
        <p:nvPicPr>
          <p:cNvPr id="7" name="Image 6" descr="Pieces.png"/>
          <p:cNvPicPr>
            <a:picLocks noChangeAspect="1"/>
          </p:cNvPicPr>
          <p:nvPr/>
        </p:nvPicPr>
        <p:blipFill>
          <a:blip r:embed="rId3"/>
          <a:stretch>
            <a:fillRect/>
          </a:stretch>
        </p:blipFill>
        <p:spPr>
          <a:xfrm>
            <a:off x="775583" y="2585983"/>
            <a:ext cx="10670308" cy="1038793"/>
          </a:xfrm>
          <a:prstGeom prst="rect">
            <a:avLst/>
          </a:prstGeom>
        </p:spPr>
      </p:pic>
    </p:spTree>
    <p:extLst>
      <p:ext uri="{BB962C8B-B14F-4D97-AF65-F5344CB8AC3E}">
        <p14:creationId xmlns:p14="http://schemas.microsoft.com/office/powerpoint/2010/main" val="1136190268"/>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The rules: Displacement</a:t>
            </a:r>
          </a:p>
        </p:txBody>
      </p:sp>
      <p:pic>
        <p:nvPicPr>
          <p:cNvPr id="4" name="Espace réservé du contenu 3" descr="Displace.png"/>
          <p:cNvPicPr>
            <a:picLocks noGrp="1" noChangeAspect="1"/>
          </p:cNvPicPr>
          <p:nvPr>
            <p:ph idx="1"/>
          </p:nvPr>
        </p:nvPicPr>
        <p:blipFill>
          <a:blip r:embed="rId3"/>
          <a:stretch>
            <a:fillRect/>
          </a:stretch>
        </p:blipFill>
        <p:spPr>
          <a:xfrm>
            <a:off x="5561719" y="987425"/>
            <a:ext cx="5415138" cy="4873625"/>
          </a:xfrm>
        </p:spPr>
      </p:pic>
      <p:sp>
        <p:nvSpPr>
          <p:cNvPr id="6" name="Espace réservé du texte 5"/>
          <p:cNvSpPr>
            <a:spLocks noGrp="1"/>
          </p:cNvSpPr>
          <p:nvPr>
            <p:ph type="body" sz="half" idx="2"/>
          </p:nvPr>
        </p:nvSpPr>
        <p:spPr/>
        <p:txBody>
          <a:bodyPr/>
          <a:lstStyle/>
          <a:p>
            <a:r>
              <a:rPr lang="en-US"/>
              <a:t>Any piece can push or pull an adjacent enemy piece, if said piece is weaker.</a:t>
            </a:r>
            <a:endParaRPr lang="fr-FR"/>
          </a:p>
        </p:txBody>
      </p:sp>
    </p:spTree>
    <p:extLst>
      <p:ext uri="{BB962C8B-B14F-4D97-AF65-F5344CB8AC3E}">
        <p14:creationId xmlns:p14="http://schemas.microsoft.com/office/powerpoint/2010/main" val="1501916166"/>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The rules: Freezing</a:t>
            </a:r>
          </a:p>
        </p:txBody>
      </p:sp>
      <p:pic>
        <p:nvPicPr>
          <p:cNvPr id="4" name="Espace réservé du contenu 3" descr="Freeze.png"/>
          <p:cNvPicPr>
            <a:picLocks noGrp="1" noChangeAspect="1"/>
          </p:cNvPicPr>
          <p:nvPr>
            <p:ph idx="1"/>
          </p:nvPr>
        </p:nvPicPr>
        <p:blipFill>
          <a:blip r:embed="rId3"/>
          <a:stretch>
            <a:fillRect/>
          </a:stretch>
        </p:blipFill>
        <p:spPr>
          <a:xfrm>
            <a:off x="5183188" y="2335568"/>
            <a:ext cx="6172200" cy="2177338"/>
          </a:xfrm>
        </p:spPr>
      </p:pic>
      <p:sp>
        <p:nvSpPr>
          <p:cNvPr id="6" name="Espace réservé du texte 5"/>
          <p:cNvSpPr>
            <a:spLocks noGrp="1"/>
          </p:cNvSpPr>
          <p:nvPr>
            <p:ph type="body" sz="half" idx="2"/>
          </p:nvPr>
        </p:nvSpPr>
        <p:spPr/>
        <p:txBody>
          <a:bodyPr/>
          <a:lstStyle/>
          <a:p>
            <a:r>
              <a:rPr lang="en-US"/>
              <a:t>A piece standing next to a stronger enemy piece cannot move unless there is an ally piece beside it.</a:t>
            </a:r>
            <a:endParaRPr lang="fr-FR"/>
          </a:p>
        </p:txBody>
      </p:sp>
    </p:spTree>
    <p:extLst>
      <p:ext uri="{BB962C8B-B14F-4D97-AF65-F5344CB8AC3E}">
        <p14:creationId xmlns:p14="http://schemas.microsoft.com/office/powerpoint/2010/main" val="2846335272"/>
      </p:ext>
    </p:extLst>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The rules: Traps</a:t>
            </a:r>
          </a:p>
        </p:txBody>
      </p:sp>
      <p:pic>
        <p:nvPicPr>
          <p:cNvPr id="4" name="Espace réservé du contenu 3" descr="Trap.png"/>
          <p:cNvPicPr>
            <a:picLocks noGrp="1" noChangeAspect="1"/>
          </p:cNvPicPr>
          <p:nvPr>
            <p:ph idx="1"/>
          </p:nvPr>
        </p:nvPicPr>
        <p:blipFill>
          <a:blip r:embed="rId3"/>
          <a:stretch>
            <a:fillRect/>
          </a:stretch>
        </p:blipFill>
        <p:spPr>
          <a:xfrm>
            <a:off x="5811495" y="2395394"/>
            <a:ext cx="4915586" cy="2057687"/>
          </a:xfrm>
        </p:spPr>
      </p:pic>
      <p:sp>
        <p:nvSpPr>
          <p:cNvPr id="5" name="Espace réservé du texte 4"/>
          <p:cNvSpPr>
            <a:spLocks noGrp="1"/>
          </p:cNvSpPr>
          <p:nvPr>
            <p:ph type="body" sz="half" idx="2"/>
          </p:nvPr>
        </p:nvSpPr>
        <p:spPr/>
        <p:txBody>
          <a:bodyPr/>
          <a:lstStyle/>
          <a:p>
            <a:r>
              <a:rPr lang="en-US"/>
              <a:t>Each piece standing on a trap dies, unless there is an ally piece beside it.</a:t>
            </a:r>
            <a:endParaRPr lang="fr-FR"/>
          </a:p>
        </p:txBody>
      </p:sp>
    </p:spTree>
    <p:extLst>
      <p:ext uri="{BB962C8B-B14F-4D97-AF65-F5344CB8AC3E}">
        <p14:creationId xmlns:p14="http://schemas.microsoft.com/office/powerpoint/2010/main" val="303404139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MCTS algorithm</a:t>
            </a: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711930456"/>
      </p:ext>
    </p:extLst>
  </p:cSld>
  <p:clrMapOvr>
    <a:masterClrMapping/>
  </p:clrMapOvr>
  <p:transition spd="slow">
    <p:push dir="r"/>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Grand écran</PresentationFormat>
  <Paragraphs>0</Paragraphs>
  <Slides>18</Slides>
  <Notes>18</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Thème Office</vt:lpstr>
      <vt:lpstr>Project Presentation</vt:lpstr>
      <vt:lpstr>Introduction</vt:lpstr>
      <vt:lpstr>Project Presentation</vt:lpstr>
      <vt:lpstr>Arimaa : the Game</vt:lpstr>
      <vt:lpstr>The rules: Basic rules</vt:lpstr>
      <vt:lpstr>The rules: Displacement</vt:lpstr>
      <vt:lpstr>The rules: Freezing</vt:lpstr>
      <vt:lpstr>The rules: Traps</vt:lpstr>
      <vt:lpstr>MCTS algorithm</vt:lpstr>
      <vt:lpstr>Parallelization methods</vt:lpstr>
      <vt:lpstr>General Architecture</vt:lpstr>
      <vt:lpstr>General Architecture</vt:lpstr>
      <vt:lpstr>General Architecture</vt:lpstr>
      <vt:lpstr>General Architecture</vt:lpstr>
      <vt:lpstr>General Architecture</vt:lpstr>
      <vt:lpstr>Specifications</vt:lpstr>
      <vt:lpstr>Chronology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Petr Barborik</dc:creator>
  <cp:lastModifiedBy>Petr Barborik</cp:lastModifiedBy>
  <cp:revision>9</cp:revision>
  <dcterms:created xsi:type="dcterms:W3CDTF">2013-08-01T12:25:05Z</dcterms:created>
  <dcterms:modified xsi:type="dcterms:W3CDTF">2014-12-12T22:29:00Z</dcterms:modified>
</cp:coreProperties>
</file>