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71" r:id="rId6"/>
    <p:sldId id="272" r:id="rId7"/>
    <p:sldId id="259" r:id="rId8"/>
    <p:sldId id="262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BD13-A8AC-4D0A-A91D-67CAFE177BF9}" type="datetimeFigureOut">
              <a:rPr lang="fr-FR"/>
              <a:t>18/12/2014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91CA-69E1-4F73-A570-C18A4465CE0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7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6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5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0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8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1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6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EAAE-0C2B-495A-AFE0-8D7D7DA72936}" type="datetime1">
              <a:rPr lang="de-DE" smtClean="0"/>
              <a:t>18.12.2014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752555" y="687589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F29D-98EE-415E-9E3D-95E6D5F2FB90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9863-F3C7-4033-92FE-57FD67452E0C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43" y="0"/>
            <a:ext cx="9753600" cy="1154097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187E-90BF-4F32-A3B9-F24172DFCC31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2554" y="703913"/>
            <a:ext cx="1254937" cy="301752"/>
          </a:xfrm>
        </p:spPr>
        <p:txBody>
          <a:bodyPr/>
          <a:lstStyle>
            <a:lvl1pPr>
              <a:defRPr sz="2800" b="1"/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E3-517E-452C-9FE7-5C3834783A81}" type="datetime1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23AD-F88A-4333-B4C5-B65B73945430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37507" y="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0AE-A1F7-4D38-941E-3D0B020B73D3}" type="datetime1">
              <a:rPr lang="de-DE" smtClean="0"/>
              <a:t>18.12.2014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D87F-55AD-4852-A953-7E0309DCF63C}" type="datetime1">
              <a:rPr lang="de-DE" smtClean="0"/>
              <a:t>18.12.2014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6EB7-DCCA-43F9-BB48-C308C1C2AE6C}" type="datetime1">
              <a:rPr lang="de-DE" smtClean="0"/>
              <a:t>18.12.2014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9C8F-EBFE-45FC-A5C8-0FBD6231A179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9E14-FE53-4173-91CA-FC32495378F6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E8659CD-822D-4AC9-A0CC-EF542C7C536C}" type="datetime1">
              <a:rPr lang="de-DE" smtClean="0"/>
              <a:t>18.12.2014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695749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rgbClr val="FF0000"/>
                </a:solidFill>
              </a:defRPr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327" y="1084778"/>
            <a:ext cx="9753600" cy="2595025"/>
          </a:xfrm>
        </p:spPr>
        <p:txBody>
          <a:bodyPr/>
          <a:lstStyle/>
          <a:p>
            <a:r>
              <a:rPr lang="de-DE" dirty="0"/>
              <a:t>Planning presentation</a:t>
            </a:r>
          </a:p>
        </p:txBody>
      </p:sp>
      <p:pic>
        <p:nvPicPr>
          <p:cNvPr id="6" name="Image 3" descr="Insa-rennes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66" y="365625"/>
            <a:ext cx="4496539" cy="133251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71450" y="300362"/>
            <a:ext cx="10782300" cy="108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Fast and furious Game Playing :</a:t>
            </a:r>
            <a:br>
              <a:rPr lang="en-US" sz="3200" dirty="0" smtClean="0"/>
            </a:br>
            <a:r>
              <a:rPr lang="en-US" sz="3200" dirty="0" err="1" smtClean="0"/>
              <a:t>MonteCarlo</a:t>
            </a:r>
            <a:r>
              <a:rPr lang="en-US" sz="3200" dirty="0" smtClean="0"/>
              <a:t> drift</a:t>
            </a:r>
            <a:endParaRPr lang="fr-FR" sz="3200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17169" y="3811644"/>
            <a:ext cx="2933700" cy="2629831"/>
          </a:xfrm>
        </p:spPr>
        <p:txBody>
          <a:bodyPr>
            <a:normAutofit/>
          </a:bodyPr>
          <a:lstStyle/>
          <a:p>
            <a:pPr algn="ctr"/>
            <a:r>
              <a:rPr lang="fr-FR" u="sng" dirty="0" err="1" smtClean="0">
                <a:latin typeface="Calibri" charset="0"/>
              </a:rPr>
              <a:t>Students</a:t>
            </a:r>
            <a:r>
              <a:rPr lang="fr-FR" u="sng" dirty="0" smtClean="0">
                <a:latin typeface="Calibri" charset="0"/>
              </a:rPr>
              <a:t> :</a:t>
            </a:r>
          </a:p>
          <a:p>
            <a:pPr algn="ctr"/>
            <a:r>
              <a:rPr lang="fr-FR" dirty="0" err="1" smtClean="0">
                <a:latin typeface="Calibri" charset="0"/>
              </a:rPr>
              <a:t>Prateek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Bhatnagar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Baptiste Bignon</a:t>
            </a:r>
            <a:br>
              <a:rPr lang="fr-FR" dirty="0" smtClean="0">
                <a:latin typeface="Calibri" charset="0"/>
              </a:rPr>
            </a:br>
            <a:r>
              <a:rPr lang="fr-FR" dirty="0" err="1" smtClean="0">
                <a:latin typeface="Calibri" charset="0"/>
              </a:rPr>
              <a:t>Mikaïl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Demirdelen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Gabriel </a:t>
            </a:r>
            <a:r>
              <a:rPr lang="fr-FR" dirty="0" err="1" smtClean="0">
                <a:latin typeface="Calibri" charset="0"/>
              </a:rPr>
              <a:t>Prevosto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Dan </a:t>
            </a:r>
            <a:r>
              <a:rPr lang="fr-FR" dirty="0" err="1" smtClean="0">
                <a:latin typeface="Calibri" charset="0"/>
              </a:rPr>
              <a:t>Seeruttun</a:t>
            </a:r>
            <a:r>
              <a:rPr lang="fr-FR" dirty="0" smtClean="0">
                <a:latin typeface="Calibri" charset="0"/>
              </a:rPr>
              <a:t>--Marie</a:t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Benoît Viguier </a:t>
            </a:r>
            <a:endParaRPr lang="fr-FR" dirty="0">
              <a:latin typeface="Calibri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7724847" y="3811644"/>
            <a:ext cx="2933700" cy="290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err="1" smtClean="0">
                <a:latin typeface="Calibri" charset="0"/>
              </a:rPr>
              <a:t>Supervisors</a:t>
            </a:r>
            <a:r>
              <a:rPr lang="fr-FR" u="sng" dirty="0" smtClean="0">
                <a:latin typeface="Calibri" charset="0"/>
              </a:rPr>
              <a:t> :</a:t>
            </a:r>
            <a:endParaRPr lang="fr-FR" u="sng" dirty="0">
              <a:latin typeface="Calibri" charset="0"/>
            </a:endParaRPr>
          </a:p>
          <a:p>
            <a:r>
              <a:rPr lang="fr-FR" dirty="0" err="1">
                <a:latin typeface="Calibri" charset="0"/>
              </a:rPr>
              <a:t>Nikolaos</a:t>
            </a:r>
            <a:r>
              <a:rPr lang="fr-FR" dirty="0">
                <a:latin typeface="Calibri" charset="0"/>
              </a:rPr>
              <a:t> </a:t>
            </a:r>
            <a:r>
              <a:rPr lang="fr-FR" dirty="0" err="1">
                <a:latin typeface="Calibri" charset="0"/>
              </a:rPr>
              <a:t>Parlavantzas</a:t>
            </a:r>
            <a:r>
              <a:rPr lang="fr-FR" dirty="0">
                <a:latin typeface="Calibri" charset="0"/>
              </a:rPr>
              <a:t> Christian Raymond</a:t>
            </a:r>
          </a:p>
          <a:p>
            <a:endParaRPr lang="fr-FR" dirty="0">
              <a:latin typeface="Calibri" charset="0"/>
            </a:endParaRPr>
          </a:p>
          <a:p>
            <a:endParaRPr lang="fr-FR" dirty="0">
              <a:latin typeface="Calibri" charset="0"/>
            </a:endParaRPr>
          </a:p>
          <a:p>
            <a:r>
              <a:rPr lang="fr-FR" dirty="0" err="1">
                <a:latin typeface="Calibri" charset="0"/>
              </a:rPr>
              <a:t>Year</a:t>
            </a:r>
            <a:r>
              <a:rPr lang="fr-FR" dirty="0">
                <a:latin typeface="Calibri" charset="0"/>
              </a:rPr>
              <a:t> 2014-2015</a:t>
            </a:r>
          </a:p>
        </p:txBody>
      </p:sp>
      <p:pic>
        <p:nvPicPr>
          <p:cNvPr id="11" name="Image 5" descr="1411179916-10301865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69" y="3811644"/>
            <a:ext cx="3052517" cy="24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5. </a:t>
            </a:r>
            <a:r>
              <a:rPr lang="fr-FR" b="1" dirty="0" err="1" smtClean="0"/>
              <a:t>Tasks</a:t>
            </a:r>
            <a:r>
              <a:rPr lang="fr-FR" b="1" dirty="0" smtClean="0"/>
              <a:t> </a:t>
            </a:r>
            <a:r>
              <a:rPr lang="fr-FR" b="1" dirty="0"/>
              <a:t>planning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Espace réservé du contenu 3"/>
          <p:cNvPicPr>
            <a:picLocks noGrp="1" noChangeAspect="1"/>
          </p:cNvPicPr>
          <p:nvPr/>
        </p:nvPicPr>
        <p:blipFill rotWithShape="1">
          <a:blip r:embed="rId3"/>
          <a:srcRect r="9520"/>
          <a:stretch/>
        </p:blipFill>
        <p:spPr>
          <a:xfrm>
            <a:off x="155225" y="1684230"/>
            <a:ext cx="11881550" cy="43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Agile </a:t>
            </a:r>
            <a:r>
              <a:rPr lang="fr-FR" sz="2400" dirty="0" err="1"/>
              <a:t>methodology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endParaRPr lang="fr-FR" sz="2400" dirty="0"/>
          </a:p>
          <a:p>
            <a:r>
              <a:rPr lang="fr-FR" sz="2400" dirty="0"/>
              <a:t>Poker </a:t>
            </a:r>
            <a:r>
              <a:rPr lang="fr-FR" sz="2400" dirty="0" err="1"/>
              <a:t>method</a:t>
            </a:r>
            <a:r>
              <a:rPr lang="fr-FR" sz="2400" dirty="0"/>
              <a:t> to </a:t>
            </a:r>
            <a:r>
              <a:rPr lang="en-US" sz="2400" dirty="0"/>
              <a:t>get a better estimation of the </a:t>
            </a:r>
            <a:r>
              <a:rPr lang="fr-FR" sz="2400" dirty="0" err="1"/>
              <a:t>workload</a:t>
            </a:r>
            <a:endParaRPr lang="fr-FR" sz="2400" dirty="0"/>
          </a:p>
          <a:p>
            <a:r>
              <a:rPr lang="fr-FR" sz="2400" dirty="0" err="1"/>
              <a:t>Analysis</a:t>
            </a:r>
            <a:r>
              <a:rPr lang="fr-FR" sz="2400" dirty="0"/>
              <a:t> of </a:t>
            </a:r>
            <a:r>
              <a:rPr lang="fr-FR" sz="2400" dirty="0" err="1"/>
              <a:t>Environment</a:t>
            </a:r>
            <a:endParaRPr lang="fr-F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/>
              <a:t>Internal</a:t>
            </a:r>
            <a:r>
              <a:rPr lang="fr-FR" sz="2000" dirty="0"/>
              <a:t> and </a:t>
            </a:r>
            <a:r>
              <a:rPr lang="fr-FR" sz="2000" dirty="0" err="1"/>
              <a:t>external</a:t>
            </a:r>
            <a:r>
              <a:rPr lang="fr-FR" sz="2000" dirty="0"/>
              <a:t> </a:t>
            </a:r>
            <a:r>
              <a:rPr lang="fr-FR" sz="2000" dirty="0" err="1"/>
              <a:t>resources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/>
              <a:t>Risks</a:t>
            </a:r>
            <a:endParaRPr lang="fr-FR" sz="2000" dirty="0"/>
          </a:p>
          <a:p>
            <a:r>
              <a:rPr lang="fr-FR" sz="2400" dirty="0"/>
              <a:t>Schedule </a:t>
            </a:r>
            <a:r>
              <a:rPr lang="fr-FR" sz="2400" dirty="0" err="1"/>
              <a:t>based</a:t>
            </a:r>
            <a:r>
              <a:rPr lang="fr-FR" sz="2400" dirty="0"/>
              <a:t> on the </a:t>
            </a:r>
            <a:r>
              <a:rPr lang="fr-FR" sz="2400" dirty="0" err="1"/>
              <a:t>aforementioned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endParaRPr lang="fr-FR" sz="2400" dirty="0"/>
          </a:p>
          <a:p>
            <a:endParaRPr lang="fr-FR" sz="24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2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34" y="1794733"/>
            <a:ext cx="4638788" cy="40135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631466" y="2110618"/>
            <a:ext cx="6093529" cy="2571446"/>
          </a:xfrm>
        </p:spPr>
        <p:txBody>
          <a:bodyPr>
            <a:noAutofit/>
          </a:bodyPr>
          <a:lstStyle/>
          <a:p>
            <a:r>
              <a:rPr lang="fr-FR" sz="2400" dirty="0" err="1"/>
              <a:t>Implementation</a:t>
            </a:r>
            <a:r>
              <a:rPr lang="fr-FR" sz="2400" dirty="0"/>
              <a:t> of an </a:t>
            </a:r>
            <a:r>
              <a:rPr lang="fr-FR" sz="2400" dirty="0" err="1"/>
              <a:t>artificial</a:t>
            </a:r>
            <a:r>
              <a:rPr lang="fr-FR" sz="2400" dirty="0"/>
              <a:t> intelligence for </a:t>
            </a:r>
            <a:r>
              <a:rPr lang="fr-FR" sz="2400" dirty="0" err="1" smtClean="0"/>
              <a:t>Arimaa</a:t>
            </a:r>
            <a:r>
              <a:rPr lang="fr-FR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Use of the </a:t>
            </a:r>
            <a:r>
              <a:rPr lang="fr-FR" sz="2000" dirty="0"/>
              <a:t>Monte </a:t>
            </a:r>
            <a:r>
              <a:rPr lang="fr-FR" sz="2000" dirty="0" smtClean="0"/>
              <a:t>Carlo </a:t>
            </a:r>
            <a:r>
              <a:rPr lang="fr-FR" sz="2000" dirty="0" err="1"/>
              <a:t>Tree</a:t>
            </a:r>
            <a:r>
              <a:rPr lang="fr-FR" sz="2000" dirty="0"/>
              <a:t> </a:t>
            </a:r>
            <a:r>
              <a:rPr lang="fr-FR" sz="2000" dirty="0" err="1"/>
              <a:t>Search</a:t>
            </a:r>
            <a:r>
              <a:rPr lang="fr-FR" sz="2000" dirty="0"/>
              <a:t> </a:t>
            </a:r>
            <a:r>
              <a:rPr lang="fr-FR" sz="2000" dirty="0" err="1"/>
              <a:t>algorithm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Exploitation of </a:t>
            </a:r>
            <a:r>
              <a:rPr lang="en-US" sz="2000" dirty="0"/>
              <a:t>parallelization on a set of clusters of </a:t>
            </a:r>
            <a:r>
              <a:rPr lang="fr-FR" sz="2000" dirty="0"/>
              <a:t>multi-</a:t>
            </a:r>
            <a:r>
              <a:rPr lang="fr-FR" sz="2000" dirty="0" err="1"/>
              <a:t>core</a:t>
            </a:r>
            <a:r>
              <a:rPr lang="fr-FR" sz="2000" dirty="0"/>
              <a:t> </a:t>
            </a:r>
            <a:r>
              <a:rPr lang="fr-FR" sz="2000" dirty="0" smtClean="0"/>
              <a:t>machines</a:t>
            </a:r>
          </a:p>
          <a:p>
            <a:pPr marL="320040" lvl="1" indent="0">
              <a:buNone/>
            </a:pPr>
            <a:endParaRPr lang="fr-FR" sz="2000" dirty="0"/>
          </a:p>
          <a:p>
            <a:r>
              <a:rPr lang="fr-FR" sz="2400" dirty="0" err="1"/>
              <a:t>Creation</a:t>
            </a:r>
            <a:r>
              <a:rPr lang="fr-FR" sz="2400" dirty="0"/>
              <a:t> of </a:t>
            </a:r>
            <a:r>
              <a:rPr lang="fr-FR" sz="2400" dirty="0" smtClean="0"/>
              <a:t>an </a:t>
            </a:r>
            <a:r>
              <a:rPr lang="fr-FR" sz="2400" dirty="0"/>
              <a:t>user interface to test the </a:t>
            </a:r>
            <a:r>
              <a:rPr lang="fr-FR" sz="2400" dirty="0" err="1"/>
              <a:t>algorithm</a:t>
            </a:r>
            <a:r>
              <a:rPr lang="fr-FR" sz="2400" dirty="0"/>
              <a:t> </a:t>
            </a:r>
            <a:r>
              <a:rPr lang="fr-FR" sz="2400" dirty="0" err="1"/>
              <a:t>against</a:t>
            </a:r>
            <a:r>
              <a:rPr lang="fr-FR" sz="2400" dirty="0"/>
              <a:t> </a:t>
            </a:r>
            <a:r>
              <a:rPr lang="fr-FR" sz="2400" dirty="0" err="1"/>
              <a:t>humans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1080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25" y="901558"/>
            <a:ext cx="10515600" cy="91688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rgbClr val="FF3300"/>
                </a:solidFill>
              </a:rPr>
              <a:t>Agile Methodology: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95" y="3186097"/>
            <a:ext cx="5188791" cy="18709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Iterative </a:t>
            </a:r>
            <a:r>
              <a:rPr lang="en-US" sz="2400" dirty="0"/>
              <a:t>software development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methodology </a:t>
            </a:r>
            <a:r>
              <a:rPr lang="en-US" sz="2400" dirty="0"/>
              <a:t>for building and </a:t>
            </a:r>
            <a:r>
              <a:rPr lang="en-US" sz="2400" dirty="0" smtClean="0"/>
              <a:t>testing </a:t>
            </a:r>
            <a:r>
              <a:rPr lang="en-US" sz="2400" dirty="0"/>
              <a:t>the software incrementally.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KdKK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86" y="2093014"/>
            <a:ext cx="6599017" cy="4387297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3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</a:t>
            </a:r>
            <a:r>
              <a:rPr lang="en-US" b="1" dirty="0" smtClean="0">
                <a:solidFill>
                  <a:srgbClr val="FF0000"/>
                </a:solidFill>
              </a:rPr>
              <a:t>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29" y="842204"/>
            <a:ext cx="10515600" cy="960036"/>
          </a:xfrm>
        </p:spPr>
        <p:txBody>
          <a:bodyPr>
            <a:normAutofit/>
          </a:bodyPr>
          <a:lstStyle/>
          <a:p>
            <a:r>
              <a:rPr lang="en-US" sz="3600" dirty="0"/>
              <a:t>Key </a:t>
            </a:r>
            <a:r>
              <a:rPr lang="en-US" sz="3600" dirty="0" smtClean="0"/>
              <a:t>Areas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423" y="2417195"/>
            <a:ext cx="3845341" cy="11926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Regular </a:t>
            </a:r>
            <a:r>
              <a:rPr lang="en-US" dirty="0">
                <a:latin typeface="Calibri" charset="0"/>
              </a:rPr>
              <a:t>meetings </a:t>
            </a:r>
          </a:p>
          <a:p>
            <a:r>
              <a:rPr lang="en-US" dirty="0">
                <a:latin typeface="Calibri" charset="0"/>
              </a:rPr>
              <a:t>"To Do" list </a:t>
            </a:r>
          </a:p>
          <a:p>
            <a:r>
              <a:rPr lang="en-US" dirty="0">
                <a:latin typeface="Calibri" charset="0"/>
              </a:rPr>
              <a:t>Estimation of time and resources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4" y="1216877"/>
            <a:ext cx="7370635" cy="5394959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</a:t>
            </a:r>
            <a:r>
              <a:rPr lang="en-US" b="1" dirty="0" smtClean="0">
                <a:solidFill>
                  <a:srgbClr val="FF0000"/>
                </a:solidFill>
              </a:rPr>
              <a:t>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81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3" y="728156"/>
            <a:ext cx="10515600" cy="977442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charset="0"/>
              </a:rPr>
              <a:t>Planning Poker Estimation Technique</a:t>
            </a:r>
            <a:r>
              <a:rPr lang="en-US" sz="3600" dirty="0">
                <a:cs typeface="Times New Roman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36" y="1929683"/>
            <a:ext cx="10515600" cy="5082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F3864"/>
                </a:solidFill>
              </a:rPr>
              <a:t> Method for workloads</a:t>
            </a:r>
          </a:p>
          <a:p>
            <a:pPr marL="0" indent="0">
              <a:buNone/>
            </a:pPr>
            <a:r>
              <a:rPr lang="en-US" b="1" dirty="0"/>
              <a:t> The method</a:t>
            </a:r>
            <a:r>
              <a:rPr lang="en-US" dirty="0"/>
              <a:t>:  </a:t>
            </a:r>
          </a:p>
          <a:p>
            <a:r>
              <a:rPr lang="en-US" dirty="0"/>
              <a:t>Guess workloads individually  </a:t>
            </a:r>
          </a:p>
          <a:p>
            <a:r>
              <a:rPr lang="en-US" dirty="0"/>
              <a:t>No influence on the others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The treatment of solutions:</a:t>
            </a:r>
            <a:r>
              <a:rPr lang="en-US" dirty="0"/>
              <a:t> </a:t>
            </a:r>
          </a:p>
          <a:p>
            <a:r>
              <a:rPr lang="en-US" dirty="0"/>
              <a:t>Eliminate singular guesses </a:t>
            </a:r>
          </a:p>
          <a:p>
            <a:r>
              <a:rPr lang="en-US" dirty="0"/>
              <a:t>Discuss together what will be the workload then </a:t>
            </a:r>
          </a:p>
          <a:p>
            <a:endParaRPr lang="en-US" dirty="0"/>
          </a:p>
        </p:txBody>
      </p:sp>
      <p:pic>
        <p:nvPicPr>
          <p:cNvPr id="5" name="Picture 4" descr="poker-wallpaper-AA-and-chi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158" y="1808740"/>
            <a:ext cx="3011436" cy="201571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05492"/>
              </p:ext>
            </p:extLst>
          </p:nvPr>
        </p:nvGraphicFramePr>
        <p:xfrm>
          <a:off x="531976" y="5295568"/>
          <a:ext cx="11061032" cy="9118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4448"/>
                <a:gridCol w="1025719"/>
                <a:gridCol w="914400"/>
                <a:gridCol w="925949"/>
                <a:gridCol w="1382629"/>
                <a:gridCol w="1382629"/>
                <a:gridCol w="769474"/>
                <a:gridCol w="1995784"/>
              </a:tblGrid>
              <a:tr h="421420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Gabriel</a:t>
                      </a: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Prateek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Mikaïl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Baptiste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Beno</a:t>
                      </a:r>
                      <a:r>
                        <a:rPr lang="fr-FR" sz="1800" dirty="0" smtClean="0"/>
                        <a:t>î</a:t>
                      </a:r>
                      <a:r>
                        <a:rPr lang="en-US" sz="1800" dirty="0" smtClean="0"/>
                        <a:t>t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charset="0"/>
                        </a:rPr>
                        <a:t>Dan</a:t>
                      </a: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Final Workload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</a:tr>
              <a:tr h="4904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MCTS general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</a:t>
            </a:r>
            <a:r>
              <a:rPr lang="en-US" b="1" dirty="0" smtClean="0">
                <a:solidFill>
                  <a:srgbClr val="FF0000"/>
                </a:solidFill>
              </a:rPr>
              <a:t>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526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4" y="1216877"/>
            <a:ext cx="7370635" cy="53949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034" y="3522431"/>
            <a:ext cx="3853730" cy="2282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Prioritization </a:t>
            </a:r>
            <a:r>
              <a:rPr lang="en-US" dirty="0">
                <a:latin typeface="Calibri" charset="0"/>
              </a:rPr>
              <a:t>of tasks </a:t>
            </a:r>
          </a:p>
          <a:p>
            <a:r>
              <a:rPr lang="en-US" dirty="0">
                <a:latin typeface="Calibri" charset="0"/>
              </a:rPr>
              <a:t>Development using top to </a:t>
            </a:r>
            <a:r>
              <a:rPr lang="en-US" dirty="0" smtClean="0">
                <a:latin typeface="Calibri" charset="0"/>
              </a:rPr>
              <a:t>bottom </a:t>
            </a:r>
            <a:r>
              <a:rPr lang="en-US" dirty="0">
                <a:latin typeface="Calibri" charset="0"/>
              </a:rPr>
              <a:t>approach </a:t>
            </a:r>
          </a:p>
          <a:p>
            <a:r>
              <a:rPr lang="en-US" dirty="0">
                <a:latin typeface="Calibri" charset="0"/>
              </a:rPr>
              <a:t>Feedback from the end user or the team </a:t>
            </a:r>
          </a:p>
          <a:p>
            <a:r>
              <a:rPr lang="en-US" dirty="0">
                <a:latin typeface="Calibri" charset="0"/>
              </a:rPr>
              <a:t>Iterations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3129" y="842204"/>
            <a:ext cx="10515600" cy="9600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mtClean="0"/>
              <a:t>Key Areas :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423" y="2417195"/>
            <a:ext cx="3845341" cy="1192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Calibri" charset="0"/>
              </a:rPr>
              <a:t>Regular meetings </a:t>
            </a:r>
          </a:p>
          <a:p>
            <a:r>
              <a:rPr lang="en-US" smtClean="0">
                <a:latin typeface="Calibri" charset="0"/>
              </a:rPr>
              <a:t>"To Do" list </a:t>
            </a:r>
          </a:p>
          <a:p>
            <a:r>
              <a:rPr lang="en-US" smtClean="0">
                <a:latin typeface="Calibri" charset="0"/>
              </a:rPr>
              <a:t>Estimation of time and resources </a:t>
            </a:r>
          </a:p>
          <a:p>
            <a:pPr marL="45720" indent="0">
              <a:buFont typeface="Wingdings" charset="2"/>
              <a:buNone/>
            </a:pPr>
            <a:endParaRPr lang="en-US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</a:t>
            </a:r>
            <a:r>
              <a:rPr lang="en-US" b="1" dirty="0" smtClean="0">
                <a:solidFill>
                  <a:srgbClr val="FF0000"/>
                </a:solidFill>
              </a:rPr>
              <a:t>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86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Environment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235529" y="1812472"/>
            <a:ext cx="4754880" cy="359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Human resources:</a:t>
            </a:r>
          </a:p>
          <a:p>
            <a:endParaRPr lang="en-US" sz="2400" dirty="0"/>
          </a:p>
          <a:p>
            <a:r>
              <a:rPr lang="en-US" sz="2400" dirty="0"/>
              <a:t>Team of 6 until January</a:t>
            </a:r>
          </a:p>
          <a:p>
            <a:endParaRPr lang="en-US" sz="2400" dirty="0"/>
          </a:p>
          <a:p>
            <a:r>
              <a:rPr lang="en-US" sz="2400" dirty="0"/>
              <a:t>Team of 3 after January</a:t>
            </a:r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6225975" y="1771651"/>
            <a:ext cx="4754880" cy="359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Technological resources:</a:t>
            </a:r>
          </a:p>
          <a:p>
            <a:endParaRPr lang="en-US" sz="2400" dirty="0"/>
          </a:p>
          <a:p>
            <a:r>
              <a:rPr lang="en-US" sz="2400" dirty="0"/>
              <a:t>Computers from INSA's computer science department</a:t>
            </a:r>
          </a:p>
          <a:p>
            <a:endParaRPr lang="en-US" sz="2400" dirty="0"/>
          </a:p>
          <a:p>
            <a:r>
              <a:rPr lang="en-US" sz="2400" i="1" dirty="0"/>
              <a:t>Grid'5000</a:t>
            </a:r>
            <a:r>
              <a:rPr lang="en-US" sz="2400" dirty="0"/>
              <a:t>, a set of clusters of multi-core machines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7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Risks</a:t>
            </a:r>
            <a:r>
              <a:rPr lang="fr-FR" b="1" dirty="0" smtClean="0"/>
              <a:t> </a:t>
            </a:r>
            <a:r>
              <a:rPr lang="fr-FR" b="1" dirty="0" err="1"/>
              <a:t>analysis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3726" y="2588080"/>
            <a:ext cx="3724275" cy="24116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Resources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Organisation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Payments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Suppliers/Purchases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Technical</a:t>
            </a:r>
            <a:endParaRPr lang="fr-FR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79492" y="2645230"/>
            <a:ext cx="3819532" cy="2465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Unavoidable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None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None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one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1102178" y="1714853"/>
            <a:ext cx="433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Kinds of </a:t>
            </a:r>
            <a:r>
              <a:rPr lang="en-US" sz="2800" dirty="0" smtClean="0">
                <a:solidFill>
                  <a:srgbClr val="FF3300"/>
                </a:solidFill>
              </a:rPr>
              <a:t>risk :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981200" y="2808513"/>
            <a:ext cx="9220200" cy="383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</a:rPr>
              <a:t> Unexpected </a:t>
            </a:r>
            <a:r>
              <a:rPr lang="en-US" sz="2400" dirty="0">
                <a:solidFill>
                  <a:srgbClr val="000000"/>
                </a:solidFill>
              </a:rPr>
              <a:t>bugs can occur during the </a:t>
            </a:r>
            <a:r>
              <a:rPr lang="en-US" sz="2400" dirty="0" smtClean="0">
                <a:solidFill>
                  <a:srgbClr val="000000"/>
                </a:solidFill>
              </a:rPr>
              <a:t>development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</a:rPr>
              <a:t> Interoperability problem</a:t>
            </a:r>
          </a:p>
          <a:p>
            <a:pPr marL="457200" lvl="1" indent="0">
              <a:buClr>
                <a:srgbClr val="FF3300"/>
              </a:buClr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(Grid'5000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linux</a:t>
            </a:r>
            <a:r>
              <a:rPr lang="en-US" sz="2000" dirty="0">
                <a:solidFill>
                  <a:srgbClr val="000000"/>
                </a:solidFill>
              </a:rPr>
              <a:t>, we currently use Windows)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ZoneTexte 4"/>
          <p:cNvSpPr txBox="1"/>
          <p:nvPr/>
        </p:nvSpPr>
        <p:spPr>
          <a:xfrm>
            <a:off x="2505084" y="3648478"/>
            <a:ext cx="703897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Solution : dedicate enough time to fix them.</a:t>
            </a:r>
            <a:endParaRPr lang="fr-FR" sz="2400" dirty="0"/>
          </a:p>
        </p:txBody>
      </p:sp>
      <p:sp>
        <p:nvSpPr>
          <p:cNvPr id="11" name="ZoneTexte 5"/>
          <p:cNvSpPr txBox="1"/>
          <p:nvPr/>
        </p:nvSpPr>
        <p:spPr>
          <a:xfrm>
            <a:off x="2505084" y="5478190"/>
            <a:ext cx="922972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Solution : regular tests at the computer science </a:t>
            </a:r>
            <a:r>
              <a:rPr lang="en-US" sz="2400" dirty="0" smtClean="0"/>
              <a:t>department.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7029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3.64562E-6 L 0.00157 -0.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4. Important </a:t>
            </a:r>
            <a:r>
              <a:rPr lang="fr-FR" b="1" dirty="0"/>
              <a:t>dates</a:t>
            </a:r>
          </a:p>
        </p:txBody>
      </p:sp>
      <p:pic>
        <p:nvPicPr>
          <p:cNvPr id="3" name="Espace réservé du contenu 2" descr="DatesChronolog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" t="17201" r="46346" b="19708"/>
          <a:stretch/>
        </p:blipFill>
        <p:spPr>
          <a:xfrm>
            <a:off x="2088000" y="1692000"/>
            <a:ext cx="10044000" cy="1728000"/>
          </a:xfrm>
        </p:spPr>
      </p:pic>
      <p:pic>
        <p:nvPicPr>
          <p:cNvPr id="5" name="Espace réservé du contenu 2" descr="DatesChronology.png"/>
          <p:cNvPicPr>
            <a:picLocks noChangeAspect="1"/>
          </p:cNvPicPr>
          <p:nvPr/>
        </p:nvPicPr>
        <p:blipFill rotWithShape="1">
          <a:blip r:embed="rId4"/>
          <a:srcRect l="48384" r="-1321"/>
          <a:stretch/>
        </p:blipFill>
        <p:spPr>
          <a:xfrm>
            <a:off x="36000" y="3667135"/>
            <a:ext cx="11088000" cy="27417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3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3300"/>
      </a:lt2>
      <a:accent1>
        <a:srgbClr val="838D9B"/>
      </a:accent1>
      <a:accent2>
        <a:srgbClr val="FF3300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40</TotalTime>
  <Words>328</Words>
  <Application>Microsoft Office PowerPoint</Application>
  <PresentationFormat>Custom</PresentationFormat>
  <Paragraphs>118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Planning presentation</vt:lpstr>
      <vt:lpstr>Introduction</vt:lpstr>
      <vt:lpstr>Agile Methodology:</vt:lpstr>
      <vt:lpstr>Key Areas :</vt:lpstr>
      <vt:lpstr>Planning Poker Estimation Technique </vt:lpstr>
      <vt:lpstr>PowerPoint Presentation</vt:lpstr>
      <vt:lpstr>2. Environment</vt:lpstr>
      <vt:lpstr>3. Risks analysis</vt:lpstr>
      <vt:lpstr>4. Important dates</vt:lpstr>
      <vt:lpstr>5. Tasks planning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presentation</dc:title>
  <dc:creator/>
  <cp:lastModifiedBy>Benoît Viguier</cp:lastModifiedBy>
  <cp:revision>39</cp:revision>
  <dcterms:created xsi:type="dcterms:W3CDTF">2012-07-30T22:21:58Z</dcterms:created>
  <dcterms:modified xsi:type="dcterms:W3CDTF">2014-12-18T22:58:51Z</dcterms:modified>
</cp:coreProperties>
</file>