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257" r:id="rId3"/>
    <p:sldId id="269" r:id="rId4"/>
    <p:sldId id="270" r:id="rId5"/>
    <p:sldId id="271" r:id="rId6"/>
    <p:sldId id="272" r:id="rId7"/>
    <p:sldId id="259" r:id="rId8"/>
    <p:sldId id="262" r:id="rId9"/>
    <p:sldId id="265" r:id="rId10"/>
    <p:sldId id="263" r:id="rId11"/>
    <p:sldId id="260" r:id="rId12"/>
    <p:sldId id="26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20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BBD13-A8AC-4D0A-A91D-67CAFE177BF9}" type="datetimeFigureOut">
              <a:rPr lang="fr-FR"/>
              <a:t>18/12/2014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E91CA-69E1-4F73-A570-C18A4465CE0F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2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876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168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11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701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46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858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304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382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97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056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21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EAAE-0C2B-495A-AFE0-8D7D7DA72936}" type="datetime1">
              <a:rPr lang="de-DE" smtClean="0"/>
              <a:t>18.12.2014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752555" y="687589"/>
            <a:ext cx="1254937" cy="301752"/>
          </a:xfrm>
        </p:spPr>
        <p:txBody>
          <a:bodyPr/>
          <a:lstStyle>
            <a:lvl1pPr>
              <a:defRPr sz="2800" b="1">
                <a:solidFill>
                  <a:srgbClr val="FF0000"/>
                </a:solidFill>
              </a:defRPr>
            </a:lvl1pPr>
          </a:lstStyle>
          <a:p>
            <a:fld id="{27C6CCC6-2BE5-4E42-96A4-D1E8E81A3D8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F29D-98EE-415E-9E3D-95E6D5F2FB90}" type="datetime1">
              <a:rPr lang="de-DE" smtClean="0"/>
              <a:t>18.12.2014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9863-F3C7-4033-92FE-57FD67452E0C}" type="datetime1">
              <a:rPr lang="de-DE" smtClean="0"/>
              <a:t>18.12.2014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043" y="0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187E-90BF-4F32-A3B9-F24172DFCC31}" type="datetime1">
              <a:rPr lang="de-DE" smtClean="0"/>
              <a:t>18.12.2014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2554" y="703913"/>
            <a:ext cx="1254937" cy="301752"/>
          </a:xfrm>
        </p:spPr>
        <p:txBody>
          <a:bodyPr/>
          <a:lstStyle>
            <a:lvl1pPr>
              <a:defRPr sz="2800" b="1"/>
            </a:lvl1pPr>
          </a:lstStyle>
          <a:p>
            <a:fld id="{27C6CCC6-2BE5-4E42-96A4-D1E8E81A3D8E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3AE3-517E-452C-9FE7-5C3834783A81}" type="datetime1">
              <a:rPr lang="de-DE" smtClean="0"/>
              <a:t>18.12.2014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23AD-F88A-4333-B4C5-B65B73945430}" type="datetime1">
              <a:rPr lang="de-DE" smtClean="0"/>
              <a:t>18.12.2014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37507" y="0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A0AE-A1F7-4D38-941E-3D0B020B73D3}" type="datetime1">
              <a:rPr lang="de-DE" smtClean="0"/>
              <a:t>18.12.2014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D87F-55AD-4852-A953-7E0309DCF63C}" type="datetime1">
              <a:rPr lang="de-DE" smtClean="0"/>
              <a:t>18.12.2014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6EB7-DCCA-43F9-BB48-C308C1C2AE6C}" type="datetime1">
              <a:rPr lang="de-DE" smtClean="0"/>
              <a:t>18.12.2014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9C8F-EBFE-45FC-A5C8-0FBD6231A179}" type="datetime1">
              <a:rPr lang="de-DE" smtClean="0"/>
              <a:t>18.12.2014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9E14-FE53-4173-91CA-FC32495378F6}" type="datetime1">
              <a:rPr lang="de-DE" smtClean="0"/>
              <a:t>18.12.2014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E8659CD-822D-4AC9-A0CC-EF542C7C536C}" type="datetime1">
              <a:rPr lang="de-DE" smtClean="0"/>
              <a:t>18.12.2014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695749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1">
                <a:solidFill>
                  <a:srgbClr val="FF0000"/>
                </a:solidFill>
              </a:defRPr>
            </a:lvl1pPr>
          </a:lstStyle>
          <a:p>
            <a:fld id="{27C6CCC6-2BE5-4E42-96A4-D1E8E81A3D8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0327" y="1084778"/>
            <a:ext cx="9753600" cy="2595025"/>
          </a:xfrm>
        </p:spPr>
        <p:txBody>
          <a:bodyPr/>
          <a:lstStyle/>
          <a:p>
            <a:r>
              <a:rPr lang="de-DE" dirty="0"/>
              <a:t>Planning presentation</a:t>
            </a:r>
          </a:p>
        </p:txBody>
      </p:sp>
      <p:pic>
        <p:nvPicPr>
          <p:cNvPr id="6" name="Image 3" descr="Insa-rennes-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966" y="365625"/>
            <a:ext cx="4496539" cy="1332514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71450" y="300362"/>
            <a:ext cx="10782300" cy="1088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Fast and furious Game Playing :</a:t>
            </a:r>
            <a:br>
              <a:rPr lang="en-US" sz="3200" dirty="0" smtClean="0"/>
            </a:br>
            <a:r>
              <a:rPr lang="en-US" sz="3200" dirty="0" err="1" smtClean="0"/>
              <a:t>MonteCarlo</a:t>
            </a:r>
            <a:r>
              <a:rPr lang="en-US" sz="3200" dirty="0" smtClean="0"/>
              <a:t> drift</a:t>
            </a:r>
            <a:endParaRPr lang="fr-FR" sz="3200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617169" y="3811644"/>
            <a:ext cx="2933700" cy="2629831"/>
          </a:xfrm>
        </p:spPr>
        <p:txBody>
          <a:bodyPr>
            <a:normAutofit/>
          </a:bodyPr>
          <a:lstStyle/>
          <a:p>
            <a:pPr algn="ctr"/>
            <a:r>
              <a:rPr lang="fr-FR" u="sng" dirty="0" err="1" smtClean="0">
                <a:latin typeface="Calibri" charset="0"/>
              </a:rPr>
              <a:t>Students</a:t>
            </a:r>
            <a:r>
              <a:rPr lang="fr-FR" u="sng" dirty="0" smtClean="0">
                <a:latin typeface="Calibri" charset="0"/>
              </a:rPr>
              <a:t> :</a:t>
            </a:r>
          </a:p>
          <a:p>
            <a:pPr algn="ctr"/>
            <a:r>
              <a:rPr lang="fr-FR" dirty="0" err="1" smtClean="0">
                <a:latin typeface="Calibri" charset="0"/>
              </a:rPr>
              <a:t>Prateek</a:t>
            </a:r>
            <a:r>
              <a:rPr lang="fr-FR" dirty="0" smtClean="0">
                <a:latin typeface="Calibri" charset="0"/>
              </a:rPr>
              <a:t> </a:t>
            </a:r>
            <a:r>
              <a:rPr lang="fr-FR" dirty="0" err="1" smtClean="0">
                <a:latin typeface="Calibri" charset="0"/>
              </a:rPr>
              <a:t>Bhatnagar</a:t>
            </a:r>
            <a:r>
              <a:rPr lang="fr-FR" dirty="0" smtClean="0">
                <a:latin typeface="Calibri" charset="0"/>
              </a:rPr>
              <a:t/>
            </a:r>
            <a:br>
              <a:rPr lang="fr-FR" dirty="0" smtClean="0">
                <a:latin typeface="Calibri" charset="0"/>
              </a:rPr>
            </a:br>
            <a:r>
              <a:rPr lang="fr-FR" dirty="0" smtClean="0">
                <a:latin typeface="Calibri" charset="0"/>
              </a:rPr>
              <a:t>Baptiste Bignon</a:t>
            </a:r>
            <a:br>
              <a:rPr lang="fr-FR" dirty="0" smtClean="0">
                <a:latin typeface="Calibri" charset="0"/>
              </a:rPr>
            </a:br>
            <a:r>
              <a:rPr lang="fr-FR" dirty="0" err="1" smtClean="0">
                <a:latin typeface="Calibri" charset="0"/>
              </a:rPr>
              <a:t>Mikaïl</a:t>
            </a:r>
            <a:r>
              <a:rPr lang="fr-FR" dirty="0" smtClean="0">
                <a:latin typeface="Calibri" charset="0"/>
              </a:rPr>
              <a:t> </a:t>
            </a:r>
            <a:r>
              <a:rPr lang="fr-FR" dirty="0" err="1" smtClean="0">
                <a:latin typeface="Calibri" charset="0"/>
              </a:rPr>
              <a:t>Demirdelen</a:t>
            </a:r>
            <a:r>
              <a:rPr lang="fr-FR" dirty="0" smtClean="0">
                <a:latin typeface="Calibri" charset="0"/>
              </a:rPr>
              <a:t/>
            </a:r>
            <a:br>
              <a:rPr lang="fr-FR" dirty="0" smtClean="0">
                <a:latin typeface="Calibri" charset="0"/>
              </a:rPr>
            </a:br>
            <a:r>
              <a:rPr lang="fr-FR" dirty="0" smtClean="0">
                <a:latin typeface="Calibri" charset="0"/>
              </a:rPr>
              <a:t>Gabriel </a:t>
            </a:r>
            <a:r>
              <a:rPr lang="fr-FR" dirty="0" err="1" smtClean="0">
                <a:latin typeface="Calibri" charset="0"/>
              </a:rPr>
              <a:t>Prevosto</a:t>
            </a:r>
            <a:r>
              <a:rPr lang="fr-FR" dirty="0" smtClean="0">
                <a:latin typeface="Calibri" charset="0"/>
              </a:rPr>
              <a:t/>
            </a:r>
            <a:br>
              <a:rPr lang="fr-FR" dirty="0" smtClean="0">
                <a:latin typeface="Calibri" charset="0"/>
              </a:rPr>
            </a:br>
            <a:r>
              <a:rPr lang="fr-FR" dirty="0" smtClean="0">
                <a:latin typeface="Calibri" charset="0"/>
              </a:rPr>
              <a:t>Dan </a:t>
            </a:r>
            <a:r>
              <a:rPr lang="fr-FR" dirty="0" err="1" smtClean="0">
                <a:latin typeface="Calibri" charset="0"/>
              </a:rPr>
              <a:t>Seeruttun</a:t>
            </a:r>
            <a:r>
              <a:rPr lang="fr-FR" dirty="0" smtClean="0">
                <a:latin typeface="Calibri" charset="0"/>
              </a:rPr>
              <a:t>--Marie</a:t>
            </a:r>
            <a:br>
              <a:rPr lang="fr-FR" dirty="0" smtClean="0">
                <a:latin typeface="Calibri" charset="0"/>
              </a:rPr>
            </a:br>
            <a:r>
              <a:rPr lang="fr-FR" dirty="0" smtClean="0">
                <a:latin typeface="Calibri" charset="0"/>
              </a:rPr>
              <a:t>Benoît Viguier </a:t>
            </a:r>
            <a:endParaRPr lang="fr-FR" dirty="0">
              <a:latin typeface="Calibri" charset="0"/>
            </a:endParaRP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7724847" y="3811644"/>
            <a:ext cx="2933700" cy="290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err="1" smtClean="0">
                <a:latin typeface="Calibri" charset="0"/>
              </a:rPr>
              <a:t>Supervisors</a:t>
            </a:r>
            <a:r>
              <a:rPr lang="fr-FR" u="sng" dirty="0" smtClean="0">
                <a:latin typeface="Calibri" charset="0"/>
              </a:rPr>
              <a:t> :</a:t>
            </a:r>
            <a:endParaRPr lang="fr-FR" u="sng" dirty="0">
              <a:latin typeface="Calibri" charset="0"/>
            </a:endParaRPr>
          </a:p>
          <a:p>
            <a:r>
              <a:rPr lang="fr-FR" dirty="0" err="1">
                <a:latin typeface="Calibri" charset="0"/>
              </a:rPr>
              <a:t>Nikolaos</a:t>
            </a:r>
            <a:r>
              <a:rPr lang="fr-FR" dirty="0">
                <a:latin typeface="Calibri" charset="0"/>
              </a:rPr>
              <a:t> </a:t>
            </a:r>
            <a:r>
              <a:rPr lang="fr-FR" dirty="0" err="1">
                <a:latin typeface="Calibri" charset="0"/>
              </a:rPr>
              <a:t>Parlavantzas</a:t>
            </a:r>
            <a:r>
              <a:rPr lang="fr-FR" dirty="0">
                <a:latin typeface="Calibri" charset="0"/>
              </a:rPr>
              <a:t> Christian Raymond</a:t>
            </a:r>
          </a:p>
          <a:p>
            <a:endParaRPr lang="fr-FR" dirty="0">
              <a:latin typeface="Calibri" charset="0"/>
            </a:endParaRPr>
          </a:p>
          <a:p>
            <a:endParaRPr lang="fr-FR" dirty="0">
              <a:latin typeface="Calibri" charset="0"/>
            </a:endParaRPr>
          </a:p>
          <a:p>
            <a:r>
              <a:rPr lang="fr-FR" dirty="0" err="1">
                <a:latin typeface="Calibri" charset="0"/>
              </a:rPr>
              <a:t>Year</a:t>
            </a:r>
            <a:r>
              <a:rPr lang="fr-FR" dirty="0">
                <a:latin typeface="Calibri" charset="0"/>
              </a:rPr>
              <a:t> 2014-2015</a:t>
            </a:r>
          </a:p>
        </p:txBody>
      </p:sp>
      <p:pic>
        <p:nvPicPr>
          <p:cNvPr id="11" name="Image 5" descr="1411179916-103018652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869" y="3811644"/>
            <a:ext cx="3052517" cy="24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Important dates</a:t>
            </a:r>
          </a:p>
        </p:txBody>
      </p:sp>
      <p:pic>
        <p:nvPicPr>
          <p:cNvPr id="3" name="Espace réservé du contenu 2" descr="DatesChronology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1" t="17201" r="46346" b="19708"/>
          <a:stretch/>
        </p:blipFill>
        <p:spPr>
          <a:xfrm>
            <a:off x="2088000" y="1692000"/>
            <a:ext cx="10044000" cy="1728000"/>
          </a:xfrm>
        </p:spPr>
      </p:pic>
      <p:pic>
        <p:nvPicPr>
          <p:cNvPr id="5" name="Espace réservé du contenu 2" descr="DatesChronology.png"/>
          <p:cNvPicPr>
            <a:picLocks noChangeAspect="1"/>
          </p:cNvPicPr>
          <p:nvPr/>
        </p:nvPicPr>
        <p:blipFill rotWithShape="1">
          <a:blip r:embed="rId4"/>
          <a:srcRect l="48384" r="-1321"/>
          <a:stretch/>
        </p:blipFill>
        <p:spPr>
          <a:xfrm>
            <a:off x="36000" y="3667135"/>
            <a:ext cx="11088000" cy="27417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138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Tasks planning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74" r="11916"/>
          <a:stretch/>
        </p:blipFill>
        <p:spPr>
          <a:xfrm>
            <a:off x="107999" y="2632545"/>
            <a:ext cx="11802037" cy="267928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993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Agile methodology along our project</a:t>
            </a:r>
          </a:p>
          <a:p>
            <a:r>
              <a:rPr lang="fr-FR"/>
              <a:t>Poker method to </a:t>
            </a:r>
            <a:r>
              <a:rPr lang="en-US"/>
              <a:t>get a better estimation of the </a:t>
            </a:r>
            <a:r>
              <a:rPr lang="fr-FR"/>
              <a:t>workload</a:t>
            </a:r>
          </a:p>
          <a:p>
            <a:r>
              <a:rPr lang="fr-FR"/>
              <a:t>Analysis of Environment</a:t>
            </a:r>
          </a:p>
          <a:p>
            <a:pPr lvl="1"/>
            <a:r>
              <a:rPr lang="fr-FR"/>
              <a:t>Internal and external resources</a:t>
            </a:r>
          </a:p>
          <a:p>
            <a:pPr lvl="1"/>
            <a:r>
              <a:rPr lang="fr-FR"/>
              <a:t>Dates</a:t>
            </a:r>
          </a:p>
          <a:p>
            <a:pPr lvl="1"/>
            <a:r>
              <a:rPr lang="fr-FR"/>
              <a:t>Risks</a:t>
            </a:r>
          </a:p>
          <a:p>
            <a:r>
              <a:rPr lang="fr-FR"/>
              <a:t>Schedule based on the aforementioned results</a:t>
            </a:r>
          </a:p>
          <a:p>
            <a:endParaRPr lang="fr-FR" i="1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28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814189" y="2652506"/>
            <a:ext cx="2743200" cy="769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fr-FR" sz="4400" i="1" dirty="0">
                <a:latin typeface="Comic Sans MS"/>
              </a:rPr>
              <a:t>ARIMAA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272976" y="2504941"/>
            <a:ext cx="5876199" cy="123110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Game not 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Made to be difficult for computers</a:t>
            </a:r>
            <a:endParaRPr lang="fr-FR" sz="2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42950" y="1636713"/>
            <a:ext cx="7721069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/>
              <a:t>Create an Artificial Intelligence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-100627" y="3881901"/>
            <a:ext cx="444427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800">
                <a:solidFill>
                  <a:srgbClr val="000000"/>
                </a:solidFill>
                <a:latin typeface="Calibri"/>
                <a:cs typeface="Helvetica" charset="0"/>
              </a:rPr>
              <a:t>MCTS </a:t>
            </a:r>
            <a:r>
              <a:rPr lang="fr-FR" sz="2800"/>
              <a:t>Algorithm</a:t>
            </a:r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30694" y="4802052"/>
            <a:ext cx="5608285" cy="5238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800">
                <a:solidFill>
                  <a:srgbClr val="000000"/>
                </a:solidFill>
                <a:latin typeface="Calibri"/>
                <a:cs typeface="Helvetica" charset="0"/>
              </a:rPr>
              <a:t>Optimization by parallelization 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08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225" y="901558"/>
            <a:ext cx="10515600" cy="916885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</a:pPr>
            <a:r>
              <a:rPr lang="en-US" dirty="0">
                <a:solidFill>
                  <a:srgbClr val="FF3300"/>
                </a:solidFill>
              </a:rPr>
              <a:t>Agile Methodology:</a:t>
            </a:r>
            <a:endParaRPr 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295" y="3186097"/>
            <a:ext cx="5188791" cy="18709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Iterative </a:t>
            </a:r>
            <a:r>
              <a:rPr lang="en-US" sz="2400" dirty="0"/>
              <a:t>software development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methodology </a:t>
            </a:r>
            <a:r>
              <a:rPr lang="en-US" sz="2400" dirty="0"/>
              <a:t>for building and </a:t>
            </a:r>
            <a:r>
              <a:rPr lang="en-US" sz="2400" dirty="0" smtClean="0"/>
              <a:t>testing </a:t>
            </a:r>
            <a:r>
              <a:rPr lang="en-US" sz="2400" dirty="0"/>
              <a:t>the software incrementally.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3" descr="KdKK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686" y="2093014"/>
            <a:ext cx="6599017" cy="4387297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531976" y="340254"/>
            <a:ext cx="10692221" cy="876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4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3</a:t>
            </a:fld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15043" y="0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Development </a:t>
            </a:r>
            <a:r>
              <a:rPr lang="en-US" dirty="0" smtClean="0">
                <a:solidFill>
                  <a:srgbClr val="FF0000"/>
                </a:solidFill>
              </a:rPr>
              <a:t>Methodologies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775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129" y="842204"/>
            <a:ext cx="10515600" cy="960036"/>
          </a:xfrm>
        </p:spPr>
        <p:txBody>
          <a:bodyPr>
            <a:normAutofit/>
          </a:bodyPr>
          <a:lstStyle/>
          <a:p>
            <a:r>
              <a:rPr lang="en-US" sz="3600" dirty="0"/>
              <a:t>Key </a:t>
            </a:r>
            <a:r>
              <a:rPr lang="en-US" sz="3600" dirty="0" smtClean="0"/>
              <a:t>Areas 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423" y="2417195"/>
            <a:ext cx="3845341" cy="11926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</a:rPr>
              <a:t>Regular </a:t>
            </a:r>
            <a:r>
              <a:rPr lang="en-US" dirty="0">
                <a:latin typeface="Calibri" charset="0"/>
              </a:rPr>
              <a:t>meetings </a:t>
            </a:r>
          </a:p>
          <a:p>
            <a:r>
              <a:rPr lang="en-US" dirty="0">
                <a:latin typeface="Calibri" charset="0"/>
              </a:rPr>
              <a:t>"To Do" list </a:t>
            </a:r>
          </a:p>
          <a:p>
            <a:r>
              <a:rPr lang="en-US" dirty="0">
                <a:latin typeface="Calibri" charset="0"/>
              </a:rPr>
              <a:t>Estimation of time and resources 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31976" y="340254"/>
            <a:ext cx="10692221" cy="876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0000"/>
                </a:solidFill>
              </a:rPr>
              <a:t>Development Methodologies</a:t>
            </a:r>
            <a:endParaRPr lang="fr-FR" sz="4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4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4" y="1216877"/>
            <a:ext cx="7370635" cy="539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81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683" y="728156"/>
            <a:ext cx="10515600" cy="977442"/>
          </a:xfrm>
        </p:spPr>
        <p:txBody>
          <a:bodyPr>
            <a:normAutofit/>
          </a:bodyPr>
          <a:lstStyle/>
          <a:p>
            <a:r>
              <a:rPr lang="en-US" sz="3600" dirty="0">
                <a:cs typeface="Times New Roman" charset="0"/>
              </a:rPr>
              <a:t>Planning Poker Estimation Technique</a:t>
            </a:r>
            <a:r>
              <a:rPr lang="en-US" sz="3600" dirty="0">
                <a:cs typeface="Times New Roman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36" y="1929683"/>
            <a:ext cx="10515600" cy="50823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F3864"/>
                </a:solidFill>
              </a:rPr>
              <a:t> Method for workloads</a:t>
            </a:r>
          </a:p>
          <a:p>
            <a:pPr marL="0" indent="0">
              <a:buNone/>
            </a:pPr>
            <a:r>
              <a:rPr lang="en-US" b="1" dirty="0"/>
              <a:t> The method</a:t>
            </a:r>
            <a:r>
              <a:rPr lang="en-US" dirty="0"/>
              <a:t>:  </a:t>
            </a:r>
          </a:p>
          <a:p>
            <a:r>
              <a:rPr lang="en-US" dirty="0"/>
              <a:t>Guess workloads individually  </a:t>
            </a:r>
          </a:p>
          <a:p>
            <a:r>
              <a:rPr lang="en-US" dirty="0"/>
              <a:t>No influence on the others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The treatment of solutions:</a:t>
            </a:r>
            <a:r>
              <a:rPr lang="en-US" dirty="0"/>
              <a:t> </a:t>
            </a:r>
          </a:p>
          <a:p>
            <a:r>
              <a:rPr lang="en-US" dirty="0"/>
              <a:t>Eliminate singular guesses </a:t>
            </a:r>
          </a:p>
          <a:p>
            <a:r>
              <a:rPr lang="en-US" dirty="0"/>
              <a:t>Discuss together what will be the workload then </a:t>
            </a:r>
          </a:p>
          <a:p>
            <a:endParaRPr lang="en-US" dirty="0"/>
          </a:p>
        </p:txBody>
      </p:sp>
      <p:pic>
        <p:nvPicPr>
          <p:cNvPr id="5" name="Picture 4" descr="poker-wallpaper-AA-and-chip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158" y="1808740"/>
            <a:ext cx="3011436" cy="2015711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531976" y="340254"/>
            <a:ext cx="10692221" cy="876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0000"/>
                </a:solidFill>
              </a:rPr>
              <a:t>Development Methodologies</a:t>
            </a:r>
            <a:endParaRPr lang="fr-FR" sz="40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905492"/>
              </p:ext>
            </p:extLst>
          </p:nvPr>
        </p:nvGraphicFramePr>
        <p:xfrm>
          <a:off x="531976" y="5295568"/>
          <a:ext cx="11061032" cy="91183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64448"/>
                <a:gridCol w="1025719"/>
                <a:gridCol w="914400"/>
                <a:gridCol w="925949"/>
                <a:gridCol w="1382629"/>
                <a:gridCol w="1382629"/>
                <a:gridCol w="769474"/>
                <a:gridCol w="1995784"/>
              </a:tblGrid>
              <a:tr h="421420">
                <a:tc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Gabriel</a:t>
                      </a: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Prateek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Mikaïl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Baptiste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Beno</a:t>
                      </a:r>
                      <a:r>
                        <a:rPr lang="fr-FR" sz="1800" dirty="0" smtClean="0"/>
                        <a:t>î</a:t>
                      </a:r>
                      <a:r>
                        <a:rPr lang="en-US" sz="1800" dirty="0" smtClean="0"/>
                        <a:t>t</a:t>
                      </a:r>
                      <a:endParaRPr lang="en-US" sz="1800" dirty="0" smtClean="0">
                        <a:latin typeface="Calibri" charset="0"/>
                      </a:endParaRP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charset="0"/>
                        </a:rPr>
                        <a:t>Dan</a:t>
                      </a: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Final Workload</a:t>
                      </a:r>
                      <a:endParaRPr lang="en-US" sz="1800" dirty="0" smtClean="0">
                        <a:latin typeface="Calibri" charset="0"/>
                      </a:endParaRP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</a:tr>
              <a:tr h="4904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MCTS general</a:t>
                      </a:r>
                      <a:r>
                        <a:rPr lang="en-US" baseline="0" dirty="0" smtClean="0"/>
                        <a:t> 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2526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4" y="1216877"/>
            <a:ext cx="7370635" cy="53949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034" y="3522431"/>
            <a:ext cx="3853730" cy="228202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</a:rPr>
              <a:t>Prioritization </a:t>
            </a:r>
            <a:r>
              <a:rPr lang="en-US" dirty="0">
                <a:latin typeface="Calibri" charset="0"/>
              </a:rPr>
              <a:t>of tasks </a:t>
            </a:r>
          </a:p>
          <a:p>
            <a:r>
              <a:rPr lang="en-US" dirty="0">
                <a:latin typeface="Calibri" charset="0"/>
              </a:rPr>
              <a:t>Development using top to </a:t>
            </a:r>
            <a:r>
              <a:rPr lang="en-US" dirty="0" smtClean="0">
                <a:latin typeface="Calibri" charset="0"/>
              </a:rPr>
              <a:t>bottom </a:t>
            </a:r>
            <a:r>
              <a:rPr lang="en-US" dirty="0">
                <a:latin typeface="Calibri" charset="0"/>
              </a:rPr>
              <a:t>approach </a:t>
            </a:r>
          </a:p>
          <a:p>
            <a:r>
              <a:rPr lang="en-US" dirty="0">
                <a:latin typeface="Calibri" charset="0"/>
              </a:rPr>
              <a:t>Feedback from the end user or the team </a:t>
            </a:r>
          </a:p>
          <a:p>
            <a:r>
              <a:rPr lang="en-US" dirty="0">
                <a:latin typeface="Calibri" charset="0"/>
              </a:rPr>
              <a:t>Iterations 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13129" y="842204"/>
            <a:ext cx="10515600" cy="9600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smtClean="0"/>
              <a:t>Key Areas :</a:t>
            </a:r>
            <a:endParaRPr lang="en-US" sz="3600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531976" y="340254"/>
            <a:ext cx="10692221" cy="876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0000"/>
                </a:solidFill>
              </a:rPr>
              <a:t>Development Methodologies</a:t>
            </a:r>
            <a:endParaRPr lang="fr-FR" sz="40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423" y="2417195"/>
            <a:ext cx="3845341" cy="1192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Calibri" charset="0"/>
              </a:rPr>
              <a:t>Regular meetings </a:t>
            </a:r>
          </a:p>
          <a:p>
            <a:r>
              <a:rPr lang="en-US" smtClean="0">
                <a:latin typeface="Calibri" charset="0"/>
              </a:rPr>
              <a:t>"To Do" list </a:t>
            </a:r>
          </a:p>
          <a:p>
            <a:r>
              <a:rPr lang="en-US" smtClean="0">
                <a:latin typeface="Calibri" charset="0"/>
              </a:rPr>
              <a:t>Estimation of time and resources </a:t>
            </a:r>
          </a:p>
          <a:p>
            <a:pPr marL="45720" indent="0">
              <a:buFont typeface="Wingdings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867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Environment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Human resources:</a:t>
            </a:r>
          </a:p>
          <a:p>
            <a:endParaRPr lang="en-US"/>
          </a:p>
          <a:p>
            <a:r>
              <a:rPr lang="en-US"/>
              <a:t>Team of 6 until January</a:t>
            </a:r>
          </a:p>
          <a:p>
            <a:endParaRPr lang="en-US"/>
          </a:p>
          <a:p>
            <a:r>
              <a:rPr lang="en-US"/>
              <a:t>Team of 3 after January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Technological resources:</a:t>
            </a:r>
          </a:p>
          <a:p>
            <a:endParaRPr lang="en-US"/>
          </a:p>
          <a:p>
            <a:r>
              <a:rPr lang="en-US"/>
              <a:t>Computers from INSA's computer science department</a:t>
            </a:r>
          </a:p>
          <a:p>
            <a:endParaRPr lang="en-US"/>
          </a:p>
          <a:p>
            <a:r>
              <a:rPr lang="en-US" i="1"/>
              <a:t>Grid'5000</a:t>
            </a:r>
            <a:r>
              <a:rPr lang="en-US"/>
              <a:t>, a set of clusters of multi-core machines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379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Risks analysis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724275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Kinds of risk: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1) Resources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2) Organisation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3) Payments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4) Suppliers/Purchases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5) Technical</a:t>
            </a:r>
            <a:endParaRPr lang="fr-FR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324475" y="1819275"/>
            <a:ext cx="6410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=&gt; unavoidable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=&gt; none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=&gt; none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=&gt; none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290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Risks analysis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724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Kinds of risk: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5) Technical</a:t>
            </a:r>
            <a:endParaRPr lang="fr-FR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981200" y="2295525"/>
            <a:ext cx="9220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00"/>
                </a:solidFill>
              </a:rPr>
              <a:t>=&gt; Unexpected bugs can occur during the development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00"/>
                </a:solidFill>
              </a:rPr>
              <a:t>=&gt; interoperability problems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       (Grid'5000 = </a:t>
            </a:r>
            <a:r>
              <a:rPr lang="en-US" sz="2400" dirty="0" err="1">
                <a:solidFill>
                  <a:srgbClr val="000000"/>
                </a:solidFill>
              </a:rPr>
              <a:t>linux</a:t>
            </a:r>
            <a:r>
              <a:rPr lang="en-US" sz="2400" dirty="0">
                <a:solidFill>
                  <a:srgbClr val="000000"/>
                </a:solidFill>
              </a:rPr>
              <a:t>, we currently use Windows)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05085" y="3181360"/>
            <a:ext cx="7038975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Solution : dedicate enough time to fix them.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2533660" y="4591060"/>
            <a:ext cx="9229725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Solution : regular tests at the computer science department</a:t>
            </a:r>
            <a:endParaRPr lang="fr-FR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5304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Custom 1">
      <a:dk1>
        <a:srgbClr val="000000"/>
      </a:dk1>
      <a:lt1>
        <a:srgbClr val="000000"/>
      </a:lt1>
      <a:dk2>
        <a:srgbClr val="FFFFFF"/>
      </a:dk2>
      <a:lt2>
        <a:srgbClr val="FF3300"/>
      </a:lt2>
      <a:accent1>
        <a:srgbClr val="838D9B"/>
      </a:accent1>
      <a:accent2>
        <a:srgbClr val="FF3300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15</TotalTime>
  <Words>316</Words>
  <Application>Microsoft Office PowerPoint</Application>
  <PresentationFormat>Custom</PresentationFormat>
  <Paragraphs>123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Planning presentation</vt:lpstr>
      <vt:lpstr>Introduction</vt:lpstr>
      <vt:lpstr>Agile Methodology:</vt:lpstr>
      <vt:lpstr>Key Areas :</vt:lpstr>
      <vt:lpstr>Planning Poker Estimation Technique </vt:lpstr>
      <vt:lpstr>PowerPoint Presentation</vt:lpstr>
      <vt:lpstr>Environment</vt:lpstr>
      <vt:lpstr>Risks analysis</vt:lpstr>
      <vt:lpstr>Risks analysis</vt:lpstr>
      <vt:lpstr>Important dates</vt:lpstr>
      <vt:lpstr>Tasks planning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presentation</dc:title>
  <dc:creator/>
  <cp:lastModifiedBy>Benoît Viguier</cp:lastModifiedBy>
  <cp:revision>36</cp:revision>
  <dcterms:created xsi:type="dcterms:W3CDTF">2012-07-30T22:21:58Z</dcterms:created>
  <dcterms:modified xsi:type="dcterms:W3CDTF">2014-12-18T18:55:57Z</dcterms:modified>
</cp:coreProperties>
</file>