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75" r:id="rId4"/>
    <p:sldId id="269" r:id="rId5"/>
    <p:sldId id="271" r:id="rId6"/>
    <p:sldId id="273" r:id="rId7"/>
    <p:sldId id="274" r:id="rId8"/>
    <p:sldId id="259" r:id="rId9"/>
    <p:sldId id="262" r:id="rId10"/>
    <p:sldId id="263" r:id="rId11"/>
    <p:sldId id="260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10" d="100"/>
          <a:sy n="110" d="100"/>
        </p:scale>
        <p:origin x="-36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BBD13-A8AC-4D0A-A91D-67CAFE177BF9}" type="datetimeFigureOut">
              <a:rPr lang="fr-FR"/>
              <a:t>19/12/2014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E91CA-69E1-4F73-A570-C18A4465CE0F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876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1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0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08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64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CBB30-58C5-4553-9AAB-B48AED2355E7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0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82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97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21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E91CA-69E1-4F73-A570-C18A4465CE0F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6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EAAE-0C2B-495A-AFE0-8D7D7DA72936}" type="datetime1">
              <a:rPr lang="de-DE" smtClean="0"/>
              <a:t>19.12.2014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752555" y="687589"/>
            <a:ext cx="1254937" cy="301752"/>
          </a:xfrm>
        </p:spPr>
        <p:txBody>
          <a:bodyPr/>
          <a:lstStyle>
            <a:lvl1pPr>
              <a:defRPr sz="2800" b="1">
                <a:solidFill>
                  <a:srgbClr val="FF0000"/>
                </a:solidFill>
              </a:defRPr>
            </a:lvl1pPr>
          </a:lstStyle>
          <a:p>
            <a:fld id="{27C6CCC6-2BE5-4E42-96A4-D1E8E81A3D8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F29D-98EE-415E-9E3D-95E6D5F2FB90}" type="datetime1">
              <a:rPr lang="de-DE" smtClean="0"/>
              <a:t>19.12.2014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9863-F3C7-4033-92FE-57FD67452E0C}" type="datetime1">
              <a:rPr lang="de-DE" smtClean="0"/>
              <a:t>19.12.2014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43" y="0"/>
            <a:ext cx="9753600" cy="1154097"/>
          </a:xfrm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187E-90BF-4F32-A3B9-F24172DFCC31}" type="datetime1">
              <a:rPr lang="de-DE" smtClean="0"/>
              <a:t>19.12.2014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2554" y="703913"/>
            <a:ext cx="1254937" cy="301752"/>
          </a:xfrm>
        </p:spPr>
        <p:txBody>
          <a:bodyPr/>
          <a:lstStyle>
            <a:lvl1pPr>
              <a:defRPr sz="2800" b="1"/>
            </a:lvl1pPr>
          </a:lstStyle>
          <a:p>
            <a:fld id="{27C6CCC6-2BE5-4E42-96A4-D1E8E81A3D8E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3AE3-517E-452C-9FE7-5C3834783A81}" type="datetime1">
              <a:rPr lang="de-DE" smtClean="0"/>
              <a:t>19.12.2014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23AD-F88A-4333-B4C5-B65B73945430}" type="datetime1">
              <a:rPr lang="de-DE" smtClean="0"/>
              <a:t>19.12.2014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37507" y="0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A0AE-A1F7-4D38-941E-3D0B020B73D3}" type="datetime1">
              <a:rPr lang="de-DE" smtClean="0"/>
              <a:t>19.12.2014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D87F-55AD-4852-A953-7E0309DCF63C}" type="datetime1">
              <a:rPr lang="de-DE" smtClean="0"/>
              <a:t>19.12.2014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6EB7-DCCA-43F9-BB48-C308C1C2AE6C}" type="datetime1">
              <a:rPr lang="de-DE" smtClean="0"/>
              <a:t>19.12.2014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9C8F-EBFE-45FC-A5C8-0FBD6231A179}" type="datetime1">
              <a:rPr lang="de-DE" smtClean="0"/>
              <a:t>19.12.2014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9E14-FE53-4173-91CA-FC32495378F6}" type="datetime1">
              <a:rPr lang="de-DE" smtClean="0"/>
              <a:t>19.12.2014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E8659CD-822D-4AC9-A0CC-EF542C7C536C}" type="datetime1">
              <a:rPr lang="de-DE" smtClean="0"/>
              <a:t>19.12.2014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695749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rgbClr val="FF0000"/>
                </a:solidFill>
              </a:defRPr>
            </a:lvl1pPr>
          </a:lstStyle>
          <a:p>
            <a:fld id="{27C6CCC6-2BE5-4E42-96A4-D1E8E81A3D8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0327" y="1084778"/>
            <a:ext cx="9753600" cy="2595025"/>
          </a:xfrm>
        </p:spPr>
        <p:txBody>
          <a:bodyPr/>
          <a:lstStyle/>
          <a:p>
            <a:r>
              <a:rPr lang="de-DE" dirty="0"/>
              <a:t>Planning presentation</a:t>
            </a:r>
          </a:p>
        </p:txBody>
      </p:sp>
      <p:pic>
        <p:nvPicPr>
          <p:cNvPr id="6" name="Image 3" descr="Insa-rennes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966" y="365625"/>
            <a:ext cx="4496539" cy="133251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71450" y="300362"/>
            <a:ext cx="10782300" cy="1088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>Fast and furious Game Playing :</a:t>
            </a:r>
            <a:br>
              <a:rPr lang="en-US" sz="3200" dirty="0" smtClean="0"/>
            </a:br>
            <a:r>
              <a:rPr lang="en-US" sz="3200" dirty="0" err="1" smtClean="0"/>
              <a:t>MonteCarlo</a:t>
            </a:r>
            <a:r>
              <a:rPr lang="en-US" sz="3200" dirty="0" smtClean="0"/>
              <a:t> drift</a:t>
            </a:r>
            <a:endParaRPr lang="fr-FR" sz="3200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617169" y="3811644"/>
            <a:ext cx="2933700" cy="2629831"/>
          </a:xfrm>
        </p:spPr>
        <p:txBody>
          <a:bodyPr>
            <a:normAutofit/>
          </a:bodyPr>
          <a:lstStyle/>
          <a:p>
            <a:pPr algn="ctr"/>
            <a:r>
              <a:rPr lang="fr-FR" u="sng" dirty="0" err="1" smtClean="0">
                <a:latin typeface="Calibri" charset="0"/>
              </a:rPr>
              <a:t>Students</a:t>
            </a:r>
            <a:r>
              <a:rPr lang="fr-FR" u="sng" dirty="0" smtClean="0">
                <a:latin typeface="Calibri" charset="0"/>
              </a:rPr>
              <a:t> :</a:t>
            </a:r>
          </a:p>
          <a:p>
            <a:pPr algn="ctr"/>
            <a:r>
              <a:rPr lang="fr-FR" dirty="0" err="1" smtClean="0">
                <a:latin typeface="Calibri" charset="0"/>
              </a:rPr>
              <a:t>Prateek</a:t>
            </a:r>
            <a:r>
              <a:rPr lang="fr-FR" dirty="0" smtClean="0">
                <a:latin typeface="Calibri" charset="0"/>
              </a:rPr>
              <a:t> </a:t>
            </a:r>
            <a:r>
              <a:rPr lang="fr-FR" dirty="0" err="1" smtClean="0">
                <a:latin typeface="Calibri" charset="0"/>
              </a:rPr>
              <a:t>Bhatnagar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Baptiste Bignon</a:t>
            </a:r>
            <a:br>
              <a:rPr lang="fr-FR" dirty="0" smtClean="0">
                <a:latin typeface="Calibri" charset="0"/>
              </a:rPr>
            </a:br>
            <a:r>
              <a:rPr lang="fr-FR" dirty="0" err="1" smtClean="0">
                <a:latin typeface="Calibri" charset="0"/>
              </a:rPr>
              <a:t>Mikaïl</a:t>
            </a:r>
            <a:r>
              <a:rPr lang="fr-FR" dirty="0" smtClean="0">
                <a:latin typeface="Calibri" charset="0"/>
              </a:rPr>
              <a:t> </a:t>
            </a:r>
            <a:r>
              <a:rPr lang="fr-FR" dirty="0" err="1" smtClean="0">
                <a:latin typeface="Calibri" charset="0"/>
              </a:rPr>
              <a:t>Demirdelen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Gabriel </a:t>
            </a:r>
            <a:r>
              <a:rPr lang="fr-FR" dirty="0" err="1" smtClean="0">
                <a:latin typeface="Calibri" charset="0"/>
              </a:rPr>
              <a:t>Prevosto</a:t>
            </a:r>
            <a:r>
              <a:rPr lang="fr-FR" dirty="0" smtClean="0">
                <a:latin typeface="Calibri" charset="0"/>
              </a:rPr>
              <a:t/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Dan </a:t>
            </a:r>
            <a:r>
              <a:rPr lang="fr-FR" dirty="0" err="1" smtClean="0">
                <a:latin typeface="Calibri" charset="0"/>
              </a:rPr>
              <a:t>Seeruttun</a:t>
            </a:r>
            <a:r>
              <a:rPr lang="fr-FR" dirty="0" smtClean="0">
                <a:latin typeface="Calibri" charset="0"/>
              </a:rPr>
              <a:t>--Marie</a:t>
            </a:r>
            <a:br>
              <a:rPr lang="fr-FR" dirty="0" smtClean="0">
                <a:latin typeface="Calibri" charset="0"/>
              </a:rPr>
            </a:br>
            <a:r>
              <a:rPr lang="fr-FR" dirty="0" smtClean="0">
                <a:latin typeface="Calibri" charset="0"/>
              </a:rPr>
              <a:t>Benoît Viguier </a:t>
            </a:r>
            <a:endParaRPr lang="fr-FR" dirty="0">
              <a:latin typeface="Calibri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7724847" y="3811644"/>
            <a:ext cx="2933700" cy="290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err="1" smtClean="0">
                <a:latin typeface="Calibri" charset="0"/>
              </a:rPr>
              <a:t>Supervisors</a:t>
            </a:r>
            <a:r>
              <a:rPr lang="fr-FR" u="sng" dirty="0" smtClean="0">
                <a:latin typeface="Calibri" charset="0"/>
              </a:rPr>
              <a:t> :</a:t>
            </a:r>
            <a:endParaRPr lang="fr-FR" u="sng" dirty="0">
              <a:latin typeface="Calibri" charset="0"/>
            </a:endParaRPr>
          </a:p>
          <a:p>
            <a:r>
              <a:rPr lang="fr-FR" dirty="0" err="1">
                <a:latin typeface="Calibri" charset="0"/>
              </a:rPr>
              <a:t>Nikolaos</a:t>
            </a:r>
            <a:r>
              <a:rPr lang="fr-FR" dirty="0">
                <a:latin typeface="Calibri" charset="0"/>
              </a:rPr>
              <a:t> </a:t>
            </a:r>
            <a:r>
              <a:rPr lang="fr-FR" dirty="0" err="1">
                <a:latin typeface="Calibri" charset="0"/>
              </a:rPr>
              <a:t>Parlavantzas</a:t>
            </a:r>
            <a:r>
              <a:rPr lang="fr-FR" dirty="0">
                <a:latin typeface="Calibri" charset="0"/>
              </a:rPr>
              <a:t> Christian Raymond</a:t>
            </a:r>
          </a:p>
          <a:p>
            <a:endParaRPr lang="fr-FR" dirty="0">
              <a:latin typeface="Calibri" charset="0"/>
            </a:endParaRPr>
          </a:p>
          <a:p>
            <a:endParaRPr lang="fr-FR" dirty="0">
              <a:latin typeface="Calibri" charset="0"/>
            </a:endParaRPr>
          </a:p>
          <a:p>
            <a:r>
              <a:rPr lang="fr-FR" dirty="0" err="1">
                <a:latin typeface="Calibri" charset="0"/>
              </a:rPr>
              <a:t>Year</a:t>
            </a:r>
            <a:r>
              <a:rPr lang="fr-FR" dirty="0">
                <a:latin typeface="Calibri" charset="0"/>
              </a:rPr>
              <a:t> 2014-2015</a:t>
            </a:r>
          </a:p>
        </p:txBody>
      </p:sp>
      <p:pic>
        <p:nvPicPr>
          <p:cNvPr id="11" name="Image 5" descr="1411179916-10301865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69" y="3811644"/>
            <a:ext cx="3052517" cy="24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4. Important </a:t>
            </a:r>
            <a:r>
              <a:rPr lang="fr-FR" b="1" dirty="0"/>
              <a:t>dates</a:t>
            </a:r>
          </a:p>
        </p:txBody>
      </p:sp>
      <p:pic>
        <p:nvPicPr>
          <p:cNvPr id="3" name="Espace réservé du contenu 2" descr="DatesChronology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1" t="17201" r="46346" b="19708"/>
          <a:stretch/>
        </p:blipFill>
        <p:spPr>
          <a:xfrm>
            <a:off x="2088000" y="1692000"/>
            <a:ext cx="10044000" cy="1728000"/>
          </a:xfrm>
        </p:spPr>
      </p:pic>
      <p:pic>
        <p:nvPicPr>
          <p:cNvPr id="5" name="Espace réservé du contenu 2" descr="DatesChronology.png"/>
          <p:cNvPicPr>
            <a:picLocks noChangeAspect="1"/>
          </p:cNvPicPr>
          <p:nvPr/>
        </p:nvPicPr>
        <p:blipFill rotWithShape="1">
          <a:blip r:embed="rId4"/>
          <a:srcRect l="48384" r="-1321"/>
          <a:stretch/>
        </p:blipFill>
        <p:spPr>
          <a:xfrm>
            <a:off x="36000" y="3667135"/>
            <a:ext cx="11088000" cy="27417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38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5. </a:t>
            </a:r>
            <a:r>
              <a:rPr lang="fr-FR" b="1" dirty="0" err="1" smtClean="0"/>
              <a:t>Tasks</a:t>
            </a:r>
            <a:r>
              <a:rPr lang="fr-FR" b="1" dirty="0" smtClean="0"/>
              <a:t> </a:t>
            </a:r>
            <a:r>
              <a:rPr lang="fr-FR" b="1" dirty="0"/>
              <a:t>planning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11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Espace réservé du contenu 3"/>
          <p:cNvPicPr>
            <a:picLocks noGrp="1" noChangeAspect="1"/>
          </p:cNvPicPr>
          <p:nvPr/>
        </p:nvPicPr>
        <p:blipFill rotWithShape="1">
          <a:blip r:embed="rId3"/>
          <a:srcRect r="9520"/>
          <a:stretch/>
        </p:blipFill>
        <p:spPr>
          <a:xfrm>
            <a:off x="155225" y="1684230"/>
            <a:ext cx="11881550" cy="43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93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Agile </a:t>
            </a:r>
            <a:r>
              <a:rPr lang="fr-FR" sz="2400" dirty="0" err="1"/>
              <a:t>methodology</a:t>
            </a:r>
            <a:r>
              <a:rPr lang="fr-FR" sz="2400" dirty="0"/>
              <a:t> </a:t>
            </a:r>
            <a:r>
              <a:rPr lang="fr-FR" sz="2400" dirty="0" err="1"/>
              <a:t>along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endParaRPr lang="fr-FR" sz="2400" dirty="0"/>
          </a:p>
          <a:p>
            <a:r>
              <a:rPr lang="fr-FR" sz="2400" dirty="0"/>
              <a:t>Poker </a:t>
            </a:r>
            <a:r>
              <a:rPr lang="fr-FR" sz="2400" dirty="0" err="1"/>
              <a:t>method</a:t>
            </a:r>
            <a:r>
              <a:rPr lang="fr-FR" sz="2400" dirty="0"/>
              <a:t> to </a:t>
            </a:r>
            <a:r>
              <a:rPr lang="en-US" sz="2400" dirty="0"/>
              <a:t>get a better estimation of the </a:t>
            </a:r>
            <a:r>
              <a:rPr lang="fr-FR" sz="2400" dirty="0" err="1"/>
              <a:t>workload</a:t>
            </a:r>
            <a:endParaRPr lang="fr-FR" sz="2400" dirty="0"/>
          </a:p>
          <a:p>
            <a:r>
              <a:rPr lang="fr-FR" sz="2400" dirty="0" err="1"/>
              <a:t>Analysis</a:t>
            </a:r>
            <a:r>
              <a:rPr lang="fr-FR" sz="2400" dirty="0"/>
              <a:t> of </a:t>
            </a:r>
            <a:r>
              <a:rPr lang="fr-FR" sz="2400" dirty="0" err="1"/>
              <a:t>Environment</a:t>
            </a:r>
            <a:endParaRPr lang="fr-F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/>
              <a:t>Internal</a:t>
            </a:r>
            <a:r>
              <a:rPr lang="fr-FR" sz="2000" dirty="0"/>
              <a:t> and </a:t>
            </a:r>
            <a:r>
              <a:rPr lang="fr-FR" sz="2000" dirty="0" err="1"/>
              <a:t>external</a:t>
            </a:r>
            <a:r>
              <a:rPr lang="fr-FR" sz="2000" dirty="0"/>
              <a:t> </a:t>
            </a:r>
            <a:r>
              <a:rPr lang="fr-FR" sz="2000" dirty="0" err="1"/>
              <a:t>resources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Dates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/>
              <a:t>Risks</a:t>
            </a:r>
            <a:endParaRPr lang="fr-FR" sz="2000" dirty="0"/>
          </a:p>
          <a:p>
            <a:r>
              <a:rPr lang="fr-FR" sz="2400" dirty="0"/>
              <a:t>Schedule </a:t>
            </a:r>
            <a:r>
              <a:rPr lang="fr-FR" sz="2400" dirty="0" err="1"/>
              <a:t>based</a:t>
            </a:r>
            <a:r>
              <a:rPr lang="fr-FR" sz="2400" dirty="0"/>
              <a:t> on the </a:t>
            </a:r>
            <a:r>
              <a:rPr lang="fr-FR" sz="2400" dirty="0" err="1"/>
              <a:t>aforementioned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endParaRPr lang="fr-FR" sz="2400" dirty="0"/>
          </a:p>
          <a:p>
            <a:endParaRPr lang="fr-FR" sz="240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28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3" descr="Arim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34" y="1794733"/>
            <a:ext cx="4638788" cy="40135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631466" y="2110618"/>
            <a:ext cx="6093529" cy="2571446"/>
          </a:xfrm>
        </p:spPr>
        <p:txBody>
          <a:bodyPr>
            <a:noAutofit/>
          </a:bodyPr>
          <a:lstStyle/>
          <a:p>
            <a:r>
              <a:rPr lang="fr-FR" sz="2400" dirty="0" err="1"/>
              <a:t>Implementation</a:t>
            </a:r>
            <a:r>
              <a:rPr lang="fr-FR" sz="2400" dirty="0"/>
              <a:t> of an </a:t>
            </a:r>
            <a:r>
              <a:rPr lang="fr-FR" sz="2400" dirty="0" err="1"/>
              <a:t>artificial</a:t>
            </a:r>
            <a:r>
              <a:rPr lang="fr-FR" sz="2400" dirty="0"/>
              <a:t> intelligence for </a:t>
            </a:r>
            <a:r>
              <a:rPr lang="fr-FR" sz="2400" dirty="0" err="1" smtClean="0"/>
              <a:t>Arimaa</a:t>
            </a:r>
            <a:r>
              <a:rPr lang="fr-FR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Use of the </a:t>
            </a:r>
            <a:r>
              <a:rPr lang="fr-FR" sz="2000" dirty="0"/>
              <a:t>Monte </a:t>
            </a:r>
            <a:r>
              <a:rPr lang="fr-FR" sz="2000" dirty="0" smtClean="0"/>
              <a:t>Carlo </a:t>
            </a:r>
            <a:r>
              <a:rPr lang="fr-FR" sz="2000" dirty="0" err="1"/>
              <a:t>Tree</a:t>
            </a:r>
            <a:r>
              <a:rPr lang="fr-FR" sz="2000" dirty="0"/>
              <a:t> </a:t>
            </a:r>
            <a:r>
              <a:rPr lang="fr-FR" sz="2000" dirty="0" err="1"/>
              <a:t>Search</a:t>
            </a:r>
            <a:r>
              <a:rPr lang="fr-FR" sz="2000" dirty="0"/>
              <a:t> </a:t>
            </a:r>
            <a:r>
              <a:rPr lang="fr-FR" sz="2000" dirty="0" err="1"/>
              <a:t>algorithm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Exploitation of </a:t>
            </a:r>
            <a:r>
              <a:rPr lang="en-US" sz="2000" dirty="0"/>
              <a:t>parallelization on a set of clusters of </a:t>
            </a:r>
            <a:r>
              <a:rPr lang="fr-FR" sz="2000" dirty="0"/>
              <a:t>multi-</a:t>
            </a:r>
            <a:r>
              <a:rPr lang="fr-FR" sz="2000" dirty="0" err="1"/>
              <a:t>core</a:t>
            </a:r>
            <a:r>
              <a:rPr lang="fr-FR" sz="2000" dirty="0"/>
              <a:t> </a:t>
            </a:r>
            <a:r>
              <a:rPr lang="fr-FR" sz="2000" dirty="0" smtClean="0"/>
              <a:t>machines</a:t>
            </a:r>
          </a:p>
          <a:p>
            <a:pPr marL="320040" lvl="1" indent="0">
              <a:buNone/>
            </a:pPr>
            <a:endParaRPr lang="fr-FR" sz="2000" dirty="0"/>
          </a:p>
          <a:p>
            <a:r>
              <a:rPr lang="fr-FR" sz="2400" dirty="0" err="1"/>
              <a:t>Creation</a:t>
            </a:r>
            <a:r>
              <a:rPr lang="fr-FR" sz="2400" dirty="0"/>
              <a:t> of </a:t>
            </a:r>
            <a:r>
              <a:rPr lang="fr-FR" sz="2400" dirty="0" smtClean="0"/>
              <a:t>an </a:t>
            </a:r>
            <a:r>
              <a:rPr lang="fr-FR" sz="2400" dirty="0"/>
              <a:t>user interface to test the </a:t>
            </a:r>
            <a:r>
              <a:rPr lang="fr-FR" sz="2400" dirty="0" err="1"/>
              <a:t>algorithm</a:t>
            </a:r>
            <a:r>
              <a:rPr lang="fr-FR" sz="2400" dirty="0"/>
              <a:t> </a:t>
            </a:r>
            <a:r>
              <a:rPr lang="fr-FR" sz="2400" dirty="0" err="1"/>
              <a:t>against</a:t>
            </a:r>
            <a:r>
              <a:rPr lang="fr-FR" sz="2400" dirty="0"/>
              <a:t> </a:t>
            </a:r>
            <a:r>
              <a:rPr lang="fr-FR" sz="2400" dirty="0" err="1"/>
              <a:t>humans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10808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>
                <a:solidFill>
                  <a:srgbClr val="FF3300"/>
                </a:solidFill>
              </a:rPr>
              <a:t>Contents</a:t>
            </a:r>
            <a:endParaRPr lang="fr-FR" b="1" dirty="0">
              <a:solidFill>
                <a:srgbClr val="FF33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Methodologies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Environment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Risk analysis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Important dates</a:t>
            </a:r>
            <a:endParaRPr lang="fr-FR" b="1" dirty="0">
              <a:solidFill>
                <a:srgbClr val="FF33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Task planning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Conclusion</a:t>
            </a:r>
          </a:p>
        </p:txBody>
      </p:sp>
      <p:pic>
        <p:nvPicPr>
          <p:cNvPr id="4" name="Image 3" descr="Arim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15" y="2027492"/>
            <a:ext cx="4638788" cy="40135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4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225" y="901558"/>
            <a:ext cx="10515600" cy="91688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en-US" dirty="0">
                <a:solidFill>
                  <a:srgbClr val="FF3300"/>
                </a:solidFill>
              </a:rPr>
              <a:t>Agile Methodology: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295" y="3186097"/>
            <a:ext cx="5188791" cy="18709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Iterative </a:t>
            </a:r>
            <a:r>
              <a:rPr lang="en-US" sz="2400" dirty="0"/>
              <a:t>software development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methodology </a:t>
            </a:r>
            <a:r>
              <a:rPr lang="en-US" sz="2400" dirty="0"/>
              <a:t>for building and </a:t>
            </a:r>
            <a:r>
              <a:rPr lang="en-US" sz="2400" dirty="0" smtClean="0"/>
              <a:t>testing </a:t>
            </a:r>
            <a:r>
              <a:rPr lang="en-US" sz="2400" dirty="0"/>
              <a:t>the software incrementally.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 descr="KdKK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86" y="2093014"/>
            <a:ext cx="6599017" cy="4387297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531976" y="340254"/>
            <a:ext cx="10692221" cy="87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4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15043" y="0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1. Development Methodologies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77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83" y="728156"/>
            <a:ext cx="10515600" cy="977442"/>
          </a:xfrm>
        </p:spPr>
        <p:txBody>
          <a:bodyPr>
            <a:normAutofit/>
          </a:bodyPr>
          <a:lstStyle/>
          <a:p>
            <a:r>
              <a:rPr lang="en-US" sz="3600" dirty="0">
                <a:cs typeface="Times New Roman" charset="0"/>
              </a:rPr>
              <a:t>Planning Poker Estimation Technique</a:t>
            </a:r>
            <a:r>
              <a:rPr lang="en-US" sz="3600" dirty="0">
                <a:cs typeface="Times New Roman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36" y="1929683"/>
            <a:ext cx="10515600" cy="50823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F3864"/>
                </a:solidFill>
              </a:rPr>
              <a:t> Method for workloads</a:t>
            </a:r>
          </a:p>
          <a:p>
            <a:pPr marL="0" indent="0">
              <a:buNone/>
            </a:pPr>
            <a:r>
              <a:rPr lang="en-US" b="1" dirty="0"/>
              <a:t> The method</a:t>
            </a:r>
            <a:r>
              <a:rPr lang="en-US" dirty="0"/>
              <a:t>:  </a:t>
            </a:r>
          </a:p>
          <a:p>
            <a:r>
              <a:rPr lang="en-US" dirty="0"/>
              <a:t>Guess workloads individually  </a:t>
            </a:r>
          </a:p>
          <a:p>
            <a:r>
              <a:rPr lang="en-US" dirty="0"/>
              <a:t>No influence on the others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The treatment of solutions:</a:t>
            </a:r>
            <a:r>
              <a:rPr lang="en-US" dirty="0"/>
              <a:t> </a:t>
            </a:r>
          </a:p>
          <a:p>
            <a:r>
              <a:rPr lang="en-US" dirty="0"/>
              <a:t>Eliminate singular guesses </a:t>
            </a:r>
          </a:p>
          <a:p>
            <a:r>
              <a:rPr lang="en-US" dirty="0"/>
              <a:t>Discuss together what will be the workload then </a:t>
            </a:r>
          </a:p>
          <a:p>
            <a:endParaRPr lang="en-US" dirty="0"/>
          </a:p>
        </p:txBody>
      </p:sp>
      <p:pic>
        <p:nvPicPr>
          <p:cNvPr id="5" name="Picture 4" descr="poker-wallpaper-AA-and-chi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158" y="1808740"/>
            <a:ext cx="3011436" cy="201571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2A0C-D44F-4523-8D1A-D12B62504EB2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05492"/>
              </p:ext>
            </p:extLst>
          </p:nvPr>
        </p:nvGraphicFramePr>
        <p:xfrm>
          <a:off x="531976" y="5295568"/>
          <a:ext cx="11061032" cy="91183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4448"/>
                <a:gridCol w="1025719"/>
                <a:gridCol w="914400"/>
                <a:gridCol w="925949"/>
                <a:gridCol w="1382629"/>
                <a:gridCol w="1382629"/>
                <a:gridCol w="769474"/>
                <a:gridCol w="1995784"/>
              </a:tblGrid>
              <a:tr h="421420">
                <a:tc>
                  <a:txBody>
                    <a:bodyPr/>
                    <a:lstStyle/>
                    <a:p>
                      <a:pPr algn="ctr"/>
                      <a:endParaRPr lang="en-US" sz="1800" dirty="0" smtClean="0"/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Gabriel</a:t>
                      </a: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Prateek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>
                          <a:solidFill>
                            <a:srgbClr val="000000"/>
                          </a:solidFill>
                          <a:latin typeface="Calibri" charset="0"/>
                        </a:rPr>
                        <a:t>Mikaïl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Baptiste</a:t>
                      </a:r>
                      <a:endParaRPr lang="fr-FR" sz="1800" dirty="0" smtClean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Beno</a:t>
                      </a:r>
                      <a:r>
                        <a:rPr lang="fr-FR" sz="1800" dirty="0" smtClean="0"/>
                        <a:t>î</a:t>
                      </a:r>
                      <a:r>
                        <a:rPr lang="en-US" sz="1800" dirty="0" smtClean="0"/>
                        <a:t>t</a:t>
                      </a:r>
                      <a:endParaRPr lang="en-US" sz="1800" dirty="0" smtClean="0"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charset="0"/>
                        </a:rPr>
                        <a:t>Dan</a:t>
                      </a: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Final Workload</a:t>
                      </a:r>
                      <a:endParaRPr lang="en-US" sz="1800" dirty="0" smtClean="0">
                        <a:latin typeface="Calibri" charset="0"/>
                      </a:endParaRPr>
                    </a:p>
                  </a:txBody>
                  <a:tcPr>
                    <a:solidFill>
                      <a:schemeClr val="accent2">
                        <a:alpha val="27000"/>
                      </a:schemeClr>
                    </a:solidFill>
                  </a:tcPr>
                </a:tc>
              </a:tr>
              <a:tr h="4904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MCTS general</a:t>
                      </a:r>
                      <a:r>
                        <a:rPr lang="en-US" baseline="0" dirty="0" smtClean="0"/>
                        <a:t>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re 1"/>
          <p:cNvSpPr txBox="1">
            <a:spLocks/>
          </p:cNvSpPr>
          <p:nvPr/>
        </p:nvSpPr>
        <p:spPr>
          <a:xfrm>
            <a:off x="615043" y="0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1. Development Methodologies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526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9729" y="1287900"/>
            <a:ext cx="5254089" cy="5413259"/>
            <a:chOff x="1904999" y="762000"/>
            <a:chExt cx="6414408" cy="6530067"/>
          </a:xfrm>
        </p:grpSpPr>
        <p:sp>
          <p:nvSpPr>
            <p:cNvPr id="6" name="Circular Arrow 5"/>
            <p:cNvSpPr/>
            <p:nvPr/>
          </p:nvSpPr>
          <p:spPr>
            <a:xfrm>
              <a:off x="2310492" y="1216476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rot="5400000">
              <a:off x="2578552" y="1956705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ircular Arrow 7"/>
            <p:cNvSpPr/>
            <p:nvPr/>
          </p:nvSpPr>
          <p:spPr>
            <a:xfrm rot="10800000">
              <a:off x="1904999" y="2109105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ircular Arrow 8"/>
            <p:cNvSpPr/>
            <p:nvPr/>
          </p:nvSpPr>
          <p:spPr>
            <a:xfrm rot="16200000">
              <a:off x="1600199" y="1435553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0430" y="2109105"/>
              <a:ext cx="4547510" cy="3452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 smtClean="0"/>
                <a:t>Sprint 1</a:t>
              </a:r>
            </a:p>
            <a:p>
              <a:pPr algn="ctr"/>
              <a:endParaRPr lang="en-US" sz="2000" b="1" u="sng" dirty="0" smtClean="0"/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r>
                <a:rPr lang="en-US" sz="2000" dirty="0" smtClean="0"/>
                <a:t>MCTS without parallelization</a:t>
              </a:r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endParaRPr lang="en-US" sz="2000" dirty="0" smtClean="0"/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r>
                <a:rPr lang="en-US" sz="2000" dirty="0" smtClean="0"/>
                <a:t>G.U.I.</a:t>
              </a:r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endParaRPr lang="en-US" sz="2000" dirty="0" smtClean="0"/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r>
                <a:rPr lang="en-US" sz="2000" dirty="0" smtClean="0"/>
                <a:t>MCTS to Connect4</a:t>
              </a:r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endParaRPr lang="en-US" sz="2000" dirty="0" smtClean="0"/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r>
                <a:rPr lang="en-US" sz="2000" dirty="0" smtClean="0"/>
                <a:t>MCTS to </a:t>
              </a:r>
              <a:r>
                <a:rPr lang="en-US" sz="2000" dirty="0" err="1" smtClean="0"/>
                <a:t>Arimaa</a:t>
              </a:r>
              <a:endParaRPr lang="en-US" sz="2000" dirty="0" smtClean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45230" y="1365535"/>
            <a:ext cx="5254089" cy="5413259"/>
            <a:chOff x="1904999" y="762000"/>
            <a:chExt cx="6414408" cy="6530067"/>
          </a:xfrm>
        </p:grpSpPr>
        <p:sp>
          <p:nvSpPr>
            <p:cNvPr id="37" name="Circular Arrow 36"/>
            <p:cNvSpPr/>
            <p:nvPr/>
          </p:nvSpPr>
          <p:spPr>
            <a:xfrm>
              <a:off x="2310492" y="1216476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ircular Arrow 37"/>
            <p:cNvSpPr/>
            <p:nvPr/>
          </p:nvSpPr>
          <p:spPr>
            <a:xfrm rot="5400000">
              <a:off x="2578552" y="1956705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ular Arrow 38"/>
            <p:cNvSpPr/>
            <p:nvPr/>
          </p:nvSpPr>
          <p:spPr>
            <a:xfrm rot="10800000">
              <a:off x="1904999" y="2109105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ircular Arrow 39"/>
            <p:cNvSpPr/>
            <p:nvPr/>
          </p:nvSpPr>
          <p:spPr>
            <a:xfrm rot="16200000">
              <a:off x="1600199" y="1435553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20430" y="2109105"/>
              <a:ext cx="4760069" cy="308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 smtClean="0"/>
                <a:t>Sprint 2</a:t>
              </a:r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endParaRPr lang="en-US" sz="2000" dirty="0" smtClean="0"/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r>
                <a:rPr lang="en-US" sz="2000" dirty="0" smtClean="0"/>
                <a:t>Testing Actor Model</a:t>
              </a:r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endParaRPr lang="en-US" sz="2000" dirty="0" smtClean="0"/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r>
                <a:rPr lang="en-US" sz="2000" dirty="0" smtClean="0"/>
                <a:t>MCTS with parallelization</a:t>
              </a:r>
            </a:p>
            <a:p>
              <a:pPr marL="800100" lvl="1" indent="-342900">
                <a:buClr>
                  <a:srgbClr val="FF3300"/>
                </a:buClr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Parallelization on CPU</a:t>
              </a:r>
            </a:p>
            <a:p>
              <a:pPr marL="800100" lvl="1" indent="-342900">
                <a:buClr>
                  <a:srgbClr val="FF3300"/>
                </a:buClr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Parallelization </a:t>
              </a:r>
              <a:r>
                <a:rPr lang="en-US" sz="2000" dirty="0"/>
                <a:t>on </a:t>
              </a:r>
              <a:r>
                <a:rPr lang="en-US" sz="2000" dirty="0" smtClean="0"/>
                <a:t>GPU</a:t>
              </a:r>
            </a:p>
            <a:p>
              <a:pPr marL="800100" lvl="1" indent="-342900">
                <a:buClr>
                  <a:srgbClr val="FF3300"/>
                </a:buClr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Parallelization </a:t>
              </a:r>
              <a:r>
                <a:rPr lang="en-US" sz="2000" dirty="0"/>
                <a:t>on </a:t>
              </a:r>
              <a:r>
                <a:rPr lang="en-US" sz="2000" dirty="0" smtClean="0"/>
                <a:t>Cluster</a:t>
              </a:r>
            </a:p>
          </p:txBody>
        </p:sp>
      </p:grpSp>
      <p:sp>
        <p:nvSpPr>
          <p:cNvPr id="42" name="Titre 1"/>
          <p:cNvSpPr txBox="1">
            <a:spLocks/>
          </p:cNvSpPr>
          <p:nvPr/>
        </p:nvSpPr>
        <p:spPr>
          <a:xfrm>
            <a:off x="767443" y="152400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1. Development Methodologies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61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9729" y="1287900"/>
            <a:ext cx="5254089" cy="5413259"/>
            <a:chOff x="1904999" y="762000"/>
            <a:chExt cx="6414408" cy="6530067"/>
          </a:xfrm>
        </p:grpSpPr>
        <p:sp>
          <p:nvSpPr>
            <p:cNvPr id="6" name="Circular Arrow 5"/>
            <p:cNvSpPr/>
            <p:nvPr/>
          </p:nvSpPr>
          <p:spPr>
            <a:xfrm>
              <a:off x="2310492" y="1216476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rot="5400000">
              <a:off x="2578552" y="1956705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ircular Arrow 7"/>
            <p:cNvSpPr/>
            <p:nvPr/>
          </p:nvSpPr>
          <p:spPr>
            <a:xfrm rot="10800000">
              <a:off x="1904999" y="2109105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ircular Arrow 8"/>
            <p:cNvSpPr/>
            <p:nvPr/>
          </p:nvSpPr>
          <p:spPr>
            <a:xfrm rot="16200000">
              <a:off x="1600199" y="1435553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0430" y="2109105"/>
              <a:ext cx="4547510" cy="3081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 smtClean="0"/>
                <a:t>Sprint 3</a:t>
              </a:r>
            </a:p>
            <a:p>
              <a:pPr algn="ctr"/>
              <a:endParaRPr lang="en-US" sz="2000" b="1" u="sng" dirty="0" smtClean="0"/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r>
                <a:rPr lang="en-US" sz="2000" dirty="0" smtClean="0"/>
                <a:t>MCTS optimization</a:t>
              </a:r>
            </a:p>
            <a:p>
              <a:pPr marL="800100" lvl="1" indent="-342900">
                <a:buClr>
                  <a:srgbClr val="FF3300"/>
                </a:buClr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Memory Management</a:t>
              </a:r>
              <a:endParaRPr lang="en-US" sz="2000" dirty="0"/>
            </a:p>
            <a:p>
              <a:pPr marL="800100" lvl="1" indent="-342900">
                <a:buClr>
                  <a:srgbClr val="FF3300"/>
                </a:buClr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Boost Library</a:t>
              </a:r>
            </a:p>
            <a:p>
              <a:pPr marL="800100" lvl="1" indent="-342900">
                <a:buClr>
                  <a:srgbClr val="FF3300"/>
                </a:buClr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Initial testing</a:t>
              </a:r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endParaRPr lang="en-US" sz="2000" dirty="0" smtClean="0"/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r>
                <a:rPr lang="en-US" sz="2000" dirty="0" smtClean="0"/>
                <a:t>HTML presentation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45230" y="1365535"/>
            <a:ext cx="5254089" cy="5413259"/>
            <a:chOff x="1904999" y="762000"/>
            <a:chExt cx="6414408" cy="6530067"/>
          </a:xfrm>
        </p:grpSpPr>
        <p:sp>
          <p:nvSpPr>
            <p:cNvPr id="37" name="Circular Arrow 36"/>
            <p:cNvSpPr/>
            <p:nvPr/>
          </p:nvSpPr>
          <p:spPr>
            <a:xfrm>
              <a:off x="2310492" y="1216476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ircular Arrow 37"/>
            <p:cNvSpPr/>
            <p:nvPr/>
          </p:nvSpPr>
          <p:spPr>
            <a:xfrm rot="5400000">
              <a:off x="2578552" y="1956705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ircular Arrow 38"/>
            <p:cNvSpPr/>
            <p:nvPr/>
          </p:nvSpPr>
          <p:spPr>
            <a:xfrm rot="10800000">
              <a:off x="1904999" y="2109105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ircular Arrow 39"/>
            <p:cNvSpPr/>
            <p:nvPr/>
          </p:nvSpPr>
          <p:spPr>
            <a:xfrm rot="16200000">
              <a:off x="1600199" y="1435553"/>
              <a:ext cx="6008915" cy="4661809"/>
            </a:xfrm>
            <a:prstGeom prst="circularArrow">
              <a:avLst>
                <a:gd name="adj1" fmla="val 2102"/>
                <a:gd name="adj2" fmla="val 1129807"/>
                <a:gd name="adj3" fmla="val 14996318"/>
                <a:gd name="adj4" fmla="val 10800000"/>
                <a:gd name="adj5" fmla="val 2537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20430" y="2109105"/>
              <a:ext cx="4760069" cy="2710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u="sng" dirty="0" smtClean="0"/>
                <a:t>Sprint 4</a:t>
              </a:r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endParaRPr lang="en-US" sz="2000" dirty="0" smtClean="0"/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r>
                <a:rPr lang="en-US" sz="2000" dirty="0" smtClean="0"/>
                <a:t>Final testing</a:t>
              </a:r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endParaRPr lang="en-US" sz="2000" dirty="0" smtClean="0"/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r>
                <a:rPr lang="en-US" sz="2000" dirty="0" smtClean="0"/>
                <a:t>Final release (CD)</a:t>
              </a:r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endParaRPr lang="en-US" sz="2000" dirty="0"/>
            </a:p>
            <a:p>
              <a:pPr marL="285750" indent="-285750">
                <a:buClr>
                  <a:srgbClr val="FF3300"/>
                </a:buClr>
                <a:buFont typeface="Wingdings" panose="05000000000000000000" pitchFamily="2" charset="2"/>
                <a:buChar char="§"/>
              </a:pPr>
              <a:r>
                <a:rPr lang="en-US" sz="2000" dirty="0" smtClean="0"/>
                <a:t>Final reports</a:t>
              </a:r>
            </a:p>
          </p:txBody>
        </p:sp>
      </p:grpSp>
      <p:sp>
        <p:nvSpPr>
          <p:cNvPr id="16" name="Titre 1"/>
          <p:cNvSpPr txBox="1">
            <a:spLocks/>
          </p:cNvSpPr>
          <p:nvPr/>
        </p:nvSpPr>
        <p:spPr>
          <a:xfrm>
            <a:off x="615043" y="0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1. Development Methodologies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747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2. </a:t>
            </a:r>
            <a:r>
              <a:rPr lang="fr-FR" b="1" dirty="0" err="1" smtClean="0"/>
              <a:t>Environment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235529" y="1812472"/>
            <a:ext cx="4754880" cy="359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Human resources:</a:t>
            </a:r>
          </a:p>
          <a:p>
            <a:endParaRPr lang="en-US" sz="2400" dirty="0"/>
          </a:p>
          <a:p>
            <a:r>
              <a:rPr lang="en-US" sz="2400" dirty="0"/>
              <a:t>Team of 6 until January</a:t>
            </a:r>
          </a:p>
          <a:p>
            <a:endParaRPr lang="en-US" sz="2400" dirty="0"/>
          </a:p>
          <a:p>
            <a:r>
              <a:rPr lang="en-US" sz="2400" dirty="0"/>
              <a:t>Team of 3 after January</a:t>
            </a:r>
            <a:endParaRPr lang="fr-FR" sz="24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6225975" y="1771651"/>
            <a:ext cx="4754880" cy="359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Technological resources:</a:t>
            </a:r>
          </a:p>
          <a:p>
            <a:endParaRPr lang="en-US" sz="2400" dirty="0"/>
          </a:p>
          <a:p>
            <a:r>
              <a:rPr lang="en-US" sz="2400" dirty="0"/>
              <a:t>Computers from INSA's computer science department</a:t>
            </a:r>
          </a:p>
          <a:p>
            <a:endParaRPr lang="en-US" sz="2400" dirty="0"/>
          </a:p>
          <a:p>
            <a:r>
              <a:rPr lang="en-US" sz="2400" i="1" dirty="0"/>
              <a:t>Grid'5000</a:t>
            </a:r>
            <a:r>
              <a:rPr lang="en-US" sz="2400" dirty="0"/>
              <a:t>, a set of clusters of multi-core machines</a:t>
            </a:r>
            <a:endParaRPr lang="fr-F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379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3. </a:t>
            </a:r>
            <a:r>
              <a:rPr lang="fr-FR" b="1" dirty="0" err="1" smtClean="0"/>
              <a:t>Risks</a:t>
            </a:r>
            <a:r>
              <a:rPr lang="fr-FR" b="1" dirty="0" smtClean="0"/>
              <a:t> </a:t>
            </a:r>
            <a:r>
              <a:rPr lang="fr-FR" b="1" dirty="0" err="1"/>
              <a:t>analysis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3726" y="2588080"/>
            <a:ext cx="3724275" cy="24116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Resources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Organisation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Payments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Suppliers/Purchases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Technical</a:t>
            </a:r>
            <a:endParaRPr lang="fr-FR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679492" y="2645230"/>
            <a:ext cx="3819532" cy="2465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Unavoidable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None</a:t>
            </a:r>
            <a:endParaRPr lang="en-US" sz="2400" dirty="0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None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</a:rPr>
              <a:t>one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1102178" y="1714853"/>
            <a:ext cx="433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Kinds of </a:t>
            </a:r>
            <a:r>
              <a:rPr lang="en-US" sz="2800" dirty="0" smtClean="0">
                <a:solidFill>
                  <a:srgbClr val="FF3300"/>
                </a:solidFill>
              </a:rPr>
              <a:t>risk :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981200" y="2808513"/>
            <a:ext cx="9220200" cy="383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</a:rPr>
              <a:t> Unexpected </a:t>
            </a:r>
            <a:r>
              <a:rPr lang="en-US" sz="2400" dirty="0">
                <a:solidFill>
                  <a:srgbClr val="000000"/>
                </a:solidFill>
              </a:rPr>
              <a:t>bugs can occur during the </a:t>
            </a:r>
            <a:r>
              <a:rPr lang="en-US" sz="2400" dirty="0" smtClean="0">
                <a:solidFill>
                  <a:srgbClr val="000000"/>
                </a:solidFill>
              </a:rPr>
              <a:t>development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</a:rPr>
              <a:t> Interoperability problem</a:t>
            </a:r>
          </a:p>
          <a:p>
            <a:pPr marL="457200" lvl="1" indent="0">
              <a:buClr>
                <a:srgbClr val="FF3300"/>
              </a:buClr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(Grid'5000 </a:t>
            </a:r>
            <a:r>
              <a:rPr lang="en-US" sz="2000" dirty="0">
                <a:solidFill>
                  <a:srgbClr val="000000"/>
                </a:solidFill>
              </a:rPr>
              <a:t>= </a:t>
            </a:r>
            <a:r>
              <a:rPr lang="en-US" sz="2000" dirty="0" err="1">
                <a:solidFill>
                  <a:srgbClr val="000000"/>
                </a:solidFill>
              </a:rPr>
              <a:t>linux</a:t>
            </a:r>
            <a:r>
              <a:rPr lang="en-US" sz="2000" dirty="0">
                <a:solidFill>
                  <a:srgbClr val="000000"/>
                </a:solidFill>
              </a:rPr>
              <a:t>, we currently use Windows)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ZoneTexte 4"/>
          <p:cNvSpPr txBox="1"/>
          <p:nvPr/>
        </p:nvSpPr>
        <p:spPr>
          <a:xfrm>
            <a:off x="2505084" y="3648478"/>
            <a:ext cx="703897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Solution : dedicate enough time to fix them.</a:t>
            </a:r>
            <a:endParaRPr lang="fr-FR" sz="2400" dirty="0"/>
          </a:p>
        </p:txBody>
      </p:sp>
      <p:sp>
        <p:nvSpPr>
          <p:cNvPr id="11" name="ZoneTexte 5"/>
          <p:cNvSpPr txBox="1"/>
          <p:nvPr/>
        </p:nvSpPr>
        <p:spPr>
          <a:xfrm>
            <a:off x="2505084" y="5478190"/>
            <a:ext cx="922972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Solution : regular tests at the computer science </a:t>
            </a:r>
            <a:r>
              <a:rPr lang="en-US" sz="2400" dirty="0" smtClean="0"/>
              <a:t>department.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70290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3.64562E-6 L 0.00157 -0.2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Custom 1">
      <a:dk1>
        <a:srgbClr val="000000"/>
      </a:dk1>
      <a:lt1>
        <a:srgbClr val="000000"/>
      </a:lt1>
      <a:dk2>
        <a:srgbClr val="FFFFFF"/>
      </a:dk2>
      <a:lt2>
        <a:srgbClr val="FF3300"/>
      </a:lt2>
      <a:accent1>
        <a:srgbClr val="838D9B"/>
      </a:accent1>
      <a:accent2>
        <a:srgbClr val="FF3300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101</TotalTime>
  <Words>347</Words>
  <Application>Microsoft Office PowerPoint</Application>
  <PresentationFormat>Custom</PresentationFormat>
  <Paragraphs>147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Planning presentation</vt:lpstr>
      <vt:lpstr>Introduction</vt:lpstr>
      <vt:lpstr>Contents</vt:lpstr>
      <vt:lpstr>Agile Methodology:</vt:lpstr>
      <vt:lpstr>Planning Poker Estimation Technique </vt:lpstr>
      <vt:lpstr>PowerPoint Presentation</vt:lpstr>
      <vt:lpstr>PowerPoint Presentation</vt:lpstr>
      <vt:lpstr>2. Environment</vt:lpstr>
      <vt:lpstr>3. Risks analysis</vt:lpstr>
      <vt:lpstr>4. Important dates</vt:lpstr>
      <vt:lpstr>5. Tasks planning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presentation</dc:title>
  <dc:creator/>
  <cp:lastModifiedBy>Benoît Viguier</cp:lastModifiedBy>
  <cp:revision>45</cp:revision>
  <dcterms:created xsi:type="dcterms:W3CDTF">2012-07-30T22:21:58Z</dcterms:created>
  <dcterms:modified xsi:type="dcterms:W3CDTF">2014-12-19T12:50:26Z</dcterms:modified>
</cp:coreProperties>
</file>