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grandir Narrow" charset="1" panose="00000506000000000000"/>
      <p:regular r:id="rId16"/>
    </p:embeddedFont>
    <p:embeddedFont>
      <p:font typeface="Coustard" charset="1" panose="020B0803050302020204"/>
      <p:regular r:id="rId17"/>
    </p:embeddedFont>
    <p:embeddedFont>
      <p:font typeface="Agrandir Narrow Bold" charset="1" panose="00000806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https://github.com/Prateekcandwill/Proj_Synapse-Unified-Learner-Profiling-Model" TargetMode="External" Type="http://schemas.openxmlformats.org/officeDocument/2006/relationships/hyperlink"/><Relationship Id="rId8" Target="https://github.com/Prateekcandwill/Proj_Synapse-Unified-Learner-Profiling-Model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419" y="5232373"/>
            <a:ext cx="1835769" cy="4114800"/>
          </a:xfrm>
          <a:custGeom>
            <a:avLst/>
            <a:gdLst/>
            <a:ahLst/>
            <a:cxnLst/>
            <a:rect r="r" b="b" t="t" l="l"/>
            <a:pathLst>
              <a:path h="4114800" w="1835769">
                <a:moveTo>
                  <a:pt x="0" y="0"/>
                </a:moveTo>
                <a:lnTo>
                  <a:pt x="1835770" y="0"/>
                </a:lnTo>
                <a:lnTo>
                  <a:pt x="1835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0213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43643"/>
            <a:ext cx="1707489" cy="4114800"/>
          </a:xfrm>
          <a:custGeom>
            <a:avLst/>
            <a:gdLst/>
            <a:ahLst/>
            <a:cxnLst/>
            <a:rect r="r" b="b" t="t" l="l"/>
            <a:pathLst>
              <a:path h="4114800" w="1707489">
                <a:moveTo>
                  <a:pt x="0" y="0"/>
                </a:moveTo>
                <a:lnTo>
                  <a:pt x="1707489" y="0"/>
                </a:lnTo>
                <a:lnTo>
                  <a:pt x="17074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732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5611" y="1438857"/>
            <a:ext cx="13583689" cy="7409285"/>
          </a:xfrm>
          <a:custGeom>
            <a:avLst/>
            <a:gdLst/>
            <a:ahLst/>
            <a:cxnLst/>
            <a:rect r="r" b="b" t="t" l="l"/>
            <a:pathLst>
              <a:path h="7409285" w="13583689">
                <a:moveTo>
                  <a:pt x="0" y="0"/>
                </a:moveTo>
                <a:lnTo>
                  <a:pt x="13583689" y="0"/>
                </a:lnTo>
                <a:lnTo>
                  <a:pt x="13583689" y="7409286"/>
                </a:lnTo>
                <a:lnTo>
                  <a:pt x="0" y="7409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76848" y="1539213"/>
            <a:ext cx="6860537" cy="616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5"/>
              </a:lnSpc>
              <a:spcBef>
                <a:spcPct val="0"/>
              </a:spcBef>
            </a:pPr>
            <a:r>
              <a:rPr lang="en-US" sz="3089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Prateek Kumar (IITRPR_24081244)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33586" y="3130471"/>
            <a:ext cx="12543939" cy="2567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91"/>
              </a:lnSpc>
            </a:pPr>
            <a:r>
              <a:rPr lang="en-US" sz="9779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  <a:hlinkClick r:id="rId7" tooltip="https://github.com/Prateekcandwill/Proj_Synapse-Unified-Learner-Profiling-Model"/>
              </a:rPr>
              <a:t>PROJ_SYNAPSE</a:t>
            </a:r>
            <a:r>
              <a:rPr lang="en-US" sz="9779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 :</a:t>
            </a:r>
          </a:p>
          <a:p>
            <a:pPr algn="ctr">
              <a:lnSpc>
                <a:spcPts val="6692"/>
              </a:lnSpc>
              <a:spcBef>
                <a:spcPct val="0"/>
              </a:spcBef>
            </a:pPr>
            <a:r>
              <a:rPr lang="en-US" sz="4780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  <a:hlinkClick r:id="rId8" tooltip="https://github.com/Prateekcandwill/Proj_Synapse-Unified-Learner-Profiling-Model"/>
              </a:rPr>
              <a:t>UNIFIED LEARNER PROFILING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23205" y="7588969"/>
            <a:ext cx="2564701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OPEN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419" y="5232373"/>
            <a:ext cx="1835769" cy="4114800"/>
          </a:xfrm>
          <a:custGeom>
            <a:avLst/>
            <a:gdLst/>
            <a:ahLst/>
            <a:cxnLst/>
            <a:rect r="r" b="b" t="t" l="l"/>
            <a:pathLst>
              <a:path h="4114800" w="1835769">
                <a:moveTo>
                  <a:pt x="0" y="0"/>
                </a:moveTo>
                <a:lnTo>
                  <a:pt x="1835770" y="0"/>
                </a:lnTo>
                <a:lnTo>
                  <a:pt x="1835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0213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43643"/>
            <a:ext cx="1707489" cy="4114800"/>
          </a:xfrm>
          <a:custGeom>
            <a:avLst/>
            <a:gdLst/>
            <a:ahLst/>
            <a:cxnLst/>
            <a:rect r="r" b="b" t="t" l="l"/>
            <a:pathLst>
              <a:path h="4114800" w="1707489">
                <a:moveTo>
                  <a:pt x="0" y="0"/>
                </a:moveTo>
                <a:lnTo>
                  <a:pt x="1707489" y="0"/>
                </a:lnTo>
                <a:lnTo>
                  <a:pt x="17074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732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87269" y="614349"/>
            <a:ext cx="12210947" cy="9058302"/>
          </a:xfrm>
          <a:custGeom>
            <a:avLst/>
            <a:gdLst/>
            <a:ahLst/>
            <a:cxnLst/>
            <a:rect r="r" b="b" t="t" l="l"/>
            <a:pathLst>
              <a:path h="9058302" w="12210947">
                <a:moveTo>
                  <a:pt x="0" y="0"/>
                </a:moveTo>
                <a:lnTo>
                  <a:pt x="12210946" y="0"/>
                </a:lnTo>
                <a:lnTo>
                  <a:pt x="12210946" y="9058302"/>
                </a:lnTo>
                <a:lnTo>
                  <a:pt x="0" y="90583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96110" y="1379254"/>
            <a:ext cx="10793264" cy="970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6"/>
              </a:lnSpc>
              <a:spcBef>
                <a:spcPct val="0"/>
              </a:spcBef>
            </a:pPr>
            <a:r>
              <a:rPr lang="en-US" sz="5654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References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34065" y="2582491"/>
            <a:ext cx="11094587" cy="552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70972" indent="-185486" lvl="1">
              <a:lnSpc>
                <a:spcPts val="2405"/>
              </a:lnSpc>
              <a:buFont typeface="Arial"/>
              <a:buChar char="•"/>
            </a:pPr>
            <a:r>
              <a:rPr lang="en-US" sz="17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Baker, R. S. J. d., Yacef, K. (2009). </a:t>
            </a:r>
            <a:r>
              <a:rPr lang="en-US" sz="17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The state of educational data mining in 2009. </a:t>
            </a:r>
          </a:p>
          <a:p>
            <a:pPr algn="just">
              <a:lnSpc>
                <a:spcPts val="2405"/>
              </a:lnSpc>
            </a:pPr>
          </a:p>
          <a:p>
            <a:pPr algn="just" marL="370972" indent="-185486" lvl="1">
              <a:lnSpc>
                <a:spcPts val="2405"/>
              </a:lnSpc>
              <a:buFont typeface="Arial"/>
              <a:buChar char="•"/>
            </a:pPr>
            <a:r>
              <a:rPr lang="en-US" sz="17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Journal of Educational Data Mining, 1(1), 3-17.</a:t>
            </a:r>
          </a:p>
          <a:p>
            <a:pPr algn="just">
              <a:lnSpc>
                <a:spcPts val="2405"/>
              </a:lnSpc>
            </a:pPr>
          </a:p>
          <a:p>
            <a:pPr algn="just" marL="370972" indent="-185486" lvl="1">
              <a:lnSpc>
                <a:spcPts val="2405"/>
              </a:lnSpc>
              <a:buFont typeface="Arial"/>
              <a:buChar char="•"/>
            </a:pPr>
            <a:r>
              <a:rPr lang="en-US" sz="17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Fleming, N. D., Mills, C. (1992). Not another inventory, rather a catalyst for reflection. </a:t>
            </a:r>
          </a:p>
          <a:p>
            <a:pPr algn="just">
              <a:lnSpc>
                <a:spcPts val="2405"/>
              </a:lnSpc>
            </a:pPr>
          </a:p>
          <a:p>
            <a:pPr algn="just" marL="370972" indent="-185486" lvl="1">
              <a:lnSpc>
                <a:spcPts val="2405"/>
              </a:lnSpc>
              <a:buFont typeface="Arial"/>
              <a:buChar char="•"/>
            </a:pPr>
            <a:r>
              <a:rPr lang="en-US" sz="17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To Improve the Academy, 11(1), 137-155.</a:t>
            </a:r>
          </a:p>
          <a:p>
            <a:pPr algn="just">
              <a:lnSpc>
                <a:spcPts val="2405"/>
              </a:lnSpc>
            </a:pPr>
          </a:p>
          <a:p>
            <a:pPr algn="just" marL="370972" indent="-185486" lvl="1">
              <a:lnSpc>
                <a:spcPts val="2405"/>
              </a:lnSpc>
              <a:buFont typeface="Arial"/>
              <a:buChar char="•"/>
            </a:pPr>
            <a:r>
              <a:rPr lang="en-US" sz="17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Myers, I. B., Myers, P. B. (1980). Gifts differing. Davies-Black Publishing.</a:t>
            </a:r>
          </a:p>
          <a:p>
            <a:pPr algn="just">
              <a:lnSpc>
                <a:spcPts val="2405"/>
              </a:lnSpc>
            </a:pPr>
          </a:p>
          <a:p>
            <a:pPr algn="just" marL="370972" indent="-185486" lvl="1">
              <a:lnSpc>
                <a:spcPts val="2405"/>
              </a:lnSpc>
              <a:buFont typeface="Arial"/>
              <a:buChar char="•"/>
            </a:pPr>
            <a:r>
              <a:rPr lang="en-US" sz="17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Piech, C., et al. (2015). Deep knowledge tracing. </a:t>
            </a:r>
          </a:p>
          <a:p>
            <a:pPr algn="just">
              <a:lnSpc>
                <a:spcPts val="2405"/>
              </a:lnSpc>
            </a:pPr>
          </a:p>
          <a:p>
            <a:pPr algn="just" marL="370972" indent="-185486" lvl="1">
              <a:lnSpc>
                <a:spcPts val="2405"/>
              </a:lnSpc>
              <a:buFont typeface="Arial"/>
              <a:buChar char="•"/>
            </a:pPr>
            <a:r>
              <a:rPr lang="en-US" sz="17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Advances in Neural Information Processing Systems, 28.</a:t>
            </a:r>
          </a:p>
          <a:p>
            <a:pPr algn="just">
              <a:lnSpc>
                <a:spcPts val="2405"/>
              </a:lnSpc>
            </a:pPr>
          </a:p>
          <a:p>
            <a:pPr algn="just" marL="370972" indent="-185486" lvl="1">
              <a:lnSpc>
                <a:spcPts val="2405"/>
              </a:lnSpc>
              <a:buFont typeface="Arial"/>
              <a:buChar char="•"/>
            </a:pPr>
            <a:r>
              <a:rPr lang="en-US" sz="17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VanLehn, K. (1988). Student modeling. In Foundations of intelligent tutoring systems (pp. 55-78).</a:t>
            </a:r>
          </a:p>
          <a:p>
            <a:pPr algn="just">
              <a:lnSpc>
                <a:spcPts val="2405"/>
              </a:lnSpc>
            </a:pPr>
          </a:p>
          <a:p>
            <a:pPr algn="just" marL="370972" indent="-185486" lvl="1">
              <a:lnSpc>
                <a:spcPts val="2405"/>
              </a:lnSpc>
              <a:buFont typeface="Arial"/>
              <a:buChar char="•"/>
            </a:pPr>
            <a:r>
              <a:rPr lang="en-US" sz="17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Vaswani, A., et al. (2017). Attention is all you need. Advances in Neural Information Processing Systems, 30.</a:t>
            </a:r>
          </a:p>
          <a:p>
            <a:pPr algn="just">
              <a:lnSpc>
                <a:spcPts val="24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419" y="5232373"/>
            <a:ext cx="1835769" cy="4114800"/>
          </a:xfrm>
          <a:custGeom>
            <a:avLst/>
            <a:gdLst/>
            <a:ahLst/>
            <a:cxnLst/>
            <a:rect r="r" b="b" t="t" l="l"/>
            <a:pathLst>
              <a:path h="4114800" w="1835769">
                <a:moveTo>
                  <a:pt x="0" y="0"/>
                </a:moveTo>
                <a:lnTo>
                  <a:pt x="1835770" y="0"/>
                </a:lnTo>
                <a:lnTo>
                  <a:pt x="1835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0213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43643"/>
            <a:ext cx="1707489" cy="4114800"/>
          </a:xfrm>
          <a:custGeom>
            <a:avLst/>
            <a:gdLst/>
            <a:ahLst/>
            <a:cxnLst/>
            <a:rect r="r" b="b" t="t" l="l"/>
            <a:pathLst>
              <a:path h="4114800" w="1707489">
                <a:moveTo>
                  <a:pt x="0" y="0"/>
                </a:moveTo>
                <a:lnTo>
                  <a:pt x="1707489" y="0"/>
                </a:lnTo>
                <a:lnTo>
                  <a:pt x="17074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732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1594" y="1028700"/>
            <a:ext cx="7554439" cy="2829481"/>
          </a:xfrm>
          <a:custGeom>
            <a:avLst/>
            <a:gdLst/>
            <a:ahLst/>
            <a:cxnLst/>
            <a:rect r="r" b="b" t="t" l="l"/>
            <a:pathLst>
              <a:path h="2829481" w="7554439">
                <a:moveTo>
                  <a:pt x="0" y="0"/>
                </a:moveTo>
                <a:lnTo>
                  <a:pt x="7554440" y="0"/>
                </a:lnTo>
                <a:lnTo>
                  <a:pt x="7554440" y="2829481"/>
                </a:lnTo>
                <a:lnTo>
                  <a:pt x="0" y="2829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83561" y="526208"/>
            <a:ext cx="6234338" cy="9343013"/>
          </a:xfrm>
          <a:custGeom>
            <a:avLst/>
            <a:gdLst/>
            <a:ahLst/>
            <a:cxnLst/>
            <a:rect r="r" b="b" t="t" l="l"/>
            <a:pathLst>
              <a:path h="9343013" w="6234338">
                <a:moveTo>
                  <a:pt x="0" y="0"/>
                </a:moveTo>
                <a:lnTo>
                  <a:pt x="6234337" y="0"/>
                </a:lnTo>
                <a:lnTo>
                  <a:pt x="6234337" y="9343013"/>
                </a:lnTo>
                <a:lnTo>
                  <a:pt x="0" y="93430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96670" y="4293143"/>
            <a:ext cx="3629364" cy="5365995"/>
          </a:xfrm>
          <a:custGeom>
            <a:avLst/>
            <a:gdLst/>
            <a:ahLst/>
            <a:cxnLst/>
            <a:rect r="r" b="b" t="t" l="l"/>
            <a:pathLst>
              <a:path h="5365995" w="3629364">
                <a:moveTo>
                  <a:pt x="0" y="0"/>
                </a:moveTo>
                <a:lnTo>
                  <a:pt x="3629364" y="0"/>
                </a:lnTo>
                <a:lnTo>
                  <a:pt x="3629364" y="5365995"/>
                </a:lnTo>
                <a:lnTo>
                  <a:pt x="0" y="53659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86028" y="5197715"/>
            <a:ext cx="2971935" cy="2188425"/>
          </a:xfrm>
          <a:custGeom>
            <a:avLst/>
            <a:gdLst/>
            <a:ahLst/>
            <a:cxnLst/>
            <a:rect r="r" b="b" t="t" l="l"/>
            <a:pathLst>
              <a:path h="2188425" w="2971935">
                <a:moveTo>
                  <a:pt x="0" y="0"/>
                </a:moveTo>
                <a:lnTo>
                  <a:pt x="2971935" y="0"/>
                </a:lnTo>
                <a:lnTo>
                  <a:pt x="2971935" y="2188425"/>
                </a:lnTo>
                <a:lnTo>
                  <a:pt x="0" y="21884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479176" y="4858443"/>
            <a:ext cx="2972204" cy="3994190"/>
            <a:chOff x="0" y="0"/>
            <a:chExt cx="3663950" cy="49237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13"/>
              <a:stretch>
                <a:fillRect l="-2877" t="0" r="-2877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077768" y="1930368"/>
            <a:ext cx="7843843" cy="144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16"/>
              </a:lnSpc>
              <a:spcBef>
                <a:spcPct val="0"/>
              </a:spcBef>
            </a:pPr>
            <a:r>
              <a:rPr lang="en-US" sz="8440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34712" y="2084431"/>
            <a:ext cx="5434117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34712" y="2838327"/>
            <a:ext cx="5434117" cy="127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STATEMENT OF THE PROBLEM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34712" y="4182774"/>
            <a:ext cx="5615092" cy="70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9"/>
              </a:lnSpc>
              <a:spcBef>
                <a:spcPct val="0"/>
              </a:spcBef>
            </a:pPr>
            <a:r>
              <a:rPr lang="en-US" sz="3507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SIGNIFICANCE OF THE STUDY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64209" y="4962525"/>
            <a:ext cx="5434117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METHODOLOGY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25187" y="5716422"/>
            <a:ext cx="5434117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RESULTS FINDINGS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64209" y="6470318"/>
            <a:ext cx="5434117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DISCUSSION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64209" y="7224215"/>
            <a:ext cx="5434117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REFERENCES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95177" y="8294064"/>
            <a:ext cx="3904512" cy="45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9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IITRPR_24081244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32856" y="7483257"/>
            <a:ext cx="5036248" cy="80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  <a:spcBef>
                <a:spcPct val="0"/>
              </a:spcBef>
            </a:pPr>
            <a:r>
              <a:rPr lang="en-US" b="true" sz="4044">
                <a:solidFill>
                  <a:srgbClr val="000000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Prateek Kumar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419" y="5232373"/>
            <a:ext cx="1835769" cy="4114800"/>
          </a:xfrm>
          <a:custGeom>
            <a:avLst/>
            <a:gdLst/>
            <a:ahLst/>
            <a:cxnLst/>
            <a:rect r="r" b="b" t="t" l="l"/>
            <a:pathLst>
              <a:path h="4114800" w="1835769">
                <a:moveTo>
                  <a:pt x="0" y="0"/>
                </a:moveTo>
                <a:lnTo>
                  <a:pt x="1835770" y="0"/>
                </a:lnTo>
                <a:lnTo>
                  <a:pt x="1835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0213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43643"/>
            <a:ext cx="1707489" cy="4114800"/>
          </a:xfrm>
          <a:custGeom>
            <a:avLst/>
            <a:gdLst/>
            <a:ahLst/>
            <a:cxnLst/>
            <a:rect r="r" b="b" t="t" l="l"/>
            <a:pathLst>
              <a:path h="4114800" w="1707489">
                <a:moveTo>
                  <a:pt x="0" y="0"/>
                </a:moveTo>
                <a:lnTo>
                  <a:pt x="1707489" y="0"/>
                </a:lnTo>
                <a:lnTo>
                  <a:pt x="17074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732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95723" y="1028700"/>
            <a:ext cx="13695283" cy="8640479"/>
          </a:xfrm>
          <a:custGeom>
            <a:avLst/>
            <a:gdLst/>
            <a:ahLst/>
            <a:cxnLst/>
            <a:rect r="r" b="b" t="t" l="l"/>
            <a:pathLst>
              <a:path h="8640479" w="13695283">
                <a:moveTo>
                  <a:pt x="0" y="0"/>
                </a:moveTo>
                <a:lnTo>
                  <a:pt x="13695283" y="0"/>
                </a:lnTo>
                <a:lnTo>
                  <a:pt x="13695283" y="8640479"/>
                </a:lnTo>
                <a:lnTo>
                  <a:pt x="0" y="8640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52873" y="1094336"/>
            <a:ext cx="5352151" cy="98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3"/>
              </a:lnSpc>
              <a:spcBef>
                <a:spcPct val="0"/>
              </a:spcBef>
            </a:pPr>
            <a:r>
              <a:rPr lang="en-US" sz="5759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43231" y="3266935"/>
            <a:ext cx="12286432" cy="540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6368" indent="-328184" lvl="1">
              <a:lnSpc>
                <a:spcPts val="4256"/>
              </a:lnSpc>
              <a:buFont typeface="Arial"/>
              <a:buChar char="•"/>
            </a:pPr>
            <a:r>
              <a:rPr lang="en-US" sz="3040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Proj_Synapse is a novel, unified framework that integrates a sophisticated ensemble of five deep learning architectures to predict student success.</a:t>
            </a:r>
          </a:p>
          <a:p>
            <a:pPr algn="just" marL="656368" indent="-328184" lvl="1">
              <a:lnSpc>
                <a:spcPts val="4256"/>
              </a:lnSpc>
              <a:buFont typeface="Arial"/>
              <a:buChar char="•"/>
            </a:pPr>
            <a:r>
              <a:rPr lang="en-US" sz="3040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It utilizes sequential learning interaction data to generate predictions.</a:t>
            </a:r>
          </a:p>
          <a:p>
            <a:pPr algn="just" marL="656368" indent="-328184" lvl="1">
              <a:lnSpc>
                <a:spcPts val="4256"/>
              </a:lnSpc>
              <a:buFont typeface="Arial"/>
              <a:buChar char="•"/>
            </a:pPr>
            <a:r>
              <a:rPr lang="en-US" sz="3040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The framework is enriched by integrating established educational and psychological frameworks: the Myers-Briggs Type Indicator (MBTI), the VARK learning styles model, and Bloom's Taxonomy.</a:t>
            </a:r>
          </a:p>
          <a:p>
            <a:pPr algn="just" marL="656368" indent="-328184" lvl="1">
              <a:lnSpc>
                <a:spcPts val="4256"/>
              </a:lnSpc>
              <a:buFont typeface="Arial"/>
              <a:buChar char="•"/>
            </a:pPr>
            <a:r>
              <a:rPr lang="en-US" sz="3040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The goal is to move beyond simple success/failure predictions to provide students with specific,</a:t>
            </a:r>
          </a:p>
          <a:p>
            <a:pPr algn="just">
              <a:lnSpc>
                <a:spcPts val="42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419" y="5232373"/>
            <a:ext cx="1835769" cy="4114800"/>
          </a:xfrm>
          <a:custGeom>
            <a:avLst/>
            <a:gdLst/>
            <a:ahLst/>
            <a:cxnLst/>
            <a:rect r="r" b="b" t="t" l="l"/>
            <a:pathLst>
              <a:path h="4114800" w="1835769">
                <a:moveTo>
                  <a:pt x="0" y="0"/>
                </a:moveTo>
                <a:lnTo>
                  <a:pt x="1835770" y="0"/>
                </a:lnTo>
                <a:lnTo>
                  <a:pt x="1835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0213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43643"/>
            <a:ext cx="1707489" cy="4114800"/>
          </a:xfrm>
          <a:custGeom>
            <a:avLst/>
            <a:gdLst/>
            <a:ahLst/>
            <a:cxnLst/>
            <a:rect r="r" b="b" t="t" l="l"/>
            <a:pathLst>
              <a:path h="4114800" w="1707489">
                <a:moveTo>
                  <a:pt x="0" y="0"/>
                </a:moveTo>
                <a:lnTo>
                  <a:pt x="1707489" y="0"/>
                </a:lnTo>
                <a:lnTo>
                  <a:pt x="17074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732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41915" y="705910"/>
            <a:ext cx="7513745" cy="2814239"/>
          </a:xfrm>
          <a:custGeom>
            <a:avLst/>
            <a:gdLst/>
            <a:ahLst/>
            <a:cxnLst/>
            <a:rect r="r" b="b" t="t" l="l"/>
            <a:pathLst>
              <a:path h="2814239" w="7513745">
                <a:moveTo>
                  <a:pt x="0" y="0"/>
                </a:moveTo>
                <a:lnTo>
                  <a:pt x="7513745" y="0"/>
                </a:lnTo>
                <a:lnTo>
                  <a:pt x="7513745" y="2814239"/>
                </a:lnTo>
                <a:lnTo>
                  <a:pt x="0" y="28142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61387" y="471994"/>
            <a:ext cx="6236141" cy="9345715"/>
          </a:xfrm>
          <a:custGeom>
            <a:avLst/>
            <a:gdLst/>
            <a:ahLst/>
            <a:cxnLst/>
            <a:rect r="r" b="b" t="t" l="l"/>
            <a:pathLst>
              <a:path h="9345715" w="6236141">
                <a:moveTo>
                  <a:pt x="0" y="0"/>
                </a:moveTo>
                <a:lnTo>
                  <a:pt x="6236140" y="0"/>
                </a:lnTo>
                <a:lnTo>
                  <a:pt x="6236140" y="9345714"/>
                </a:lnTo>
                <a:lnTo>
                  <a:pt x="0" y="93457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58816" y="3986751"/>
            <a:ext cx="4096844" cy="2681571"/>
          </a:xfrm>
          <a:custGeom>
            <a:avLst/>
            <a:gdLst/>
            <a:ahLst/>
            <a:cxnLst/>
            <a:rect r="r" b="b" t="t" l="l"/>
            <a:pathLst>
              <a:path h="2681571" w="4096844">
                <a:moveTo>
                  <a:pt x="0" y="0"/>
                </a:moveTo>
                <a:lnTo>
                  <a:pt x="4096844" y="0"/>
                </a:lnTo>
                <a:lnTo>
                  <a:pt x="4096844" y="2681570"/>
                </a:lnTo>
                <a:lnTo>
                  <a:pt x="0" y="2681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50591" y="5327536"/>
            <a:ext cx="3928737" cy="4253554"/>
          </a:xfrm>
          <a:custGeom>
            <a:avLst/>
            <a:gdLst/>
            <a:ahLst/>
            <a:cxnLst/>
            <a:rect r="r" b="b" t="t" l="l"/>
            <a:pathLst>
              <a:path h="4253554" w="3928737">
                <a:moveTo>
                  <a:pt x="0" y="0"/>
                </a:moveTo>
                <a:lnTo>
                  <a:pt x="3928737" y="0"/>
                </a:lnTo>
                <a:lnTo>
                  <a:pt x="3928737" y="4253554"/>
                </a:lnTo>
                <a:lnTo>
                  <a:pt x="0" y="42535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57964" y="894772"/>
            <a:ext cx="6186412" cy="231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9"/>
              </a:lnSpc>
              <a:spcBef>
                <a:spcPct val="0"/>
              </a:spcBef>
            </a:pPr>
            <a:r>
              <a:rPr lang="en-US" sz="6657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Statement of the 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89606" y="1158587"/>
            <a:ext cx="6169694" cy="8642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848" indent="-351424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Difficulty in translating raw student data into actionable, personalized insights.</a:t>
            </a:r>
          </a:p>
          <a:p>
            <a:pPr algn="l">
              <a:lnSpc>
                <a:spcPts val="4557"/>
              </a:lnSpc>
            </a:pPr>
          </a:p>
          <a:p>
            <a:pPr algn="l" marL="702848" indent="-351424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Existing models struggle with predictive accuracy and interpretability (the "black box" problem).</a:t>
            </a:r>
          </a:p>
          <a:p>
            <a:pPr algn="l">
              <a:lnSpc>
                <a:spcPts val="4557"/>
              </a:lnSpc>
            </a:pPr>
          </a:p>
          <a:p>
            <a:pPr algn="l" marL="702848" indent="-351424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Identifying "at-risk" students is insufficient without understanding </a:t>
            </a:r>
          </a:p>
          <a:p>
            <a:pPr algn="l">
              <a:lnSpc>
                <a:spcPts val="4557"/>
              </a:lnSpc>
            </a:pPr>
          </a:p>
          <a:p>
            <a:pPr algn="l" marL="702848" indent="-351424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why and how to intervene.</a:t>
            </a:r>
          </a:p>
          <a:p>
            <a:pPr algn="l">
              <a:lnSpc>
                <a:spcPts val="455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419" y="5232373"/>
            <a:ext cx="1835769" cy="4114800"/>
          </a:xfrm>
          <a:custGeom>
            <a:avLst/>
            <a:gdLst/>
            <a:ahLst/>
            <a:cxnLst/>
            <a:rect r="r" b="b" t="t" l="l"/>
            <a:pathLst>
              <a:path h="4114800" w="1835769">
                <a:moveTo>
                  <a:pt x="0" y="0"/>
                </a:moveTo>
                <a:lnTo>
                  <a:pt x="1835770" y="0"/>
                </a:lnTo>
                <a:lnTo>
                  <a:pt x="1835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0213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43643"/>
            <a:ext cx="1707489" cy="4114800"/>
          </a:xfrm>
          <a:custGeom>
            <a:avLst/>
            <a:gdLst/>
            <a:ahLst/>
            <a:cxnLst/>
            <a:rect r="r" b="b" t="t" l="l"/>
            <a:pathLst>
              <a:path h="4114800" w="1707489">
                <a:moveTo>
                  <a:pt x="0" y="0"/>
                </a:moveTo>
                <a:lnTo>
                  <a:pt x="1707489" y="0"/>
                </a:lnTo>
                <a:lnTo>
                  <a:pt x="17074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732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94297" y="2329261"/>
            <a:ext cx="7513745" cy="2814239"/>
          </a:xfrm>
          <a:custGeom>
            <a:avLst/>
            <a:gdLst/>
            <a:ahLst/>
            <a:cxnLst/>
            <a:rect r="r" b="b" t="t" l="l"/>
            <a:pathLst>
              <a:path h="2814239" w="7513745">
                <a:moveTo>
                  <a:pt x="0" y="0"/>
                </a:moveTo>
                <a:lnTo>
                  <a:pt x="7513746" y="0"/>
                </a:lnTo>
                <a:lnTo>
                  <a:pt x="7513746" y="2814239"/>
                </a:lnTo>
                <a:lnTo>
                  <a:pt x="0" y="28142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61387" y="471994"/>
            <a:ext cx="6236141" cy="9345715"/>
          </a:xfrm>
          <a:custGeom>
            <a:avLst/>
            <a:gdLst/>
            <a:ahLst/>
            <a:cxnLst/>
            <a:rect r="r" b="b" t="t" l="l"/>
            <a:pathLst>
              <a:path h="9345715" w="6236141">
                <a:moveTo>
                  <a:pt x="0" y="0"/>
                </a:moveTo>
                <a:lnTo>
                  <a:pt x="6236140" y="0"/>
                </a:lnTo>
                <a:lnTo>
                  <a:pt x="6236140" y="9345714"/>
                </a:lnTo>
                <a:lnTo>
                  <a:pt x="0" y="93457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10346" y="2518122"/>
            <a:ext cx="6186412" cy="231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9"/>
              </a:lnSpc>
              <a:spcBef>
                <a:spcPct val="0"/>
              </a:spcBef>
            </a:pPr>
            <a:r>
              <a:rPr lang="en-US" sz="6657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Significance of the Study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943645" y="5232373"/>
            <a:ext cx="4215050" cy="2421738"/>
          </a:xfrm>
          <a:custGeom>
            <a:avLst/>
            <a:gdLst/>
            <a:ahLst/>
            <a:cxnLst/>
            <a:rect r="r" b="b" t="t" l="l"/>
            <a:pathLst>
              <a:path h="2421738" w="4215050">
                <a:moveTo>
                  <a:pt x="0" y="0"/>
                </a:moveTo>
                <a:lnTo>
                  <a:pt x="4215050" y="0"/>
                </a:lnTo>
                <a:lnTo>
                  <a:pt x="4215050" y="2421738"/>
                </a:lnTo>
                <a:lnTo>
                  <a:pt x="0" y="24217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80098" y="1374702"/>
            <a:ext cx="4998719" cy="8912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4069" indent="-337035" lvl="1">
              <a:lnSpc>
                <a:spcPts val="4370"/>
              </a:lnSpc>
              <a:buFont typeface="Arial"/>
              <a:buChar char="•"/>
            </a:pPr>
            <a:r>
              <a:rPr lang="en-US" sz="31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Demonstrates a powerful hybrid approach combining deep learning with educational theory.</a:t>
            </a:r>
          </a:p>
          <a:p>
            <a:pPr algn="l">
              <a:lnSpc>
                <a:spcPts val="4370"/>
              </a:lnSpc>
            </a:pPr>
          </a:p>
          <a:p>
            <a:pPr algn="l" marL="674069" indent="-337035" lvl="1">
              <a:lnSpc>
                <a:spcPts val="4370"/>
              </a:lnSpc>
              <a:buFont typeface="Arial"/>
              <a:buChar char="•"/>
            </a:pPr>
            <a:r>
              <a:rPr lang="en-US" sz="31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Introduces a novel method to enrich data with learner profiles (MBTI, VARK).</a:t>
            </a:r>
          </a:p>
          <a:p>
            <a:pPr algn="l">
              <a:lnSpc>
                <a:spcPts val="4370"/>
              </a:lnSpc>
            </a:pPr>
          </a:p>
          <a:p>
            <a:pPr algn="l" marL="674069" indent="-337035" lvl="1">
              <a:lnSpc>
                <a:spcPts val="4370"/>
              </a:lnSpc>
              <a:buFont typeface="Arial"/>
              <a:buChar char="•"/>
            </a:pPr>
            <a:r>
              <a:rPr lang="en-US" sz="31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Creates a system that converts predictions into specific, educationally sound recommendations.</a:t>
            </a: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419" y="5232373"/>
            <a:ext cx="1835769" cy="4114800"/>
          </a:xfrm>
          <a:custGeom>
            <a:avLst/>
            <a:gdLst/>
            <a:ahLst/>
            <a:cxnLst/>
            <a:rect r="r" b="b" t="t" l="l"/>
            <a:pathLst>
              <a:path h="4114800" w="1835769">
                <a:moveTo>
                  <a:pt x="0" y="0"/>
                </a:moveTo>
                <a:lnTo>
                  <a:pt x="1835770" y="0"/>
                </a:lnTo>
                <a:lnTo>
                  <a:pt x="1835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0213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43643"/>
            <a:ext cx="1707489" cy="4114800"/>
          </a:xfrm>
          <a:custGeom>
            <a:avLst/>
            <a:gdLst/>
            <a:ahLst/>
            <a:cxnLst/>
            <a:rect r="r" b="b" t="t" l="l"/>
            <a:pathLst>
              <a:path h="4114800" w="1707489">
                <a:moveTo>
                  <a:pt x="0" y="0"/>
                </a:moveTo>
                <a:lnTo>
                  <a:pt x="1707489" y="0"/>
                </a:lnTo>
                <a:lnTo>
                  <a:pt x="17074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732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87269" y="614349"/>
            <a:ext cx="12210947" cy="9058302"/>
          </a:xfrm>
          <a:custGeom>
            <a:avLst/>
            <a:gdLst/>
            <a:ahLst/>
            <a:cxnLst/>
            <a:rect r="r" b="b" t="t" l="l"/>
            <a:pathLst>
              <a:path h="9058302" w="12210947">
                <a:moveTo>
                  <a:pt x="0" y="0"/>
                </a:moveTo>
                <a:lnTo>
                  <a:pt x="12210946" y="0"/>
                </a:lnTo>
                <a:lnTo>
                  <a:pt x="12210946" y="9058302"/>
                </a:lnTo>
                <a:lnTo>
                  <a:pt x="0" y="90583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78332" y="1629229"/>
            <a:ext cx="10828819" cy="113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9"/>
              </a:lnSpc>
              <a:spcBef>
                <a:spcPct val="0"/>
              </a:spcBef>
            </a:pPr>
            <a:r>
              <a:rPr lang="en-US" sz="6657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82359" y="2965690"/>
            <a:ext cx="11648436" cy="5431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4533" indent="-272266" lvl="1">
              <a:lnSpc>
                <a:spcPts val="3531"/>
              </a:lnSpc>
              <a:buFont typeface="Arial"/>
              <a:buChar char="•"/>
            </a:pPr>
            <a:r>
              <a:rPr lang="en-US" sz="25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Data: Analyzed over 9,000 learn</a:t>
            </a:r>
            <a:r>
              <a:rPr lang="en-US" sz="25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ing session records from 300 students.</a:t>
            </a:r>
          </a:p>
          <a:p>
            <a:pPr algn="l">
              <a:lnSpc>
                <a:spcPts val="3531"/>
              </a:lnSpc>
            </a:pPr>
          </a:p>
          <a:p>
            <a:pPr algn="l" marL="544533" indent="-272266" lvl="1">
              <a:lnSpc>
                <a:spcPts val="3531"/>
              </a:lnSpc>
              <a:buFont typeface="Arial"/>
              <a:buChar char="•"/>
            </a:pPr>
            <a:r>
              <a:rPr lang="en-US" sz="25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Model: Employed a soft voting ensemble of five deep learning architectures (BiLSTM, CNN-GRU, Transformer, etc.).</a:t>
            </a:r>
          </a:p>
          <a:p>
            <a:pPr algn="l">
              <a:lnSpc>
                <a:spcPts val="3531"/>
              </a:lnSpc>
            </a:pPr>
          </a:p>
          <a:p>
            <a:pPr algn="l" marL="544533" indent="-272266" lvl="1">
              <a:lnSpc>
                <a:spcPts val="3531"/>
              </a:lnSpc>
              <a:buFont typeface="Arial"/>
              <a:buChar char="•"/>
            </a:pPr>
            <a:r>
              <a:rPr lang="en-US" sz="25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Augmentation: Enriched data by simulating MBTI, VARK, and Bloom's level profiles.</a:t>
            </a:r>
          </a:p>
          <a:p>
            <a:pPr algn="l">
              <a:lnSpc>
                <a:spcPts val="3531"/>
              </a:lnSpc>
            </a:pPr>
          </a:p>
          <a:p>
            <a:pPr algn="l" marL="544533" indent="-272266" lvl="1">
              <a:lnSpc>
                <a:spcPts val="3531"/>
              </a:lnSpc>
              <a:buFont typeface="Arial"/>
              <a:buChar char="•"/>
            </a:pPr>
            <a:r>
              <a:rPr lang="en-US" sz="25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Feedback Engine: Used a rule-based system to generate personalized feedback based on student profiles.</a:t>
            </a:r>
          </a:p>
          <a:p>
            <a:pPr algn="l">
              <a:lnSpc>
                <a:spcPts val="3531"/>
              </a:lnSpc>
            </a:pPr>
          </a:p>
          <a:p>
            <a:pPr algn="l" marL="544533" indent="-272266" lvl="1">
              <a:lnSpc>
                <a:spcPts val="3531"/>
              </a:lnSpc>
              <a:spcBef>
                <a:spcPct val="0"/>
              </a:spcBef>
              <a:buFont typeface="Arial"/>
              <a:buChar char="•"/>
            </a:pPr>
            <a:r>
              <a:rPr lang="en-US" sz="25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Evaluation: Measured performance using the F1-Score, precision, and recall.</a:t>
            </a:r>
          </a:p>
          <a:p>
            <a:pPr algn="l">
              <a:lnSpc>
                <a:spcPts val="35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419" y="5232373"/>
            <a:ext cx="1835769" cy="4114800"/>
          </a:xfrm>
          <a:custGeom>
            <a:avLst/>
            <a:gdLst/>
            <a:ahLst/>
            <a:cxnLst/>
            <a:rect r="r" b="b" t="t" l="l"/>
            <a:pathLst>
              <a:path h="4114800" w="1835769">
                <a:moveTo>
                  <a:pt x="0" y="0"/>
                </a:moveTo>
                <a:lnTo>
                  <a:pt x="1835770" y="0"/>
                </a:lnTo>
                <a:lnTo>
                  <a:pt x="1835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0213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43643"/>
            <a:ext cx="1707489" cy="4114800"/>
          </a:xfrm>
          <a:custGeom>
            <a:avLst/>
            <a:gdLst/>
            <a:ahLst/>
            <a:cxnLst/>
            <a:rect r="r" b="b" t="t" l="l"/>
            <a:pathLst>
              <a:path h="4114800" w="1707489">
                <a:moveTo>
                  <a:pt x="0" y="0"/>
                </a:moveTo>
                <a:lnTo>
                  <a:pt x="1707489" y="0"/>
                </a:lnTo>
                <a:lnTo>
                  <a:pt x="17074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732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2136" y="483931"/>
            <a:ext cx="10209643" cy="9300056"/>
          </a:xfrm>
          <a:custGeom>
            <a:avLst/>
            <a:gdLst/>
            <a:ahLst/>
            <a:cxnLst/>
            <a:rect r="r" b="b" t="t" l="l"/>
            <a:pathLst>
              <a:path h="9300056" w="10209643">
                <a:moveTo>
                  <a:pt x="0" y="0"/>
                </a:moveTo>
                <a:lnTo>
                  <a:pt x="10209643" y="0"/>
                </a:lnTo>
                <a:lnTo>
                  <a:pt x="10209643" y="9300056"/>
                </a:lnTo>
                <a:lnTo>
                  <a:pt x="0" y="93000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84468" y="454132"/>
            <a:ext cx="3171036" cy="102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35737" y="7139163"/>
            <a:ext cx="8943390" cy="142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1"/>
              </a:lnSpc>
            </a:pPr>
            <a:r>
              <a:rPr lang="en-US" sz="26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Un</a:t>
            </a:r>
            <a:r>
              <a:rPr lang="en-US" sz="26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ified Ensemble Model achieved a superior F1-Score of 0.8831.</a:t>
            </a:r>
          </a:p>
          <a:p>
            <a:pPr algn="just">
              <a:lnSpc>
                <a:spcPts val="3671"/>
              </a:lnSpc>
              <a:spcBef>
                <a:spcPct val="0"/>
              </a:spcBef>
            </a:pPr>
            <a:r>
              <a:rPr lang="en-US" sz="2622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Accuracy: 79.13%, Precision: 80.52%, and an exceptional Recall: 97.77%.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51575" y="1800817"/>
            <a:ext cx="6100828" cy="598932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930175" y="2181302"/>
            <a:ext cx="4810047" cy="5228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419" y="5232373"/>
            <a:ext cx="1835769" cy="4114800"/>
          </a:xfrm>
          <a:custGeom>
            <a:avLst/>
            <a:gdLst/>
            <a:ahLst/>
            <a:cxnLst/>
            <a:rect r="r" b="b" t="t" l="l"/>
            <a:pathLst>
              <a:path h="4114800" w="1835769">
                <a:moveTo>
                  <a:pt x="0" y="0"/>
                </a:moveTo>
                <a:lnTo>
                  <a:pt x="1835770" y="0"/>
                </a:lnTo>
                <a:lnTo>
                  <a:pt x="1835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0213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43643"/>
            <a:ext cx="1707489" cy="4114800"/>
          </a:xfrm>
          <a:custGeom>
            <a:avLst/>
            <a:gdLst/>
            <a:ahLst/>
            <a:cxnLst/>
            <a:rect r="r" b="b" t="t" l="l"/>
            <a:pathLst>
              <a:path h="4114800" w="1707489">
                <a:moveTo>
                  <a:pt x="0" y="0"/>
                </a:moveTo>
                <a:lnTo>
                  <a:pt x="1707489" y="0"/>
                </a:lnTo>
                <a:lnTo>
                  <a:pt x="17074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732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87269" y="614349"/>
            <a:ext cx="12210947" cy="9058302"/>
          </a:xfrm>
          <a:custGeom>
            <a:avLst/>
            <a:gdLst/>
            <a:ahLst/>
            <a:cxnLst/>
            <a:rect r="r" b="b" t="t" l="l"/>
            <a:pathLst>
              <a:path h="9058302" w="12210947">
                <a:moveTo>
                  <a:pt x="0" y="0"/>
                </a:moveTo>
                <a:lnTo>
                  <a:pt x="12210946" y="0"/>
                </a:lnTo>
                <a:lnTo>
                  <a:pt x="12210946" y="9058302"/>
                </a:lnTo>
                <a:lnTo>
                  <a:pt x="0" y="90583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96110" y="1379254"/>
            <a:ext cx="10793264" cy="970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6"/>
              </a:lnSpc>
              <a:spcBef>
                <a:spcPct val="0"/>
              </a:spcBef>
            </a:pPr>
            <a:r>
              <a:rPr lang="en-US" sz="5654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Findings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08846" y="2696268"/>
            <a:ext cx="11367793" cy="5186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2098" indent="-261049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The ensemble approach is demonstrably more effective than using individual deep learning models for predicting student success.</a:t>
            </a:r>
          </a:p>
          <a:p>
            <a:pPr algn="just">
              <a:lnSpc>
                <a:spcPts val="3385"/>
              </a:lnSpc>
            </a:pPr>
          </a:p>
          <a:p>
            <a:pPr algn="just" marL="522098" indent="-261049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Performance metrics like assignment_score and quiz_score were the most significant predictors of success.</a:t>
            </a:r>
          </a:p>
          <a:p>
            <a:pPr algn="just">
              <a:lnSpc>
                <a:spcPts val="3385"/>
              </a:lnSpc>
            </a:pPr>
          </a:p>
          <a:p>
            <a:pPr algn="just" marL="522098" indent="-261049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Engagement metrics, particularly time_spent_minutes, were also highly important in predicting outcomes.</a:t>
            </a:r>
          </a:p>
          <a:p>
            <a:pPr algn="just">
              <a:lnSpc>
                <a:spcPts val="3385"/>
              </a:lnSpc>
            </a:pPr>
          </a:p>
          <a:p>
            <a:pPr algn="just" marL="522098" indent="-261049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Error analysis revealed that the model struggled most with sequences that had inconsistent or ambiguous learning patterns.</a:t>
            </a:r>
          </a:p>
          <a:p>
            <a:pPr algn="just">
              <a:lnSpc>
                <a:spcPts val="33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419" y="5232373"/>
            <a:ext cx="1835769" cy="4114800"/>
          </a:xfrm>
          <a:custGeom>
            <a:avLst/>
            <a:gdLst/>
            <a:ahLst/>
            <a:cxnLst/>
            <a:rect r="r" b="b" t="t" l="l"/>
            <a:pathLst>
              <a:path h="4114800" w="1835769">
                <a:moveTo>
                  <a:pt x="0" y="0"/>
                </a:moveTo>
                <a:lnTo>
                  <a:pt x="1835770" y="0"/>
                </a:lnTo>
                <a:lnTo>
                  <a:pt x="1835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0213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43643"/>
            <a:ext cx="1707489" cy="4114800"/>
          </a:xfrm>
          <a:custGeom>
            <a:avLst/>
            <a:gdLst/>
            <a:ahLst/>
            <a:cxnLst/>
            <a:rect r="r" b="b" t="t" l="l"/>
            <a:pathLst>
              <a:path h="4114800" w="1707489">
                <a:moveTo>
                  <a:pt x="0" y="0"/>
                </a:moveTo>
                <a:lnTo>
                  <a:pt x="1707489" y="0"/>
                </a:lnTo>
                <a:lnTo>
                  <a:pt x="17074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732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95723" y="1028700"/>
            <a:ext cx="13695283" cy="8640479"/>
          </a:xfrm>
          <a:custGeom>
            <a:avLst/>
            <a:gdLst/>
            <a:ahLst/>
            <a:cxnLst/>
            <a:rect r="r" b="b" t="t" l="l"/>
            <a:pathLst>
              <a:path h="8640479" w="13695283">
                <a:moveTo>
                  <a:pt x="0" y="0"/>
                </a:moveTo>
                <a:lnTo>
                  <a:pt x="13695283" y="0"/>
                </a:lnTo>
                <a:lnTo>
                  <a:pt x="13695283" y="8640479"/>
                </a:lnTo>
                <a:lnTo>
                  <a:pt x="0" y="8640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52873" y="1094336"/>
            <a:ext cx="5352151" cy="98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3"/>
              </a:lnSpc>
              <a:spcBef>
                <a:spcPct val="0"/>
              </a:spcBef>
            </a:pPr>
            <a:r>
              <a:rPr lang="en-US" sz="5759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Discussion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5998" y="3305035"/>
            <a:ext cx="12400268" cy="630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652" indent="-241826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Proj_Synapse successfully br</a:t>
            </a:r>
            <a:r>
              <a:rPr lang="en-US" sz="2240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idges the gap between raw predictive analytics and actionable educational strategies.</a:t>
            </a:r>
          </a:p>
          <a:p>
            <a:pPr algn="l">
              <a:lnSpc>
                <a:spcPts val="3136"/>
              </a:lnSpc>
            </a:pPr>
          </a:p>
          <a:p>
            <a:pPr algn="l" marL="483652" indent="-241826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By incorporating holistic frameworks (MBTI, VARK, Bloom's), the system moves from being a simple predictor to a diagnostic tool.</a:t>
            </a:r>
          </a:p>
          <a:p>
            <a:pPr algn="l">
              <a:lnSpc>
                <a:spcPts val="3136"/>
              </a:lnSpc>
            </a:pPr>
          </a:p>
          <a:p>
            <a:pPr algn="l" marL="483652" indent="-241826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The high recall rate (97.77%) is a significant achievement, ensuring that the vast majority of struggling students are correctly identified.</a:t>
            </a:r>
          </a:p>
          <a:p>
            <a:pPr algn="l">
              <a:lnSpc>
                <a:spcPts val="3136"/>
              </a:lnSpc>
            </a:pPr>
          </a:p>
          <a:p>
            <a:pPr algn="l" marL="483652" indent="-241826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The system can provide highly specific feedback, such as advising a "Visual" learner struggling with an "Analyzing" task to "review the concept map to see how the pieces are connected".</a:t>
            </a:r>
          </a:p>
          <a:p>
            <a:pPr algn="l">
              <a:lnSpc>
                <a:spcPts val="3136"/>
              </a:lnSpc>
            </a:pPr>
          </a:p>
          <a:p>
            <a:pPr algn="l" marL="483652" indent="-241826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000000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Ethical considerations are important, including data privacy, algorithmic bias, and the danger of student stereotyping. Methodological limitations include the use of simulated profiles and the need for broader generalizability</a:t>
            </a:r>
          </a:p>
          <a:p>
            <a:pPr algn="l">
              <a:lnSpc>
                <a:spcPts val="31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DAGwcg5vbow</dc:identifier>
  <dcterms:modified xsi:type="dcterms:W3CDTF">2011-08-01T06:04:30Z</dcterms:modified>
  <cp:revision>1</cp:revision>
  <dc:title>Prateek Kumar (IITRPR_2408)</dc:title>
</cp:coreProperties>
</file>