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/>
          <a:p>
            <a:r>
              <a:rPr lang="en-US" sz="6000" b="0" dirty="0" err="1" smtClean="0"/>
              <a:t>Customer_retention_case_study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Gaining access to loyalty programs is a benefit of shopping online</a:t>
            </a:r>
            <a:endParaRPr lang="en-US" dirty="0"/>
          </a:p>
        </p:txBody>
      </p:sp>
      <p:pic>
        <p:nvPicPr>
          <p:cNvPr id="6" name="Content Placeholder 5" descr="blob (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81200"/>
            <a:ext cx="7845322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of age and no. of year shop</a:t>
            </a:r>
            <a:endParaRPr lang="en-US" dirty="0"/>
          </a:p>
        </p:txBody>
      </p:sp>
      <p:pic>
        <p:nvPicPr>
          <p:cNvPr id="4" name="Content Placeholder 3" descr="blob (8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905000"/>
            <a:ext cx="5944513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of gender, year of shopping and city.</a:t>
            </a:r>
            <a:endParaRPr lang="en-US" dirty="0"/>
          </a:p>
        </p:txBody>
      </p:sp>
      <p:pic>
        <p:nvPicPr>
          <p:cNvPr id="4" name="Content Placeholder 3" descr="blob (9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0246"/>
            <a:ext cx="8229600" cy="444843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After first visit, how do you reach the online retail store</a:t>
            </a:r>
            <a:endParaRPr lang="en-US" dirty="0"/>
          </a:p>
        </p:txBody>
      </p:sp>
      <p:pic>
        <p:nvPicPr>
          <p:cNvPr id="4" name="Content Placeholder 3" descr="blob (10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743" y="1600200"/>
            <a:ext cx="5944513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86600" cy="1447800"/>
          </a:xfrm>
        </p:spPr>
        <p:txBody>
          <a:bodyPr/>
          <a:lstStyle/>
          <a:p>
            <a:pPr algn="ctr"/>
            <a:r>
              <a:rPr lang="en-US" dirty="0" smtClean="0"/>
              <a:t>Performance based on:-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57400"/>
            <a:ext cx="8077200" cy="43434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Easy to use website or </a:t>
            </a:r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Visual appealing web-page </a:t>
            </a:r>
            <a:r>
              <a:rPr lang="en-US" dirty="0" smtClean="0"/>
              <a:t>layout</a:t>
            </a:r>
          </a:p>
          <a:p>
            <a:pPr algn="ctr"/>
            <a:r>
              <a:rPr lang="en-US" dirty="0" smtClean="0"/>
              <a:t>Wild </a:t>
            </a:r>
            <a:r>
              <a:rPr lang="en-US" dirty="0" smtClean="0"/>
              <a:t>variety </a:t>
            </a:r>
            <a:r>
              <a:rPr lang="en-US" dirty="0" smtClean="0"/>
              <a:t>of product on </a:t>
            </a:r>
            <a:r>
              <a:rPr lang="en-US" dirty="0" smtClean="0"/>
              <a:t>offer</a:t>
            </a:r>
          </a:p>
          <a:p>
            <a:pPr algn="ctr"/>
            <a:r>
              <a:rPr lang="en-US" dirty="0" smtClean="0"/>
              <a:t>Complete, relevant </a:t>
            </a:r>
            <a:r>
              <a:rPr lang="en-US" dirty="0" smtClean="0"/>
              <a:t>d</a:t>
            </a:r>
            <a:r>
              <a:rPr lang="en-US" dirty="0" smtClean="0"/>
              <a:t>escription information of products</a:t>
            </a:r>
            <a:endParaRPr lang="en-US" dirty="0" smtClean="0"/>
          </a:p>
          <a:p>
            <a:pPr algn="ctr"/>
            <a:r>
              <a:rPr lang="en-US" dirty="0" smtClean="0"/>
              <a:t>Fast loading website speed of website and </a:t>
            </a:r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Reliability of the website or </a:t>
            </a:r>
            <a:r>
              <a:rPr lang="en-US" dirty="0" smtClean="0"/>
              <a:t>application</a:t>
            </a:r>
          </a:p>
          <a:p>
            <a:pPr algn="ctr"/>
            <a:r>
              <a:rPr lang="en-US" dirty="0" smtClean="0"/>
              <a:t>Quickness to complete </a:t>
            </a:r>
            <a:r>
              <a:rPr lang="en-US" dirty="0" smtClean="0"/>
              <a:t>purchase</a:t>
            </a:r>
          </a:p>
          <a:p>
            <a:pPr algn="ctr"/>
            <a:r>
              <a:rPr lang="en-US" dirty="0" smtClean="0"/>
              <a:t>Availability of several payment </a:t>
            </a:r>
            <a:r>
              <a:rPr lang="en-US" dirty="0" smtClean="0"/>
              <a:t>options</a:t>
            </a:r>
          </a:p>
          <a:p>
            <a:pPr algn="ctr"/>
            <a:r>
              <a:rPr lang="en-US" dirty="0" smtClean="0"/>
              <a:t>Speedy order </a:t>
            </a:r>
            <a:r>
              <a:rPr lang="en-US" dirty="0" smtClean="0"/>
              <a:t>delivery</a:t>
            </a:r>
          </a:p>
          <a:p>
            <a:pPr algn="ctr"/>
            <a:r>
              <a:rPr lang="en-US" dirty="0" smtClean="0"/>
              <a:t>Privacy of customers’ </a:t>
            </a:r>
            <a:r>
              <a:rPr lang="en-US" dirty="0" smtClean="0"/>
              <a:t>information</a:t>
            </a:r>
          </a:p>
          <a:p>
            <a:pPr algn="ctr"/>
            <a:r>
              <a:rPr lang="en-US" dirty="0" smtClean="0"/>
              <a:t>Security of customer financial </a:t>
            </a:r>
            <a:r>
              <a:rPr lang="en-US" dirty="0" smtClean="0"/>
              <a:t>information</a:t>
            </a:r>
          </a:p>
          <a:p>
            <a:pPr algn="ctr"/>
            <a:r>
              <a:rPr lang="en-US" dirty="0" smtClean="0"/>
              <a:t>Perceived Trustworthiness</a:t>
            </a:r>
          </a:p>
          <a:p>
            <a:pPr algn="ctr"/>
            <a:r>
              <a:rPr lang="en-US" dirty="0" smtClean="0"/>
              <a:t>Presence of online assistance through multi-channel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Easy to use website or application</a:t>
            </a:r>
            <a:endParaRPr lang="en-US" dirty="0"/>
          </a:p>
        </p:txBody>
      </p:sp>
      <p:pic>
        <p:nvPicPr>
          <p:cNvPr id="6" name="Content Placeholder 5" descr="blob (1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60263"/>
            <a:ext cx="8229600" cy="37883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appealing web-page layout</a:t>
            </a:r>
            <a:endParaRPr lang="en-US" dirty="0"/>
          </a:p>
        </p:txBody>
      </p:sp>
      <p:pic>
        <p:nvPicPr>
          <p:cNvPr id="4" name="Content Placeholder 3" descr="blob (1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91632"/>
            <a:ext cx="8229600" cy="33256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Wild variety of product on offer</a:t>
            </a:r>
            <a:endParaRPr lang="en-US" dirty="0"/>
          </a:p>
        </p:txBody>
      </p:sp>
      <p:pic>
        <p:nvPicPr>
          <p:cNvPr id="4" name="Content Placeholder 3" descr="blob (1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936" y="1706843"/>
            <a:ext cx="6984127" cy="449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Complete, relevant description information of products</a:t>
            </a:r>
            <a:endParaRPr lang="en-US" dirty="0"/>
          </a:p>
        </p:txBody>
      </p:sp>
      <p:pic>
        <p:nvPicPr>
          <p:cNvPr id="4" name="Content Placeholder 3" descr="blob (1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6478"/>
            <a:ext cx="8229600" cy="431596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Fast loading website speed of website and application</a:t>
            </a:r>
            <a:endParaRPr lang="en-US" dirty="0"/>
          </a:p>
        </p:txBody>
      </p:sp>
      <p:pic>
        <p:nvPicPr>
          <p:cNvPr id="4" name="Content Placeholder 3" descr="blob (1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62663"/>
            <a:ext cx="8229600" cy="338359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229600" cy="1828800"/>
          </a:xfrm>
        </p:spPr>
        <p:txBody>
          <a:bodyPr/>
          <a:lstStyle/>
          <a:p>
            <a:r>
              <a:rPr lang="en-US" dirty="0" smtClean="0"/>
              <a:t>Different analysis to work on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6400800" cy="1752600"/>
          </a:xfrm>
        </p:spPr>
        <p:txBody>
          <a:bodyPr>
            <a:normAutofit fontScale="25000" lnSpcReduction="20000"/>
          </a:bodyPr>
          <a:lstStyle/>
          <a:p>
            <a:r>
              <a:rPr lang="en-US" dirty="0" err="1" smtClean="0"/>
              <a:t>df.dtypes</a:t>
            </a:r>
            <a:endParaRPr lang="en-US" dirty="0" smtClean="0"/>
          </a:p>
          <a:p>
            <a:r>
              <a:rPr lang="en-US" sz="11200" dirty="0" smtClean="0"/>
              <a:t>Gender of respondent </a:t>
            </a:r>
          </a:p>
          <a:p>
            <a:r>
              <a:rPr lang="en-US" sz="11200" dirty="0" smtClean="0"/>
              <a:t> </a:t>
            </a:r>
            <a:r>
              <a:rPr lang="en-US" sz="11200" dirty="0" smtClean="0"/>
              <a:t>How old are you? </a:t>
            </a:r>
            <a:endParaRPr lang="en-US" sz="11200" dirty="0" smtClean="0"/>
          </a:p>
          <a:p>
            <a:r>
              <a:rPr lang="en-US" sz="11200" dirty="0" smtClean="0"/>
              <a:t> </a:t>
            </a:r>
            <a:r>
              <a:rPr lang="en-US" sz="11200" dirty="0" smtClean="0"/>
              <a:t>Which city do you shop online from? </a:t>
            </a:r>
            <a:r>
              <a:rPr lang="en-US" sz="11200" dirty="0" smtClean="0"/>
              <a:t> </a:t>
            </a:r>
            <a:r>
              <a:rPr lang="en-US" sz="11200" dirty="0" smtClean="0"/>
              <a:t>What is the Pin Code of where you shop online from? </a:t>
            </a:r>
            <a:endParaRPr lang="en-US" sz="11200" dirty="0" smtClean="0"/>
          </a:p>
          <a:p>
            <a:r>
              <a:rPr lang="en-US" sz="11200" dirty="0" smtClean="0"/>
              <a:t> </a:t>
            </a:r>
            <a:r>
              <a:rPr lang="en-US" sz="11200" dirty="0" smtClean="0"/>
              <a:t>Since How Long You are Shopping Online ? </a:t>
            </a:r>
            <a:endParaRPr lang="en-US" sz="11200" dirty="0" smtClean="0"/>
          </a:p>
          <a:p>
            <a:r>
              <a:rPr lang="en-US" sz="11200" dirty="0" smtClean="0"/>
              <a:t> </a:t>
            </a:r>
            <a:r>
              <a:rPr lang="en-US" sz="11200" dirty="0" smtClean="0"/>
              <a:t>How many times you have made an online purchase in the past year? </a:t>
            </a:r>
            <a:endParaRPr lang="en-US" sz="1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Reliability of the website or application</a:t>
            </a:r>
            <a:endParaRPr lang="en-US" dirty="0"/>
          </a:p>
        </p:txBody>
      </p:sp>
      <p:pic>
        <p:nvPicPr>
          <p:cNvPr id="4" name="Content Placeholder 3" descr="blob (16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3584"/>
            <a:ext cx="8229600" cy="40017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Quickness to complete purchase</a:t>
            </a:r>
            <a:endParaRPr lang="en-US" dirty="0"/>
          </a:p>
        </p:txBody>
      </p:sp>
      <p:pic>
        <p:nvPicPr>
          <p:cNvPr id="4" name="Content Placeholder 3" descr="blob (1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3584"/>
            <a:ext cx="8229600" cy="400175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Availability of several payment options</a:t>
            </a:r>
            <a:endParaRPr lang="en-US" dirty="0"/>
          </a:p>
        </p:txBody>
      </p:sp>
      <p:pic>
        <p:nvPicPr>
          <p:cNvPr id="4" name="Content Placeholder 3" descr="blob (18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72500"/>
            <a:ext cx="8229600" cy="37639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Speedy order delivery</a:t>
            </a:r>
            <a:endParaRPr lang="en-US" dirty="0"/>
          </a:p>
        </p:txBody>
      </p:sp>
      <p:pic>
        <p:nvPicPr>
          <p:cNvPr id="4" name="Content Placeholder 3" descr="blob (19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539" y="1706843"/>
            <a:ext cx="7834921" cy="449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Privacy of customers’ information</a:t>
            </a:r>
            <a:endParaRPr lang="en-US" dirty="0"/>
          </a:p>
        </p:txBody>
      </p:sp>
      <p:pic>
        <p:nvPicPr>
          <p:cNvPr id="4" name="Content Placeholder 3" descr="blob (20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14153"/>
            <a:ext cx="8229600" cy="348061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Security of customer financial information</a:t>
            </a:r>
            <a:endParaRPr lang="en-US" dirty="0"/>
          </a:p>
        </p:txBody>
      </p:sp>
      <p:pic>
        <p:nvPicPr>
          <p:cNvPr id="6" name="Content Placeholder 5" descr="blob (2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9684"/>
            <a:ext cx="8229600" cy="388955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Perceived Trustworthiness</a:t>
            </a:r>
            <a:endParaRPr lang="en-US" dirty="0"/>
          </a:p>
        </p:txBody>
      </p:sp>
      <p:pic>
        <p:nvPicPr>
          <p:cNvPr id="4" name="Content Placeholder 3" descr="blob (2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20015"/>
            <a:ext cx="8229600" cy="386889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of not buying from different online retailer</a:t>
            </a:r>
            <a:endParaRPr lang="en-US" dirty="0"/>
          </a:p>
        </p:txBody>
      </p:sp>
      <p:pic>
        <p:nvPicPr>
          <p:cNvPr id="4" name="Content Placeholder 3" descr="blob (2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24061"/>
            <a:ext cx="8229600" cy="46608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Presence of online assistance through multi-channel</a:t>
            </a:r>
            <a:endParaRPr lang="en-US" dirty="0"/>
          </a:p>
        </p:txBody>
      </p:sp>
      <p:pic>
        <p:nvPicPr>
          <p:cNvPr id="5" name="Content Placeholder 4" descr="blob (2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95" y="1706843"/>
            <a:ext cx="7923810" cy="449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086600" cy="1828800"/>
          </a:xfrm>
        </p:spPr>
        <p:txBody>
          <a:bodyPr/>
          <a:lstStyle/>
          <a:p>
            <a:pPr algn="ctr"/>
            <a:r>
              <a:rPr lang="en-US" sz="3600" dirty="0" smtClean="0"/>
              <a:t>Which of the Indian online retailer would you recommend to a friend?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514600"/>
            <a:ext cx="7086600" cy="4038600"/>
          </a:xfrm>
        </p:spPr>
        <p:txBody>
          <a:bodyPr/>
          <a:lstStyle/>
          <a:p>
            <a:pPr algn="ctr"/>
            <a:r>
              <a:rPr lang="en-US" dirty="0" smtClean="0"/>
              <a:t>Longer time to get logged in (promotion, sales period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smtClean="0"/>
              <a:t>       </a:t>
            </a:r>
            <a:r>
              <a:rPr lang="en-US" dirty="0" smtClean="0"/>
              <a:t>Longer </a:t>
            </a:r>
            <a:r>
              <a:rPr lang="en-US" dirty="0" smtClean="0"/>
              <a:t>time in displaying graphics and photos (promotion, sales period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smtClean="0"/>
              <a:t>      </a:t>
            </a:r>
            <a:r>
              <a:rPr lang="en-US" dirty="0" smtClean="0"/>
              <a:t>Late </a:t>
            </a:r>
            <a:r>
              <a:rPr lang="en-US" dirty="0" smtClean="0"/>
              <a:t>declaration of price (promotion, sales period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smtClean="0"/>
              <a:t>       </a:t>
            </a:r>
            <a:r>
              <a:rPr lang="en-US" dirty="0" smtClean="0"/>
              <a:t>Longer </a:t>
            </a:r>
            <a:r>
              <a:rPr lang="en-US" dirty="0" smtClean="0"/>
              <a:t>page loading time (promotion, sales period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smtClean="0"/>
              <a:t>       </a:t>
            </a:r>
            <a:r>
              <a:rPr lang="en-US" dirty="0" smtClean="0"/>
              <a:t>Limited </a:t>
            </a:r>
            <a:r>
              <a:rPr lang="en-US" dirty="0" smtClean="0"/>
              <a:t>mode of payment on most products (promotion, sales period</a:t>
            </a:r>
            <a:r>
              <a:rPr lang="en-US" dirty="0" smtClean="0"/>
              <a:t>)</a:t>
            </a:r>
            <a:endParaRPr lang="en-US" dirty="0" smtClean="0"/>
          </a:p>
          <a:p>
            <a:pPr algn="ctr"/>
            <a:r>
              <a:rPr lang="en-US" dirty="0" smtClean="0"/>
              <a:t>       </a:t>
            </a:r>
            <a:r>
              <a:rPr lang="en-US" dirty="0" smtClean="0"/>
              <a:t>Longer </a:t>
            </a:r>
            <a:r>
              <a:rPr lang="en-US" dirty="0" smtClean="0"/>
              <a:t>delivery </a:t>
            </a:r>
            <a:r>
              <a:rPr lang="en-US" dirty="0" smtClean="0"/>
              <a:t>period</a:t>
            </a:r>
          </a:p>
          <a:p>
            <a:pPr algn="ctr"/>
            <a:r>
              <a:rPr lang="en-US" dirty="0" smtClean="0"/>
              <a:t>Change </a:t>
            </a:r>
            <a:r>
              <a:rPr lang="en-US" dirty="0" smtClean="0"/>
              <a:t>in website/Application </a:t>
            </a:r>
            <a:r>
              <a:rPr lang="en-US" dirty="0" smtClean="0"/>
              <a:t>design</a:t>
            </a:r>
            <a:endParaRPr lang="en-US" dirty="0" smtClean="0"/>
          </a:p>
          <a:p>
            <a:pPr algn="ctr"/>
            <a:r>
              <a:rPr lang="en-US" dirty="0" smtClean="0"/>
              <a:t>       </a:t>
            </a:r>
            <a:r>
              <a:rPr lang="en-US" dirty="0" smtClean="0"/>
              <a:t>Frequent </a:t>
            </a:r>
            <a:r>
              <a:rPr lang="en-US" dirty="0" smtClean="0"/>
              <a:t>disruption when moving from one page to </a:t>
            </a:r>
            <a:r>
              <a:rPr lang="en-US" dirty="0" smtClean="0"/>
              <a:t>another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Gender of respondent </a:t>
            </a:r>
            <a:endParaRPr lang="en-US" sz="4000" dirty="0"/>
          </a:p>
        </p:txBody>
      </p:sp>
      <p:pic>
        <p:nvPicPr>
          <p:cNvPr id="4" name="Content Placeholder 3" descr="blob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269" y="1706843"/>
            <a:ext cx="4317461" cy="449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Longer time to get logged in (promotion, sales period)</a:t>
            </a:r>
            <a:endParaRPr lang="en-US" dirty="0"/>
          </a:p>
        </p:txBody>
      </p:sp>
      <p:pic>
        <p:nvPicPr>
          <p:cNvPr id="4" name="Content Placeholder 3" descr="blob (2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170676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Longer time in displaying graphics and photos (promotion, sales period)</a:t>
            </a:r>
            <a:endParaRPr lang="en-US" dirty="0"/>
          </a:p>
        </p:txBody>
      </p:sp>
      <p:pic>
        <p:nvPicPr>
          <p:cNvPr id="4" name="Content Placeholder 3" descr="blob (26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70528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Late declaration of price (promotion, sales period)</a:t>
            </a:r>
            <a:endParaRPr lang="en-US" dirty="0"/>
          </a:p>
        </p:txBody>
      </p:sp>
      <p:pic>
        <p:nvPicPr>
          <p:cNvPr id="6" name="Content Placeholder 5" descr="blob (27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11047"/>
            <a:ext cx="8229600" cy="42868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Longer page loading time (promotion, sales period)</a:t>
            </a:r>
            <a:endParaRPr lang="en-US" dirty="0"/>
          </a:p>
        </p:txBody>
      </p:sp>
      <p:pic>
        <p:nvPicPr>
          <p:cNvPr id="4" name="Content Placeholder 3" descr="blob (28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25987"/>
            <a:ext cx="8229600" cy="4456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Limited mode of payment on most products (promotion, sales period)</a:t>
            </a:r>
            <a:endParaRPr lang="en-US" dirty="0"/>
          </a:p>
        </p:txBody>
      </p:sp>
      <p:pic>
        <p:nvPicPr>
          <p:cNvPr id="12" name="Content Placeholder 11" descr="blob (29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92449"/>
            <a:ext cx="8229600" cy="432402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delivery period</a:t>
            </a:r>
            <a:endParaRPr lang="en-US" dirty="0"/>
          </a:p>
        </p:txBody>
      </p:sp>
      <p:pic>
        <p:nvPicPr>
          <p:cNvPr id="4" name="Content Placeholder 3" descr="blob (30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06397"/>
            <a:ext cx="8229600" cy="42961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Change in website/Application design</a:t>
            </a:r>
            <a:endParaRPr lang="en-US" dirty="0"/>
          </a:p>
        </p:txBody>
      </p:sp>
      <p:pic>
        <p:nvPicPr>
          <p:cNvPr id="4" name="Content Placeholder 3" descr="blob (3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4995"/>
            <a:ext cx="8229600" cy="425893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Frequent disruption when moving from one page to another</a:t>
            </a:r>
            <a:endParaRPr lang="en-US" dirty="0"/>
          </a:p>
        </p:txBody>
      </p:sp>
      <p:pic>
        <p:nvPicPr>
          <p:cNvPr id="4" name="Content Placeholder 3" descr="blob (3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133600"/>
            <a:ext cx="8229600" cy="4333326"/>
          </a:xfr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old are you?</a:t>
            </a:r>
            <a:endParaRPr lang="en-US" dirty="0"/>
          </a:p>
        </p:txBody>
      </p:sp>
      <p:pic>
        <p:nvPicPr>
          <p:cNvPr id="4" name="Content Placeholder 3" descr="blob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555" y="1706843"/>
            <a:ext cx="5688889" cy="449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city do you shop online from? </a:t>
            </a:r>
            <a:endParaRPr lang="en-US" dirty="0"/>
          </a:p>
        </p:txBody>
      </p:sp>
      <p:pic>
        <p:nvPicPr>
          <p:cNvPr id="4" name="Content Placeholder 3" descr="blob 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412" y="1706843"/>
            <a:ext cx="5003175" cy="449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Since How Long You are Shopping Online ? </a:t>
            </a:r>
            <a:endParaRPr lang="en-US" dirty="0"/>
          </a:p>
        </p:txBody>
      </p:sp>
      <p:pic>
        <p:nvPicPr>
          <p:cNvPr id="4" name="Content Placeholder 3" descr="blob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111" y="1706843"/>
            <a:ext cx="4977778" cy="449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times you have made an online purchase in the past year? </a:t>
            </a:r>
            <a:endParaRPr lang="en-US" dirty="0"/>
          </a:p>
        </p:txBody>
      </p:sp>
      <p:pic>
        <p:nvPicPr>
          <p:cNvPr id="4" name="Content Placeholder 3" descr="blob (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981200"/>
            <a:ext cx="5777778" cy="44952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of how many time shop in terms of different retailer</a:t>
            </a:r>
            <a:endParaRPr lang="en-US" dirty="0"/>
          </a:p>
        </p:txBody>
      </p:sp>
      <p:pic>
        <p:nvPicPr>
          <p:cNvPr id="4" name="Content Placeholder 3" descr="blob (5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04417"/>
            <a:ext cx="8229600" cy="33000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of shopping with gratification in respect of different retailer</a:t>
            </a:r>
            <a:endParaRPr lang="en-US" dirty="0"/>
          </a:p>
        </p:txBody>
      </p:sp>
      <p:pic>
        <p:nvPicPr>
          <p:cNvPr id="4" name="Content Placeholder 3" descr="blob (6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149475"/>
            <a:ext cx="7845322" cy="4708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</TotalTime>
  <Words>475</Words>
  <Application>Microsoft Office PowerPoint</Application>
  <PresentationFormat>On-screen Show (4:3)</PresentationFormat>
  <Paragraphs>64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Apex</vt:lpstr>
      <vt:lpstr>Customer_retention_case_study</vt:lpstr>
      <vt:lpstr>Different analysis to work on  </vt:lpstr>
      <vt:lpstr>Gender of respondent </vt:lpstr>
      <vt:lpstr>How old are you?</vt:lpstr>
      <vt:lpstr>Which city do you shop online from? </vt:lpstr>
      <vt:lpstr>Since How Long You are Shopping Online ? </vt:lpstr>
      <vt:lpstr>How many times you have made an online purchase in the past year? </vt:lpstr>
      <vt:lpstr>Relation of how many time shop in terms of different retailer</vt:lpstr>
      <vt:lpstr>Relation of shopping with gratification in respect of different retailer</vt:lpstr>
      <vt:lpstr>Gaining access to loyalty programs is a benefit of shopping online</vt:lpstr>
      <vt:lpstr>Relationship of age and no. of year shop</vt:lpstr>
      <vt:lpstr>Relationship of gender, year of shopping and city.</vt:lpstr>
      <vt:lpstr>After first visit, how do you reach the online retail store</vt:lpstr>
      <vt:lpstr>Performance based on:-</vt:lpstr>
      <vt:lpstr>Easy to use website or application</vt:lpstr>
      <vt:lpstr>Visual appealing web-page layout</vt:lpstr>
      <vt:lpstr>Wild variety of product on offer</vt:lpstr>
      <vt:lpstr>Complete, relevant description information of products</vt:lpstr>
      <vt:lpstr>Fast loading website speed of website and application</vt:lpstr>
      <vt:lpstr>Reliability of the website or application</vt:lpstr>
      <vt:lpstr>Quickness to complete purchase</vt:lpstr>
      <vt:lpstr>Availability of several payment options</vt:lpstr>
      <vt:lpstr>Speedy order delivery</vt:lpstr>
      <vt:lpstr>Privacy of customers’ information</vt:lpstr>
      <vt:lpstr>Security of customer financial information</vt:lpstr>
      <vt:lpstr>Perceived Trustworthiness</vt:lpstr>
      <vt:lpstr>Relationship of not buying from different online retailer</vt:lpstr>
      <vt:lpstr>Presence of online assistance through multi-channel</vt:lpstr>
      <vt:lpstr>Which of the Indian online retailer would you recommend to a friend?</vt:lpstr>
      <vt:lpstr>Longer time to get logged in (promotion, sales period)</vt:lpstr>
      <vt:lpstr>Longer time in displaying graphics and photos (promotion, sales period)</vt:lpstr>
      <vt:lpstr>Late declaration of price (promotion, sales period)</vt:lpstr>
      <vt:lpstr>Longer page loading time (promotion, sales period)</vt:lpstr>
      <vt:lpstr>Limited mode of payment on most products (promotion, sales period)</vt:lpstr>
      <vt:lpstr>Longer delivery period</vt:lpstr>
      <vt:lpstr>Change in website/Application design</vt:lpstr>
      <vt:lpstr>Frequent disruption when moving from one page to another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Customer_retention_case_study</dc:title>
  <dc:creator>hp</dc:creator>
  <cp:lastModifiedBy>Windows User</cp:lastModifiedBy>
  <cp:revision>7</cp:revision>
  <dcterms:created xsi:type="dcterms:W3CDTF">2006-08-16T00:00:00Z</dcterms:created>
  <dcterms:modified xsi:type="dcterms:W3CDTF">2022-09-25T08:32:00Z</dcterms:modified>
</cp:coreProperties>
</file>