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1261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7200" dirty="0" smtClean="0"/>
              <a:t>HOUSING: PRICE PREDICTION </a:t>
            </a: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BsmtExposure</a:t>
            </a:r>
            <a:endParaRPr lang="en-US" dirty="0"/>
          </a:p>
        </p:txBody>
      </p:sp>
      <p:pic>
        <p:nvPicPr>
          <p:cNvPr id="4" name="Content Placeholder 3" descr="blob (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BsmtFinType1</a:t>
            </a:r>
            <a:endParaRPr lang="en-US" dirty="0"/>
          </a:p>
        </p:txBody>
      </p:sp>
      <p:pic>
        <p:nvPicPr>
          <p:cNvPr id="4" name="Content Placeholder 3" descr="blob (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BsmtFinType2</a:t>
            </a:r>
            <a:endParaRPr lang="en-US" dirty="0"/>
          </a:p>
        </p:txBody>
      </p:sp>
      <p:pic>
        <p:nvPicPr>
          <p:cNvPr id="4" name="Content Placeholder 3" descr="blob (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FireplaceQu</a:t>
            </a:r>
            <a:endParaRPr lang="en-US" dirty="0"/>
          </a:p>
        </p:txBody>
      </p:sp>
      <p:pic>
        <p:nvPicPr>
          <p:cNvPr id="4" name="Content Placeholder 3" descr="blob (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GarageType</a:t>
            </a:r>
            <a:endParaRPr lang="en-US" dirty="0"/>
          </a:p>
        </p:txBody>
      </p:sp>
      <p:pic>
        <p:nvPicPr>
          <p:cNvPr id="4" name="Content Placeholder 3" descr="blob (1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GaraheYrBlt</a:t>
            </a:r>
            <a:endParaRPr lang="en-US" dirty="0"/>
          </a:p>
        </p:txBody>
      </p:sp>
      <p:pic>
        <p:nvPicPr>
          <p:cNvPr id="4" name="Content Placeholder 3" descr="blob (1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GarageFinish</a:t>
            </a:r>
            <a:endParaRPr lang="en-US" dirty="0"/>
          </a:p>
        </p:txBody>
      </p:sp>
      <p:pic>
        <p:nvPicPr>
          <p:cNvPr id="4" name="Content Placeholder 3" descr="blob (1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GarageQual</a:t>
            </a:r>
            <a:endParaRPr lang="en-US" dirty="0"/>
          </a:p>
        </p:txBody>
      </p:sp>
      <p:pic>
        <p:nvPicPr>
          <p:cNvPr id="4" name="Content Placeholder 3" descr="blob (1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GarageCond</a:t>
            </a:r>
            <a:endParaRPr lang="en-US" dirty="0"/>
          </a:p>
        </p:txBody>
      </p:sp>
      <p:pic>
        <p:nvPicPr>
          <p:cNvPr id="4" name="Content Placeholder 3" descr="blob (1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</a:t>
            </a:r>
            <a:endParaRPr lang="en-US" dirty="0"/>
          </a:p>
        </p:txBody>
      </p:sp>
      <p:pic>
        <p:nvPicPr>
          <p:cNvPr id="4" name="Content Placeholder 3" descr="blob (1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457200"/>
            <a:ext cx="8229600" cy="1524000"/>
          </a:xfrm>
        </p:spPr>
        <p:txBody>
          <a:bodyPr/>
          <a:lstStyle/>
          <a:p>
            <a:r>
              <a:rPr lang="en-US" dirty="0" smtClean="0"/>
              <a:t>Features impact sale Price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1534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Id, </a:t>
            </a:r>
            <a:r>
              <a:rPr lang="en-US" dirty="0" err="1" smtClean="0"/>
              <a:t>MSSubClass</a:t>
            </a:r>
            <a:r>
              <a:rPr lang="en-US" dirty="0" smtClean="0"/>
              <a:t>,  </a:t>
            </a:r>
            <a:r>
              <a:rPr lang="en-US" dirty="0" err="1" smtClean="0"/>
              <a:t>MSZoning</a:t>
            </a:r>
            <a:r>
              <a:rPr lang="en-US" dirty="0" smtClean="0"/>
              <a:t>, </a:t>
            </a:r>
            <a:r>
              <a:rPr lang="en-US" dirty="0" err="1" smtClean="0"/>
              <a:t>LotFrontage</a:t>
            </a:r>
            <a:r>
              <a:rPr lang="en-US" dirty="0" smtClean="0"/>
              <a:t>, </a:t>
            </a:r>
            <a:r>
              <a:rPr lang="en-US" dirty="0" err="1" smtClean="0"/>
              <a:t>LotArea</a:t>
            </a:r>
            <a:r>
              <a:rPr lang="en-US" dirty="0" smtClean="0"/>
              <a:t>, Street, Alley, </a:t>
            </a:r>
            <a:r>
              <a:rPr lang="en-US" dirty="0" err="1" smtClean="0"/>
              <a:t>LotShape</a:t>
            </a:r>
            <a:r>
              <a:rPr lang="en-US" dirty="0" smtClean="0"/>
              <a:t>, </a:t>
            </a:r>
            <a:r>
              <a:rPr lang="en-US" dirty="0" err="1" smtClean="0"/>
              <a:t>LandContour</a:t>
            </a:r>
            <a:r>
              <a:rPr lang="en-US" dirty="0" smtClean="0"/>
              <a:t>, Utilities, </a:t>
            </a:r>
            <a:r>
              <a:rPr lang="en-US" dirty="0" err="1" smtClean="0"/>
              <a:t>LotConfig</a:t>
            </a:r>
            <a:r>
              <a:rPr lang="en-US" dirty="0" smtClean="0"/>
              <a:t>, </a:t>
            </a:r>
            <a:r>
              <a:rPr lang="en-US" dirty="0" err="1" smtClean="0"/>
              <a:t>LandSlope</a:t>
            </a:r>
            <a:r>
              <a:rPr lang="en-US" dirty="0" smtClean="0"/>
              <a:t>, Neighborhood, Condition1, Condition2, </a:t>
            </a:r>
            <a:r>
              <a:rPr lang="en-US" dirty="0" err="1" smtClean="0"/>
              <a:t>BldgType</a:t>
            </a:r>
            <a:r>
              <a:rPr lang="en-US" dirty="0" smtClean="0"/>
              <a:t>, </a:t>
            </a:r>
            <a:r>
              <a:rPr lang="en-US" dirty="0" err="1" smtClean="0"/>
              <a:t>HouseStyle</a:t>
            </a:r>
            <a:r>
              <a:rPr lang="en-US" dirty="0" smtClean="0"/>
              <a:t>, </a:t>
            </a:r>
            <a:r>
              <a:rPr lang="en-US" dirty="0" err="1" smtClean="0"/>
              <a:t>OverallQual</a:t>
            </a:r>
            <a:r>
              <a:rPr lang="en-US" dirty="0" smtClean="0"/>
              <a:t>, </a:t>
            </a:r>
            <a:r>
              <a:rPr lang="en-US" dirty="0" err="1" smtClean="0"/>
              <a:t>OverallCond</a:t>
            </a:r>
            <a:r>
              <a:rPr lang="en-US" dirty="0" smtClean="0"/>
              <a:t>, </a:t>
            </a:r>
            <a:r>
              <a:rPr lang="en-US" dirty="0" err="1" smtClean="0"/>
              <a:t>YearBuilt</a:t>
            </a:r>
            <a:r>
              <a:rPr lang="en-US" dirty="0" smtClean="0"/>
              <a:t>, </a:t>
            </a:r>
            <a:r>
              <a:rPr lang="en-US" dirty="0" err="1" smtClean="0"/>
              <a:t>YearRemodAdd</a:t>
            </a:r>
            <a:r>
              <a:rPr lang="en-US" dirty="0" smtClean="0"/>
              <a:t>, </a:t>
            </a:r>
            <a:r>
              <a:rPr lang="en-US" dirty="0" err="1" smtClean="0"/>
              <a:t>RoofStyle</a:t>
            </a:r>
            <a:r>
              <a:rPr lang="en-US" dirty="0" smtClean="0"/>
              <a:t>, </a:t>
            </a:r>
            <a:r>
              <a:rPr lang="en-US" dirty="0" err="1" smtClean="0"/>
              <a:t>RoofMatl</a:t>
            </a:r>
            <a:r>
              <a:rPr lang="en-US" dirty="0" smtClean="0"/>
              <a:t>, Exterior1st, Exterior2nd, </a:t>
            </a:r>
            <a:r>
              <a:rPr lang="en-US" dirty="0" err="1" smtClean="0"/>
              <a:t>MasVnrType</a:t>
            </a:r>
            <a:r>
              <a:rPr lang="en-US" dirty="0" smtClean="0"/>
              <a:t>, </a:t>
            </a:r>
            <a:r>
              <a:rPr lang="en-US" dirty="0" err="1" smtClean="0"/>
              <a:t>MasVnrArea</a:t>
            </a:r>
            <a:r>
              <a:rPr lang="en-US" dirty="0" smtClean="0"/>
              <a:t>, </a:t>
            </a:r>
            <a:r>
              <a:rPr lang="en-US" dirty="0" err="1" smtClean="0"/>
              <a:t>ExterQual</a:t>
            </a:r>
            <a:r>
              <a:rPr lang="en-US" dirty="0" smtClean="0"/>
              <a:t>, </a:t>
            </a:r>
            <a:r>
              <a:rPr lang="en-US" dirty="0" err="1" smtClean="0"/>
              <a:t>ExterCond</a:t>
            </a:r>
            <a:r>
              <a:rPr lang="en-US" dirty="0" smtClean="0"/>
              <a:t>, Foundation, </a:t>
            </a:r>
            <a:r>
              <a:rPr lang="en-US" dirty="0" err="1" smtClean="0"/>
              <a:t>BsmtQual</a:t>
            </a:r>
            <a:r>
              <a:rPr lang="en-US" dirty="0" smtClean="0"/>
              <a:t>, </a:t>
            </a:r>
            <a:r>
              <a:rPr lang="en-US" dirty="0" err="1" smtClean="0"/>
              <a:t>BsmtCond</a:t>
            </a:r>
            <a:r>
              <a:rPr lang="en-US" dirty="0" smtClean="0"/>
              <a:t>, </a:t>
            </a:r>
            <a:r>
              <a:rPr lang="en-US" dirty="0" err="1" smtClean="0"/>
              <a:t>BsmtExposure</a:t>
            </a:r>
            <a:r>
              <a:rPr lang="en-US" dirty="0" smtClean="0"/>
              <a:t>, BsmtFinType1, BsmtFinSF1, BsmtFinType2, BsmtFinSF2, </a:t>
            </a:r>
            <a:r>
              <a:rPr lang="en-US" dirty="0" err="1" smtClean="0"/>
              <a:t>BsmtUnfSF</a:t>
            </a:r>
            <a:r>
              <a:rPr lang="en-US" dirty="0" smtClean="0"/>
              <a:t>, </a:t>
            </a:r>
            <a:r>
              <a:rPr lang="en-US" dirty="0" err="1" smtClean="0"/>
              <a:t>TotalBsmtSF</a:t>
            </a:r>
            <a:r>
              <a:rPr lang="en-US" dirty="0" smtClean="0"/>
              <a:t>, Heating, </a:t>
            </a:r>
            <a:r>
              <a:rPr lang="en-US" dirty="0" err="1" smtClean="0"/>
              <a:t>HeatingQC</a:t>
            </a:r>
            <a:r>
              <a:rPr lang="en-US" dirty="0" smtClean="0"/>
              <a:t>, </a:t>
            </a:r>
            <a:r>
              <a:rPr lang="en-US" dirty="0" err="1" smtClean="0"/>
              <a:t>CentralAir</a:t>
            </a:r>
            <a:r>
              <a:rPr lang="en-US" dirty="0" smtClean="0"/>
              <a:t>, Electrical, 1stFlrSF, 2ndFlrSF, </a:t>
            </a:r>
            <a:r>
              <a:rPr lang="en-US" dirty="0" err="1" smtClean="0"/>
              <a:t>LowQualFinSF</a:t>
            </a:r>
            <a:r>
              <a:rPr lang="en-US" dirty="0" smtClean="0"/>
              <a:t>, </a:t>
            </a:r>
            <a:r>
              <a:rPr lang="en-US" dirty="0" err="1" smtClean="0"/>
              <a:t>GrLivArea</a:t>
            </a:r>
            <a:r>
              <a:rPr lang="en-US" dirty="0" smtClean="0"/>
              <a:t>, </a:t>
            </a:r>
            <a:r>
              <a:rPr lang="en-US" dirty="0" err="1" smtClean="0"/>
              <a:t>BsmtFullBath</a:t>
            </a:r>
            <a:r>
              <a:rPr lang="en-US" dirty="0" smtClean="0"/>
              <a:t>, </a:t>
            </a:r>
            <a:r>
              <a:rPr lang="en-US" dirty="0" err="1" smtClean="0"/>
              <a:t>BsmtHalfBath</a:t>
            </a:r>
            <a:r>
              <a:rPr lang="en-US" dirty="0" smtClean="0"/>
              <a:t>, </a:t>
            </a:r>
            <a:r>
              <a:rPr lang="en-US" dirty="0" err="1" smtClean="0"/>
              <a:t>FullBath</a:t>
            </a:r>
            <a:r>
              <a:rPr lang="en-US" dirty="0" smtClean="0"/>
              <a:t>, </a:t>
            </a:r>
            <a:r>
              <a:rPr lang="en-US" dirty="0" err="1" smtClean="0"/>
              <a:t>HalfBath</a:t>
            </a:r>
            <a:r>
              <a:rPr lang="en-US" dirty="0" smtClean="0"/>
              <a:t>, </a:t>
            </a:r>
            <a:r>
              <a:rPr lang="en-US" dirty="0" err="1" smtClean="0"/>
              <a:t>BedroomAbvGr</a:t>
            </a:r>
            <a:r>
              <a:rPr lang="en-US" dirty="0" smtClean="0"/>
              <a:t>, </a:t>
            </a:r>
            <a:r>
              <a:rPr lang="en-US" dirty="0" err="1" smtClean="0"/>
              <a:t>KitchenAbvGr</a:t>
            </a:r>
            <a:r>
              <a:rPr lang="en-US" dirty="0" smtClean="0"/>
              <a:t>, </a:t>
            </a:r>
            <a:r>
              <a:rPr lang="en-US" dirty="0" err="1" smtClean="0"/>
              <a:t>KitchenQual</a:t>
            </a:r>
            <a:r>
              <a:rPr lang="en-US" dirty="0" smtClean="0"/>
              <a:t>, </a:t>
            </a:r>
            <a:r>
              <a:rPr lang="en-US" dirty="0" err="1" smtClean="0"/>
              <a:t>TotRmsAbvGrd</a:t>
            </a:r>
            <a:r>
              <a:rPr lang="en-US" dirty="0" smtClean="0"/>
              <a:t>, Functional, Fireplaces, </a:t>
            </a:r>
            <a:r>
              <a:rPr lang="en-US" dirty="0" err="1" smtClean="0"/>
              <a:t>FireplaceQu</a:t>
            </a:r>
            <a:r>
              <a:rPr lang="en-US" dirty="0" smtClean="0"/>
              <a:t>, </a:t>
            </a:r>
            <a:r>
              <a:rPr lang="en-US" dirty="0" err="1" smtClean="0"/>
              <a:t>GarageType</a:t>
            </a:r>
            <a:r>
              <a:rPr lang="en-US" dirty="0" smtClean="0"/>
              <a:t>, </a:t>
            </a:r>
            <a:r>
              <a:rPr lang="en-US" dirty="0" err="1" smtClean="0"/>
              <a:t>GarageYrBlt</a:t>
            </a:r>
            <a:r>
              <a:rPr lang="en-US" dirty="0" smtClean="0"/>
              <a:t>, </a:t>
            </a:r>
            <a:r>
              <a:rPr lang="en-US" dirty="0" err="1" smtClean="0"/>
              <a:t>GarageFinish</a:t>
            </a:r>
            <a:r>
              <a:rPr lang="en-US" dirty="0" smtClean="0"/>
              <a:t>, </a:t>
            </a:r>
            <a:r>
              <a:rPr lang="en-US" dirty="0" err="1" smtClean="0"/>
              <a:t>GarageCars</a:t>
            </a:r>
            <a:r>
              <a:rPr lang="en-US" dirty="0" smtClean="0"/>
              <a:t>, </a:t>
            </a:r>
            <a:r>
              <a:rPr lang="en-US" dirty="0" err="1" smtClean="0"/>
              <a:t>GarageArea</a:t>
            </a:r>
            <a:r>
              <a:rPr lang="en-US" dirty="0" smtClean="0"/>
              <a:t>, </a:t>
            </a:r>
            <a:r>
              <a:rPr lang="en-US" dirty="0" err="1" smtClean="0"/>
              <a:t>GarageQual</a:t>
            </a:r>
            <a:r>
              <a:rPr lang="en-US" dirty="0" smtClean="0"/>
              <a:t>, </a:t>
            </a:r>
            <a:r>
              <a:rPr lang="en-US" dirty="0" err="1" smtClean="0"/>
              <a:t>GarageCond</a:t>
            </a:r>
            <a:r>
              <a:rPr lang="en-US" dirty="0" smtClean="0"/>
              <a:t>, </a:t>
            </a:r>
            <a:r>
              <a:rPr lang="en-US" dirty="0" err="1" smtClean="0"/>
              <a:t>PavedDrive</a:t>
            </a:r>
            <a:r>
              <a:rPr lang="en-US" dirty="0" smtClean="0"/>
              <a:t>, </a:t>
            </a:r>
            <a:r>
              <a:rPr lang="en-US" dirty="0" err="1" smtClean="0"/>
              <a:t>WoodDeckSF</a:t>
            </a:r>
            <a:r>
              <a:rPr lang="en-US" dirty="0" smtClean="0"/>
              <a:t>, </a:t>
            </a:r>
            <a:r>
              <a:rPr lang="en-US" dirty="0" err="1" smtClean="0"/>
              <a:t>OpenPorchSF</a:t>
            </a:r>
            <a:r>
              <a:rPr lang="en-US" dirty="0" smtClean="0"/>
              <a:t>, </a:t>
            </a:r>
            <a:r>
              <a:rPr lang="en-US" dirty="0" err="1" smtClean="0"/>
              <a:t>EnclosedPorch</a:t>
            </a:r>
            <a:r>
              <a:rPr lang="en-US" dirty="0" smtClean="0"/>
              <a:t>, 3SsnPorch, </a:t>
            </a:r>
            <a:r>
              <a:rPr lang="en-US" dirty="0" err="1" smtClean="0"/>
              <a:t>ScreenPorch</a:t>
            </a:r>
            <a:r>
              <a:rPr lang="en-US" dirty="0" smtClean="0"/>
              <a:t>, </a:t>
            </a:r>
            <a:r>
              <a:rPr lang="en-US" dirty="0" err="1" smtClean="0"/>
              <a:t>PoolArea</a:t>
            </a:r>
            <a:r>
              <a:rPr lang="en-US" dirty="0" smtClean="0"/>
              <a:t>, </a:t>
            </a:r>
            <a:r>
              <a:rPr lang="en-US" dirty="0" err="1" smtClean="0"/>
              <a:t>PoolQC</a:t>
            </a:r>
            <a:r>
              <a:rPr lang="en-US" dirty="0" smtClean="0"/>
              <a:t>, Fence, </a:t>
            </a:r>
            <a:r>
              <a:rPr lang="en-US" dirty="0" err="1" smtClean="0"/>
              <a:t>MiscFeature</a:t>
            </a:r>
            <a:r>
              <a:rPr lang="en-US" dirty="0" smtClean="0"/>
              <a:t>, </a:t>
            </a:r>
            <a:r>
              <a:rPr lang="en-US" dirty="0" err="1" smtClean="0"/>
              <a:t>MiscVal</a:t>
            </a:r>
            <a:r>
              <a:rPr lang="en-US" dirty="0" smtClean="0"/>
              <a:t>, </a:t>
            </a:r>
            <a:r>
              <a:rPr lang="en-US" dirty="0" err="1" smtClean="0"/>
              <a:t>MoSold</a:t>
            </a:r>
            <a:r>
              <a:rPr lang="en-US" dirty="0" smtClean="0"/>
              <a:t>, </a:t>
            </a:r>
            <a:r>
              <a:rPr lang="en-US" dirty="0" err="1" smtClean="0"/>
              <a:t>YrSold</a:t>
            </a:r>
            <a:r>
              <a:rPr lang="en-US" dirty="0" smtClean="0"/>
              <a:t>, </a:t>
            </a:r>
            <a:r>
              <a:rPr lang="en-US" dirty="0" err="1" smtClean="0"/>
              <a:t>SaleType</a:t>
            </a:r>
            <a:r>
              <a:rPr lang="en-US" dirty="0" smtClean="0"/>
              <a:t>, </a:t>
            </a:r>
            <a:r>
              <a:rPr lang="en-US" dirty="0" err="1" smtClean="0"/>
              <a:t>SaleCondition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PoolQC</a:t>
            </a:r>
            <a:endParaRPr lang="en-US" dirty="0"/>
          </a:p>
        </p:txBody>
      </p:sp>
      <p:pic>
        <p:nvPicPr>
          <p:cNvPr id="4" name="Content Placeholder 3" descr="blob (1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MiscFeature</a:t>
            </a:r>
            <a:endParaRPr lang="en-US" dirty="0"/>
          </a:p>
        </p:txBody>
      </p:sp>
      <p:pic>
        <p:nvPicPr>
          <p:cNvPr id="4" name="Content Placeholder 3" descr="blob (1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28600"/>
            <a:ext cx="8229600" cy="1752600"/>
          </a:xfrm>
        </p:spPr>
        <p:txBody>
          <a:bodyPr/>
          <a:lstStyle/>
          <a:p>
            <a:r>
              <a:rPr lang="en-US" dirty="0" smtClean="0"/>
              <a:t>From features create different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153400" cy="4648200"/>
          </a:xfrm>
        </p:spPr>
        <p:txBody>
          <a:bodyPr/>
          <a:lstStyle/>
          <a:p>
            <a:pPr algn="l"/>
            <a:r>
              <a:rPr lang="en-US" dirty="0" smtClean="0"/>
              <a:t>Year </a:t>
            </a:r>
            <a:r>
              <a:rPr lang="en-US" dirty="0" err="1" smtClean="0"/>
              <a:t>Grp</a:t>
            </a:r>
            <a:r>
              <a:rPr lang="en-US" dirty="0" smtClean="0"/>
              <a:t>- </a:t>
            </a:r>
            <a:r>
              <a:rPr lang="en-US" dirty="0" err="1" smtClean="0"/>
              <a:t>year_features</a:t>
            </a:r>
            <a:r>
              <a:rPr lang="en-US" dirty="0" smtClean="0"/>
              <a:t> = [features for features in </a:t>
            </a:r>
            <a:r>
              <a:rPr lang="en-US" dirty="0" err="1" smtClean="0"/>
              <a:t>numerical_features</a:t>
            </a:r>
            <a:r>
              <a:rPr lang="en-US" dirty="0" smtClean="0"/>
              <a:t> if "Yr" in features or "Year" in features</a:t>
            </a:r>
            <a:r>
              <a:rPr lang="en-US" dirty="0" smtClean="0"/>
              <a:t>]</a:t>
            </a:r>
          </a:p>
          <a:p>
            <a:pPr algn="l"/>
            <a:r>
              <a:rPr lang="en-US" dirty="0" smtClean="0"/>
              <a:t>Result- ['</a:t>
            </a:r>
            <a:r>
              <a:rPr lang="en-US" dirty="0" err="1" smtClean="0"/>
              <a:t>YearBuilt</a:t>
            </a:r>
            <a:r>
              <a:rPr lang="en-US" dirty="0" smtClean="0"/>
              <a:t>', '</a:t>
            </a:r>
            <a:r>
              <a:rPr lang="en-US" dirty="0" err="1" smtClean="0"/>
              <a:t>YearRemodAdd</a:t>
            </a:r>
            <a:r>
              <a:rPr lang="en-US" dirty="0" smtClean="0"/>
              <a:t>', '</a:t>
            </a:r>
            <a:r>
              <a:rPr lang="en-US" dirty="0" err="1" smtClean="0"/>
              <a:t>GarageYrBlt</a:t>
            </a:r>
            <a:r>
              <a:rPr lang="en-US" dirty="0" smtClean="0"/>
              <a:t>', '</a:t>
            </a:r>
            <a:r>
              <a:rPr lang="en-US" dirty="0" err="1" smtClean="0"/>
              <a:t>YrSold</a:t>
            </a:r>
            <a:r>
              <a:rPr lang="en-US" dirty="0" smtClean="0"/>
              <a:t>']</a:t>
            </a:r>
          </a:p>
          <a:p>
            <a:pPr algn="l"/>
            <a:r>
              <a:rPr lang="en-US" dirty="0" smtClean="0"/>
              <a:t>Discrete </a:t>
            </a:r>
            <a:r>
              <a:rPr lang="en-US" dirty="0" err="1" smtClean="0"/>
              <a:t>Grp</a:t>
            </a:r>
            <a:r>
              <a:rPr lang="en-US" dirty="0" smtClean="0"/>
              <a:t>- </a:t>
            </a:r>
            <a:r>
              <a:rPr lang="en-US" dirty="0" err="1" smtClean="0"/>
              <a:t>discrete_features</a:t>
            </a:r>
            <a:r>
              <a:rPr lang="en-US" dirty="0" smtClean="0"/>
              <a:t> = [feature for feature in </a:t>
            </a:r>
            <a:r>
              <a:rPr lang="en-US" dirty="0" err="1" smtClean="0"/>
              <a:t>numerical_features</a:t>
            </a:r>
            <a:r>
              <a:rPr lang="en-US" dirty="0" smtClean="0"/>
              <a:t> if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[feature].unique())&lt;25 and feature not in </a:t>
            </a:r>
            <a:r>
              <a:rPr lang="en-US" dirty="0" err="1" smtClean="0"/>
              <a:t>year_features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524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305800" cy="5410200"/>
          </a:xfrm>
        </p:spPr>
        <p:txBody>
          <a:bodyPr/>
          <a:lstStyle/>
          <a:p>
            <a:pPr algn="l"/>
            <a:r>
              <a:rPr lang="en-US" dirty="0" smtClean="0"/>
              <a:t>Result- ['</a:t>
            </a:r>
            <a:r>
              <a:rPr lang="en-US" dirty="0" err="1" smtClean="0"/>
              <a:t>MSSubClass</a:t>
            </a:r>
            <a:r>
              <a:rPr lang="en-US" dirty="0" smtClean="0"/>
              <a:t>', '</a:t>
            </a:r>
            <a:r>
              <a:rPr lang="en-US" dirty="0" err="1" smtClean="0"/>
              <a:t>OverallQual</a:t>
            </a:r>
            <a:r>
              <a:rPr lang="en-US" dirty="0" smtClean="0"/>
              <a:t>', '</a:t>
            </a:r>
            <a:r>
              <a:rPr lang="en-US" dirty="0" err="1" smtClean="0"/>
              <a:t>OverallCond</a:t>
            </a:r>
            <a:r>
              <a:rPr lang="en-US" dirty="0" smtClean="0"/>
              <a:t>', '</a:t>
            </a:r>
            <a:r>
              <a:rPr lang="en-US" dirty="0" err="1" smtClean="0"/>
              <a:t>LowQualFinSF</a:t>
            </a:r>
            <a:r>
              <a:rPr lang="en-US" dirty="0" smtClean="0"/>
              <a:t>', '</a:t>
            </a:r>
            <a:r>
              <a:rPr lang="en-US" dirty="0" err="1" smtClean="0"/>
              <a:t>BsmtFullBath</a:t>
            </a:r>
            <a:r>
              <a:rPr lang="en-US" dirty="0" smtClean="0"/>
              <a:t>', '</a:t>
            </a:r>
            <a:r>
              <a:rPr lang="en-US" dirty="0" err="1" smtClean="0"/>
              <a:t>BsmtHalfBath</a:t>
            </a:r>
            <a:r>
              <a:rPr lang="en-US" dirty="0" smtClean="0"/>
              <a:t>', '</a:t>
            </a:r>
            <a:r>
              <a:rPr lang="en-US" dirty="0" err="1" smtClean="0"/>
              <a:t>FullBath</a:t>
            </a:r>
            <a:r>
              <a:rPr lang="en-US" dirty="0" smtClean="0"/>
              <a:t>', '</a:t>
            </a:r>
            <a:r>
              <a:rPr lang="en-US" dirty="0" err="1" smtClean="0"/>
              <a:t>HalfBath</a:t>
            </a:r>
            <a:r>
              <a:rPr lang="en-US" dirty="0" smtClean="0"/>
              <a:t>', '</a:t>
            </a:r>
            <a:r>
              <a:rPr lang="en-US" dirty="0" err="1" smtClean="0"/>
              <a:t>BedroomAbvGr</a:t>
            </a:r>
            <a:r>
              <a:rPr lang="en-US" dirty="0" smtClean="0"/>
              <a:t>', '</a:t>
            </a:r>
            <a:r>
              <a:rPr lang="en-US" dirty="0" err="1" smtClean="0"/>
              <a:t>KitchenAbvGr</a:t>
            </a:r>
            <a:r>
              <a:rPr lang="en-US" dirty="0" smtClean="0"/>
              <a:t>', '</a:t>
            </a:r>
            <a:r>
              <a:rPr lang="en-US" dirty="0" err="1" smtClean="0"/>
              <a:t>TotRmsAbvGrd</a:t>
            </a:r>
            <a:r>
              <a:rPr lang="en-US" dirty="0" smtClean="0"/>
              <a:t>', 'Fireplaces', '</a:t>
            </a:r>
            <a:r>
              <a:rPr lang="en-US" dirty="0" err="1" smtClean="0"/>
              <a:t>GarageCars</a:t>
            </a:r>
            <a:r>
              <a:rPr lang="en-US" dirty="0" smtClean="0"/>
              <a:t>', '3SsnPorch', '</a:t>
            </a:r>
            <a:r>
              <a:rPr lang="en-US" dirty="0" err="1" smtClean="0"/>
              <a:t>PoolArea</a:t>
            </a:r>
            <a:r>
              <a:rPr lang="en-US" dirty="0" smtClean="0"/>
              <a:t>', '</a:t>
            </a:r>
            <a:r>
              <a:rPr lang="en-US" dirty="0" err="1" smtClean="0"/>
              <a:t>MiscVal</a:t>
            </a:r>
            <a:r>
              <a:rPr lang="en-US" dirty="0" smtClean="0"/>
              <a:t>', '</a:t>
            </a:r>
            <a:r>
              <a:rPr lang="en-US" dirty="0" err="1" smtClean="0"/>
              <a:t>MoSold</a:t>
            </a:r>
            <a:r>
              <a:rPr lang="en-US" dirty="0" smtClean="0"/>
              <a:t>']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Continuous </a:t>
            </a:r>
            <a:r>
              <a:rPr lang="en-US" dirty="0" err="1" smtClean="0"/>
              <a:t>Grp</a:t>
            </a:r>
            <a:r>
              <a:rPr lang="en-US" dirty="0" smtClean="0"/>
              <a:t>- </a:t>
            </a:r>
            <a:r>
              <a:rPr lang="en-US" dirty="0" err="1" smtClean="0"/>
              <a:t>continous_features</a:t>
            </a:r>
            <a:r>
              <a:rPr lang="en-US" dirty="0" smtClean="0"/>
              <a:t> = [feature for feature in </a:t>
            </a:r>
            <a:r>
              <a:rPr lang="en-US" dirty="0" err="1" smtClean="0"/>
              <a:t>numerical_features</a:t>
            </a:r>
            <a:r>
              <a:rPr lang="en-US" dirty="0" smtClean="0"/>
              <a:t> if feature not in </a:t>
            </a:r>
            <a:r>
              <a:rPr lang="en-US" dirty="0" err="1" smtClean="0"/>
              <a:t>discrete_features+year_features</a:t>
            </a:r>
            <a:r>
              <a:rPr lang="en-US" dirty="0" smtClean="0"/>
              <a:t>+['Id</a:t>
            </a:r>
            <a:r>
              <a:rPr lang="en-US" dirty="0" smtClean="0"/>
              <a:t>']]</a:t>
            </a:r>
          </a:p>
          <a:p>
            <a:pPr algn="l"/>
            <a:r>
              <a:rPr lang="en-US" dirty="0" smtClean="0"/>
              <a:t>Result-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62000" y="609600"/>
            <a:ext cx="8382000" cy="685800"/>
          </a:xfrm>
        </p:spPr>
        <p:txBody>
          <a:bodyPr>
            <a:noAutofit/>
          </a:bodyPr>
          <a:lstStyle/>
          <a:p>
            <a:r>
              <a:rPr lang="en-US" dirty="0" err="1" smtClean="0"/>
              <a:t>Connt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8400"/>
            <a:ext cx="7086600" cy="2590800"/>
          </a:xfrm>
        </p:spPr>
        <p:txBody>
          <a:bodyPr/>
          <a:lstStyle/>
          <a:p>
            <a:r>
              <a:rPr lang="en-US" dirty="0" smtClean="0"/>
              <a:t>['</a:t>
            </a:r>
            <a:r>
              <a:rPr lang="en-US" dirty="0" err="1" smtClean="0"/>
              <a:t>LotFrontage</a:t>
            </a:r>
            <a:r>
              <a:rPr lang="en-US" dirty="0" smtClean="0"/>
              <a:t>', '</a:t>
            </a:r>
            <a:r>
              <a:rPr lang="en-US" dirty="0" err="1" smtClean="0"/>
              <a:t>LotArea</a:t>
            </a:r>
            <a:r>
              <a:rPr lang="en-US" dirty="0" smtClean="0"/>
              <a:t>', '</a:t>
            </a:r>
            <a:r>
              <a:rPr lang="en-US" dirty="0" err="1" smtClean="0"/>
              <a:t>MasVnrArea</a:t>
            </a:r>
            <a:r>
              <a:rPr lang="en-US" dirty="0" smtClean="0"/>
              <a:t>', 'BsmtFinSF1', 'BsmtFinSF2', '</a:t>
            </a:r>
            <a:r>
              <a:rPr lang="en-US" dirty="0" err="1" smtClean="0"/>
              <a:t>BsmtUnfSF</a:t>
            </a:r>
            <a:r>
              <a:rPr lang="en-US" dirty="0" smtClean="0"/>
              <a:t>', '</a:t>
            </a:r>
            <a:r>
              <a:rPr lang="en-US" dirty="0" err="1" smtClean="0"/>
              <a:t>TotalBsmtSF</a:t>
            </a:r>
            <a:r>
              <a:rPr lang="en-US" dirty="0" smtClean="0"/>
              <a:t>', '1stFlrSF', '2ndFlrSF', '</a:t>
            </a:r>
            <a:r>
              <a:rPr lang="en-US" dirty="0" err="1" smtClean="0"/>
              <a:t>GrLivArea</a:t>
            </a:r>
            <a:r>
              <a:rPr lang="en-US" dirty="0" smtClean="0"/>
              <a:t>', '</a:t>
            </a:r>
            <a:r>
              <a:rPr lang="en-US" dirty="0" err="1" smtClean="0"/>
              <a:t>GarageArea</a:t>
            </a:r>
            <a:r>
              <a:rPr lang="en-US" dirty="0" smtClean="0"/>
              <a:t>', '</a:t>
            </a:r>
            <a:r>
              <a:rPr lang="en-US" dirty="0" err="1" smtClean="0"/>
              <a:t>WoodDeckSF</a:t>
            </a:r>
            <a:r>
              <a:rPr lang="en-US" dirty="0" smtClean="0"/>
              <a:t>', '</a:t>
            </a:r>
            <a:r>
              <a:rPr lang="en-US" dirty="0" err="1" smtClean="0"/>
              <a:t>OpenPorchSF</a:t>
            </a:r>
            <a:r>
              <a:rPr lang="en-US" dirty="0" smtClean="0"/>
              <a:t>', '</a:t>
            </a:r>
            <a:r>
              <a:rPr lang="en-US" dirty="0" err="1" smtClean="0"/>
              <a:t>EnclosedPorch</a:t>
            </a:r>
            <a:r>
              <a:rPr lang="en-US" dirty="0" smtClean="0"/>
              <a:t>', '</a:t>
            </a:r>
            <a:r>
              <a:rPr lang="en-US" dirty="0" err="1" smtClean="0"/>
              <a:t>ScreenPorch</a:t>
            </a:r>
            <a:r>
              <a:rPr lang="en-US" dirty="0" smtClean="0"/>
              <a:t>', '</a:t>
            </a:r>
            <a:r>
              <a:rPr lang="en-US" dirty="0" err="1" smtClean="0"/>
              <a:t>SalePrice</a:t>
            </a:r>
            <a:r>
              <a:rPr lang="en-US" dirty="0" smtClean="0"/>
              <a:t>']</a:t>
            </a:r>
          </a:p>
          <a:p>
            <a:endParaRPr lang="en-US" dirty="0" smtClean="0"/>
          </a:p>
          <a:p>
            <a:r>
              <a:rPr lang="en-US" dirty="0" smtClean="0"/>
              <a:t>Category </a:t>
            </a:r>
            <a:r>
              <a:rPr lang="en-US" dirty="0" err="1" smtClean="0"/>
              <a:t>Grp</a:t>
            </a:r>
            <a:r>
              <a:rPr lang="en-US" dirty="0" smtClean="0"/>
              <a:t>- </a:t>
            </a:r>
            <a:r>
              <a:rPr lang="en-US" dirty="0" err="1" smtClean="0"/>
              <a:t>categorical_features</a:t>
            </a:r>
            <a:r>
              <a:rPr lang="en-US" dirty="0" smtClean="0"/>
              <a:t> =[feature for feature in </a:t>
            </a:r>
            <a:r>
              <a:rPr lang="en-US" dirty="0" err="1" smtClean="0"/>
              <a:t>df.columns</a:t>
            </a:r>
            <a:r>
              <a:rPr lang="en-US" dirty="0" smtClean="0"/>
              <a:t> if </a:t>
            </a:r>
            <a:r>
              <a:rPr lang="en-US" dirty="0" err="1" smtClean="0"/>
              <a:t>df</a:t>
            </a:r>
            <a:r>
              <a:rPr lang="en-US" dirty="0" smtClean="0"/>
              <a:t>[feature].</a:t>
            </a:r>
            <a:r>
              <a:rPr lang="en-US" dirty="0" err="1" smtClean="0"/>
              <a:t>dtypes</a:t>
            </a:r>
            <a:r>
              <a:rPr lang="en-US" dirty="0" smtClean="0"/>
              <a:t> == 'O</a:t>
            </a:r>
            <a:r>
              <a:rPr lang="en-US" dirty="0" smtClean="0"/>
              <a:t>']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05000"/>
            <a:ext cx="8001000" cy="4648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Result-[</a:t>
            </a:r>
            <a:r>
              <a:rPr lang="en-US" dirty="0" smtClean="0"/>
              <a:t>'</a:t>
            </a:r>
            <a:r>
              <a:rPr lang="en-US" dirty="0" err="1" smtClean="0"/>
              <a:t>MSZoning</a:t>
            </a:r>
            <a:r>
              <a:rPr lang="en-US" dirty="0" smtClean="0"/>
              <a:t>', 'Street', 'Alley', '</a:t>
            </a:r>
            <a:r>
              <a:rPr lang="en-US" dirty="0" err="1" smtClean="0"/>
              <a:t>LotShape</a:t>
            </a:r>
            <a:r>
              <a:rPr lang="en-US" dirty="0" smtClean="0"/>
              <a:t>', '</a:t>
            </a:r>
            <a:r>
              <a:rPr lang="en-US" dirty="0" err="1" smtClean="0"/>
              <a:t>LandContour</a:t>
            </a:r>
            <a:r>
              <a:rPr lang="en-US" dirty="0" smtClean="0"/>
              <a:t>', 'Utilities', '</a:t>
            </a:r>
            <a:r>
              <a:rPr lang="en-US" dirty="0" err="1" smtClean="0"/>
              <a:t>LotConfig</a:t>
            </a:r>
            <a:r>
              <a:rPr lang="en-US" dirty="0" smtClean="0"/>
              <a:t>', '</a:t>
            </a:r>
            <a:r>
              <a:rPr lang="en-US" dirty="0" err="1" smtClean="0"/>
              <a:t>LandSlope</a:t>
            </a:r>
            <a:r>
              <a:rPr lang="en-US" dirty="0" smtClean="0"/>
              <a:t>', 'Neighborhood', 'Condition1', 'Condition2', '</a:t>
            </a:r>
            <a:r>
              <a:rPr lang="en-US" dirty="0" err="1" smtClean="0"/>
              <a:t>BldgType</a:t>
            </a:r>
            <a:r>
              <a:rPr lang="en-US" dirty="0" smtClean="0"/>
              <a:t>', '</a:t>
            </a:r>
            <a:r>
              <a:rPr lang="en-US" dirty="0" err="1" smtClean="0"/>
              <a:t>HouseStyle</a:t>
            </a:r>
            <a:r>
              <a:rPr lang="en-US" dirty="0" smtClean="0"/>
              <a:t>', '</a:t>
            </a:r>
            <a:r>
              <a:rPr lang="en-US" dirty="0" err="1" smtClean="0"/>
              <a:t>RoofStyle</a:t>
            </a:r>
            <a:r>
              <a:rPr lang="en-US" dirty="0" smtClean="0"/>
              <a:t>', '</a:t>
            </a:r>
            <a:r>
              <a:rPr lang="en-US" dirty="0" err="1" smtClean="0"/>
              <a:t>RoofMatl</a:t>
            </a:r>
            <a:r>
              <a:rPr lang="en-US" dirty="0" smtClean="0"/>
              <a:t>', 'Exterior1st', 'Exterior2nd', '</a:t>
            </a:r>
            <a:r>
              <a:rPr lang="en-US" dirty="0" err="1" smtClean="0"/>
              <a:t>MasVnrType</a:t>
            </a:r>
            <a:r>
              <a:rPr lang="en-US" dirty="0" smtClean="0"/>
              <a:t>', '</a:t>
            </a:r>
            <a:r>
              <a:rPr lang="en-US" dirty="0" err="1" smtClean="0"/>
              <a:t>ExterQual</a:t>
            </a:r>
            <a:r>
              <a:rPr lang="en-US" dirty="0" smtClean="0"/>
              <a:t>', '</a:t>
            </a:r>
            <a:r>
              <a:rPr lang="en-US" dirty="0" err="1" smtClean="0"/>
              <a:t>ExterCond</a:t>
            </a:r>
            <a:r>
              <a:rPr lang="en-US" dirty="0" smtClean="0"/>
              <a:t>', 'Foundation', '</a:t>
            </a:r>
            <a:r>
              <a:rPr lang="en-US" dirty="0" err="1" smtClean="0"/>
              <a:t>BsmtQual</a:t>
            </a:r>
            <a:r>
              <a:rPr lang="en-US" dirty="0" smtClean="0"/>
              <a:t>', '</a:t>
            </a:r>
            <a:r>
              <a:rPr lang="en-US" dirty="0" err="1" smtClean="0"/>
              <a:t>BsmtCond</a:t>
            </a:r>
            <a:r>
              <a:rPr lang="en-US" dirty="0" smtClean="0"/>
              <a:t>', '</a:t>
            </a:r>
            <a:r>
              <a:rPr lang="en-US" dirty="0" err="1" smtClean="0"/>
              <a:t>BsmtExposure</a:t>
            </a:r>
            <a:r>
              <a:rPr lang="en-US" dirty="0" smtClean="0"/>
              <a:t>', 'BsmtFinType1', 'BsmtFinType2', 'Heating', '</a:t>
            </a:r>
            <a:r>
              <a:rPr lang="en-US" dirty="0" err="1" smtClean="0"/>
              <a:t>HeatingQC</a:t>
            </a:r>
            <a:r>
              <a:rPr lang="en-US" dirty="0" smtClean="0"/>
              <a:t>', '</a:t>
            </a:r>
            <a:r>
              <a:rPr lang="en-US" dirty="0" err="1" smtClean="0"/>
              <a:t>CentralAir</a:t>
            </a:r>
            <a:r>
              <a:rPr lang="en-US" dirty="0" smtClean="0"/>
              <a:t>', 'Electrical', '</a:t>
            </a:r>
            <a:r>
              <a:rPr lang="en-US" dirty="0" err="1" smtClean="0"/>
              <a:t>KitchenQual</a:t>
            </a:r>
            <a:r>
              <a:rPr lang="en-US" dirty="0" smtClean="0"/>
              <a:t>', 'Functional', '</a:t>
            </a:r>
            <a:r>
              <a:rPr lang="en-US" dirty="0" err="1" smtClean="0"/>
              <a:t>FireplaceQu</a:t>
            </a:r>
            <a:r>
              <a:rPr lang="en-US" dirty="0" smtClean="0"/>
              <a:t>', '</a:t>
            </a:r>
            <a:r>
              <a:rPr lang="en-US" dirty="0" err="1" smtClean="0"/>
              <a:t>GarageType</a:t>
            </a:r>
            <a:r>
              <a:rPr lang="en-US" dirty="0" smtClean="0"/>
              <a:t>', '</a:t>
            </a:r>
            <a:r>
              <a:rPr lang="en-US" dirty="0" err="1" smtClean="0"/>
              <a:t>GarageFinish</a:t>
            </a:r>
            <a:r>
              <a:rPr lang="en-US" dirty="0" smtClean="0"/>
              <a:t>', '</a:t>
            </a:r>
            <a:r>
              <a:rPr lang="en-US" dirty="0" err="1" smtClean="0"/>
              <a:t>GarageQual</a:t>
            </a:r>
            <a:r>
              <a:rPr lang="en-US" dirty="0" smtClean="0"/>
              <a:t>', '</a:t>
            </a:r>
            <a:r>
              <a:rPr lang="en-US" dirty="0" err="1" smtClean="0"/>
              <a:t>GarageCond</a:t>
            </a:r>
            <a:r>
              <a:rPr lang="en-US" dirty="0" smtClean="0"/>
              <a:t>', '</a:t>
            </a:r>
            <a:r>
              <a:rPr lang="en-US" dirty="0" err="1" smtClean="0"/>
              <a:t>PavedDrive</a:t>
            </a:r>
            <a:r>
              <a:rPr lang="en-US" dirty="0" smtClean="0"/>
              <a:t>', '</a:t>
            </a:r>
            <a:r>
              <a:rPr lang="en-US" dirty="0" err="1" smtClean="0"/>
              <a:t>PoolQC</a:t>
            </a:r>
            <a:r>
              <a:rPr lang="en-US" dirty="0" smtClean="0"/>
              <a:t>', 'Fence', '</a:t>
            </a:r>
            <a:r>
              <a:rPr lang="en-US" dirty="0" err="1" smtClean="0"/>
              <a:t>MiscFeature</a:t>
            </a:r>
            <a:r>
              <a:rPr lang="en-US" dirty="0" smtClean="0"/>
              <a:t>', '</a:t>
            </a:r>
            <a:r>
              <a:rPr lang="en-US" dirty="0" err="1" smtClean="0"/>
              <a:t>SaleType</a:t>
            </a:r>
            <a:r>
              <a:rPr lang="en-US" dirty="0" smtClean="0"/>
              <a:t>', '</a:t>
            </a:r>
            <a:r>
              <a:rPr lang="en-US" dirty="0" err="1" smtClean="0"/>
              <a:t>SaleCondition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Null values using heat map</a:t>
            </a:r>
            <a:endParaRPr lang="en-US" dirty="0"/>
          </a:p>
        </p:txBody>
      </p:sp>
      <p:pic>
        <p:nvPicPr>
          <p:cNvPr id="4" name="Content Placeholder 3" descr="blob (1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079" y="1960811"/>
            <a:ext cx="4469842" cy="398730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696200" cy="1066800"/>
          </a:xfrm>
        </p:spPr>
        <p:txBody>
          <a:bodyPr/>
          <a:lstStyle/>
          <a:p>
            <a:pPr algn="ctr"/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058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for </a:t>
            </a:r>
            <a:r>
              <a:rPr lang="en-US" dirty="0" smtClean="0"/>
              <a:t>feature in </a:t>
            </a:r>
            <a:r>
              <a:rPr lang="en-US" dirty="0" err="1" smtClean="0"/>
              <a:t>categorical_features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</a:t>
            </a:r>
            <a:r>
              <a:rPr lang="en-US" dirty="0" smtClean="0"/>
              <a:t>[feature] = </a:t>
            </a:r>
            <a:r>
              <a:rPr lang="en-US" dirty="0" err="1" smtClean="0"/>
              <a:t>df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[feature].mode())        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df_test</a:t>
            </a:r>
            <a:r>
              <a:rPr lang="en-US" dirty="0" smtClean="0"/>
              <a:t>[feature] = </a:t>
            </a:r>
            <a:r>
              <a:rPr lang="en-US" dirty="0" err="1" smtClean="0"/>
              <a:t>df_test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df_test</a:t>
            </a:r>
            <a:r>
              <a:rPr lang="en-US" dirty="0" smtClean="0"/>
              <a:t>[feature].mode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2. for feature in </a:t>
            </a:r>
            <a:r>
              <a:rPr lang="en-US" dirty="0" err="1" smtClean="0"/>
              <a:t>discrete_features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</a:t>
            </a:r>
            <a:r>
              <a:rPr lang="en-US" dirty="0" smtClean="0"/>
              <a:t>[feature] = </a:t>
            </a:r>
            <a:r>
              <a:rPr lang="en-US" dirty="0" err="1" smtClean="0"/>
              <a:t>df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[feature].mode())         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df_test</a:t>
            </a:r>
            <a:r>
              <a:rPr lang="en-US" dirty="0" smtClean="0"/>
              <a:t>[feature] = </a:t>
            </a:r>
            <a:r>
              <a:rPr lang="en-US" dirty="0" err="1" smtClean="0"/>
              <a:t>df_test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df_test</a:t>
            </a:r>
            <a:r>
              <a:rPr lang="en-US" dirty="0" smtClean="0"/>
              <a:t>[feature].mode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3. for feature in </a:t>
            </a:r>
            <a:r>
              <a:rPr lang="en-US" dirty="0" err="1" smtClean="0"/>
              <a:t>year_features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</a:t>
            </a:r>
            <a:r>
              <a:rPr lang="en-US" dirty="0" smtClean="0"/>
              <a:t>[feature] = </a:t>
            </a:r>
            <a:r>
              <a:rPr lang="en-US" dirty="0" err="1" smtClean="0"/>
              <a:t>df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[feature].mode())         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df_test</a:t>
            </a:r>
            <a:r>
              <a:rPr lang="en-US" dirty="0" smtClean="0"/>
              <a:t>[feature] = </a:t>
            </a:r>
            <a:r>
              <a:rPr lang="en-US" dirty="0" err="1" smtClean="0"/>
              <a:t>df_test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df_test</a:t>
            </a:r>
            <a:r>
              <a:rPr lang="en-US" dirty="0" smtClean="0"/>
              <a:t>[feature].mode()) </a:t>
            </a:r>
            <a:endParaRPr lang="en-US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continous_numerical_features</a:t>
            </a:r>
            <a:r>
              <a:rPr lang="en-US" dirty="0" smtClean="0"/>
              <a:t> = [feature for feature in </a:t>
            </a:r>
            <a:r>
              <a:rPr lang="en-US" dirty="0" err="1" smtClean="0"/>
              <a:t>continous_features</a:t>
            </a:r>
            <a:r>
              <a:rPr lang="en-US" dirty="0" smtClean="0"/>
              <a:t> if feature not in '</a:t>
            </a:r>
            <a:r>
              <a:rPr lang="en-US" dirty="0" err="1" smtClean="0"/>
              <a:t>SalePrice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5. for feature in </a:t>
            </a:r>
            <a:r>
              <a:rPr lang="en-US" dirty="0" err="1" smtClean="0"/>
              <a:t>continous_numerical_features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</a:t>
            </a:r>
            <a:r>
              <a:rPr lang="en-US" dirty="0" smtClean="0"/>
              <a:t>[feature] = </a:t>
            </a:r>
            <a:r>
              <a:rPr lang="en-US" dirty="0" err="1" smtClean="0"/>
              <a:t>df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[feature].mean())                 #train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df_test</a:t>
            </a:r>
            <a:r>
              <a:rPr lang="en-US" dirty="0" smtClean="0"/>
              <a:t>[feature] = </a:t>
            </a:r>
            <a:r>
              <a:rPr lang="en-US" dirty="0" err="1" smtClean="0"/>
              <a:t>df_test</a:t>
            </a:r>
            <a:r>
              <a:rPr lang="en-US" dirty="0" smtClean="0"/>
              <a:t>[feature].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df_test</a:t>
            </a:r>
            <a:r>
              <a:rPr lang="en-US" dirty="0" smtClean="0"/>
              <a:t>[feature].mean())  #test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Dropping column not need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924800" cy="4800600"/>
          </a:xfrm>
        </p:spPr>
        <p:txBody>
          <a:bodyPr/>
          <a:lstStyle/>
          <a:p>
            <a:pPr algn="l"/>
            <a:r>
              <a:rPr lang="en-US" dirty="0" smtClean="0"/>
              <a:t>1. for feature in more_than_50_percent_misssing_value_features:</a:t>
            </a:r>
          </a:p>
          <a:p>
            <a:pPr algn="l"/>
            <a:r>
              <a:rPr lang="en-US" dirty="0" smtClean="0"/>
              <a:t>    </a:t>
            </a:r>
            <a:r>
              <a:rPr lang="en-US" dirty="0" err="1" smtClean="0"/>
              <a:t>df.drop</a:t>
            </a:r>
            <a:r>
              <a:rPr lang="en-US" dirty="0" smtClean="0"/>
              <a:t>([feature],axis = 1, </a:t>
            </a:r>
            <a:r>
              <a:rPr lang="en-US" dirty="0" err="1" smtClean="0"/>
              <a:t>inplace</a:t>
            </a:r>
            <a:r>
              <a:rPr lang="en-US" dirty="0" smtClean="0"/>
              <a:t> = True)</a:t>
            </a:r>
          </a:p>
          <a:p>
            <a:pPr algn="l"/>
            <a:r>
              <a:rPr lang="en-US" dirty="0" smtClean="0"/>
              <a:t>    </a:t>
            </a:r>
            <a:r>
              <a:rPr lang="en-US" dirty="0" err="1" smtClean="0"/>
              <a:t>df_test.drop</a:t>
            </a:r>
            <a:r>
              <a:rPr lang="en-US" dirty="0" smtClean="0"/>
              <a:t>([feature],axis = 1, </a:t>
            </a:r>
            <a:r>
              <a:rPr lang="en-US" dirty="0" err="1" smtClean="0"/>
              <a:t>inplace</a:t>
            </a:r>
            <a:r>
              <a:rPr lang="en-US" dirty="0" smtClean="0"/>
              <a:t> = True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2. </a:t>
            </a:r>
            <a:r>
              <a:rPr lang="en-US" dirty="0" err="1" smtClean="0"/>
              <a:t>df.drop</a:t>
            </a:r>
            <a:r>
              <a:rPr lang="en-US" dirty="0" smtClean="0"/>
              <a:t>(['Id'],axis = 1, </a:t>
            </a:r>
            <a:r>
              <a:rPr lang="en-US" dirty="0" err="1" smtClean="0"/>
              <a:t>inplace</a:t>
            </a:r>
            <a:r>
              <a:rPr lang="en-US" dirty="0" smtClean="0"/>
              <a:t> = True)</a:t>
            </a:r>
          </a:p>
          <a:p>
            <a:pPr algn="l"/>
            <a:r>
              <a:rPr lang="en-US" dirty="0" err="1" smtClean="0"/>
              <a:t>df_test.drop</a:t>
            </a:r>
            <a:r>
              <a:rPr lang="en-US" dirty="0" smtClean="0"/>
              <a:t>(['Id'],axis = 1, </a:t>
            </a:r>
            <a:r>
              <a:rPr lang="en-US" dirty="0" err="1" smtClean="0"/>
              <a:t>inplace</a:t>
            </a:r>
            <a:r>
              <a:rPr lang="en-US" dirty="0" smtClean="0"/>
              <a:t> = True)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Importing XGBOOST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!pip install </a:t>
            </a:r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smtClean="0"/>
              <a:t>classifier=</a:t>
            </a:r>
            <a:r>
              <a:rPr lang="en-US" dirty="0" err="1" smtClean="0"/>
              <a:t>xgboost.XGBRegressor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classifier.fit(</a:t>
            </a:r>
            <a:r>
              <a:rPr lang="en-US" dirty="0" err="1" smtClean="0"/>
              <a:t>X_train,y_train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import pickle</a:t>
            </a:r>
          </a:p>
          <a:p>
            <a:r>
              <a:rPr lang="en-US" dirty="0" smtClean="0"/>
              <a:t>filename = "finalazied_model.plk"</a:t>
            </a:r>
          </a:p>
          <a:p>
            <a:r>
              <a:rPr lang="en-US" dirty="0" err="1" smtClean="0"/>
              <a:t>pickle.dump</a:t>
            </a:r>
            <a:r>
              <a:rPr lang="en-US" dirty="0" smtClean="0"/>
              <a:t>(</a:t>
            </a:r>
            <a:r>
              <a:rPr lang="en-US" dirty="0" err="1" smtClean="0"/>
              <a:t>classifier,open</a:t>
            </a:r>
            <a:r>
              <a:rPr lang="en-US" dirty="0" smtClean="0"/>
              <a:t>(</a:t>
            </a:r>
            <a:r>
              <a:rPr lang="en-US" dirty="0" err="1" smtClean="0"/>
              <a:t>filename,'wb</a:t>
            </a:r>
            <a:r>
              <a:rPr lang="en-US" dirty="0" smtClean="0"/>
              <a:t>'))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676400"/>
          </a:xfrm>
        </p:spPr>
        <p:txBody>
          <a:bodyPr/>
          <a:lstStyle/>
          <a:p>
            <a:r>
              <a:rPr lang="en-US" dirty="0" smtClean="0"/>
              <a:t>Features with missing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4495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LotFrontage</a:t>
            </a:r>
            <a:r>
              <a:rPr lang="en-US" dirty="0" smtClean="0"/>
              <a:t> 0.1832 </a:t>
            </a:r>
            <a:r>
              <a:rPr lang="en-US" dirty="0" smtClean="0"/>
              <a:t>%, </a:t>
            </a:r>
            <a:r>
              <a:rPr lang="en-US" dirty="0" smtClean="0"/>
              <a:t>Alley 0.9341 </a:t>
            </a:r>
            <a:r>
              <a:rPr lang="en-US" dirty="0" smtClean="0"/>
              <a:t>%, </a:t>
            </a:r>
            <a:r>
              <a:rPr lang="en-US" dirty="0" err="1" smtClean="0"/>
              <a:t>MasVnrType</a:t>
            </a:r>
            <a:r>
              <a:rPr lang="en-US" dirty="0" smtClean="0"/>
              <a:t> 0.006 </a:t>
            </a:r>
            <a:r>
              <a:rPr lang="en-US" dirty="0" smtClean="0"/>
              <a:t>%, </a:t>
            </a:r>
            <a:r>
              <a:rPr lang="en-US" dirty="0" err="1" smtClean="0"/>
              <a:t>MasVnrArea</a:t>
            </a:r>
            <a:r>
              <a:rPr lang="en-US" dirty="0" smtClean="0"/>
              <a:t> 0.006 </a:t>
            </a:r>
            <a:r>
              <a:rPr lang="en-US" dirty="0" smtClean="0"/>
              <a:t>%, </a:t>
            </a:r>
            <a:r>
              <a:rPr lang="en-US" dirty="0" err="1" smtClean="0"/>
              <a:t>BsmtQual</a:t>
            </a:r>
            <a:r>
              <a:rPr lang="en-US" dirty="0" smtClean="0"/>
              <a:t> 0.0257 </a:t>
            </a:r>
            <a:r>
              <a:rPr lang="en-US" dirty="0" smtClean="0"/>
              <a:t>%, </a:t>
            </a:r>
            <a:r>
              <a:rPr lang="en-US" dirty="0" err="1" smtClean="0"/>
              <a:t>BsmtCond</a:t>
            </a:r>
            <a:r>
              <a:rPr lang="en-US" dirty="0" smtClean="0"/>
              <a:t> 0.0257 </a:t>
            </a:r>
            <a:r>
              <a:rPr lang="en-US" dirty="0" smtClean="0"/>
              <a:t>%, </a:t>
            </a:r>
            <a:r>
              <a:rPr lang="en-US" dirty="0" err="1" smtClean="0"/>
              <a:t>BsmtExposure</a:t>
            </a:r>
            <a:r>
              <a:rPr lang="en-US" dirty="0" smtClean="0"/>
              <a:t> 0.0265 </a:t>
            </a:r>
            <a:r>
              <a:rPr lang="en-US" dirty="0" smtClean="0"/>
              <a:t>%, </a:t>
            </a:r>
            <a:r>
              <a:rPr lang="en-US" dirty="0" smtClean="0"/>
              <a:t>BsmtFinType1 0.0257 </a:t>
            </a:r>
            <a:r>
              <a:rPr lang="en-US" dirty="0" smtClean="0"/>
              <a:t>%, </a:t>
            </a:r>
            <a:r>
              <a:rPr lang="en-US" dirty="0" smtClean="0"/>
              <a:t>BsmtFinType2 0.0265 </a:t>
            </a:r>
            <a:r>
              <a:rPr lang="en-US" dirty="0" smtClean="0"/>
              <a:t>%, </a:t>
            </a:r>
            <a:r>
              <a:rPr lang="en-US" dirty="0" err="1" smtClean="0"/>
              <a:t>FireplaceQu</a:t>
            </a:r>
            <a:r>
              <a:rPr lang="en-US" dirty="0" smtClean="0"/>
              <a:t> 0.4717 </a:t>
            </a:r>
            <a:r>
              <a:rPr lang="en-US" dirty="0" smtClean="0"/>
              <a:t>%, </a:t>
            </a:r>
            <a:r>
              <a:rPr lang="en-US" dirty="0" err="1" smtClean="0"/>
              <a:t>GarageType</a:t>
            </a:r>
            <a:r>
              <a:rPr lang="en-US" dirty="0" smtClean="0"/>
              <a:t> 0.0548 </a:t>
            </a:r>
            <a:r>
              <a:rPr lang="en-US" dirty="0" smtClean="0"/>
              <a:t>%, </a:t>
            </a:r>
            <a:r>
              <a:rPr lang="en-US" dirty="0" err="1" smtClean="0"/>
              <a:t>GarageYrBlt</a:t>
            </a:r>
            <a:r>
              <a:rPr lang="en-US" dirty="0" smtClean="0"/>
              <a:t> 0.0548 </a:t>
            </a:r>
            <a:r>
              <a:rPr lang="en-US" dirty="0" smtClean="0"/>
              <a:t>%, </a:t>
            </a:r>
            <a:r>
              <a:rPr lang="en-US" dirty="0" err="1" smtClean="0"/>
              <a:t>GarageFinish</a:t>
            </a:r>
            <a:r>
              <a:rPr lang="en-US" dirty="0" smtClean="0"/>
              <a:t> 0.0548 </a:t>
            </a:r>
            <a:r>
              <a:rPr lang="en-US" dirty="0" smtClean="0"/>
              <a:t>%, </a:t>
            </a:r>
            <a:r>
              <a:rPr lang="en-US" dirty="0" err="1" smtClean="0"/>
              <a:t>GarageQual</a:t>
            </a:r>
            <a:r>
              <a:rPr lang="en-US" dirty="0" smtClean="0"/>
              <a:t> 0.0548 </a:t>
            </a:r>
            <a:r>
              <a:rPr lang="en-US" dirty="0" smtClean="0"/>
              <a:t>%, </a:t>
            </a:r>
            <a:r>
              <a:rPr lang="en-US" dirty="0" err="1" smtClean="0"/>
              <a:t>GarageCond</a:t>
            </a:r>
            <a:r>
              <a:rPr lang="en-US" dirty="0" smtClean="0"/>
              <a:t> 0.0548 </a:t>
            </a:r>
            <a:r>
              <a:rPr lang="en-US" dirty="0" smtClean="0"/>
              <a:t>%, </a:t>
            </a:r>
            <a:r>
              <a:rPr lang="en-US" dirty="0" err="1" smtClean="0"/>
              <a:t>PoolQC</a:t>
            </a:r>
            <a:r>
              <a:rPr lang="en-US" dirty="0" smtClean="0"/>
              <a:t> 0.994 </a:t>
            </a:r>
            <a:r>
              <a:rPr lang="en-US" dirty="0" smtClean="0"/>
              <a:t>%, </a:t>
            </a:r>
            <a:r>
              <a:rPr lang="en-US" dirty="0" smtClean="0"/>
              <a:t>Fence 0.7971 </a:t>
            </a:r>
            <a:r>
              <a:rPr lang="en-US" dirty="0" smtClean="0"/>
              <a:t>%, </a:t>
            </a:r>
            <a:r>
              <a:rPr lang="en-US" dirty="0" err="1" smtClean="0"/>
              <a:t>MiscFeature</a:t>
            </a:r>
            <a:r>
              <a:rPr lang="en-US" dirty="0" smtClean="0"/>
              <a:t> 0.9623 </a:t>
            </a:r>
            <a:r>
              <a:rPr lang="en-US" dirty="0" smtClean="0"/>
              <a:t>%.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dirty="0" smtClean="0"/>
              <a:t>Fit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026898"/>
          </a:xfrm>
        </p:spPr>
        <p:txBody>
          <a:bodyPr/>
          <a:lstStyle/>
          <a:p>
            <a:r>
              <a:rPr lang="en-US" dirty="0" err="1" smtClean="0"/>
              <a:t>y_predict</a:t>
            </a:r>
            <a:r>
              <a:rPr lang="en-US" dirty="0" smtClean="0"/>
              <a:t> = </a:t>
            </a:r>
            <a:r>
              <a:rPr lang="en-US" dirty="0" err="1" smtClean="0"/>
              <a:t>classifier.predict</a:t>
            </a:r>
            <a:r>
              <a:rPr lang="en-US" dirty="0" smtClean="0"/>
              <a:t>(</a:t>
            </a:r>
            <a:r>
              <a:rPr lang="en-US" dirty="0" err="1" smtClean="0"/>
              <a:t>df_Test</a:t>
            </a:r>
            <a:r>
              <a:rPr lang="en-US" dirty="0" smtClean="0"/>
              <a:t>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RESULT- </a:t>
            </a:r>
            <a:r>
              <a:rPr lang="en-US" dirty="0" smtClean="0"/>
              <a:t>array([111149.47, 110613.13, 192197.2 , ..., 147150.55, 154340.69, 99649.4 ], </a:t>
            </a:r>
            <a:r>
              <a:rPr lang="en-US" dirty="0" err="1" smtClean="0"/>
              <a:t>dtype</a:t>
            </a:r>
            <a:r>
              <a:rPr lang="en-US" dirty="0" smtClean="0"/>
              <a:t>=float32)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086600" cy="838200"/>
          </a:xfrm>
        </p:spPr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regressor</a:t>
            </a:r>
            <a:r>
              <a:rPr lang="en-US" dirty="0" smtClean="0"/>
              <a:t>=</a:t>
            </a:r>
            <a:r>
              <a:rPr lang="en-US" dirty="0" err="1" smtClean="0"/>
              <a:t>xgboost.XGBRegressor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booster=['</a:t>
            </a:r>
            <a:r>
              <a:rPr lang="en-US" dirty="0" err="1" smtClean="0"/>
              <a:t>gbtree','gblinear</a:t>
            </a:r>
            <a:r>
              <a:rPr lang="en-US" dirty="0" smtClean="0"/>
              <a:t>']</a:t>
            </a:r>
          </a:p>
          <a:p>
            <a:r>
              <a:rPr lang="en-US" dirty="0" err="1" smtClean="0"/>
              <a:t>base_score</a:t>
            </a:r>
            <a:r>
              <a:rPr lang="en-US" dirty="0" smtClean="0"/>
              <a:t>=[0.25,0.5,0.75,1]</a:t>
            </a:r>
          </a:p>
          <a:p>
            <a:endParaRPr lang="en-US" dirty="0" smtClean="0"/>
          </a:p>
          <a:p>
            <a:r>
              <a:rPr lang="en-US" dirty="0" smtClean="0"/>
              <a:t>## Hyper Parameter Optimization</a:t>
            </a:r>
          </a:p>
          <a:p>
            <a:endParaRPr lang="en-US" dirty="0" smtClean="0"/>
          </a:p>
          <a:p>
            <a:r>
              <a:rPr lang="en-US" dirty="0" err="1" smtClean="0"/>
              <a:t>n_estimators</a:t>
            </a:r>
            <a:r>
              <a:rPr lang="en-US" dirty="0" smtClean="0"/>
              <a:t> = [100, 500, 900, 1100, 1500]</a:t>
            </a:r>
          </a:p>
          <a:p>
            <a:r>
              <a:rPr lang="en-US" dirty="0" err="1" smtClean="0"/>
              <a:t>max_depth</a:t>
            </a:r>
            <a:r>
              <a:rPr lang="en-US" dirty="0" smtClean="0"/>
              <a:t> = [2, 3, 5, 10, 15]</a:t>
            </a:r>
          </a:p>
          <a:p>
            <a:endParaRPr lang="en-US" dirty="0" smtClean="0"/>
          </a:p>
          <a:p>
            <a:r>
              <a:rPr lang="en-US" dirty="0" err="1" smtClean="0"/>
              <a:t>learning_rate</a:t>
            </a:r>
            <a:r>
              <a:rPr lang="en-US" dirty="0" smtClean="0"/>
              <a:t>=[0.05,0.1,0.15,0.20]</a:t>
            </a:r>
          </a:p>
          <a:p>
            <a:r>
              <a:rPr lang="en-US" dirty="0" err="1" smtClean="0"/>
              <a:t>min_child_weight</a:t>
            </a:r>
            <a:r>
              <a:rPr lang="en-US" dirty="0" smtClean="0"/>
              <a:t>=[1,2,3,4]</a:t>
            </a:r>
          </a:p>
          <a:p>
            <a:r>
              <a:rPr lang="en-US" dirty="0" err="1" smtClean="0"/>
              <a:t>hyperparameter_grid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n_estimators</a:t>
            </a:r>
            <a:r>
              <a:rPr lang="en-US" dirty="0" smtClean="0"/>
              <a:t>': </a:t>
            </a:r>
            <a:r>
              <a:rPr lang="en-US" dirty="0" err="1" smtClean="0"/>
              <a:t>n_estimators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max_depth':max_depth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learning_rate':learning_rate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min_child_weight':min_child_weight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booster':booster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'</a:t>
            </a:r>
            <a:r>
              <a:rPr lang="en-US" dirty="0" err="1" smtClean="0"/>
              <a:t>base_score':base_score</a:t>
            </a:r>
            <a:endParaRPr lang="en-US" dirty="0" smtClean="0"/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086600" cy="838200"/>
          </a:xfrm>
        </p:spPr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7924800" cy="47244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RandomizedSearchCV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regressor</a:t>
            </a:r>
            <a:r>
              <a:rPr lang="en-US" dirty="0" smtClean="0"/>
              <a:t> = </a:t>
            </a:r>
            <a:r>
              <a:rPr lang="en-US" dirty="0" err="1" smtClean="0"/>
              <a:t>xgboost.XGBRegressor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random_cv</a:t>
            </a:r>
            <a:r>
              <a:rPr lang="en-US" dirty="0" smtClean="0"/>
              <a:t> = </a:t>
            </a:r>
            <a:r>
              <a:rPr lang="en-US" dirty="0" err="1" smtClean="0"/>
              <a:t>RandomizedSearchCV</a:t>
            </a:r>
            <a:r>
              <a:rPr lang="en-US" dirty="0" smtClean="0"/>
              <a:t>(estimator=</a:t>
            </a:r>
            <a:r>
              <a:rPr lang="en-US" dirty="0" err="1" smtClean="0"/>
              <a:t>regressor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param_distributions</a:t>
            </a:r>
            <a:r>
              <a:rPr lang="en-US" dirty="0" smtClean="0"/>
              <a:t>=</a:t>
            </a:r>
            <a:r>
              <a:rPr lang="en-US" dirty="0" err="1" smtClean="0"/>
              <a:t>hyperparameter_grid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cv</a:t>
            </a:r>
            <a:r>
              <a:rPr lang="en-US" dirty="0" smtClean="0"/>
              <a:t>=5, </a:t>
            </a:r>
            <a:r>
              <a:rPr lang="en-US" dirty="0" err="1" smtClean="0"/>
              <a:t>n_iter</a:t>
            </a:r>
            <a:r>
              <a:rPr lang="en-US" dirty="0" smtClean="0"/>
              <a:t>=50,</a:t>
            </a:r>
          </a:p>
          <a:p>
            <a:r>
              <a:rPr lang="en-US" dirty="0" smtClean="0"/>
              <a:t>            scoring = '</a:t>
            </a:r>
            <a:r>
              <a:rPr lang="en-US" dirty="0" err="1" smtClean="0"/>
              <a:t>neg_mean_absolute_error',n_jobs</a:t>
            </a:r>
            <a:r>
              <a:rPr lang="en-US" dirty="0" smtClean="0"/>
              <a:t> = 4,</a:t>
            </a:r>
          </a:p>
          <a:p>
            <a:r>
              <a:rPr lang="en-US" dirty="0" smtClean="0"/>
              <a:t>            verbose = 5,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return_train_score</a:t>
            </a:r>
            <a:r>
              <a:rPr lang="en-US" dirty="0" smtClean="0"/>
              <a:t> = True,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random_state</a:t>
            </a:r>
            <a:r>
              <a:rPr lang="en-US" dirty="0" smtClean="0"/>
              <a:t>=42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random_cv.fit(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086600" cy="990600"/>
          </a:xfrm>
        </p:spPr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8001000" cy="4724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regressor</a:t>
            </a:r>
            <a:r>
              <a:rPr lang="en-US" dirty="0" smtClean="0"/>
              <a:t>=</a:t>
            </a:r>
            <a:r>
              <a:rPr lang="en-US" dirty="0" err="1" smtClean="0"/>
              <a:t>xgboost.XGBRegressor</a:t>
            </a:r>
            <a:r>
              <a:rPr lang="en-US" dirty="0" smtClean="0"/>
              <a:t>(</a:t>
            </a:r>
            <a:r>
              <a:rPr lang="en-US" dirty="0" err="1" smtClean="0"/>
              <a:t>base_score</a:t>
            </a:r>
            <a:r>
              <a:rPr lang="en-US" dirty="0" smtClean="0"/>
              <a:t>=0.25, booster='</a:t>
            </a:r>
            <a:r>
              <a:rPr lang="en-US" dirty="0" err="1" smtClean="0"/>
              <a:t>gbtree</a:t>
            </a:r>
            <a:r>
              <a:rPr lang="en-US" dirty="0" smtClean="0"/>
              <a:t>', callbacks=None,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colsample_bylevel</a:t>
            </a:r>
            <a:r>
              <a:rPr lang="en-US" dirty="0" smtClean="0"/>
              <a:t>=1, </a:t>
            </a:r>
            <a:r>
              <a:rPr lang="en-US" dirty="0" err="1" smtClean="0"/>
              <a:t>colsample_bynode</a:t>
            </a:r>
            <a:r>
              <a:rPr lang="en-US" dirty="0" smtClean="0"/>
              <a:t>=1, </a:t>
            </a:r>
            <a:r>
              <a:rPr lang="en-US" dirty="0" err="1" smtClean="0"/>
              <a:t>colsample_bytree</a:t>
            </a:r>
            <a:r>
              <a:rPr lang="en-US" dirty="0" smtClean="0"/>
              <a:t>=1,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early_stopping_rounds</a:t>
            </a:r>
            <a:r>
              <a:rPr lang="en-US" dirty="0" smtClean="0"/>
              <a:t>=None, </a:t>
            </a:r>
            <a:r>
              <a:rPr lang="en-US" dirty="0" err="1" smtClean="0"/>
              <a:t>enable_categorical</a:t>
            </a:r>
            <a:r>
              <a:rPr lang="en-US" dirty="0" smtClean="0"/>
              <a:t>=False,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eval_metric</a:t>
            </a:r>
            <a:r>
              <a:rPr lang="en-US" dirty="0" smtClean="0"/>
              <a:t>=None, gamma=0, </a:t>
            </a:r>
            <a:r>
              <a:rPr lang="en-US" dirty="0" err="1" smtClean="0"/>
              <a:t>gpu_id</a:t>
            </a:r>
            <a:r>
              <a:rPr lang="en-US" dirty="0" smtClean="0"/>
              <a:t>=-1, </a:t>
            </a:r>
            <a:r>
              <a:rPr lang="en-US" dirty="0" err="1" smtClean="0"/>
              <a:t>grow_policy</a:t>
            </a:r>
            <a:r>
              <a:rPr lang="en-US" dirty="0" smtClean="0"/>
              <a:t>='</a:t>
            </a:r>
            <a:r>
              <a:rPr lang="en-US" dirty="0" err="1" smtClean="0"/>
              <a:t>depthwise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importance_type</a:t>
            </a:r>
            <a:r>
              <a:rPr lang="en-US" dirty="0" smtClean="0"/>
              <a:t>=None, </a:t>
            </a:r>
            <a:r>
              <a:rPr lang="en-US" dirty="0" err="1" smtClean="0"/>
              <a:t>interaction_constraints</a:t>
            </a:r>
            <a:r>
              <a:rPr lang="en-US" dirty="0" smtClean="0"/>
              <a:t>='',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learning_rate</a:t>
            </a:r>
            <a:r>
              <a:rPr lang="en-US" dirty="0" smtClean="0"/>
              <a:t>=0.1, </a:t>
            </a:r>
            <a:r>
              <a:rPr lang="en-US" dirty="0" err="1" smtClean="0"/>
              <a:t>max_bin</a:t>
            </a:r>
            <a:r>
              <a:rPr lang="en-US" dirty="0" smtClean="0"/>
              <a:t>=256, </a:t>
            </a:r>
            <a:r>
              <a:rPr lang="en-US" dirty="0" err="1" smtClean="0"/>
              <a:t>max_cat_to_onehot</a:t>
            </a:r>
            <a:r>
              <a:rPr lang="en-US" dirty="0" smtClean="0"/>
              <a:t>=4,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max_delta_step</a:t>
            </a:r>
            <a:r>
              <a:rPr lang="en-US" dirty="0" smtClean="0"/>
              <a:t>=0, </a:t>
            </a:r>
            <a:r>
              <a:rPr lang="en-US" dirty="0" err="1" smtClean="0"/>
              <a:t>max_depth</a:t>
            </a:r>
            <a:r>
              <a:rPr lang="en-US" dirty="0" smtClean="0"/>
              <a:t>=2, </a:t>
            </a:r>
            <a:r>
              <a:rPr lang="en-US" dirty="0" err="1" smtClean="0"/>
              <a:t>max_leaves</a:t>
            </a:r>
            <a:r>
              <a:rPr lang="en-US" dirty="0" smtClean="0"/>
              <a:t>=0, </a:t>
            </a:r>
            <a:r>
              <a:rPr lang="en-US" dirty="0" err="1" smtClean="0"/>
              <a:t>min_child_weight</a:t>
            </a:r>
            <a:r>
              <a:rPr lang="en-US" dirty="0" smtClean="0"/>
              <a:t>=1,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monotone_constraints</a:t>
            </a:r>
            <a:r>
              <a:rPr lang="en-US" dirty="0" smtClean="0"/>
              <a:t>='()', </a:t>
            </a:r>
            <a:r>
              <a:rPr lang="en-US" dirty="0" err="1" smtClean="0"/>
              <a:t>n_estimators</a:t>
            </a:r>
            <a:r>
              <a:rPr lang="en-US" dirty="0" smtClean="0"/>
              <a:t>=900, </a:t>
            </a:r>
            <a:r>
              <a:rPr lang="en-US" dirty="0" err="1" smtClean="0"/>
              <a:t>n_jobs</a:t>
            </a:r>
            <a:r>
              <a:rPr lang="en-US" dirty="0" smtClean="0"/>
              <a:t>=0,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num_parallel_tree</a:t>
            </a:r>
            <a:r>
              <a:rPr lang="en-US" dirty="0" smtClean="0"/>
              <a:t>=1, predictor='auto', </a:t>
            </a:r>
            <a:r>
              <a:rPr lang="en-US" dirty="0" err="1" smtClean="0"/>
              <a:t>random_state</a:t>
            </a:r>
            <a:r>
              <a:rPr lang="en-US" dirty="0" smtClean="0"/>
              <a:t>=0, </a:t>
            </a:r>
            <a:r>
              <a:rPr lang="en-US" dirty="0" err="1" smtClean="0"/>
              <a:t>reg_alpha</a:t>
            </a:r>
            <a:r>
              <a:rPr lang="en-US" dirty="0" smtClean="0"/>
              <a:t>=0,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reg_lambda</a:t>
            </a:r>
            <a:r>
              <a:rPr lang="en-US" dirty="0" smtClean="0"/>
              <a:t>=1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086600" cy="762000"/>
          </a:xfrm>
        </p:spPr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00200"/>
            <a:ext cx="7696200" cy="4876800"/>
          </a:xfrm>
        </p:spPr>
        <p:txBody>
          <a:bodyPr/>
          <a:lstStyle/>
          <a:p>
            <a:r>
              <a:rPr lang="en-US" dirty="0" smtClean="0"/>
              <a:t>regressor.fit(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y_predict1 = </a:t>
            </a:r>
            <a:r>
              <a:rPr lang="en-US" dirty="0" err="1" smtClean="0"/>
              <a:t>regressor.predict</a:t>
            </a:r>
            <a:r>
              <a:rPr lang="en-US" dirty="0" smtClean="0"/>
              <a:t>(</a:t>
            </a:r>
            <a:r>
              <a:rPr lang="en-US" dirty="0" err="1" smtClean="0"/>
              <a:t>df_Test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y_predict1</a:t>
            </a:r>
          </a:p>
          <a:p>
            <a:endParaRPr lang="en-US" dirty="0" smtClean="0"/>
          </a:p>
          <a:p>
            <a:r>
              <a:rPr lang="en-US" dirty="0" smtClean="0"/>
              <a:t>Result- array([112933.76 , 115293.45 , 194892.48 , ..., 152473.6 , 145897.03 , 98077.766], </a:t>
            </a:r>
            <a:r>
              <a:rPr lang="en-US" dirty="0" err="1" smtClean="0"/>
              <a:t>dtype</a:t>
            </a:r>
            <a:r>
              <a:rPr lang="en-US" smtClean="0"/>
              <a:t>=float32)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missing feature on sale price: </a:t>
            </a:r>
            <a:r>
              <a:rPr lang="en-US" dirty="0" err="1" smtClean="0"/>
              <a:t>lotfrontage</a:t>
            </a:r>
            <a:endParaRPr lang="en-US" dirty="0"/>
          </a:p>
        </p:txBody>
      </p:sp>
      <p:pic>
        <p:nvPicPr>
          <p:cNvPr id="4" name="Content Placeholder 3" descr="blo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Alley</a:t>
            </a:r>
            <a:endParaRPr lang="en-US" dirty="0"/>
          </a:p>
        </p:txBody>
      </p:sp>
      <p:pic>
        <p:nvPicPr>
          <p:cNvPr id="4" name="Content Placeholder 3" descr="blob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MasVnrType</a:t>
            </a:r>
            <a:endParaRPr lang="en-US" dirty="0"/>
          </a:p>
        </p:txBody>
      </p:sp>
      <p:pic>
        <p:nvPicPr>
          <p:cNvPr id="4" name="Content Placeholder 3" descr="blob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MasVnrArea</a:t>
            </a:r>
            <a:endParaRPr lang="en-US" dirty="0"/>
          </a:p>
        </p:txBody>
      </p:sp>
      <p:pic>
        <p:nvPicPr>
          <p:cNvPr id="4" name="Content Placeholder 3" descr="blob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BsmtQual</a:t>
            </a:r>
            <a:endParaRPr lang="en-US" dirty="0"/>
          </a:p>
        </p:txBody>
      </p:sp>
      <p:pic>
        <p:nvPicPr>
          <p:cNvPr id="4" name="Content Placeholder 3" descr="blob 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BsmtCond</a:t>
            </a:r>
            <a:endParaRPr lang="en-US" dirty="0"/>
          </a:p>
        </p:txBody>
      </p:sp>
      <p:pic>
        <p:nvPicPr>
          <p:cNvPr id="6" name="Content Placeholder 5" descr="blob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2208430"/>
            <a:ext cx="5003175" cy="349206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59</TotalTime>
  <Words>987</Words>
  <Application>Microsoft Office PowerPoint</Application>
  <PresentationFormat>On-screen Show (4:3)</PresentationFormat>
  <Paragraphs>124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Apex</vt:lpstr>
      <vt:lpstr>  HOUSING: PRICE PREDICTION </vt:lpstr>
      <vt:lpstr>Features impact sale Price</vt:lpstr>
      <vt:lpstr>Features with missing values</vt:lpstr>
      <vt:lpstr>Impact of missing feature on sale price: lotfrontage</vt:lpstr>
      <vt:lpstr>Alley</vt:lpstr>
      <vt:lpstr>MasVnrType</vt:lpstr>
      <vt:lpstr>MasVnrArea</vt:lpstr>
      <vt:lpstr>BsmtQual</vt:lpstr>
      <vt:lpstr>BsmtCond</vt:lpstr>
      <vt:lpstr>BsmtExposure</vt:lpstr>
      <vt:lpstr>BsmtFinType1</vt:lpstr>
      <vt:lpstr>BsmtFinType2</vt:lpstr>
      <vt:lpstr>FireplaceQu</vt:lpstr>
      <vt:lpstr>GarageType</vt:lpstr>
      <vt:lpstr>GaraheYrBlt</vt:lpstr>
      <vt:lpstr>GarageFinish</vt:lpstr>
      <vt:lpstr>GarageQual</vt:lpstr>
      <vt:lpstr>GarageCond</vt:lpstr>
      <vt:lpstr>Fence</vt:lpstr>
      <vt:lpstr>PoolQC</vt:lpstr>
      <vt:lpstr>MiscFeature</vt:lpstr>
      <vt:lpstr>From features create different group</vt:lpstr>
      <vt:lpstr>Cont:</vt:lpstr>
      <vt:lpstr>Connt:</vt:lpstr>
      <vt:lpstr>Cont:</vt:lpstr>
      <vt:lpstr>Finding Null values using heat map</vt:lpstr>
      <vt:lpstr>Cleaning data</vt:lpstr>
      <vt:lpstr>Dropping column not need</vt:lpstr>
      <vt:lpstr>Importing XGBOOST</vt:lpstr>
      <vt:lpstr>Fit MODEL</vt:lpstr>
      <vt:lpstr>Cont:</vt:lpstr>
      <vt:lpstr>Cont:</vt:lpstr>
      <vt:lpstr>Cont:</vt:lpstr>
      <vt:lpstr>Cont: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HOUSING: PRICE PREDICTION </dc:title>
  <dc:creator>hp</dc:creator>
  <cp:lastModifiedBy>Windows User</cp:lastModifiedBy>
  <cp:revision>7</cp:revision>
  <dcterms:created xsi:type="dcterms:W3CDTF">2006-08-16T00:00:00Z</dcterms:created>
  <dcterms:modified xsi:type="dcterms:W3CDTF">2022-10-08T10:06:56Z</dcterms:modified>
</cp:coreProperties>
</file>